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89" r:id="rId5"/>
    <p:sldId id="257" r:id="rId6"/>
    <p:sldId id="258" r:id="rId7"/>
    <p:sldId id="259" r:id="rId8"/>
    <p:sldId id="260" r:id="rId9"/>
    <p:sldId id="266" r:id="rId10"/>
    <p:sldId id="267" r:id="rId11"/>
    <p:sldId id="261" r:id="rId12"/>
    <p:sldId id="290" r:id="rId13"/>
    <p:sldId id="263" r:id="rId14"/>
    <p:sldId id="264" r:id="rId15"/>
    <p:sldId id="265" r:id="rId16"/>
    <p:sldId id="268" r:id="rId17"/>
    <p:sldId id="291" r:id="rId18"/>
    <p:sldId id="269" r:id="rId19"/>
    <p:sldId id="270" r:id="rId20"/>
    <p:sldId id="271" r:id="rId21"/>
    <p:sldId id="292" r:id="rId22"/>
    <p:sldId id="288" r:id="rId23"/>
    <p:sldId id="272" r:id="rId24"/>
    <p:sldId id="273" r:id="rId25"/>
    <p:sldId id="293" r:id="rId26"/>
    <p:sldId id="274" r:id="rId27"/>
    <p:sldId id="275" r:id="rId28"/>
    <p:sldId id="276" r:id="rId29"/>
    <p:sldId id="294" r:id="rId30"/>
    <p:sldId id="277" r:id="rId31"/>
    <p:sldId id="278" r:id="rId32"/>
    <p:sldId id="279" r:id="rId33"/>
    <p:sldId id="295" r:id="rId34"/>
    <p:sldId id="280" r:id="rId35"/>
    <p:sldId id="281" r:id="rId36"/>
    <p:sldId id="296" r:id="rId37"/>
    <p:sldId id="282" r:id="rId38"/>
    <p:sldId id="297" r:id="rId39"/>
    <p:sldId id="283" r:id="rId40"/>
    <p:sldId id="284" r:id="rId41"/>
    <p:sldId id="285" r:id="rId42"/>
    <p:sldId id="286" r:id="rId43"/>
    <p:sldId id="287"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5952"/>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invGray">
      <p:bgPr>
        <a:solidFill>
          <a:srgbClr val="003B74"/>
        </a:solidFill>
        <a:effectLst/>
      </p:bgPr>
    </p:bg>
    <p:spTree>
      <p:nvGrpSpPr>
        <p:cNvPr id="1" name=""/>
        <p:cNvGrpSpPr/>
        <p:nvPr/>
      </p:nvGrpSpPr>
      <p:grpSpPr>
        <a:xfrm>
          <a:off x="0" y="0"/>
          <a:ext cx="0" cy="0"/>
          <a:chOff x="0" y="0"/>
          <a:chExt cx="0" cy="0"/>
        </a:xfrm>
      </p:grpSpPr>
      <p:sp>
        <p:nvSpPr>
          <p:cNvPr id="9" name="Rectangle 8"/>
          <p:cNvSpPr/>
          <p:nvPr/>
        </p:nvSpPr>
        <p:spPr>
          <a:xfrm>
            <a:off x="0" y="1851660"/>
            <a:ext cx="12192000" cy="377190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b="0" i="0" dirty="0">
              <a:latin typeface="Arial" panose="020B0604020202020204" pitchFamily="34" charset="0"/>
            </a:endParaRPr>
          </a:p>
        </p:txBody>
      </p:sp>
      <p:sp>
        <p:nvSpPr>
          <p:cNvPr id="10" name="Rectangle 9"/>
          <p:cNvSpPr/>
          <p:nvPr/>
        </p:nvSpPr>
        <p:spPr>
          <a:xfrm>
            <a:off x="-1" y="701802"/>
            <a:ext cx="12192001" cy="1033272"/>
          </a:xfrm>
          <a:prstGeom prst="rect">
            <a:avLst/>
          </a:prstGeom>
          <a:solidFill>
            <a:srgbClr val="FFC4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b="0" i="0" dirty="0">
              <a:latin typeface="Arial" panose="020B0604020202020204" pitchFamily="34" charset="0"/>
            </a:endParaRPr>
          </a:p>
        </p:txBody>
      </p:sp>
      <p:sp>
        <p:nvSpPr>
          <p:cNvPr id="2" name="Title 1"/>
          <p:cNvSpPr>
            <a:spLocks noGrp="1"/>
          </p:cNvSpPr>
          <p:nvPr>
            <p:ph type="ctrTitle" hasCustomPrompt="1"/>
          </p:nvPr>
        </p:nvSpPr>
        <p:spPr bwMode="black">
          <a:xfrm>
            <a:off x="882217" y="2200275"/>
            <a:ext cx="6421553" cy="3074670"/>
          </a:xfrm>
          <a:noFill/>
        </p:spPr>
        <p:txBody>
          <a:bodyPr lIns="0" tIns="0" rIns="0" bIns="0" anchor="ctr" anchorCtr="0">
            <a:normAutofit/>
          </a:bodyPr>
          <a:lstStyle>
            <a:lvl1pPr algn="l">
              <a:lnSpc>
                <a:spcPct val="90000"/>
              </a:lnSpc>
              <a:defRPr sz="6000" b="1">
                <a:solidFill>
                  <a:schemeClr val="tx1"/>
                </a:solidFill>
              </a:defRPr>
            </a:lvl1pPr>
          </a:lstStyle>
          <a:p>
            <a:r>
              <a:rPr lang="en-US" dirty="0"/>
              <a:t>Chapter Title</a:t>
            </a:r>
            <a:endParaRPr dirty="0"/>
          </a:p>
        </p:txBody>
      </p:sp>
      <p:sp>
        <p:nvSpPr>
          <p:cNvPr id="3" name="Subtitle 2"/>
          <p:cNvSpPr>
            <a:spLocks noGrp="1"/>
          </p:cNvSpPr>
          <p:nvPr>
            <p:ph type="subTitle" idx="1" hasCustomPrompt="1"/>
          </p:nvPr>
        </p:nvSpPr>
        <p:spPr>
          <a:xfrm>
            <a:off x="882217" y="845820"/>
            <a:ext cx="6524423" cy="777639"/>
          </a:xfrm>
        </p:spPr>
        <p:txBody>
          <a:bodyPr lIns="0" tIns="0" rIns="0" bIns="0" anchor="ctr" anchorCtr="0">
            <a:normAutofit/>
          </a:bodyPr>
          <a:lstStyle>
            <a:lvl1pPr marL="0" indent="0" algn="l">
              <a:spcBef>
                <a:spcPts val="0"/>
              </a:spcBef>
              <a:buNone/>
              <a:defRPr sz="3200" b="1">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1</a:t>
            </a:r>
            <a:endParaRPr dirty="0"/>
          </a:p>
        </p:txBody>
      </p:sp>
      <p:sp>
        <p:nvSpPr>
          <p:cNvPr id="7" name="Picture Placeholder 6">
            <a:extLst>
              <a:ext uri="{FF2B5EF4-FFF2-40B4-BE49-F238E27FC236}">
                <a16:creationId xmlns:a16="http://schemas.microsoft.com/office/drawing/2014/main" id="{EC9CFE91-0E8B-934B-8D25-5CBB7FD65D50}"/>
              </a:ext>
            </a:extLst>
          </p:cNvPr>
          <p:cNvSpPr>
            <a:spLocks noGrp="1"/>
          </p:cNvSpPr>
          <p:nvPr>
            <p:ph type="pic" sz="quarter" idx="10"/>
          </p:nvPr>
        </p:nvSpPr>
        <p:spPr>
          <a:xfrm>
            <a:off x="8100060" y="388500"/>
            <a:ext cx="3604981" cy="6081000"/>
          </a:xfrm>
        </p:spPr>
        <p:txBody>
          <a:bodyPr/>
          <a:lstStyle/>
          <a:p>
            <a:r>
              <a:rPr lang="en-US" dirty="0"/>
              <a:t>Click icon to add picture</a:t>
            </a:r>
          </a:p>
        </p:txBody>
      </p:sp>
      <p:sp>
        <p:nvSpPr>
          <p:cNvPr id="17" name="Rectangle 16">
            <a:extLst>
              <a:ext uri="{FF2B5EF4-FFF2-40B4-BE49-F238E27FC236}">
                <a16:creationId xmlns:a16="http://schemas.microsoft.com/office/drawing/2014/main" id="{BEEECFBC-FB4D-9945-A4FF-28E342055AC3}"/>
              </a:ext>
            </a:extLst>
          </p:cNvPr>
          <p:cNvSpPr/>
          <p:nvPr/>
        </p:nvSpPr>
        <p:spPr>
          <a:xfrm>
            <a:off x="0" y="6503670"/>
            <a:ext cx="12192000" cy="215444"/>
          </a:xfrm>
          <a:prstGeom prst="rect">
            <a:avLst/>
          </a:prstGeom>
        </p:spPr>
        <p:txBody>
          <a:bodyPr wrap="square">
            <a:spAutoFit/>
          </a:bodyPr>
          <a:lstStyle/>
          <a:p>
            <a:pPr algn="ctr"/>
            <a:r>
              <a:rPr lang="en-US" sz="800" dirty="0">
                <a:solidFill>
                  <a:schemeClr val="bg2"/>
                </a:solidFill>
                <a:latin typeface="Arial" panose="020B0604020202020204" pitchFamily="34" charset="0"/>
                <a:cs typeface="Arial" panose="020B0604020202020204" pitchFamily="34" charset="0"/>
              </a:rPr>
              <a:t>Copyright © 2024 by Jones &amp; Bartlett Learning, LLC an Ascend Learning Company. www.jblearning.com.</a:t>
            </a:r>
          </a:p>
        </p:txBody>
      </p:sp>
    </p:spTree>
    <p:extLst>
      <p:ext uri="{BB962C8B-B14F-4D97-AF65-F5344CB8AC3E}">
        <p14:creationId xmlns:p14="http://schemas.microsoft.com/office/powerpoint/2010/main" val="92413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E3BDFD-7FA5-2143-88E5-0CEE0A6011AD}"/>
              </a:ext>
            </a:extLst>
          </p:cNvPr>
          <p:cNvSpPr/>
          <p:nvPr/>
        </p:nvSpPr>
        <p:spPr>
          <a:xfrm>
            <a:off x="0" y="6503670"/>
            <a:ext cx="12192000" cy="215444"/>
          </a:xfrm>
          <a:prstGeom prst="rect">
            <a:avLst/>
          </a:prstGeom>
        </p:spPr>
        <p:txBody>
          <a:bodyPr wrap="square">
            <a:spAutoFit/>
          </a:bodyPr>
          <a:lstStyle/>
          <a:p>
            <a:pPr algn="ctr"/>
            <a:r>
              <a:rPr lang="en-US" sz="800" dirty="0">
                <a:latin typeface="Arial" panose="020B0604020202020204" pitchFamily="34" charset="0"/>
                <a:cs typeface="Arial" panose="020B0604020202020204" pitchFamily="34" charset="0"/>
              </a:rPr>
              <a:t>Copyright © 2020 by Jones &amp; Bartlett Learning, LLC an Ascend Learning Company. www.jblearning.com. Background texture © Bunphot/Getty Images.</a:t>
            </a:r>
          </a:p>
        </p:txBody>
      </p:sp>
      <p:sp>
        <p:nvSpPr>
          <p:cNvPr id="6" name="Rectangle 5">
            <a:extLst>
              <a:ext uri="{FF2B5EF4-FFF2-40B4-BE49-F238E27FC236}">
                <a16:creationId xmlns:a16="http://schemas.microsoft.com/office/drawing/2014/main" id="{A4FD052D-18CE-1249-A891-AB3E165F4441}"/>
              </a:ext>
            </a:extLst>
          </p:cNvPr>
          <p:cNvSpPr/>
          <p:nvPr/>
        </p:nvSpPr>
        <p:spPr>
          <a:xfrm>
            <a:off x="0" y="2274570"/>
            <a:ext cx="12192000" cy="1760220"/>
          </a:xfrm>
          <a:prstGeom prst="rect">
            <a:avLst/>
          </a:prstGeom>
          <a:solidFill>
            <a:srgbClr val="003B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7">
            <a:extLst>
              <a:ext uri="{FF2B5EF4-FFF2-40B4-BE49-F238E27FC236}">
                <a16:creationId xmlns:a16="http://schemas.microsoft.com/office/drawing/2014/main" id="{8C0E0F34-F7A9-8D4B-9F49-A76F8B00661D}"/>
              </a:ext>
            </a:extLst>
          </p:cNvPr>
          <p:cNvSpPr>
            <a:spLocks noGrp="1"/>
          </p:cNvSpPr>
          <p:nvPr>
            <p:ph type="body" sz="quarter" idx="10" hasCustomPrompt="1"/>
          </p:nvPr>
        </p:nvSpPr>
        <p:spPr>
          <a:xfrm>
            <a:off x="935038" y="2571750"/>
            <a:ext cx="10321925" cy="1165225"/>
          </a:xfrm>
        </p:spPr>
        <p:txBody>
          <a:bodyPr anchor="ctr" anchorCtr="0"/>
          <a:lstStyle>
            <a:lvl1pPr marL="0" indent="0" algn="ctr">
              <a:buNone/>
              <a:defRPr sz="4800" b="1">
                <a:solidFill>
                  <a:srgbClr val="FFFFFF"/>
                </a:solidFill>
              </a:defRPr>
            </a:lvl1pPr>
          </a:lstStyle>
          <a:p>
            <a:pPr lvl="0"/>
            <a:r>
              <a:rPr lang="en-US" dirty="0"/>
              <a:t>Divider</a:t>
            </a:r>
          </a:p>
        </p:txBody>
      </p:sp>
    </p:spTree>
    <p:extLst>
      <p:ext uri="{BB962C8B-B14F-4D97-AF65-F5344CB8AC3E}">
        <p14:creationId xmlns:p14="http://schemas.microsoft.com/office/powerpoint/2010/main" val="723266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idx="1"/>
          </p:nvPr>
        </p:nvSpPr>
        <p:spPr>
          <a:xfrm>
            <a:off x="925830" y="1490870"/>
            <a:ext cx="10287000" cy="4699047"/>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extLst>
      <p:ext uri="{BB962C8B-B14F-4D97-AF65-F5344CB8AC3E}">
        <p14:creationId xmlns:p14="http://schemas.microsoft.com/office/powerpoint/2010/main" val="580542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sz="half" idx="1"/>
          </p:nvPr>
        </p:nvSpPr>
        <p:spPr>
          <a:xfrm>
            <a:off x="914400" y="1461052"/>
            <a:ext cx="4855464" cy="47294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6415368" y="1461052"/>
            <a:ext cx="4862232" cy="47294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extLst>
      <p:ext uri="{BB962C8B-B14F-4D97-AF65-F5344CB8AC3E}">
        <p14:creationId xmlns:p14="http://schemas.microsoft.com/office/powerpoint/2010/main" val="1788676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Text Placeholder 2"/>
          <p:cNvSpPr>
            <a:spLocks noGrp="1"/>
          </p:cNvSpPr>
          <p:nvPr>
            <p:ph type="body" idx="1"/>
          </p:nvPr>
        </p:nvSpPr>
        <p:spPr>
          <a:xfrm>
            <a:off x="777240" y="1496187"/>
            <a:ext cx="4992624" cy="470916"/>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77240" y="2077278"/>
            <a:ext cx="4992624" cy="43908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1" name="Picture Placeholder 10">
            <a:extLst>
              <a:ext uri="{FF2B5EF4-FFF2-40B4-BE49-F238E27FC236}">
                <a16:creationId xmlns:a16="http://schemas.microsoft.com/office/drawing/2014/main" id="{A3169499-437D-8F4D-94AA-E2299357328F}"/>
              </a:ext>
            </a:extLst>
          </p:cNvPr>
          <p:cNvSpPr>
            <a:spLocks noGrp="1"/>
          </p:cNvSpPr>
          <p:nvPr>
            <p:ph type="pic" sz="quarter" idx="10"/>
          </p:nvPr>
        </p:nvSpPr>
        <p:spPr>
          <a:xfrm>
            <a:off x="6096000" y="1496186"/>
            <a:ext cx="5208588" cy="4556743"/>
          </a:xfrm>
        </p:spPr>
        <p:txBody>
          <a:bodyPr/>
          <a:lstStyle/>
          <a:p>
            <a:r>
              <a:rPr lang="en-US" dirty="0"/>
              <a:t>Click icon to add picture</a:t>
            </a:r>
          </a:p>
        </p:txBody>
      </p:sp>
      <p:sp>
        <p:nvSpPr>
          <p:cNvPr id="12" name="Text Placeholder 8">
            <a:extLst>
              <a:ext uri="{FF2B5EF4-FFF2-40B4-BE49-F238E27FC236}">
                <a16:creationId xmlns:a16="http://schemas.microsoft.com/office/drawing/2014/main" id="{B116746D-2971-C346-AB96-03BED323E049}"/>
              </a:ext>
            </a:extLst>
          </p:cNvPr>
          <p:cNvSpPr>
            <a:spLocks noGrp="1"/>
          </p:cNvSpPr>
          <p:nvPr>
            <p:ph type="body" sz="quarter" idx="11" hasCustomPrompt="1"/>
          </p:nvPr>
        </p:nvSpPr>
        <p:spPr>
          <a:xfrm>
            <a:off x="6096000" y="6142515"/>
            <a:ext cx="5208588" cy="651192"/>
          </a:xfrm>
        </p:spPr>
        <p:txBody>
          <a:bodyPr/>
          <a:lstStyle>
            <a:lvl1pPr marL="0" indent="0">
              <a:buNone/>
              <a:defRPr sz="1000"/>
            </a:lvl1pPr>
          </a:lstStyle>
          <a:p>
            <a:pPr lvl="0"/>
            <a:r>
              <a:rPr lang="en-US" dirty="0"/>
              <a:t>Credit line FPO</a:t>
            </a:r>
          </a:p>
        </p:txBody>
      </p:sp>
    </p:spTree>
    <p:extLst>
      <p:ext uri="{BB962C8B-B14F-4D97-AF65-F5344CB8AC3E}">
        <p14:creationId xmlns:p14="http://schemas.microsoft.com/office/powerpoint/2010/main" val="2672455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dirty="0"/>
          </a:p>
        </p:txBody>
      </p:sp>
    </p:spTree>
    <p:extLst>
      <p:ext uri="{BB962C8B-B14F-4D97-AF65-F5344CB8AC3E}">
        <p14:creationId xmlns:p14="http://schemas.microsoft.com/office/powerpoint/2010/main" val="2491688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000"/>
            </a:lvl1pPr>
          </a:lstStyle>
          <a:p>
            <a:r>
              <a:rPr lang="en-US"/>
              <a:t>Click to edit Master title style</a:t>
            </a:r>
            <a:endParaRPr/>
          </a:p>
        </p:txBody>
      </p:sp>
      <p:sp>
        <p:nvSpPr>
          <p:cNvPr id="4" name="Text Placeholder 2"/>
          <p:cNvSpPr>
            <a:spLocks noGrp="1"/>
          </p:cNvSpPr>
          <p:nvPr>
            <p:ph type="body" sz="half" idx="2"/>
          </p:nvPr>
        </p:nvSpPr>
        <p:spPr>
          <a:xfrm>
            <a:off x="880110" y="1510748"/>
            <a:ext cx="4246582" cy="4404625"/>
          </a:xfrm>
        </p:spPr>
        <p:txBody>
          <a:bodyPr>
            <a:normAutofit/>
          </a:bodyPr>
          <a:lstStyle>
            <a:lvl1pPr marL="0" indent="0">
              <a:spcBef>
                <a:spcPts val="1500"/>
              </a:spcBef>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ext Placeholder 8">
            <a:extLst>
              <a:ext uri="{FF2B5EF4-FFF2-40B4-BE49-F238E27FC236}">
                <a16:creationId xmlns:a16="http://schemas.microsoft.com/office/drawing/2014/main" id="{752B3F09-47B3-324C-BCD8-DE2A52443CC0}"/>
              </a:ext>
            </a:extLst>
          </p:cNvPr>
          <p:cNvSpPr>
            <a:spLocks noGrp="1"/>
          </p:cNvSpPr>
          <p:nvPr>
            <p:ph type="body" sz="quarter" idx="10" hasCustomPrompt="1"/>
          </p:nvPr>
        </p:nvSpPr>
        <p:spPr>
          <a:xfrm>
            <a:off x="5518150" y="6046788"/>
            <a:ext cx="5792992" cy="651192"/>
          </a:xfrm>
        </p:spPr>
        <p:txBody>
          <a:bodyPr/>
          <a:lstStyle>
            <a:lvl1pPr marL="0" indent="0">
              <a:buNone/>
              <a:defRPr sz="1000"/>
            </a:lvl1pPr>
          </a:lstStyle>
          <a:p>
            <a:pPr lvl="0"/>
            <a:r>
              <a:rPr lang="en-US" dirty="0"/>
              <a:t>Credit line FPO</a:t>
            </a:r>
          </a:p>
        </p:txBody>
      </p:sp>
      <p:sp>
        <p:nvSpPr>
          <p:cNvPr id="11" name="Picture Placeholder 10">
            <a:extLst>
              <a:ext uri="{FF2B5EF4-FFF2-40B4-BE49-F238E27FC236}">
                <a16:creationId xmlns:a16="http://schemas.microsoft.com/office/drawing/2014/main" id="{8A3226D5-00A8-E049-8469-4BFBE39DD467}"/>
              </a:ext>
            </a:extLst>
          </p:cNvPr>
          <p:cNvSpPr>
            <a:spLocks noGrp="1"/>
          </p:cNvSpPr>
          <p:nvPr>
            <p:ph type="pic" sz="quarter" idx="11"/>
          </p:nvPr>
        </p:nvSpPr>
        <p:spPr>
          <a:xfrm>
            <a:off x="5518150" y="1508815"/>
            <a:ext cx="5792788" cy="4404624"/>
          </a:xfrm>
        </p:spPr>
        <p:txBody>
          <a:bodyPr/>
          <a:lstStyle/>
          <a:p>
            <a:r>
              <a:rPr lang="en-US" dirty="0"/>
              <a:t>Click icon to add picture</a:t>
            </a:r>
          </a:p>
        </p:txBody>
      </p:sp>
    </p:spTree>
    <p:extLst>
      <p:ext uri="{BB962C8B-B14F-4D97-AF65-F5344CB8AC3E}">
        <p14:creationId xmlns:p14="http://schemas.microsoft.com/office/powerpoint/2010/main" val="3180025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000"/>
            </a:lvl1pPr>
          </a:lstStyle>
          <a:p>
            <a:r>
              <a:rPr lang="en-US"/>
              <a:t>Click to edit Master title style</a:t>
            </a:r>
            <a:endParaRPr/>
          </a:p>
        </p:txBody>
      </p:sp>
      <p:sp>
        <p:nvSpPr>
          <p:cNvPr id="3" name="Content Placeholder 3"/>
          <p:cNvSpPr>
            <a:spLocks noGrp="1"/>
          </p:cNvSpPr>
          <p:nvPr>
            <p:ph idx="1" hasCustomPrompt="1"/>
          </p:nvPr>
        </p:nvSpPr>
        <p:spPr>
          <a:xfrm>
            <a:off x="921496" y="1461052"/>
            <a:ext cx="3181874" cy="4895328"/>
          </a:xfrm>
        </p:spPr>
        <p:txBody>
          <a:bodyPr>
            <a:normAutofit/>
          </a:bodyPr>
          <a:lstStyle>
            <a:lvl1pPr marL="0" indent="0">
              <a:buNone/>
              <a:defRPr sz="2200"/>
            </a:lvl1pPr>
            <a:lvl2pPr marL="457200" indent="0">
              <a:buNone/>
              <a:defRPr sz="2000"/>
            </a:lvl2pPr>
            <a:lvl3pPr marL="914400" indent="0">
              <a:buNone/>
              <a:defRPr sz="1800"/>
            </a:lvl3pPr>
            <a:lvl4pPr marL="1371600" indent="0">
              <a:buNone/>
              <a:defRPr sz="1600"/>
            </a:lvl4pPr>
            <a:lvl5pPr marL="1828800" indent="0">
              <a:buNone/>
              <a:defRPr sz="1600"/>
            </a:lvl5pPr>
            <a:lvl6pPr>
              <a:defRPr sz="1600"/>
            </a:lvl6pPr>
            <a:lvl7pPr>
              <a:defRPr sz="1600"/>
            </a:lvl7pPr>
            <a:lvl8pPr>
              <a:defRPr sz="1600"/>
            </a:lvl8pPr>
            <a:lvl9pPr>
              <a:defRPr sz="1600"/>
            </a:lvl9pPr>
          </a:lstStyle>
          <a:p>
            <a:pPr lvl="0"/>
            <a:r>
              <a:rPr lang="en-US" dirty="0"/>
              <a:t>Sample text</a:t>
            </a:r>
            <a:endParaRPr dirty="0"/>
          </a:p>
        </p:txBody>
      </p:sp>
      <p:sp>
        <p:nvSpPr>
          <p:cNvPr id="7" name="Content Placeholder 3">
            <a:extLst>
              <a:ext uri="{FF2B5EF4-FFF2-40B4-BE49-F238E27FC236}">
                <a16:creationId xmlns:a16="http://schemas.microsoft.com/office/drawing/2014/main" id="{40A1ED7B-82D7-5A47-A193-C7C24693D3C4}"/>
              </a:ext>
            </a:extLst>
          </p:cNvPr>
          <p:cNvSpPr>
            <a:spLocks noGrp="1"/>
          </p:cNvSpPr>
          <p:nvPr>
            <p:ph idx="10" hasCustomPrompt="1"/>
          </p:nvPr>
        </p:nvSpPr>
        <p:spPr>
          <a:xfrm>
            <a:off x="4487656" y="1461052"/>
            <a:ext cx="3181874" cy="4895328"/>
          </a:xfrm>
        </p:spPr>
        <p:txBody>
          <a:bodyPr>
            <a:normAutofit/>
          </a:bodyPr>
          <a:lstStyle>
            <a:lvl1pPr marL="0" indent="0">
              <a:buNone/>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Sample text</a:t>
            </a:r>
          </a:p>
        </p:txBody>
      </p:sp>
      <p:sp>
        <p:nvSpPr>
          <p:cNvPr id="8" name="Content Placeholder 3">
            <a:extLst>
              <a:ext uri="{FF2B5EF4-FFF2-40B4-BE49-F238E27FC236}">
                <a16:creationId xmlns:a16="http://schemas.microsoft.com/office/drawing/2014/main" id="{43872FE9-5E92-4F44-8A71-024A081C439C}"/>
              </a:ext>
            </a:extLst>
          </p:cNvPr>
          <p:cNvSpPr>
            <a:spLocks noGrp="1"/>
          </p:cNvSpPr>
          <p:nvPr>
            <p:ph idx="11" hasCustomPrompt="1"/>
          </p:nvPr>
        </p:nvSpPr>
        <p:spPr>
          <a:xfrm>
            <a:off x="8053816" y="1461052"/>
            <a:ext cx="3181874" cy="4895328"/>
          </a:xfrm>
        </p:spPr>
        <p:txBody>
          <a:bodyPr>
            <a:normAutofit/>
          </a:bodyPr>
          <a:lstStyle>
            <a:lvl1pPr marL="0" indent="0">
              <a:buNone/>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Sample text</a:t>
            </a:r>
          </a:p>
        </p:txBody>
      </p:sp>
    </p:spTree>
    <p:extLst>
      <p:ext uri="{BB962C8B-B14F-4D97-AF65-F5344CB8AC3E}">
        <p14:creationId xmlns:p14="http://schemas.microsoft.com/office/powerpoint/2010/main" val="382161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ECCD5-9B5E-734E-8CC1-FE30E5427B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A3AEBA6-E5F1-A945-B03A-084706969A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3EC746-F02F-DB4E-82FB-821201B8DF89}"/>
              </a:ext>
            </a:extLst>
          </p:cNvPr>
          <p:cNvSpPr>
            <a:spLocks noGrp="1"/>
          </p:cNvSpPr>
          <p:nvPr>
            <p:ph type="dt" sz="half" idx="10"/>
          </p:nvPr>
        </p:nvSpPr>
        <p:spPr/>
        <p:txBody>
          <a:bodyPr/>
          <a:lstStyle/>
          <a:p>
            <a:fld id="{6CB4681B-8C45-964D-A8C1-E0AF3ACF2E85}" type="datetimeFigureOut">
              <a:rPr lang="en-US" smtClean="0"/>
              <a:t>10/18/23</a:t>
            </a:fld>
            <a:endParaRPr lang="en-US" dirty="0"/>
          </a:p>
        </p:txBody>
      </p:sp>
      <p:sp>
        <p:nvSpPr>
          <p:cNvPr id="5" name="Footer Placeholder 4">
            <a:extLst>
              <a:ext uri="{FF2B5EF4-FFF2-40B4-BE49-F238E27FC236}">
                <a16:creationId xmlns:a16="http://schemas.microsoft.com/office/drawing/2014/main" id="{7CCBD80E-EA9D-DC4C-9BE2-176834EC339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5383155-24B4-1640-819A-B5389A31A520}"/>
              </a:ext>
            </a:extLst>
          </p:cNvPr>
          <p:cNvSpPr>
            <a:spLocks noGrp="1"/>
          </p:cNvSpPr>
          <p:nvPr>
            <p:ph type="sldNum" sz="quarter" idx="12"/>
          </p:nvPr>
        </p:nvSpPr>
        <p:spPr/>
        <p:txBody>
          <a:bodyPr/>
          <a:lstStyle/>
          <a:p>
            <a:fld id="{1BA252D3-1FE2-1E4E-BD11-A37A4CCE6757}" type="slidenum">
              <a:rPr lang="en-US" smtClean="0"/>
              <a:t>‹#›</a:t>
            </a:fld>
            <a:endParaRPr lang="en-US" dirty="0"/>
          </a:p>
        </p:txBody>
      </p:sp>
    </p:spTree>
    <p:extLst>
      <p:ext uri="{BB962C8B-B14F-4D97-AF65-F5344CB8AC3E}">
        <p14:creationId xmlns:p14="http://schemas.microsoft.com/office/powerpoint/2010/main" val="657334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8"/>
          <p:cNvSpPr/>
          <p:nvPr/>
        </p:nvSpPr>
        <p:spPr>
          <a:xfrm>
            <a:off x="0" y="0"/>
            <a:ext cx="12188952" cy="118872"/>
          </a:xfrm>
          <a:prstGeom prst="rect">
            <a:avLst/>
          </a:prstGeom>
          <a:solidFill>
            <a:srgbClr val="FFC4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b="0" i="0" dirty="0">
              <a:latin typeface="Arial" panose="020B0604020202020204" pitchFamily="34" charset="0"/>
            </a:endParaRPr>
          </a:p>
        </p:txBody>
      </p:sp>
      <p:sp>
        <p:nvSpPr>
          <p:cNvPr id="2" name="Title Placeholder 1"/>
          <p:cNvSpPr>
            <a:spLocks noGrp="1"/>
          </p:cNvSpPr>
          <p:nvPr>
            <p:ph type="title"/>
          </p:nvPr>
        </p:nvSpPr>
        <p:spPr bwMode="black">
          <a:xfrm>
            <a:off x="0" y="121033"/>
            <a:ext cx="12192000" cy="1002089"/>
          </a:xfrm>
          <a:prstGeom prst="rect">
            <a:avLst/>
          </a:prstGeom>
          <a:solidFill>
            <a:srgbClr val="003B74"/>
          </a:solidFill>
        </p:spPr>
        <p:txBody>
          <a:bodyPr vert="horz" lIns="914400" tIns="45720" rIns="914400" bIns="45720" rtlCol="0" anchor="ctr">
            <a:normAutofit/>
          </a:bodyPr>
          <a:lstStyle/>
          <a:p>
            <a:r>
              <a:rPr lang="en-US"/>
              <a:t>Click to edit Master title style</a:t>
            </a:r>
            <a:endParaRPr dirty="0"/>
          </a:p>
        </p:txBody>
      </p:sp>
      <p:sp>
        <p:nvSpPr>
          <p:cNvPr id="3" name="Text Placeholder 2"/>
          <p:cNvSpPr>
            <a:spLocks noGrp="1"/>
          </p:cNvSpPr>
          <p:nvPr>
            <p:ph type="body" idx="1"/>
          </p:nvPr>
        </p:nvSpPr>
        <p:spPr>
          <a:xfrm>
            <a:off x="891540" y="2203704"/>
            <a:ext cx="10435590" cy="398621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Rectangle 6">
            <a:extLst>
              <a:ext uri="{FF2B5EF4-FFF2-40B4-BE49-F238E27FC236}">
                <a16:creationId xmlns:a16="http://schemas.microsoft.com/office/drawing/2014/main" id="{21F38BD8-3F75-CE4C-AFEF-0C6B45F77F8C}"/>
              </a:ext>
            </a:extLst>
          </p:cNvPr>
          <p:cNvSpPr/>
          <p:nvPr/>
        </p:nvSpPr>
        <p:spPr>
          <a:xfrm rot="5400000">
            <a:off x="9544258" y="4245031"/>
            <a:ext cx="5010495" cy="215444"/>
          </a:xfrm>
          <a:prstGeom prst="rect">
            <a:avLst/>
          </a:prstGeom>
        </p:spPr>
        <p:txBody>
          <a:bodyPr wrap="square">
            <a:spAutoFit/>
          </a:bodyPr>
          <a:lstStyle/>
          <a:p>
            <a:r>
              <a:rPr lang="en-US" sz="800" dirty="0">
                <a:latin typeface="Arial" panose="020B0604020202020204" pitchFamily="34" charset="0"/>
                <a:cs typeface="Arial" panose="020B0604020202020204" pitchFamily="34" charset="0"/>
              </a:rPr>
              <a:t>Copyright © 2024 by Jones &amp; Bartlett Learning, LLC an Ascend Learning Company. www.jblearning.com</a:t>
            </a:r>
          </a:p>
        </p:txBody>
      </p:sp>
    </p:spTree>
    <p:extLst>
      <p:ext uri="{BB962C8B-B14F-4D97-AF65-F5344CB8AC3E}">
        <p14:creationId xmlns:p14="http://schemas.microsoft.com/office/powerpoint/2010/main" val="150522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b="1" kern="1200">
          <a:solidFill>
            <a:schemeClr val="bg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500"/>
        </a:spcBef>
        <a:buFont typeface="Wingdings" panose="05000000000000000000" pitchFamily="2" charset="2"/>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3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300"/>
        </a:spcBef>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6pPr>
      <a:lvl7pPr marL="29718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7pPr>
      <a:lvl8pPr marL="34290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8pPr>
      <a:lvl9pPr marL="3886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app.com/videos/news/2019/12/03/crack-vs-heroin-war-compassion/4307319002/" TargetMode="External"/><Relationship Id="rId2" Type="http://schemas.openxmlformats.org/officeDocument/2006/relationships/hyperlink" Target="https://youtu.be/MFs_5cNW908?si=YSGuv8KBEpyk5PBa"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A58A35F8-EA88-094E-8EAD-88FE6A07C447}"/>
              </a:ext>
            </a:extLst>
          </p:cNvPr>
          <p:cNvSpPr>
            <a:spLocks noGrp="1"/>
          </p:cNvSpPr>
          <p:nvPr>
            <p:ph type="ctrTitle"/>
          </p:nvPr>
        </p:nvSpPr>
        <p:spPr/>
        <p:txBody>
          <a:bodyPr>
            <a:normAutofit/>
          </a:bodyPr>
          <a:lstStyle/>
          <a:p>
            <a:r>
              <a:rPr lang="en-US" dirty="0"/>
              <a:t>Drug Use and Society</a:t>
            </a:r>
            <a:endParaRPr lang="en-US" dirty="0">
              <a:latin typeface="Arial" panose="020B0604020202020204" pitchFamily="34" charset="0"/>
              <a:cs typeface="Arial" panose="020B0604020202020204" pitchFamily="34" charset="0"/>
            </a:endParaRPr>
          </a:p>
        </p:txBody>
      </p:sp>
      <p:sp>
        <p:nvSpPr>
          <p:cNvPr id="15" name="Subtitle 14">
            <a:extLst>
              <a:ext uri="{FF2B5EF4-FFF2-40B4-BE49-F238E27FC236}">
                <a16:creationId xmlns:a16="http://schemas.microsoft.com/office/drawing/2014/main" id="{CF4F1586-DE6A-1A40-AEF4-23ADA41937E4}"/>
              </a:ext>
            </a:extLst>
          </p:cNvPr>
          <p:cNvSpPr>
            <a:spLocks noGrp="1"/>
          </p:cNvSpPr>
          <p:nvPr>
            <p:ph type="subTitle" idx="1"/>
          </p:nvPr>
        </p:nvSpPr>
        <p:spPr/>
        <p:txBody>
          <a:bodyPr/>
          <a:lstStyle/>
          <a:p>
            <a:r>
              <a:rPr lang="en-US" dirty="0"/>
              <a:t>CHAPTER 5</a:t>
            </a:r>
          </a:p>
        </p:txBody>
      </p:sp>
      <p:pic>
        <p:nvPicPr>
          <p:cNvPr id="6" name="Picture Placeholder 22" descr="The book cover displays the name of the author, Lillian D Burke I Barbara Weill, viruses in the background, a photo of people moving quickly, and the access code to navigate the e book at the bottom left corner.&#10;" title="UnNumbered Figure">
            <a:extLst>
              <a:ext uri="{FF2B5EF4-FFF2-40B4-BE49-F238E27FC236}">
                <a16:creationId xmlns:a16="http://schemas.microsoft.com/office/drawing/2014/main" id="{DE3B0E28-485E-BB45-B53C-65FC375BD23F}"/>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3844" r="13844"/>
          <a:stretch/>
        </p:blipFill>
        <p:spPr>
          <a:xfrm>
            <a:off x="8100060" y="388500"/>
            <a:ext cx="3604981" cy="6081000"/>
          </a:xfrm>
        </p:spPr>
      </p:pic>
    </p:spTree>
    <p:extLst>
      <p:ext uri="{BB962C8B-B14F-4D97-AF65-F5344CB8AC3E}">
        <p14:creationId xmlns:p14="http://schemas.microsoft.com/office/powerpoint/2010/main" val="1732698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2298B-AD37-5F4A-8E5C-73D482781C44}"/>
              </a:ext>
            </a:extLst>
          </p:cNvPr>
          <p:cNvSpPr>
            <a:spLocks noGrp="1"/>
          </p:cNvSpPr>
          <p:nvPr>
            <p:ph type="title"/>
          </p:nvPr>
        </p:nvSpPr>
        <p:spPr/>
        <p:txBody>
          <a:bodyPr/>
          <a:lstStyle/>
          <a:p>
            <a:r>
              <a:rPr lang="en-US" dirty="0"/>
              <a:t>Views of SUD: Chronic Disease</a:t>
            </a:r>
          </a:p>
        </p:txBody>
      </p:sp>
      <p:sp>
        <p:nvSpPr>
          <p:cNvPr id="3" name="Content Placeholder 2">
            <a:extLst>
              <a:ext uri="{FF2B5EF4-FFF2-40B4-BE49-F238E27FC236}">
                <a16:creationId xmlns:a16="http://schemas.microsoft.com/office/drawing/2014/main" id="{07ACA979-8A55-2644-8A4C-8E38C1419E45}"/>
              </a:ext>
            </a:extLst>
          </p:cNvPr>
          <p:cNvSpPr>
            <a:spLocks noGrp="1"/>
          </p:cNvSpPr>
          <p:nvPr>
            <p:ph idx="1"/>
          </p:nvPr>
        </p:nvSpPr>
        <p:spPr/>
        <p:txBody>
          <a:bodyPr/>
          <a:lstStyle/>
          <a:p>
            <a:r>
              <a:rPr lang="en-US" dirty="0"/>
              <a:t>According to the APHA, addiction is a treatable, chronic, relapsing disease and the substance user could benefit from treatment. (The authors share this view.)</a:t>
            </a:r>
          </a:p>
          <a:p>
            <a:pPr lvl="1"/>
            <a:r>
              <a:rPr lang="en-US" dirty="0"/>
              <a:t>Like other chronic diseases, such as type 2 diabetes and heart disease, there are genetic, environmental, and behavioral factors involved. </a:t>
            </a:r>
          </a:p>
          <a:p>
            <a:pPr lvl="1"/>
            <a:r>
              <a:rPr lang="en-US" dirty="0"/>
              <a:t>Family studies indicate that addiction runs in families, which could be due to environment or heredity or the interaction between the two.</a:t>
            </a:r>
          </a:p>
          <a:p>
            <a:pPr lvl="1"/>
            <a:r>
              <a:rPr lang="en-US" dirty="0"/>
              <a:t>Environmental risk factors related to drug use include economic and social deterioration, peer pressure, physical and sexual abuse and other trauma, early exposure to drugs, and stress. </a:t>
            </a:r>
          </a:p>
        </p:txBody>
      </p:sp>
    </p:spTree>
    <p:extLst>
      <p:ext uri="{BB962C8B-B14F-4D97-AF65-F5344CB8AC3E}">
        <p14:creationId xmlns:p14="http://schemas.microsoft.com/office/powerpoint/2010/main" val="1340667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D90A4-A02F-144B-A4AE-10FC68CE49D8}"/>
              </a:ext>
            </a:extLst>
          </p:cNvPr>
          <p:cNvSpPr>
            <a:spLocks noGrp="1"/>
          </p:cNvSpPr>
          <p:nvPr>
            <p:ph type="title"/>
          </p:nvPr>
        </p:nvSpPr>
        <p:spPr/>
        <p:txBody>
          <a:bodyPr/>
          <a:lstStyle/>
          <a:p>
            <a:r>
              <a:rPr lang="en-US" dirty="0"/>
              <a:t>Views of SUD: A Moral Failing</a:t>
            </a:r>
          </a:p>
        </p:txBody>
      </p:sp>
      <p:sp>
        <p:nvSpPr>
          <p:cNvPr id="3" name="Content Placeholder 2">
            <a:extLst>
              <a:ext uri="{FF2B5EF4-FFF2-40B4-BE49-F238E27FC236}">
                <a16:creationId xmlns:a16="http://schemas.microsoft.com/office/drawing/2014/main" id="{C1839EE6-C25D-4B4C-954A-E193C1001626}"/>
              </a:ext>
            </a:extLst>
          </p:cNvPr>
          <p:cNvSpPr>
            <a:spLocks noGrp="1"/>
          </p:cNvSpPr>
          <p:nvPr>
            <p:ph idx="1"/>
          </p:nvPr>
        </p:nvSpPr>
        <p:spPr/>
        <p:txBody>
          <a:bodyPr/>
          <a:lstStyle/>
          <a:p>
            <a:r>
              <a:rPr lang="en-US" dirty="0"/>
              <a:t>In this view, the drug user doesn’t need treatment. </a:t>
            </a:r>
          </a:p>
          <a:p>
            <a:r>
              <a:rPr lang="en-US" dirty="0"/>
              <a:t>The drug user needs punishment.  </a:t>
            </a:r>
          </a:p>
          <a:p>
            <a:r>
              <a:rPr lang="en-US" dirty="0"/>
              <a:t>This view underlies the “War on Drugs.”</a:t>
            </a:r>
          </a:p>
          <a:p>
            <a:pPr lvl="1"/>
            <a:r>
              <a:rPr lang="en-US" dirty="0">
                <a:hlinkClick r:id="rId2"/>
              </a:rPr>
              <a:t>https://youtu.be/MFs_5cNW908?si=YSGuv8KBEpyk5PBa</a:t>
            </a:r>
            <a:endParaRPr lang="en-US" dirty="0"/>
          </a:p>
          <a:p>
            <a:pPr lvl="1"/>
            <a:r>
              <a:rPr lang="en-US" dirty="0">
                <a:hlinkClick r:id="rId3"/>
              </a:rPr>
              <a:t>https://www.app.com/videos/news/2019/12/03/crack-vs-heroin-war-compassion/4307319002/</a:t>
            </a:r>
            <a:endParaRPr lang="en-US" dirty="0"/>
          </a:p>
          <a:p>
            <a:pPr fontAlgn="base"/>
            <a:r>
              <a:rPr lang="en-US" sz="2050" dirty="0"/>
              <a:t>“You want to know what this [war on drugs] was really all about? The Nixon campaign in 1968, and the Nixon White House after that, had two enemies: the antiwar left and black people. You understand what I’m saying? We knew we couldn’t make it illegal to be either against the war or black, but by getting the public to associate the hippies with marijuana and blacks with heroin, and then criminalizing both heavily, we could disrupt those communities. We could arrest their leaders, raid their homes, break up their meetings, and vilify them night after night on the evening news. Did we know we were lying about the drugs? Of course we did.”</a:t>
            </a:r>
          </a:p>
          <a:p>
            <a:endParaRPr lang="en-US" dirty="0"/>
          </a:p>
          <a:p>
            <a:pPr lvl="1"/>
            <a:endParaRPr lang="en-US" dirty="0"/>
          </a:p>
        </p:txBody>
      </p:sp>
    </p:spTree>
    <p:extLst>
      <p:ext uri="{BB962C8B-B14F-4D97-AF65-F5344CB8AC3E}">
        <p14:creationId xmlns:p14="http://schemas.microsoft.com/office/powerpoint/2010/main" val="4007832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E5A6D-024E-8541-B96A-0CF31C717495}"/>
              </a:ext>
            </a:extLst>
          </p:cNvPr>
          <p:cNvSpPr>
            <a:spLocks noGrp="1"/>
          </p:cNvSpPr>
          <p:nvPr>
            <p:ph type="title"/>
          </p:nvPr>
        </p:nvSpPr>
        <p:spPr/>
        <p:txBody>
          <a:bodyPr/>
          <a:lstStyle/>
          <a:p>
            <a:r>
              <a:rPr lang="en-US" dirty="0"/>
              <a:t>The Role of Social Forces </a:t>
            </a:r>
            <a:r>
              <a:rPr lang="en-US" sz="2000" dirty="0"/>
              <a:t>(1 of 3)</a:t>
            </a:r>
            <a:endParaRPr lang="en-US" dirty="0"/>
          </a:p>
        </p:txBody>
      </p:sp>
      <p:sp>
        <p:nvSpPr>
          <p:cNvPr id="3" name="Content Placeholder 2">
            <a:extLst>
              <a:ext uri="{FF2B5EF4-FFF2-40B4-BE49-F238E27FC236}">
                <a16:creationId xmlns:a16="http://schemas.microsoft.com/office/drawing/2014/main" id="{E64600DA-1012-3347-B07B-B3C19B4C88FC}"/>
              </a:ext>
            </a:extLst>
          </p:cNvPr>
          <p:cNvSpPr>
            <a:spLocks noGrp="1"/>
          </p:cNvSpPr>
          <p:nvPr>
            <p:ph idx="1"/>
          </p:nvPr>
        </p:nvSpPr>
        <p:spPr/>
        <p:txBody>
          <a:bodyPr/>
          <a:lstStyle/>
          <a:p>
            <a:r>
              <a:rPr lang="en-US" dirty="0"/>
              <a:t>Anne Case and Angus Deaton, in </a:t>
            </a:r>
            <a:r>
              <a:rPr lang="en-US" i="1" dirty="0"/>
              <a:t>Deaths of Despair and the Future of Capitalism</a:t>
            </a:r>
            <a:r>
              <a:rPr lang="en-US" dirty="0"/>
              <a:t>,</a:t>
            </a:r>
            <a:r>
              <a:rPr lang="en-US" i="1" dirty="0"/>
              <a:t> </a:t>
            </a:r>
            <a:r>
              <a:rPr lang="en-US" dirty="0"/>
              <a:t>identify deaths from addiction, alcohol, and suicide as deaths of despair.</a:t>
            </a:r>
          </a:p>
          <a:p>
            <a:r>
              <a:rPr lang="en-US" dirty="0"/>
              <a:t>Drug-related deaths have been rising since the late 1950s, suicide and alcohol-related deaths since 2000.</a:t>
            </a:r>
          </a:p>
          <a:p>
            <a:r>
              <a:rPr lang="en-US" dirty="0"/>
              <a:t>Case and Deaton trace the rise in these deaths to economic and social disintegration in the lives of White working-class men who expected more out of life, including a steady union job with a living wage.  </a:t>
            </a:r>
          </a:p>
        </p:txBody>
      </p:sp>
    </p:spTree>
    <p:extLst>
      <p:ext uri="{BB962C8B-B14F-4D97-AF65-F5344CB8AC3E}">
        <p14:creationId xmlns:p14="http://schemas.microsoft.com/office/powerpoint/2010/main" val="1279484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D8E4E-17D3-3240-AB51-375961A18A1A}"/>
              </a:ext>
            </a:extLst>
          </p:cNvPr>
          <p:cNvSpPr>
            <a:spLocks noGrp="1"/>
          </p:cNvSpPr>
          <p:nvPr>
            <p:ph type="title"/>
          </p:nvPr>
        </p:nvSpPr>
        <p:spPr/>
        <p:txBody>
          <a:bodyPr/>
          <a:lstStyle/>
          <a:p>
            <a:r>
              <a:rPr lang="en-US" dirty="0"/>
              <a:t>The Role of Social Forces </a:t>
            </a:r>
            <a:r>
              <a:rPr lang="en-US" sz="2000" dirty="0"/>
              <a:t>(2 of 3)</a:t>
            </a:r>
            <a:endParaRPr lang="en-US" dirty="0"/>
          </a:p>
        </p:txBody>
      </p:sp>
      <p:sp>
        <p:nvSpPr>
          <p:cNvPr id="3" name="Content Placeholder 2">
            <a:extLst>
              <a:ext uri="{FF2B5EF4-FFF2-40B4-BE49-F238E27FC236}">
                <a16:creationId xmlns:a16="http://schemas.microsoft.com/office/drawing/2014/main" id="{9D18DF70-7D8A-5B40-854D-C3D49EFD8CFD}"/>
              </a:ext>
            </a:extLst>
          </p:cNvPr>
          <p:cNvSpPr>
            <a:spLocks noGrp="1"/>
          </p:cNvSpPr>
          <p:nvPr>
            <p:ph idx="1"/>
          </p:nvPr>
        </p:nvSpPr>
        <p:spPr/>
        <p:txBody>
          <a:bodyPr/>
          <a:lstStyle/>
          <a:p>
            <a:r>
              <a:rPr lang="en-US" dirty="0"/>
              <a:t>Globalization and technological change have led to the disappearance of high-paying blue-collar jobs with benefits.</a:t>
            </a:r>
          </a:p>
          <a:p>
            <a:r>
              <a:rPr lang="en-US" dirty="0"/>
              <a:t>Institutions that helped bring a sense of community to working-class lives, such as marriage, unions, and churches, have weakened. </a:t>
            </a:r>
          </a:p>
          <a:p>
            <a:r>
              <a:rPr lang="en-US" dirty="0"/>
              <a:t>Rising inequality and falling social mobility have led to a loss of hope. </a:t>
            </a:r>
          </a:p>
          <a:p>
            <a:endParaRPr lang="en-US" dirty="0"/>
          </a:p>
        </p:txBody>
      </p:sp>
    </p:spTree>
    <p:extLst>
      <p:ext uri="{BB962C8B-B14F-4D97-AF65-F5344CB8AC3E}">
        <p14:creationId xmlns:p14="http://schemas.microsoft.com/office/powerpoint/2010/main" val="165059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56176-14AE-7123-EC6F-1D89D4D4B477}"/>
              </a:ext>
            </a:extLst>
          </p:cNvPr>
          <p:cNvSpPr>
            <a:spLocks noGrp="1"/>
          </p:cNvSpPr>
          <p:nvPr>
            <p:ph type="title"/>
          </p:nvPr>
        </p:nvSpPr>
        <p:spPr/>
        <p:txBody>
          <a:bodyPr/>
          <a:lstStyle/>
          <a:p>
            <a:r>
              <a:rPr lang="en-US" dirty="0"/>
              <a:t>The Role of Social Forces </a:t>
            </a:r>
            <a:r>
              <a:rPr lang="en-US" sz="2000" dirty="0"/>
              <a:t>(3 of 3)</a:t>
            </a:r>
            <a:endParaRPr lang="en-US" dirty="0"/>
          </a:p>
        </p:txBody>
      </p:sp>
      <p:sp>
        <p:nvSpPr>
          <p:cNvPr id="3" name="Content Placeholder 2">
            <a:extLst>
              <a:ext uri="{FF2B5EF4-FFF2-40B4-BE49-F238E27FC236}">
                <a16:creationId xmlns:a16="http://schemas.microsoft.com/office/drawing/2014/main" id="{CC0D6BD4-45AF-4D26-13F3-F8052CD512A8}"/>
              </a:ext>
            </a:extLst>
          </p:cNvPr>
          <p:cNvSpPr>
            <a:spLocks noGrp="1"/>
          </p:cNvSpPr>
          <p:nvPr>
            <p:ph idx="1"/>
          </p:nvPr>
        </p:nvSpPr>
        <p:spPr/>
        <p:txBody>
          <a:bodyPr/>
          <a:lstStyle/>
          <a:p>
            <a:r>
              <a:rPr lang="en-US" dirty="0"/>
              <a:t>Case and Deaton trace the rise in deaths of despair to the power of corporations to set wages that leave many people near poverty and without hope, and to our health care system that ties health insurance to employment and leaves many without mental health coverage or substance use treatment. </a:t>
            </a:r>
          </a:p>
          <a:p>
            <a:endParaRPr lang="en-US" dirty="0"/>
          </a:p>
        </p:txBody>
      </p:sp>
    </p:spTree>
    <p:extLst>
      <p:ext uri="{BB962C8B-B14F-4D97-AF65-F5344CB8AC3E}">
        <p14:creationId xmlns:p14="http://schemas.microsoft.com/office/powerpoint/2010/main" val="1128614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C6CEB-1914-E245-9424-08C2A429A9A3}"/>
              </a:ext>
            </a:extLst>
          </p:cNvPr>
          <p:cNvSpPr>
            <a:spLocks noGrp="1"/>
          </p:cNvSpPr>
          <p:nvPr>
            <p:ph type="title"/>
          </p:nvPr>
        </p:nvSpPr>
        <p:spPr/>
        <p:txBody>
          <a:bodyPr/>
          <a:lstStyle/>
          <a:p>
            <a:r>
              <a:rPr lang="en-US" dirty="0"/>
              <a:t>Drugs in Society </a:t>
            </a:r>
            <a:r>
              <a:rPr lang="en-US" sz="2000" dirty="0"/>
              <a:t>(1 of 2)</a:t>
            </a:r>
            <a:endParaRPr lang="en-US" dirty="0"/>
          </a:p>
        </p:txBody>
      </p:sp>
      <p:sp>
        <p:nvSpPr>
          <p:cNvPr id="3" name="Content Placeholder 2">
            <a:extLst>
              <a:ext uri="{FF2B5EF4-FFF2-40B4-BE49-F238E27FC236}">
                <a16:creationId xmlns:a16="http://schemas.microsoft.com/office/drawing/2014/main" id="{1ED541DB-8369-A941-A299-96D3E11908A2}"/>
              </a:ext>
            </a:extLst>
          </p:cNvPr>
          <p:cNvSpPr>
            <a:spLocks noGrp="1"/>
          </p:cNvSpPr>
          <p:nvPr>
            <p:ph idx="1"/>
          </p:nvPr>
        </p:nvSpPr>
        <p:spPr/>
        <p:txBody>
          <a:bodyPr/>
          <a:lstStyle/>
          <a:p>
            <a:r>
              <a:rPr lang="en-US" dirty="0"/>
              <a:t>Addictive substances have existed as long as the opium poppy plant has grown. </a:t>
            </a:r>
          </a:p>
          <a:p>
            <a:r>
              <a:rPr lang="en-US" dirty="0"/>
              <a:t>These substances are used in religious rituals, for fun, and/or in medicine. </a:t>
            </a:r>
          </a:p>
          <a:p>
            <a:r>
              <a:rPr lang="en-US" dirty="0"/>
              <a:t>The use of opium as a pain reliever was mentioned as early as the 9th century BCE. </a:t>
            </a:r>
          </a:p>
          <a:p>
            <a:r>
              <a:rPr lang="en-US" dirty="0"/>
              <a:t>In the 19th and early 20th centuries, preparations containing opium were widely used for insomnia and infections.</a:t>
            </a:r>
          </a:p>
          <a:p>
            <a:r>
              <a:rPr lang="en-US" dirty="0"/>
              <a:t>Other addictive substances, such as tobacco and alcohol, are legal today and are integrated into daily life. </a:t>
            </a:r>
          </a:p>
        </p:txBody>
      </p:sp>
    </p:spTree>
    <p:extLst>
      <p:ext uri="{BB962C8B-B14F-4D97-AF65-F5344CB8AC3E}">
        <p14:creationId xmlns:p14="http://schemas.microsoft.com/office/powerpoint/2010/main" val="710288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862F6-DB4F-504C-8ABB-B7F6320E20D7}"/>
              </a:ext>
            </a:extLst>
          </p:cNvPr>
          <p:cNvSpPr>
            <a:spLocks noGrp="1"/>
          </p:cNvSpPr>
          <p:nvPr>
            <p:ph type="title"/>
          </p:nvPr>
        </p:nvSpPr>
        <p:spPr/>
        <p:txBody>
          <a:bodyPr/>
          <a:lstStyle/>
          <a:p>
            <a:r>
              <a:rPr lang="en-US" dirty="0"/>
              <a:t>Drugs in Society </a:t>
            </a:r>
            <a:r>
              <a:rPr lang="en-US" sz="2000" dirty="0"/>
              <a:t>(2 of 2)</a:t>
            </a:r>
            <a:endParaRPr lang="en-US" dirty="0"/>
          </a:p>
        </p:txBody>
      </p:sp>
      <p:sp>
        <p:nvSpPr>
          <p:cNvPr id="3" name="Content Placeholder 2">
            <a:extLst>
              <a:ext uri="{FF2B5EF4-FFF2-40B4-BE49-F238E27FC236}">
                <a16:creationId xmlns:a16="http://schemas.microsoft.com/office/drawing/2014/main" id="{D1C93A4E-1B7F-D447-9D61-15990F3916BF}"/>
              </a:ext>
            </a:extLst>
          </p:cNvPr>
          <p:cNvSpPr>
            <a:spLocks noGrp="1"/>
          </p:cNvSpPr>
          <p:nvPr>
            <p:ph idx="1"/>
          </p:nvPr>
        </p:nvSpPr>
        <p:spPr/>
        <p:txBody>
          <a:bodyPr/>
          <a:lstStyle/>
          <a:p>
            <a:r>
              <a:rPr lang="en-US" dirty="0"/>
              <a:t>The particular substance seen as a menace to society may have little to do with the properties of the drug itself and more to do with the status of the people using it. </a:t>
            </a:r>
          </a:p>
          <a:p>
            <a:r>
              <a:rPr lang="en-US" dirty="0"/>
              <a:t>Laws regarding a particular substance may have nothing to do with how harmful the drug is.</a:t>
            </a:r>
          </a:p>
        </p:txBody>
      </p:sp>
    </p:spTree>
    <p:extLst>
      <p:ext uri="{BB962C8B-B14F-4D97-AF65-F5344CB8AC3E}">
        <p14:creationId xmlns:p14="http://schemas.microsoft.com/office/powerpoint/2010/main" val="20622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DF973-6F9A-E540-B4D6-664555A641C8}"/>
              </a:ext>
            </a:extLst>
          </p:cNvPr>
          <p:cNvSpPr>
            <a:spLocks noGrp="1"/>
          </p:cNvSpPr>
          <p:nvPr>
            <p:ph type="title"/>
          </p:nvPr>
        </p:nvSpPr>
        <p:spPr/>
        <p:txBody>
          <a:bodyPr/>
          <a:lstStyle/>
          <a:p>
            <a:r>
              <a:rPr lang="en-US" dirty="0"/>
              <a:t>Drug Crises in Historical Perspective </a:t>
            </a:r>
            <a:r>
              <a:rPr lang="en-US" sz="2000" dirty="0"/>
              <a:t>(1 of 3)</a:t>
            </a:r>
            <a:endParaRPr lang="en-US" dirty="0"/>
          </a:p>
        </p:txBody>
      </p:sp>
      <p:sp>
        <p:nvSpPr>
          <p:cNvPr id="3" name="Content Placeholder 2">
            <a:extLst>
              <a:ext uri="{FF2B5EF4-FFF2-40B4-BE49-F238E27FC236}">
                <a16:creationId xmlns:a16="http://schemas.microsoft.com/office/drawing/2014/main" id="{68340AF3-39E9-9748-9533-291F3444486B}"/>
              </a:ext>
            </a:extLst>
          </p:cNvPr>
          <p:cNvSpPr>
            <a:spLocks noGrp="1"/>
          </p:cNvSpPr>
          <p:nvPr>
            <p:ph idx="1"/>
          </p:nvPr>
        </p:nvSpPr>
        <p:spPr/>
        <p:txBody>
          <a:bodyPr/>
          <a:lstStyle/>
          <a:p>
            <a:r>
              <a:rPr lang="en-US" dirty="0"/>
              <a:t>Throughout the 19th century, as new pain-killing formulations were developed, new addictions followed. Addiction usually started with a doctor’s prescription.</a:t>
            </a:r>
          </a:p>
          <a:p>
            <a:pPr lvl="1"/>
            <a:r>
              <a:rPr lang="en-US" dirty="0"/>
              <a:t>Opium and morphine addiction was widespread. Both drugs were legal.</a:t>
            </a:r>
          </a:p>
          <a:p>
            <a:pPr lvl="1"/>
            <a:r>
              <a:rPr lang="en-US" dirty="0"/>
              <a:t>The typical addict was a former Civil War soldier or upper-middle-class woman.</a:t>
            </a:r>
          </a:p>
          <a:p>
            <a:pPr lvl="1"/>
            <a:r>
              <a:rPr lang="en-US" dirty="0"/>
              <a:t>Cocaine was seen as a cure for morphine use and alcoholism, hay fever and asthma, headaches, toothaches, and children’s earaches. </a:t>
            </a:r>
          </a:p>
          <a:p>
            <a:pPr lvl="1"/>
            <a:endParaRPr lang="en-US" dirty="0"/>
          </a:p>
        </p:txBody>
      </p:sp>
    </p:spTree>
    <p:extLst>
      <p:ext uri="{BB962C8B-B14F-4D97-AF65-F5344CB8AC3E}">
        <p14:creationId xmlns:p14="http://schemas.microsoft.com/office/powerpoint/2010/main" val="2463692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BEDA8-AD59-CE94-678B-AF308EAAEC54}"/>
              </a:ext>
            </a:extLst>
          </p:cNvPr>
          <p:cNvSpPr>
            <a:spLocks noGrp="1"/>
          </p:cNvSpPr>
          <p:nvPr>
            <p:ph type="title"/>
          </p:nvPr>
        </p:nvSpPr>
        <p:spPr/>
        <p:txBody>
          <a:bodyPr/>
          <a:lstStyle/>
          <a:p>
            <a:r>
              <a:rPr lang="en-US" dirty="0"/>
              <a:t>Drug Crises in Historical Perspective </a:t>
            </a:r>
            <a:r>
              <a:rPr lang="en-US" sz="2000" dirty="0"/>
              <a:t>(2 of 3)</a:t>
            </a:r>
            <a:endParaRPr lang="en-US" dirty="0"/>
          </a:p>
        </p:txBody>
      </p:sp>
      <p:sp>
        <p:nvSpPr>
          <p:cNvPr id="3" name="Content Placeholder 2">
            <a:extLst>
              <a:ext uri="{FF2B5EF4-FFF2-40B4-BE49-F238E27FC236}">
                <a16:creationId xmlns:a16="http://schemas.microsoft.com/office/drawing/2014/main" id="{334997DB-B6ED-A83D-1AE7-F73FF1FF58D0}"/>
              </a:ext>
            </a:extLst>
          </p:cNvPr>
          <p:cNvSpPr>
            <a:spLocks noGrp="1"/>
          </p:cNvSpPr>
          <p:nvPr>
            <p:ph idx="1"/>
          </p:nvPr>
        </p:nvSpPr>
        <p:spPr/>
        <p:txBody>
          <a:bodyPr/>
          <a:lstStyle/>
          <a:p>
            <a:r>
              <a:rPr lang="en-US" dirty="0"/>
              <a:t>Heroin was sold as a nonaddictive wonder drug—good for coughs, sore throats, and tuberculosis, a cure for morphine addiction, and an over-the-counter  treatment for diabetes, high blood pressure, hiccups, and nymphomania. </a:t>
            </a:r>
          </a:p>
          <a:p>
            <a:endParaRPr lang="en-US" dirty="0"/>
          </a:p>
        </p:txBody>
      </p:sp>
    </p:spTree>
    <p:extLst>
      <p:ext uri="{BB962C8B-B14F-4D97-AF65-F5344CB8AC3E}">
        <p14:creationId xmlns:p14="http://schemas.microsoft.com/office/powerpoint/2010/main" val="362412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EB15F-FDFC-1EB6-1003-8B69C4A2122F}"/>
              </a:ext>
            </a:extLst>
          </p:cNvPr>
          <p:cNvSpPr>
            <a:spLocks noGrp="1"/>
          </p:cNvSpPr>
          <p:nvPr>
            <p:ph type="title"/>
          </p:nvPr>
        </p:nvSpPr>
        <p:spPr/>
        <p:txBody>
          <a:bodyPr/>
          <a:lstStyle/>
          <a:p>
            <a:r>
              <a:rPr lang="en-US" dirty="0"/>
              <a:t>Drug Crises in Historical Perspective </a:t>
            </a:r>
            <a:r>
              <a:rPr lang="en-US" sz="2000" dirty="0"/>
              <a:t>(3 of 3)</a:t>
            </a:r>
            <a:endParaRPr lang="en-US" dirty="0"/>
          </a:p>
        </p:txBody>
      </p:sp>
      <p:sp>
        <p:nvSpPr>
          <p:cNvPr id="5" name="Content Placeholder 4">
            <a:extLst>
              <a:ext uri="{FF2B5EF4-FFF2-40B4-BE49-F238E27FC236}">
                <a16:creationId xmlns:a16="http://schemas.microsoft.com/office/drawing/2014/main" id="{687BE30F-4BD0-E5DD-AAFA-E6B531DD1534}"/>
              </a:ext>
            </a:extLst>
          </p:cNvPr>
          <p:cNvSpPr>
            <a:spLocks noGrp="1"/>
          </p:cNvSpPr>
          <p:nvPr>
            <p:ph idx="1"/>
          </p:nvPr>
        </p:nvSpPr>
        <p:spPr/>
        <p:txBody>
          <a:bodyPr/>
          <a:lstStyle/>
          <a:p>
            <a:pPr marL="0" indent="0">
              <a:buNone/>
            </a:pPr>
            <a:r>
              <a:rPr lang="en-US" dirty="0"/>
              <a:t>During the 19th century, toothache drops marketed for children contained cocaine. </a:t>
            </a:r>
          </a:p>
        </p:txBody>
      </p:sp>
      <p:sp>
        <p:nvSpPr>
          <p:cNvPr id="4" name="Rectangle 2">
            <a:extLst>
              <a:ext uri="{FF2B5EF4-FFF2-40B4-BE49-F238E27FC236}">
                <a16:creationId xmlns:a16="http://schemas.microsoft.com/office/drawing/2014/main" id="{7DC92C06-660D-9D4D-AC78-BBCC4BB52273}"/>
              </a:ext>
            </a:extLst>
          </p:cNvPr>
          <p:cNvSpPr>
            <a:spLocks noChangeArrowheads="1"/>
          </p:cNvSpPr>
          <p:nvPr/>
        </p:nvSpPr>
        <p:spPr bwMode="auto">
          <a:xfrm>
            <a:off x="2955073" y="227484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3" name="Picture 2" descr="The wall reads: Cocaine toothache drops. Instantaneous cure! Price 15 cents. Prepared by the Lloyd Manufacturing Company, 219, Hudson Avenue, Albany, New York for sale by all druggists registered March 1885. See other side.&#10;" title="Figure 5.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0141" y="2412263"/>
            <a:ext cx="5978378" cy="4145402"/>
          </a:xfrm>
          <a:prstGeom prst="rect">
            <a:avLst/>
          </a:prstGeom>
        </p:spPr>
      </p:pic>
    </p:spTree>
    <p:extLst>
      <p:ext uri="{BB962C8B-B14F-4D97-AF65-F5344CB8AC3E}">
        <p14:creationId xmlns:p14="http://schemas.microsoft.com/office/powerpoint/2010/main" val="304268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B8B60-E695-B44B-BD28-6233A3B1BBBA}"/>
              </a:ext>
            </a:extLst>
          </p:cNvPr>
          <p:cNvSpPr>
            <a:spLocks noGrp="1"/>
          </p:cNvSpPr>
          <p:nvPr>
            <p:ph type="title"/>
          </p:nvPr>
        </p:nvSpPr>
        <p:spPr/>
        <p:txBody>
          <a:bodyPr/>
          <a:lstStyle/>
          <a:p>
            <a:r>
              <a:rPr lang="en-US" dirty="0"/>
              <a:t>Introduction: Definitions </a:t>
            </a:r>
            <a:r>
              <a:rPr lang="en-US" sz="2000" dirty="0"/>
              <a:t>(1 of 3)</a:t>
            </a:r>
            <a:endParaRPr lang="en-US" dirty="0"/>
          </a:p>
        </p:txBody>
      </p:sp>
      <p:sp>
        <p:nvSpPr>
          <p:cNvPr id="3" name="Content Placeholder 2">
            <a:extLst>
              <a:ext uri="{FF2B5EF4-FFF2-40B4-BE49-F238E27FC236}">
                <a16:creationId xmlns:a16="http://schemas.microsoft.com/office/drawing/2014/main" id="{3839FF2A-9B98-E74F-9FDE-C943F8171C05}"/>
              </a:ext>
            </a:extLst>
          </p:cNvPr>
          <p:cNvSpPr>
            <a:spLocks noGrp="1"/>
          </p:cNvSpPr>
          <p:nvPr>
            <p:ph idx="1"/>
          </p:nvPr>
        </p:nvSpPr>
        <p:spPr/>
        <p:txBody>
          <a:bodyPr/>
          <a:lstStyle/>
          <a:p>
            <a:pPr lvl="0"/>
            <a:r>
              <a:rPr lang="en-US" dirty="0"/>
              <a:t>An opioid is a chemical that can reduce pain and produce euphoria. An opioid can be natural, derived from the opium poppy, or synthetic, made in a lab.  </a:t>
            </a:r>
          </a:p>
          <a:p>
            <a:pPr lvl="0"/>
            <a:r>
              <a:rPr lang="en-US" dirty="0"/>
              <a:t>A natural opioid is called an opiate.</a:t>
            </a:r>
          </a:p>
          <a:p>
            <a:pPr lvl="0"/>
            <a:r>
              <a:rPr lang="en-US" dirty="0"/>
              <a:t>The word </a:t>
            </a:r>
            <a:r>
              <a:rPr lang="en-US" i="1" dirty="0"/>
              <a:t>narcotic </a:t>
            </a:r>
            <a:r>
              <a:rPr lang="en-US" dirty="0"/>
              <a:t>refers drugs that relieve pain and dull the senses. </a:t>
            </a:r>
          </a:p>
          <a:p>
            <a:r>
              <a:rPr lang="en-US" dirty="0"/>
              <a:t>A drug is a substance that has a physiological effect when introduced into the body.  </a:t>
            </a:r>
          </a:p>
          <a:p>
            <a:endParaRPr lang="en-US" dirty="0"/>
          </a:p>
        </p:txBody>
      </p:sp>
    </p:spTree>
    <p:extLst>
      <p:ext uri="{BB962C8B-B14F-4D97-AF65-F5344CB8AC3E}">
        <p14:creationId xmlns:p14="http://schemas.microsoft.com/office/powerpoint/2010/main" val="2013430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E7EE3-AB2B-AF41-AD6E-1DA8F2387085}"/>
              </a:ext>
            </a:extLst>
          </p:cNvPr>
          <p:cNvSpPr>
            <a:spLocks noGrp="1"/>
          </p:cNvSpPr>
          <p:nvPr>
            <p:ph type="title"/>
          </p:nvPr>
        </p:nvSpPr>
        <p:spPr/>
        <p:txBody>
          <a:bodyPr/>
          <a:lstStyle/>
          <a:p>
            <a:r>
              <a:rPr lang="en-US" dirty="0"/>
              <a:t>Drugs and the Law </a:t>
            </a:r>
            <a:r>
              <a:rPr lang="en-US" sz="2000" dirty="0"/>
              <a:t>(1 of 4)</a:t>
            </a:r>
            <a:endParaRPr lang="en-US" dirty="0"/>
          </a:p>
        </p:txBody>
      </p:sp>
      <p:sp>
        <p:nvSpPr>
          <p:cNvPr id="3" name="Content Placeholder 2">
            <a:extLst>
              <a:ext uri="{FF2B5EF4-FFF2-40B4-BE49-F238E27FC236}">
                <a16:creationId xmlns:a16="http://schemas.microsoft.com/office/drawing/2014/main" id="{96CC827F-E751-224B-ACE6-660122D8993B}"/>
              </a:ext>
            </a:extLst>
          </p:cNvPr>
          <p:cNvSpPr>
            <a:spLocks noGrp="1"/>
          </p:cNvSpPr>
          <p:nvPr>
            <p:ph idx="1"/>
          </p:nvPr>
        </p:nvSpPr>
        <p:spPr/>
        <p:txBody>
          <a:bodyPr/>
          <a:lstStyle/>
          <a:p>
            <a:r>
              <a:rPr lang="en-US" dirty="0"/>
              <a:t>Until the passage of the Pure Food and Drug Act of 1906, morphine and opium were common ingredients in over-the-counter concoctions known as patent medicines.</a:t>
            </a:r>
          </a:p>
          <a:p>
            <a:r>
              <a:rPr lang="en-US" dirty="0"/>
              <a:t>The Pure Food and Drug Act made it illegal to manufacture, transport, or sell poisonous patent medicine.</a:t>
            </a:r>
          </a:p>
          <a:p>
            <a:endParaRPr lang="en-US" dirty="0"/>
          </a:p>
        </p:txBody>
      </p:sp>
    </p:spTree>
    <p:extLst>
      <p:ext uri="{BB962C8B-B14F-4D97-AF65-F5344CB8AC3E}">
        <p14:creationId xmlns:p14="http://schemas.microsoft.com/office/powerpoint/2010/main" val="3649930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02835-BDEC-E34F-862E-D27315574590}"/>
              </a:ext>
            </a:extLst>
          </p:cNvPr>
          <p:cNvSpPr>
            <a:spLocks noGrp="1"/>
          </p:cNvSpPr>
          <p:nvPr>
            <p:ph type="title"/>
          </p:nvPr>
        </p:nvSpPr>
        <p:spPr/>
        <p:txBody>
          <a:bodyPr/>
          <a:lstStyle/>
          <a:p>
            <a:r>
              <a:rPr lang="en-US" dirty="0"/>
              <a:t>Drugs and the Law </a:t>
            </a:r>
            <a:r>
              <a:rPr lang="en-US" sz="2000" dirty="0"/>
              <a:t>(2 of 4)</a:t>
            </a:r>
            <a:endParaRPr lang="en-US" dirty="0"/>
          </a:p>
        </p:txBody>
      </p:sp>
      <p:sp>
        <p:nvSpPr>
          <p:cNvPr id="3" name="Content Placeholder 2">
            <a:extLst>
              <a:ext uri="{FF2B5EF4-FFF2-40B4-BE49-F238E27FC236}">
                <a16:creationId xmlns:a16="http://schemas.microsoft.com/office/drawing/2014/main" id="{B075FA11-73F9-634D-B4AB-E94AE829B7F2}"/>
              </a:ext>
            </a:extLst>
          </p:cNvPr>
          <p:cNvSpPr>
            <a:spLocks noGrp="1"/>
          </p:cNvSpPr>
          <p:nvPr>
            <p:ph idx="1"/>
          </p:nvPr>
        </p:nvSpPr>
        <p:spPr/>
        <p:txBody>
          <a:bodyPr/>
          <a:lstStyle/>
          <a:p>
            <a:r>
              <a:rPr lang="en-US" dirty="0"/>
              <a:t>Since the early 20th century, the United States has treated the use of certain drugs as a crime. </a:t>
            </a:r>
          </a:p>
          <a:p>
            <a:r>
              <a:rPr lang="en-US" dirty="0"/>
              <a:t>The federal Harrison Narcotic Act (1914) made it illegal to buy narcotics without a prescription. In 1919, with a Supreme Court ruling in the </a:t>
            </a:r>
            <a:r>
              <a:rPr lang="en-US" i="1" dirty="0"/>
              <a:t>Webb </a:t>
            </a:r>
            <a:r>
              <a:rPr lang="en-US" dirty="0"/>
              <a:t>case, doctors could be, and were, prosecuted for prescribing narcotics to a substance user for maintenance.</a:t>
            </a:r>
          </a:p>
          <a:p>
            <a:r>
              <a:rPr lang="en-US" dirty="0"/>
              <a:t>The Federal Narcotics Control Board was established by the Narcotic Drug Import and Export Act (1922), which prohibited the import or use of narcotics except for medical or scientific purposes. </a:t>
            </a:r>
          </a:p>
        </p:txBody>
      </p:sp>
    </p:spTree>
    <p:extLst>
      <p:ext uri="{BB962C8B-B14F-4D97-AF65-F5344CB8AC3E}">
        <p14:creationId xmlns:p14="http://schemas.microsoft.com/office/powerpoint/2010/main" val="346077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C8C2E-5D7A-049A-8A9A-569CEC523567}"/>
              </a:ext>
            </a:extLst>
          </p:cNvPr>
          <p:cNvSpPr>
            <a:spLocks noGrp="1"/>
          </p:cNvSpPr>
          <p:nvPr>
            <p:ph type="title"/>
          </p:nvPr>
        </p:nvSpPr>
        <p:spPr/>
        <p:txBody>
          <a:bodyPr/>
          <a:lstStyle/>
          <a:p>
            <a:r>
              <a:rPr lang="en-US" dirty="0"/>
              <a:t>Drugs and the Law </a:t>
            </a:r>
            <a:r>
              <a:rPr lang="en-US" sz="2000" dirty="0"/>
              <a:t>(3 of 4)</a:t>
            </a:r>
            <a:endParaRPr lang="en-US" dirty="0"/>
          </a:p>
        </p:txBody>
      </p:sp>
      <p:sp>
        <p:nvSpPr>
          <p:cNvPr id="3" name="Content Placeholder 2">
            <a:extLst>
              <a:ext uri="{FF2B5EF4-FFF2-40B4-BE49-F238E27FC236}">
                <a16:creationId xmlns:a16="http://schemas.microsoft.com/office/drawing/2014/main" id="{C2607863-0882-778B-B1C8-05EC7742FF44}"/>
              </a:ext>
            </a:extLst>
          </p:cNvPr>
          <p:cNvSpPr>
            <a:spLocks noGrp="1"/>
          </p:cNvSpPr>
          <p:nvPr>
            <p:ph idx="1"/>
          </p:nvPr>
        </p:nvSpPr>
        <p:spPr/>
        <p:txBody>
          <a:bodyPr/>
          <a:lstStyle/>
          <a:p>
            <a:r>
              <a:rPr lang="en-US" dirty="0"/>
              <a:t>The Boggs Act (1952) established mandatory minimum sentences for drug offences. The act also made no distinction between marijuana and narcotics like heroin.   </a:t>
            </a:r>
          </a:p>
          <a:p>
            <a:r>
              <a:rPr lang="en-US" dirty="0"/>
              <a:t>The Narcotic Control Drug Act (1956) increased penalties.</a:t>
            </a:r>
          </a:p>
          <a:p>
            <a:r>
              <a:rPr lang="en-US" dirty="0"/>
              <a:t>In June of 1971, President Nixon declared a “War on Drugs,” calling drug abuse “public enemy no. 1.” The Nixon drug war combined harsh antidrug rhetoric and attempts to reduce the supply of narcotics. Methadone maintenance programs were temporarily expanded.</a:t>
            </a:r>
          </a:p>
          <a:p>
            <a:endParaRPr lang="en-US" dirty="0"/>
          </a:p>
          <a:p>
            <a:endParaRPr lang="en-US" dirty="0"/>
          </a:p>
        </p:txBody>
      </p:sp>
    </p:spTree>
    <p:extLst>
      <p:ext uri="{BB962C8B-B14F-4D97-AF65-F5344CB8AC3E}">
        <p14:creationId xmlns:p14="http://schemas.microsoft.com/office/powerpoint/2010/main" val="1820321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D90F6-0F41-EF41-80DA-CC62443C8056}"/>
              </a:ext>
            </a:extLst>
          </p:cNvPr>
          <p:cNvSpPr>
            <a:spLocks noGrp="1"/>
          </p:cNvSpPr>
          <p:nvPr>
            <p:ph type="title"/>
          </p:nvPr>
        </p:nvSpPr>
        <p:spPr/>
        <p:txBody>
          <a:bodyPr/>
          <a:lstStyle/>
          <a:p>
            <a:r>
              <a:rPr lang="en-US" dirty="0"/>
              <a:t>Drugs and the Law </a:t>
            </a:r>
            <a:r>
              <a:rPr lang="en-US" sz="2000" dirty="0"/>
              <a:t>(4 of 4)</a:t>
            </a:r>
            <a:endParaRPr lang="en-US" dirty="0"/>
          </a:p>
        </p:txBody>
      </p:sp>
      <p:sp>
        <p:nvSpPr>
          <p:cNvPr id="3" name="Content Placeholder 2">
            <a:extLst>
              <a:ext uri="{FF2B5EF4-FFF2-40B4-BE49-F238E27FC236}">
                <a16:creationId xmlns:a16="http://schemas.microsoft.com/office/drawing/2014/main" id="{7DDB8107-8101-7443-B70A-C273E3FC5428}"/>
              </a:ext>
            </a:extLst>
          </p:cNvPr>
          <p:cNvSpPr>
            <a:spLocks noGrp="1"/>
          </p:cNvSpPr>
          <p:nvPr>
            <p:ph idx="1"/>
          </p:nvPr>
        </p:nvSpPr>
        <p:spPr/>
        <p:txBody>
          <a:bodyPr/>
          <a:lstStyle/>
          <a:p>
            <a:r>
              <a:rPr lang="en-US" dirty="0"/>
              <a:t>By the 1980s, the public focus had shifted from heroin to marijuana and cocaine. </a:t>
            </a:r>
          </a:p>
          <a:p>
            <a:r>
              <a:rPr lang="en-US" dirty="0"/>
              <a:t>The Anti-Drug Abuse Act (1986) introduced harsh mandatory minimum sentences, especially for crack cocaine. </a:t>
            </a:r>
          </a:p>
          <a:p>
            <a:pPr lvl="1"/>
            <a:r>
              <a:rPr lang="en-US" dirty="0"/>
              <a:t>Between 1986 and 2014, the federal prison population increased from 36,000 to 219,000.  About half this population was convicted of committing drug offences.    </a:t>
            </a:r>
          </a:p>
        </p:txBody>
      </p:sp>
    </p:spTree>
    <p:extLst>
      <p:ext uri="{BB962C8B-B14F-4D97-AF65-F5344CB8AC3E}">
        <p14:creationId xmlns:p14="http://schemas.microsoft.com/office/powerpoint/2010/main" val="3021651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AB13C-4B7B-984E-A406-7D53F092075A}"/>
              </a:ext>
            </a:extLst>
          </p:cNvPr>
          <p:cNvSpPr>
            <a:spLocks noGrp="1"/>
          </p:cNvSpPr>
          <p:nvPr>
            <p:ph type="title"/>
          </p:nvPr>
        </p:nvSpPr>
        <p:spPr/>
        <p:txBody>
          <a:bodyPr/>
          <a:lstStyle/>
          <a:p>
            <a:r>
              <a:rPr lang="en-US" dirty="0"/>
              <a:t>Changing Attitudes, Changing Laws </a:t>
            </a:r>
            <a:r>
              <a:rPr lang="en-US" sz="2000" dirty="0"/>
              <a:t>(1 of 3)</a:t>
            </a:r>
            <a:endParaRPr lang="en-US" dirty="0"/>
          </a:p>
        </p:txBody>
      </p:sp>
      <p:sp>
        <p:nvSpPr>
          <p:cNvPr id="3" name="Content Placeholder 2">
            <a:extLst>
              <a:ext uri="{FF2B5EF4-FFF2-40B4-BE49-F238E27FC236}">
                <a16:creationId xmlns:a16="http://schemas.microsoft.com/office/drawing/2014/main" id="{BB898F9C-BDAF-6A4A-A916-A4BDD9D8F064}"/>
              </a:ext>
            </a:extLst>
          </p:cNvPr>
          <p:cNvSpPr>
            <a:spLocks noGrp="1"/>
          </p:cNvSpPr>
          <p:nvPr>
            <p:ph idx="1"/>
          </p:nvPr>
        </p:nvSpPr>
        <p:spPr/>
        <p:txBody>
          <a:bodyPr/>
          <a:lstStyle/>
          <a:p>
            <a:r>
              <a:rPr lang="en-US" dirty="0"/>
              <a:t>In 2020, according to a Gallup poll, 68 percent of adults favored legalization of marijuana.  </a:t>
            </a:r>
          </a:p>
          <a:p>
            <a:pPr lvl="1"/>
            <a:r>
              <a:rPr lang="en-US" dirty="0"/>
              <a:t>By February 2021, 39 states and the District of Columbia had legalized marijuana under some circumstances.</a:t>
            </a:r>
          </a:p>
          <a:p>
            <a:pPr lvl="1"/>
            <a:r>
              <a:rPr lang="en-US" dirty="0"/>
              <a:t>Many states also lowered their penalties for other crimes involving drugs. </a:t>
            </a:r>
          </a:p>
        </p:txBody>
      </p:sp>
    </p:spTree>
    <p:extLst>
      <p:ext uri="{BB962C8B-B14F-4D97-AF65-F5344CB8AC3E}">
        <p14:creationId xmlns:p14="http://schemas.microsoft.com/office/powerpoint/2010/main" val="4213828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46FE0-2D20-DD4F-A59E-A05B6D677D19}"/>
              </a:ext>
            </a:extLst>
          </p:cNvPr>
          <p:cNvSpPr>
            <a:spLocks noGrp="1"/>
          </p:cNvSpPr>
          <p:nvPr>
            <p:ph type="title"/>
          </p:nvPr>
        </p:nvSpPr>
        <p:spPr/>
        <p:txBody>
          <a:bodyPr/>
          <a:lstStyle/>
          <a:p>
            <a:r>
              <a:rPr lang="en-US" dirty="0"/>
              <a:t>Changing Attitudes, Changing Laws </a:t>
            </a:r>
            <a:r>
              <a:rPr lang="en-US" sz="2000" dirty="0"/>
              <a:t>(2 of 3)</a:t>
            </a:r>
            <a:endParaRPr lang="en-US" dirty="0"/>
          </a:p>
        </p:txBody>
      </p:sp>
      <p:sp>
        <p:nvSpPr>
          <p:cNvPr id="3" name="Content Placeholder 2">
            <a:extLst>
              <a:ext uri="{FF2B5EF4-FFF2-40B4-BE49-F238E27FC236}">
                <a16:creationId xmlns:a16="http://schemas.microsoft.com/office/drawing/2014/main" id="{AD727092-CF09-8C43-AEE4-694D1F6296E4}"/>
              </a:ext>
            </a:extLst>
          </p:cNvPr>
          <p:cNvSpPr>
            <a:spLocks noGrp="1"/>
          </p:cNvSpPr>
          <p:nvPr>
            <p:ph idx="1"/>
          </p:nvPr>
        </p:nvSpPr>
        <p:spPr/>
        <p:txBody>
          <a:bodyPr/>
          <a:lstStyle/>
          <a:p>
            <a:r>
              <a:rPr lang="en-US" dirty="0"/>
              <a:t>A Pew Research Center survey (2014), found that the majority of Americans believed that drug abuse was a “crisis” or a “serious problem.” </a:t>
            </a:r>
          </a:p>
          <a:p>
            <a:pPr lvl="1"/>
            <a:r>
              <a:rPr lang="en-US" dirty="0"/>
              <a:t>Sixty-seven percent thought government focus should be on treatment.</a:t>
            </a:r>
          </a:p>
          <a:p>
            <a:pPr lvl="1"/>
            <a:r>
              <a:rPr lang="en-US" dirty="0"/>
              <a:t>More than three-quarters thought that those convicted of marijuana possession should not be sent to jail. A majority believed that alcohol is more harmful than marijuana. </a:t>
            </a:r>
          </a:p>
          <a:p>
            <a:pPr lvl="1"/>
            <a:r>
              <a:rPr lang="en-US" dirty="0"/>
              <a:t>Thirty-two percent thought mandatory minimums were a good idea.</a:t>
            </a:r>
          </a:p>
          <a:p>
            <a:endParaRPr lang="en-US" dirty="0"/>
          </a:p>
        </p:txBody>
      </p:sp>
    </p:spTree>
    <p:extLst>
      <p:ext uri="{BB962C8B-B14F-4D97-AF65-F5344CB8AC3E}">
        <p14:creationId xmlns:p14="http://schemas.microsoft.com/office/powerpoint/2010/main" val="1878989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B7AC6-1F8C-7777-C46B-6FCB394A78F2}"/>
              </a:ext>
            </a:extLst>
          </p:cNvPr>
          <p:cNvSpPr>
            <a:spLocks noGrp="1"/>
          </p:cNvSpPr>
          <p:nvPr>
            <p:ph type="title"/>
          </p:nvPr>
        </p:nvSpPr>
        <p:spPr/>
        <p:txBody>
          <a:bodyPr/>
          <a:lstStyle/>
          <a:p>
            <a:r>
              <a:rPr lang="en-US" dirty="0"/>
              <a:t>Changing Attitudes, Changing Laws </a:t>
            </a:r>
            <a:r>
              <a:rPr lang="en-US" sz="2000" dirty="0"/>
              <a:t>(3 of 3)</a:t>
            </a:r>
            <a:endParaRPr lang="en-US" dirty="0"/>
          </a:p>
        </p:txBody>
      </p:sp>
      <p:sp>
        <p:nvSpPr>
          <p:cNvPr id="3" name="Content Placeholder 2">
            <a:extLst>
              <a:ext uri="{FF2B5EF4-FFF2-40B4-BE49-F238E27FC236}">
                <a16:creationId xmlns:a16="http://schemas.microsoft.com/office/drawing/2014/main" id="{6AA1748C-8BA2-752A-4764-94DB1A30234D}"/>
              </a:ext>
            </a:extLst>
          </p:cNvPr>
          <p:cNvSpPr>
            <a:spLocks noGrp="1"/>
          </p:cNvSpPr>
          <p:nvPr>
            <p:ph idx="1"/>
          </p:nvPr>
        </p:nvSpPr>
        <p:spPr/>
        <p:txBody>
          <a:bodyPr/>
          <a:lstStyle/>
          <a:p>
            <a:r>
              <a:rPr lang="en-US" dirty="0"/>
              <a:t>The 2013 Cole Memorandum left enforcement of marijuana laws to the states. </a:t>
            </a:r>
          </a:p>
          <a:p>
            <a:r>
              <a:rPr lang="en-US" dirty="0"/>
              <a:t>The First Step Act (2018) modified mandatory minimum sentences and in some cases allows judges to disregard mandatory minimums. </a:t>
            </a:r>
          </a:p>
          <a:p>
            <a:endParaRPr lang="en-US" dirty="0"/>
          </a:p>
        </p:txBody>
      </p:sp>
    </p:spTree>
    <p:extLst>
      <p:ext uri="{BB962C8B-B14F-4D97-AF65-F5344CB8AC3E}">
        <p14:creationId xmlns:p14="http://schemas.microsoft.com/office/powerpoint/2010/main" val="801948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0AC6C-964F-6B43-AC26-7EC6DF886E6D}"/>
              </a:ext>
            </a:extLst>
          </p:cNvPr>
          <p:cNvSpPr>
            <a:spLocks noGrp="1"/>
          </p:cNvSpPr>
          <p:nvPr>
            <p:ph type="title"/>
          </p:nvPr>
        </p:nvSpPr>
        <p:spPr/>
        <p:txBody>
          <a:bodyPr/>
          <a:lstStyle/>
          <a:p>
            <a:r>
              <a:rPr lang="en-US" dirty="0"/>
              <a:t>The Current Overdose Epidemic </a:t>
            </a:r>
            <a:r>
              <a:rPr lang="en-US" sz="2000" dirty="0"/>
              <a:t>(1 of 9)</a:t>
            </a:r>
            <a:endParaRPr lang="en-US" dirty="0"/>
          </a:p>
        </p:txBody>
      </p:sp>
      <p:sp>
        <p:nvSpPr>
          <p:cNvPr id="3" name="Content Placeholder 2">
            <a:extLst>
              <a:ext uri="{FF2B5EF4-FFF2-40B4-BE49-F238E27FC236}">
                <a16:creationId xmlns:a16="http://schemas.microsoft.com/office/drawing/2014/main" id="{EB092742-E488-B74A-B476-3F1F7F1FE5C0}"/>
              </a:ext>
            </a:extLst>
          </p:cNvPr>
          <p:cNvSpPr>
            <a:spLocks noGrp="1"/>
          </p:cNvSpPr>
          <p:nvPr>
            <p:ph idx="1"/>
          </p:nvPr>
        </p:nvSpPr>
        <p:spPr/>
        <p:txBody>
          <a:bodyPr/>
          <a:lstStyle/>
          <a:p>
            <a:r>
              <a:rPr lang="en-US" dirty="0"/>
              <a:t>The current drug overdose epidemic, like previous epidemics, began with doctors prescribing opioids as miraculous nonaddictive painkillers. </a:t>
            </a:r>
          </a:p>
          <a:p>
            <a:r>
              <a:rPr lang="en-US" dirty="0"/>
              <a:t>Three waves of the opioid overdose epidemic:</a:t>
            </a:r>
          </a:p>
          <a:p>
            <a:pPr lvl="1"/>
            <a:r>
              <a:rPr lang="en-US" dirty="0"/>
              <a:t>First wave: Began with the overprescribing of opioids in the 1990s—with deaths from prescription opioids increasing at least since 1999.  </a:t>
            </a:r>
          </a:p>
          <a:p>
            <a:pPr lvl="1"/>
            <a:r>
              <a:rPr lang="en-US" dirty="0"/>
              <a:t>Second wave: Began in 2010 with deaths involving heroin.  </a:t>
            </a:r>
          </a:p>
          <a:p>
            <a:pPr lvl="1"/>
            <a:r>
              <a:rPr lang="en-US" dirty="0"/>
              <a:t>Third wave: Began in 2013 with deaths involving synthetic opioids such as fentanyl.</a:t>
            </a:r>
          </a:p>
          <a:p>
            <a:r>
              <a:rPr lang="en-US" dirty="0"/>
              <a:t>A fourth wave involves methamphetamines, which are not opioids. </a:t>
            </a:r>
          </a:p>
        </p:txBody>
      </p:sp>
    </p:spTree>
    <p:extLst>
      <p:ext uri="{BB962C8B-B14F-4D97-AF65-F5344CB8AC3E}">
        <p14:creationId xmlns:p14="http://schemas.microsoft.com/office/powerpoint/2010/main" val="2715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B1A48-3632-F84D-825C-C113D662A198}"/>
              </a:ext>
            </a:extLst>
          </p:cNvPr>
          <p:cNvSpPr>
            <a:spLocks noGrp="1"/>
          </p:cNvSpPr>
          <p:nvPr>
            <p:ph type="title"/>
          </p:nvPr>
        </p:nvSpPr>
        <p:spPr/>
        <p:txBody>
          <a:bodyPr/>
          <a:lstStyle/>
          <a:p>
            <a:r>
              <a:rPr lang="en-US" dirty="0"/>
              <a:t>The Current Overdose Epidemic </a:t>
            </a:r>
            <a:r>
              <a:rPr lang="en-US" sz="2000" dirty="0"/>
              <a:t>(2 of 9)</a:t>
            </a:r>
            <a:endParaRPr lang="en-US" dirty="0"/>
          </a:p>
        </p:txBody>
      </p:sp>
      <p:sp>
        <p:nvSpPr>
          <p:cNvPr id="3" name="Content Placeholder 2">
            <a:extLst>
              <a:ext uri="{FF2B5EF4-FFF2-40B4-BE49-F238E27FC236}">
                <a16:creationId xmlns:a16="http://schemas.microsoft.com/office/drawing/2014/main" id="{A8E07881-A780-234A-BEF5-5D192458F017}"/>
              </a:ext>
            </a:extLst>
          </p:cNvPr>
          <p:cNvSpPr>
            <a:spLocks noGrp="1"/>
          </p:cNvSpPr>
          <p:nvPr>
            <p:ph idx="1"/>
          </p:nvPr>
        </p:nvSpPr>
        <p:spPr/>
        <p:txBody>
          <a:bodyPr/>
          <a:lstStyle/>
          <a:p>
            <a:r>
              <a:rPr lang="en-US" dirty="0"/>
              <a:t>Between 1999 and 2017, there were 700,000 total drug overdose deaths in the United States, including 218,000 deaths involving prescription opioids.</a:t>
            </a:r>
          </a:p>
          <a:p>
            <a:r>
              <a:rPr lang="en-US" dirty="0"/>
              <a:t>Drug overdose deaths were higher in 2020 than in any other year.</a:t>
            </a:r>
          </a:p>
          <a:p>
            <a:pPr lvl="1"/>
            <a:r>
              <a:rPr lang="en-US" dirty="0"/>
              <a:t>Between April 2020 and April 2021, more than 100,000 people died of overdoses.</a:t>
            </a:r>
          </a:p>
          <a:p>
            <a:r>
              <a:rPr lang="en-US" dirty="0"/>
              <a:t>According to a research letter published in </a:t>
            </a:r>
            <a:r>
              <a:rPr lang="en-US" i="1" dirty="0"/>
              <a:t>JAMA</a:t>
            </a:r>
            <a:r>
              <a:rPr lang="en-US" dirty="0"/>
              <a:t>, for each overdose death, there are 30 nonfatal overdoses.  </a:t>
            </a:r>
          </a:p>
        </p:txBody>
      </p:sp>
    </p:spTree>
    <p:extLst>
      <p:ext uri="{BB962C8B-B14F-4D97-AF65-F5344CB8AC3E}">
        <p14:creationId xmlns:p14="http://schemas.microsoft.com/office/powerpoint/2010/main" val="403168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36E5E-9AB9-4D48-9EEE-EF143EC3581B}"/>
              </a:ext>
            </a:extLst>
          </p:cNvPr>
          <p:cNvSpPr>
            <a:spLocks noGrp="1"/>
          </p:cNvSpPr>
          <p:nvPr>
            <p:ph type="title"/>
          </p:nvPr>
        </p:nvSpPr>
        <p:spPr/>
        <p:txBody>
          <a:bodyPr/>
          <a:lstStyle/>
          <a:p>
            <a:r>
              <a:rPr lang="en-US" dirty="0"/>
              <a:t>The Current Overdose Epidemic </a:t>
            </a:r>
            <a:r>
              <a:rPr lang="en-US" sz="2000" dirty="0"/>
              <a:t>(3 of 9)</a:t>
            </a:r>
          </a:p>
        </p:txBody>
      </p:sp>
      <p:sp>
        <p:nvSpPr>
          <p:cNvPr id="3" name="Content Placeholder 2">
            <a:extLst>
              <a:ext uri="{FF2B5EF4-FFF2-40B4-BE49-F238E27FC236}">
                <a16:creationId xmlns:a16="http://schemas.microsoft.com/office/drawing/2014/main" id="{F98C1D51-51FF-C44B-BE5C-443D57ABA056}"/>
              </a:ext>
            </a:extLst>
          </p:cNvPr>
          <p:cNvSpPr>
            <a:spLocks noGrp="1"/>
          </p:cNvSpPr>
          <p:nvPr>
            <p:ph idx="1"/>
          </p:nvPr>
        </p:nvSpPr>
        <p:spPr/>
        <p:txBody>
          <a:bodyPr/>
          <a:lstStyle/>
          <a:p>
            <a:r>
              <a:rPr lang="en-US" dirty="0"/>
              <a:t>Those disproportionately affected at first included:</a:t>
            </a:r>
          </a:p>
          <a:p>
            <a:pPr lvl="1"/>
            <a:r>
              <a:rPr lang="en-US" dirty="0"/>
              <a:t>More men than women </a:t>
            </a:r>
          </a:p>
          <a:p>
            <a:pPr lvl="1"/>
            <a:r>
              <a:rPr lang="en-US" dirty="0"/>
              <a:t>More people aged 25–54 than other age groups </a:t>
            </a:r>
          </a:p>
          <a:p>
            <a:pPr lvl="1"/>
            <a:r>
              <a:rPr lang="en-US" dirty="0"/>
              <a:t>More Whites than people of color </a:t>
            </a:r>
          </a:p>
          <a:p>
            <a:pPr lvl="1"/>
            <a:r>
              <a:rPr lang="en-US" dirty="0"/>
              <a:t>More people suffering from anxiety and depression than people without mental health challenges </a:t>
            </a:r>
          </a:p>
          <a:p>
            <a:pPr lvl="1"/>
            <a:r>
              <a:rPr lang="en-US" dirty="0"/>
              <a:t>People suffering from chronic pain </a:t>
            </a:r>
          </a:p>
        </p:txBody>
      </p:sp>
    </p:spTree>
    <p:extLst>
      <p:ext uri="{BB962C8B-B14F-4D97-AF65-F5344CB8AC3E}">
        <p14:creationId xmlns:p14="http://schemas.microsoft.com/office/powerpoint/2010/main" val="3679383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681B2-7339-4B46-879E-DABCEF4DC81E}"/>
              </a:ext>
            </a:extLst>
          </p:cNvPr>
          <p:cNvSpPr>
            <a:spLocks noGrp="1"/>
          </p:cNvSpPr>
          <p:nvPr>
            <p:ph type="title"/>
          </p:nvPr>
        </p:nvSpPr>
        <p:spPr/>
        <p:txBody>
          <a:bodyPr/>
          <a:lstStyle/>
          <a:p>
            <a:r>
              <a:rPr lang="en-US" dirty="0"/>
              <a:t>Introduction: Definitions </a:t>
            </a:r>
            <a:r>
              <a:rPr lang="en-US" sz="2000" dirty="0"/>
              <a:t>(2 of 3)</a:t>
            </a:r>
            <a:endParaRPr lang="en-US" dirty="0"/>
          </a:p>
        </p:txBody>
      </p:sp>
      <p:sp>
        <p:nvSpPr>
          <p:cNvPr id="3" name="Content Placeholder 2">
            <a:extLst>
              <a:ext uri="{FF2B5EF4-FFF2-40B4-BE49-F238E27FC236}">
                <a16:creationId xmlns:a16="http://schemas.microsoft.com/office/drawing/2014/main" id="{380758EF-B3EB-3648-AD9C-F6D27094992C}"/>
              </a:ext>
            </a:extLst>
          </p:cNvPr>
          <p:cNvSpPr>
            <a:spLocks noGrp="1"/>
          </p:cNvSpPr>
          <p:nvPr>
            <p:ph idx="1"/>
          </p:nvPr>
        </p:nvSpPr>
        <p:spPr/>
        <p:txBody>
          <a:bodyPr/>
          <a:lstStyle/>
          <a:p>
            <a:pPr lvl="0"/>
            <a:r>
              <a:rPr lang="en-US" dirty="0"/>
              <a:t>Substance use disorder (SUD) refers to both addiction and drug dependence, according to the latest edition of the </a:t>
            </a:r>
            <a:r>
              <a:rPr lang="en-US" i="1" dirty="0"/>
              <a:t>Diagnostic and Statistical Manual of Mental Disorders </a:t>
            </a:r>
            <a:r>
              <a:rPr lang="en-US" dirty="0"/>
              <a:t>(DSM), which is published by the American Psychological Association and is used to help diagnose mental health conditions.  </a:t>
            </a:r>
          </a:p>
          <a:p>
            <a:pPr lvl="0"/>
            <a:r>
              <a:rPr lang="en-US" dirty="0"/>
              <a:t>Drug addiction (an SUD) refers to a treatable, chronic, relapsing disease, involving the brain, genetics, the environment, and an individual’s life experiences. It is “caused by neurobiological adaptations occurring in response to chronic drug … use and over which addicts have no choice or control.” It is the most severe SUD. </a:t>
            </a:r>
          </a:p>
          <a:p>
            <a:endParaRPr lang="en-US" dirty="0"/>
          </a:p>
        </p:txBody>
      </p:sp>
    </p:spTree>
    <p:extLst>
      <p:ext uri="{BB962C8B-B14F-4D97-AF65-F5344CB8AC3E}">
        <p14:creationId xmlns:p14="http://schemas.microsoft.com/office/powerpoint/2010/main" val="203830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C4C02-A1CC-6157-36FF-FC942485EAB7}"/>
              </a:ext>
            </a:extLst>
          </p:cNvPr>
          <p:cNvSpPr>
            <a:spLocks noGrp="1"/>
          </p:cNvSpPr>
          <p:nvPr>
            <p:ph type="title"/>
          </p:nvPr>
        </p:nvSpPr>
        <p:spPr/>
        <p:txBody>
          <a:bodyPr/>
          <a:lstStyle/>
          <a:p>
            <a:r>
              <a:rPr lang="en-US" dirty="0"/>
              <a:t>The Current Overdose Epidemic </a:t>
            </a:r>
            <a:r>
              <a:rPr lang="en-US" sz="2000" dirty="0"/>
              <a:t>(4 of 9)</a:t>
            </a:r>
            <a:endParaRPr lang="en-US" dirty="0"/>
          </a:p>
        </p:txBody>
      </p:sp>
      <p:sp>
        <p:nvSpPr>
          <p:cNvPr id="3" name="Content Placeholder 2">
            <a:extLst>
              <a:ext uri="{FF2B5EF4-FFF2-40B4-BE49-F238E27FC236}">
                <a16:creationId xmlns:a16="http://schemas.microsoft.com/office/drawing/2014/main" id="{2C304EF8-E571-A707-890C-9254C20E4A32}"/>
              </a:ext>
            </a:extLst>
          </p:cNvPr>
          <p:cNvSpPr>
            <a:spLocks noGrp="1"/>
          </p:cNvSpPr>
          <p:nvPr>
            <p:ph idx="1"/>
          </p:nvPr>
        </p:nvSpPr>
        <p:spPr/>
        <p:txBody>
          <a:bodyPr/>
          <a:lstStyle/>
          <a:p>
            <a:r>
              <a:rPr lang="en-US" dirty="0"/>
              <a:t>At first, the group hit hardest included rural Whites lacking college degrees in areas where jobs in manufacturing and construction have been decreasing.  </a:t>
            </a:r>
          </a:p>
          <a:p>
            <a:pPr lvl="1"/>
            <a:r>
              <a:rPr lang="en-US" dirty="0"/>
              <a:t>Appalachia has been one of the hardest hit regions of the country.  </a:t>
            </a:r>
          </a:p>
          <a:p>
            <a:pPr lvl="1"/>
            <a:r>
              <a:rPr lang="en-US" dirty="0"/>
              <a:t>Native Americans have fared almost as badly as people in Appalachia.</a:t>
            </a:r>
          </a:p>
          <a:p>
            <a:endParaRPr lang="en-US" dirty="0"/>
          </a:p>
        </p:txBody>
      </p:sp>
    </p:spTree>
    <p:extLst>
      <p:ext uri="{BB962C8B-B14F-4D97-AF65-F5344CB8AC3E}">
        <p14:creationId xmlns:p14="http://schemas.microsoft.com/office/powerpoint/2010/main" val="1639036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041EF-B663-AF4E-AB98-28457DB3D9F2}"/>
              </a:ext>
            </a:extLst>
          </p:cNvPr>
          <p:cNvSpPr>
            <a:spLocks noGrp="1"/>
          </p:cNvSpPr>
          <p:nvPr>
            <p:ph type="title"/>
          </p:nvPr>
        </p:nvSpPr>
        <p:spPr/>
        <p:txBody>
          <a:bodyPr/>
          <a:lstStyle/>
          <a:p>
            <a:r>
              <a:rPr lang="en-US" dirty="0"/>
              <a:t>The Current Overdose Epidemic </a:t>
            </a:r>
            <a:r>
              <a:rPr lang="en-US" sz="2000" dirty="0"/>
              <a:t>(5 of 9)</a:t>
            </a:r>
            <a:endParaRPr lang="en-US" dirty="0"/>
          </a:p>
        </p:txBody>
      </p:sp>
      <p:sp>
        <p:nvSpPr>
          <p:cNvPr id="3" name="Content Placeholder 2">
            <a:extLst>
              <a:ext uri="{FF2B5EF4-FFF2-40B4-BE49-F238E27FC236}">
                <a16:creationId xmlns:a16="http://schemas.microsoft.com/office/drawing/2014/main" id="{44B557A9-2D48-A947-8EBE-39B88F5FF634}"/>
              </a:ext>
            </a:extLst>
          </p:cNvPr>
          <p:cNvSpPr>
            <a:spLocks noGrp="1"/>
          </p:cNvSpPr>
          <p:nvPr>
            <p:ph idx="1"/>
          </p:nvPr>
        </p:nvSpPr>
        <p:spPr/>
        <p:txBody>
          <a:bodyPr/>
          <a:lstStyle/>
          <a:p>
            <a:r>
              <a:rPr lang="en-US" dirty="0"/>
              <a:t>Changing demographics:</a:t>
            </a:r>
          </a:p>
          <a:p>
            <a:pPr lvl="1"/>
            <a:r>
              <a:rPr lang="en-US" dirty="0"/>
              <a:t>In 2013, the opioid overdose epidemic spread to Black communities.  </a:t>
            </a:r>
          </a:p>
          <a:p>
            <a:pPr lvl="1"/>
            <a:r>
              <a:rPr lang="en-US" dirty="0"/>
              <a:t>Overdose deaths among minorities and in cities increased with the spread of illegally manufactured fentanyl.  </a:t>
            </a:r>
          </a:p>
          <a:p>
            <a:pPr lvl="1"/>
            <a:r>
              <a:rPr lang="en-US" dirty="0"/>
              <a:t>Now, the opioid overdose epidemic is ravaging Black and Hispanic as well as White communities.  </a:t>
            </a:r>
          </a:p>
          <a:p>
            <a:pPr lvl="1"/>
            <a:r>
              <a:rPr lang="en-US" dirty="0"/>
              <a:t>The largest increase in overdose deaths is among Native Americans.</a:t>
            </a:r>
          </a:p>
          <a:p>
            <a:pPr lvl="1"/>
            <a:endParaRPr lang="en-US" dirty="0"/>
          </a:p>
        </p:txBody>
      </p:sp>
    </p:spTree>
    <p:extLst>
      <p:ext uri="{BB962C8B-B14F-4D97-AF65-F5344CB8AC3E}">
        <p14:creationId xmlns:p14="http://schemas.microsoft.com/office/powerpoint/2010/main" val="359753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7CB3C-4C4C-EA4E-A07D-C7B7247E53FC}"/>
              </a:ext>
            </a:extLst>
          </p:cNvPr>
          <p:cNvSpPr>
            <a:spLocks noGrp="1"/>
          </p:cNvSpPr>
          <p:nvPr>
            <p:ph type="title"/>
          </p:nvPr>
        </p:nvSpPr>
        <p:spPr/>
        <p:txBody>
          <a:bodyPr/>
          <a:lstStyle/>
          <a:p>
            <a:r>
              <a:rPr lang="en-US" dirty="0"/>
              <a:t>The Current Overdose Epidemic </a:t>
            </a:r>
            <a:r>
              <a:rPr lang="en-US" sz="2000" dirty="0"/>
              <a:t>(6 of 9)</a:t>
            </a:r>
            <a:endParaRPr lang="en-US" dirty="0"/>
          </a:p>
        </p:txBody>
      </p:sp>
      <p:sp>
        <p:nvSpPr>
          <p:cNvPr id="3" name="Content Placeholder 2">
            <a:extLst>
              <a:ext uri="{FF2B5EF4-FFF2-40B4-BE49-F238E27FC236}">
                <a16:creationId xmlns:a16="http://schemas.microsoft.com/office/drawing/2014/main" id="{636A40F9-DDF5-544F-A17A-8F587D252D11}"/>
              </a:ext>
            </a:extLst>
          </p:cNvPr>
          <p:cNvSpPr>
            <a:spLocks noGrp="1"/>
          </p:cNvSpPr>
          <p:nvPr>
            <p:ph idx="1"/>
          </p:nvPr>
        </p:nvSpPr>
        <p:spPr/>
        <p:txBody>
          <a:bodyPr/>
          <a:lstStyle/>
          <a:p>
            <a:r>
              <a:rPr lang="en-US" dirty="0"/>
              <a:t>The epidemic began with a massive campaign by Purdue Pharmaceuticals to convince doctors that there was a better painkiller, OxyContin—a continuous release opioid painkiller.</a:t>
            </a:r>
          </a:p>
          <a:p>
            <a:r>
              <a:rPr lang="en-US" dirty="0"/>
              <a:t>The FDA approved a package insert that said, "Delayed absorption, as provided by OxyContin tablets, is believed to reduce the abuse liability of a drug." Purdue used this claim to sell its drugs.   </a:t>
            </a:r>
          </a:p>
          <a:p>
            <a:r>
              <a:rPr lang="en-US" dirty="0"/>
              <a:t>A few years after OxyContin’s introduction, Purdue knew it was being crushed, snorted, and stolen from pharmacies; however, they continued to market it aggressively as “less prone to abuse and addiction.” </a:t>
            </a:r>
          </a:p>
          <a:p>
            <a:endParaRPr lang="en-US" dirty="0"/>
          </a:p>
        </p:txBody>
      </p:sp>
    </p:spTree>
    <p:extLst>
      <p:ext uri="{BB962C8B-B14F-4D97-AF65-F5344CB8AC3E}">
        <p14:creationId xmlns:p14="http://schemas.microsoft.com/office/powerpoint/2010/main" val="108204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E418A-081E-643E-503C-7D45C880B6DA}"/>
              </a:ext>
            </a:extLst>
          </p:cNvPr>
          <p:cNvSpPr>
            <a:spLocks noGrp="1"/>
          </p:cNvSpPr>
          <p:nvPr>
            <p:ph type="title"/>
          </p:nvPr>
        </p:nvSpPr>
        <p:spPr/>
        <p:txBody>
          <a:bodyPr/>
          <a:lstStyle/>
          <a:p>
            <a:r>
              <a:rPr lang="en-US" dirty="0"/>
              <a:t>The Current Overdose Epidemic </a:t>
            </a:r>
            <a:r>
              <a:rPr lang="en-US" sz="2000" dirty="0"/>
              <a:t>(7 of 9)</a:t>
            </a:r>
            <a:endParaRPr lang="en-US" dirty="0"/>
          </a:p>
        </p:txBody>
      </p:sp>
      <p:sp>
        <p:nvSpPr>
          <p:cNvPr id="3" name="Content Placeholder 2">
            <a:extLst>
              <a:ext uri="{FF2B5EF4-FFF2-40B4-BE49-F238E27FC236}">
                <a16:creationId xmlns:a16="http://schemas.microsoft.com/office/drawing/2014/main" id="{1C93D3FD-42B9-1F4B-3E86-D5B7F99F2492}"/>
              </a:ext>
            </a:extLst>
          </p:cNvPr>
          <p:cNvSpPr>
            <a:spLocks noGrp="1"/>
          </p:cNvSpPr>
          <p:nvPr>
            <p:ph idx="1"/>
          </p:nvPr>
        </p:nvSpPr>
        <p:spPr/>
        <p:txBody>
          <a:bodyPr/>
          <a:lstStyle/>
          <a:p>
            <a:r>
              <a:rPr lang="en-US" dirty="0"/>
              <a:t>Purdue Pharmaceuticals focused on doctors who prescribed the most opioids from other manufacturers and sent representatives to visit them to tell them how much better and safer OxyContin was. </a:t>
            </a:r>
          </a:p>
          <a:p>
            <a:endParaRPr lang="en-US" dirty="0"/>
          </a:p>
        </p:txBody>
      </p:sp>
    </p:spTree>
    <p:extLst>
      <p:ext uri="{BB962C8B-B14F-4D97-AF65-F5344CB8AC3E}">
        <p14:creationId xmlns:p14="http://schemas.microsoft.com/office/powerpoint/2010/main" val="219910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1F130-3DCF-1048-B936-6C2CB6D8C62D}"/>
              </a:ext>
            </a:extLst>
          </p:cNvPr>
          <p:cNvSpPr>
            <a:spLocks noGrp="1"/>
          </p:cNvSpPr>
          <p:nvPr>
            <p:ph type="title"/>
          </p:nvPr>
        </p:nvSpPr>
        <p:spPr/>
        <p:txBody>
          <a:bodyPr/>
          <a:lstStyle/>
          <a:p>
            <a:r>
              <a:rPr lang="en-US" dirty="0"/>
              <a:t>The Current Overdose Epidemic </a:t>
            </a:r>
            <a:r>
              <a:rPr lang="en-US" sz="2000" dirty="0"/>
              <a:t>(8 of 9)</a:t>
            </a:r>
            <a:endParaRPr lang="en-US" dirty="0"/>
          </a:p>
        </p:txBody>
      </p:sp>
      <p:sp>
        <p:nvSpPr>
          <p:cNvPr id="3" name="Content Placeholder 2">
            <a:extLst>
              <a:ext uri="{FF2B5EF4-FFF2-40B4-BE49-F238E27FC236}">
                <a16:creationId xmlns:a16="http://schemas.microsoft.com/office/drawing/2014/main" id="{E34EE121-3250-114A-AB6E-210B2258E7F9}"/>
              </a:ext>
            </a:extLst>
          </p:cNvPr>
          <p:cNvSpPr>
            <a:spLocks noGrp="1"/>
          </p:cNvSpPr>
          <p:nvPr>
            <p:ph idx="1"/>
          </p:nvPr>
        </p:nvSpPr>
        <p:spPr/>
        <p:txBody>
          <a:bodyPr/>
          <a:lstStyle/>
          <a:p>
            <a:r>
              <a:rPr lang="en-US" dirty="0"/>
              <a:t>In September 2019, Purdue Pharmaceuticals filed for bankruptcy. </a:t>
            </a:r>
          </a:p>
          <a:p>
            <a:pPr lvl="1"/>
            <a:r>
              <a:rPr lang="en-US" dirty="0"/>
              <a:t>In a settlement approved in 2021, Purdue agreed to pay $4.3 billion.</a:t>
            </a:r>
          </a:p>
          <a:p>
            <a:pPr lvl="1"/>
            <a:r>
              <a:rPr lang="en-US" dirty="0"/>
              <a:t>The Sackler family gave up ownership of Purdue and won immunity from opioid lawsuits.  </a:t>
            </a:r>
          </a:p>
          <a:p>
            <a:pPr lvl="1"/>
            <a:r>
              <a:rPr lang="en-US" dirty="0"/>
              <a:t>They offered no apology for the harm they did.</a:t>
            </a:r>
          </a:p>
          <a:p>
            <a:r>
              <a:rPr lang="en-US" dirty="0"/>
              <a:t>When legal opioids became scarce or too expensive, people who were addicted turned to illegal drugs, first heroin, then fentanyl.</a:t>
            </a:r>
          </a:p>
          <a:p>
            <a:r>
              <a:rPr lang="en-US" dirty="0"/>
              <a:t>The COVID-19 pandemic and lockdowns left people isolated and interrupted drug treatment programs. Overdose deaths surged.</a:t>
            </a:r>
          </a:p>
          <a:p>
            <a:endParaRPr lang="en-US" dirty="0"/>
          </a:p>
        </p:txBody>
      </p:sp>
    </p:spTree>
    <p:extLst>
      <p:ext uri="{BB962C8B-B14F-4D97-AF65-F5344CB8AC3E}">
        <p14:creationId xmlns:p14="http://schemas.microsoft.com/office/powerpoint/2010/main" val="2967187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FB730-48C6-928D-9DC2-81AB2B46AD6E}"/>
              </a:ext>
            </a:extLst>
          </p:cNvPr>
          <p:cNvSpPr>
            <a:spLocks noGrp="1"/>
          </p:cNvSpPr>
          <p:nvPr>
            <p:ph type="title"/>
          </p:nvPr>
        </p:nvSpPr>
        <p:spPr/>
        <p:txBody>
          <a:bodyPr/>
          <a:lstStyle/>
          <a:p>
            <a:r>
              <a:rPr lang="en-US" dirty="0"/>
              <a:t>The Current Overdose Epidemic </a:t>
            </a:r>
            <a:r>
              <a:rPr lang="en-US" sz="2000" dirty="0"/>
              <a:t>(9 of 9)</a:t>
            </a:r>
            <a:endParaRPr lang="en-US" dirty="0"/>
          </a:p>
        </p:txBody>
      </p:sp>
      <p:sp>
        <p:nvSpPr>
          <p:cNvPr id="3" name="Content Placeholder 2">
            <a:extLst>
              <a:ext uri="{FF2B5EF4-FFF2-40B4-BE49-F238E27FC236}">
                <a16:creationId xmlns:a16="http://schemas.microsoft.com/office/drawing/2014/main" id="{7B581883-59DC-3847-D66E-C72337504BFA}"/>
              </a:ext>
            </a:extLst>
          </p:cNvPr>
          <p:cNvSpPr>
            <a:spLocks noGrp="1"/>
          </p:cNvSpPr>
          <p:nvPr>
            <p:ph idx="1"/>
          </p:nvPr>
        </p:nvSpPr>
        <p:spPr/>
        <p:txBody>
          <a:bodyPr/>
          <a:lstStyle/>
          <a:p>
            <a:r>
              <a:rPr lang="en-US" dirty="0"/>
              <a:t>In 2017, when HHS declared it a public health emergency, 90 people per day, or 3 per hour, were dying of an overdose.   </a:t>
            </a:r>
          </a:p>
          <a:p>
            <a:endParaRPr lang="en-US" dirty="0"/>
          </a:p>
        </p:txBody>
      </p:sp>
    </p:spTree>
    <p:extLst>
      <p:ext uri="{BB962C8B-B14F-4D97-AF65-F5344CB8AC3E}">
        <p14:creationId xmlns:p14="http://schemas.microsoft.com/office/powerpoint/2010/main" val="1279202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FBAC5-15D4-8E43-80E2-445181CDBB95}"/>
              </a:ext>
            </a:extLst>
          </p:cNvPr>
          <p:cNvSpPr>
            <a:spLocks noGrp="1"/>
          </p:cNvSpPr>
          <p:nvPr>
            <p:ph type="title"/>
          </p:nvPr>
        </p:nvSpPr>
        <p:spPr/>
        <p:txBody>
          <a:bodyPr/>
          <a:lstStyle/>
          <a:p>
            <a:r>
              <a:rPr lang="en-US" dirty="0"/>
              <a:t>The Economic Costs of the Epidemic</a:t>
            </a:r>
          </a:p>
        </p:txBody>
      </p:sp>
      <p:sp>
        <p:nvSpPr>
          <p:cNvPr id="3" name="Content Placeholder 2">
            <a:extLst>
              <a:ext uri="{FF2B5EF4-FFF2-40B4-BE49-F238E27FC236}">
                <a16:creationId xmlns:a16="http://schemas.microsoft.com/office/drawing/2014/main" id="{40ABFEBE-78DE-B842-B69E-18B4E035F266}"/>
              </a:ext>
            </a:extLst>
          </p:cNvPr>
          <p:cNvSpPr>
            <a:spLocks noGrp="1"/>
          </p:cNvSpPr>
          <p:nvPr>
            <p:ph idx="1"/>
          </p:nvPr>
        </p:nvSpPr>
        <p:spPr/>
        <p:txBody>
          <a:bodyPr/>
          <a:lstStyle/>
          <a:p>
            <a:r>
              <a:rPr lang="en-US" dirty="0"/>
              <a:t>In 2015, the White House Council of Economic Advisers estimated that the opioid epidemic cost $504 billion, just that year.  </a:t>
            </a:r>
          </a:p>
          <a:p>
            <a:r>
              <a:rPr lang="en-US" dirty="0"/>
              <a:t>Another group estimated the total cost of the epidemic between 2001 and 2018 to be $1 trillion. Included in the costs were: “emergency response, health care, criminal justice, rehabilitation and lost productivity.” </a:t>
            </a:r>
          </a:p>
        </p:txBody>
      </p:sp>
    </p:spTree>
    <p:extLst>
      <p:ext uri="{BB962C8B-B14F-4D97-AF65-F5344CB8AC3E}">
        <p14:creationId xmlns:p14="http://schemas.microsoft.com/office/powerpoint/2010/main" val="1596857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8AC66-BD4F-694E-AEE0-AB5013B29682}"/>
              </a:ext>
            </a:extLst>
          </p:cNvPr>
          <p:cNvSpPr>
            <a:spLocks noGrp="1"/>
          </p:cNvSpPr>
          <p:nvPr>
            <p:ph type="title"/>
          </p:nvPr>
        </p:nvSpPr>
        <p:spPr/>
        <p:txBody>
          <a:bodyPr/>
          <a:lstStyle/>
          <a:p>
            <a:r>
              <a:rPr lang="en-US" dirty="0"/>
              <a:t>Conclusion: A Public Health Approach </a:t>
            </a:r>
            <a:r>
              <a:rPr lang="en-US" sz="2000" dirty="0"/>
              <a:t>(1 of 4)</a:t>
            </a:r>
            <a:endParaRPr lang="en-US" dirty="0"/>
          </a:p>
        </p:txBody>
      </p:sp>
      <p:sp>
        <p:nvSpPr>
          <p:cNvPr id="3" name="Content Placeholder 2">
            <a:extLst>
              <a:ext uri="{FF2B5EF4-FFF2-40B4-BE49-F238E27FC236}">
                <a16:creationId xmlns:a16="http://schemas.microsoft.com/office/drawing/2014/main" id="{6A912329-F5A4-CB49-865D-E7BED42F86DF}"/>
              </a:ext>
            </a:extLst>
          </p:cNvPr>
          <p:cNvSpPr>
            <a:spLocks noGrp="1"/>
          </p:cNvSpPr>
          <p:nvPr>
            <p:ph idx="1"/>
          </p:nvPr>
        </p:nvSpPr>
        <p:spPr/>
        <p:txBody>
          <a:bodyPr/>
          <a:lstStyle/>
          <a:p>
            <a:r>
              <a:rPr lang="en-US" dirty="0"/>
              <a:t>Treatment for SUD:</a:t>
            </a:r>
          </a:p>
          <a:p>
            <a:pPr lvl="1"/>
            <a:r>
              <a:rPr lang="en-US" dirty="0"/>
              <a:t>Abstinence-based treatment attempts to get users to refrain from using drugs.</a:t>
            </a:r>
          </a:p>
          <a:p>
            <a:pPr lvl="1"/>
            <a:r>
              <a:rPr lang="en-US" dirty="0"/>
              <a:t>Medication-assisted treatment (MAT) involves the use of medications in combination with counseling and behavioral therapies has shown success with OUD.  </a:t>
            </a:r>
          </a:p>
          <a:p>
            <a:pPr lvl="1"/>
            <a:r>
              <a:rPr lang="en-US" dirty="0"/>
              <a:t>In-patient hospitalization, which combines detoxification with MAT and connects the patient to outpatient treatment has been successful for some people with OUD. </a:t>
            </a:r>
          </a:p>
          <a:p>
            <a:pPr lvl="1"/>
            <a:r>
              <a:rPr lang="en-US" dirty="0"/>
              <a:t>The only intervention that has any effect on stimulant use is contingency management.</a:t>
            </a:r>
          </a:p>
        </p:txBody>
      </p:sp>
    </p:spTree>
    <p:extLst>
      <p:ext uri="{BB962C8B-B14F-4D97-AF65-F5344CB8AC3E}">
        <p14:creationId xmlns:p14="http://schemas.microsoft.com/office/powerpoint/2010/main" val="3653235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8F5DC-55ED-524A-AD6B-3FC2C1BF08D0}"/>
              </a:ext>
            </a:extLst>
          </p:cNvPr>
          <p:cNvSpPr>
            <a:spLocks noGrp="1"/>
          </p:cNvSpPr>
          <p:nvPr>
            <p:ph type="title"/>
          </p:nvPr>
        </p:nvSpPr>
        <p:spPr/>
        <p:txBody>
          <a:bodyPr/>
          <a:lstStyle/>
          <a:p>
            <a:r>
              <a:rPr lang="en-US" dirty="0"/>
              <a:t>Conclusion: A Public Health Approach </a:t>
            </a:r>
            <a:r>
              <a:rPr lang="en-US" sz="2000" dirty="0"/>
              <a:t>(2 of 4)</a:t>
            </a:r>
            <a:endParaRPr lang="en-US" dirty="0"/>
          </a:p>
        </p:txBody>
      </p:sp>
      <p:sp>
        <p:nvSpPr>
          <p:cNvPr id="3" name="Content Placeholder 2">
            <a:extLst>
              <a:ext uri="{FF2B5EF4-FFF2-40B4-BE49-F238E27FC236}">
                <a16:creationId xmlns:a16="http://schemas.microsoft.com/office/drawing/2014/main" id="{B4F8D32F-F522-1744-BA47-7BDDA8F031DA}"/>
              </a:ext>
            </a:extLst>
          </p:cNvPr>
          <p:cNvSpPr>
            <a:spLocks noGrp="1"/>
          </p:cNvSpPr>
          <p:nvPr>
            <p:ph idx="1"/>
          </p:nvPr>
        </p:nvSpPr>
        <p:spPr/>
        <p:txBody>
          <a:bodyPr/>
          <a:lstStyle/>
          <a:p>
            <a:r>
              <a:rPr lang="en-US" dirty="0"/>
              <a:t>Harm reduction is a public health strategy that seeks to “reduce the negative consequences of a particular disease or behavior.”  </a:t>
            </a:r>
          </a:p>
          <a:p>
            <a:pPr lvl="1"/>
            <a:r>
              <a:rPr lang="en-US" dirty="0"/>
              <a:t>Harm reduction strategies include programs that utilize safe consumption sites (supervised injection sites), which are places where people can use drugs under the supervision of trained personnel who can prevent fatal overdoses.  </a:t>
            </a:r>
          </a:p>
          <a:p>
            <a:pPr lvl="1"/>
            <a:r>
              <a:rPr lang="en-US" dirty="0"/>
              <a:t>Syringe services programs, also called sterile needle exchange, provide free sterile needles and syringes and refer users to recovery resources.  </a:t>
            </a:r>
          </a:p>
          <a:p>
            <a:pPr lvl="1"/>
            <a:r>
              <a:rPr lang="en-US" dirty="0"/>
              <a:t>Decriminalizing drug use would lessen the harm done to communities by mass incarceration.</a:t>
            </a:r>
          </a:p>
        </p:txBody>
      </p:sp>
    </p:spTree>
    <p:extLst>
      <p:ext uri="{BB962C8B-B14F-4D97-AF65-F5344CB8AC3E}">
        <p14:creationId xmlns:p14="http://schemas.microsoft.com/office/powerpoint/2010/main" val="349553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8E1C5-5771-A64D-9F8E-D6AFD06FDE3E}"/>
              </a:ext>
            </a:extLst>
          </p:cNvPr>
          <p:cNvSpPr>
            <a:spLocks noGrp="1"/>
          </p:cNvSpPr>
          <p:nvPr>
            <p:ph type="title"/>
          </p:nvPr>
        </p:nvSpPr>
        <p:spPr/>
        <p:txBody>
          <a:bodyPr/>
          <a:lstStyle/>
          <a:p>
            <a:r>
              <a:rPr lang="en-US" dirty="0"/>
              <a:t>Conclusion: A Public Health Approach </a:t>
            </a:r>
            <a:r>
              <a:rPr lang="en-US" sz="2000" dirty="0"/>
              <a:t>(3 of 4)</a:t>
            </a:r>
            <a:endParaRPr lang="en-US" dirty="0"/>
          </a:p>
        </p:txBody>
      </p:sp>
      <p:sp>
        <p:nvSpPr>
          <p:cNvPr id="3" name="Content Placeholder 2">
            <a:extLst>
              <a:ext uri="{FF2B5EF4-FFF2-40B4-BE49-F238E27FC236}">
                <a16:creationId xmlns:a16="http://schemas.microsoft.com/office/drawing/2014/main" id="{9BECDD4A-9D94-114C-9657-3F7FEAB216D3}"/>
              </a:ext>
            </a:extLst>
          </p:cNvPr>
          <p:cNvSpPr>
            <a:spLocks noGrp="1"/>
          </p:cNvSpPr>
          <p:nvPr>
            <p:ph idx="1"/>
          </p:nvPr>
        </p:nvSpPr>
        <p:spPr/>
        <p:txBody>
          <a:bodyPr/>
          <a:lstStyle/>
          <a:p>
            <a:r>
              <a:rPr lang="en-US" dirty="0"/>
              <a:t>Other strategies include:</a:t>
            </a:r>
          </a:p>
          <a:p>
            <a:pPr lvl="1"/>
            <a:r>
              <a:rPr lang="en-US" dirty="0"/>
              <a:t>Educating both medical personnel and the public on the dangers of opioids and on alternatives for pain management</a:t>
            </a:r>
          </a:p>
          <a:p>
            <a:pPr lvl="1"/>
            <a:r>
              <a:rPr lang="en-US" dirty="0"/>
              <a:t>Expanding treatment options </a:t>
            </a:r>
          </a:p>
          <a:p>
            <a:pPr lvl="1"/>
            <a:r>
              <a:rPr lang="en-US" dirty="0"/>
              <a:t>Making naloxone available to those who may need to reverse an overdose, including first responders and members of the public  </a:t>
            </a:r>
          </a:p>
          <a:p>
            <a:pPr lvl="1"/>
            <a:r>
              <a:rPr lang="en-US" dirty="0"/>
              <a:t>Requiring doctors to examine a patient before prescribing </a:t>
            </a:r>
          </a:p>
          <a:p>
            <a:pPr lvl="1"/>
            <a:r>
              <a:rPr lang="en-US" dirty="0"/>
              <a:t>Implementing PDMPs (prescription drug monitoring programs), which track prescriptions for controlled substances </a:t>
            </a:r>
          </a:p>
          <a:p>
            <a:endParaRPr lang="en-US" dirty="0"/>
          </a:p>
        </p:txBody>
      </p:sp>
    </p:spTree>
    <p:extLst>
      <p:ext uri="{BB962C8B-B14F-4D97-AF65-F5344CB8AC3E}">
        <p14:creationId xmlns:p14="http://schemas.microsoft.com/office/powerpoint/2010/main" val="188002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748D-904C-ED4F-B985-114A7DD1D794}"/>
              </a:ext>
            </a:extLst>
          </p:cNvPr>
          <p:cNvSpPr>
            <a:spLocks noGrp="1"/>
          </p:cNvSpPr>
          <p:nvPr>
            <p:ph type="title"/>
          </p:nvPr>
        </p:nvSpPr>
        <p:spPr/>
        <p:txBody>
          <a:bodyPr/>
          <a:lstStyle/>
          <a:p>
            <a:r>
              <a:rPr lang="en-US" dirty="0"/>
              <a:t>Introduction: Definitions </a:t>
            </a:r>
            <a:r>
              <a:rPr lang="en-US" sz="2000" dirty="0"/>
              <a:t>(3 of 3)</a:t>
            </a:r>
            <a:endParaRPr lang="en-US" dirty="0"/>
          </a:p>
        </p:txBody>
      </p:sp>
      <p:sp>
        <p:nvSpPr>
          <p:cNvPr id="3" name="Content Placeholder 2">
            <a:extLst>
              <a:ext uri="{FF2B5EF4-FFF2-40B4-BE49-F238E27FC236}">
                <a16:creationId xmlns:a16="http://schemas.microsoft.com/office/drawing/2014/main" id="{B115494F-6C54-FE40-8E5F-1F3A7C89F880}"/>
              </a:ext>
            </a:extLst>
          </p:cNvPr>
          <p:cNvSpPr>
            <a:spLocks noGrp="1"/>
          </p:cNvSpPr>
          <p:nvPr>
            <p:ph idx="1"/>
          </p:nvPr>
        </p:nvSpPr>
        <p:spPr/>
        <p:txBody>
          <a:bodyPr/>
          <a:lstStyle/>
          <a:p>
            <a:pPr lvl="0"/>
            <a:r>
              <a:rPr lang="en-US" dirty="0"/>
              <a:t>Drug dependence (an SUD) refers to physical and/or psychological dependence. It involves repeated use of a drug leading to tolerance.  Withdrawal symptoms occur if the drug is stopped.  </a:t>
            </a:r>
          </a:p>
          <a:p>
            <a:pPr lvl="0"/>
            <a:r>
              <a:rPr lang="en-US" dirty="0"/>
              <a:t>Withdrawal is the natural process of the body adjusting to the lack of the substance in the body. A person can be dependent without being addicted. Drug use doesn’t necessarily lead to dependence or addiction.</a:t>
            </a:r>
          </a:p>
          <a:p>
            <a:pPr lvl="0"/>
            <a:r>
              <a:rPr lang="en-US" dirty="0"/>
              <a:t>Tolerance occurs when a higher dose is needed to achieve the same response; it is a natural consequence of physical habituation to a substance.   </a:t>
            </a:r>
          </a:p>
          <a:p>
            <a:pPr lvl="0"/>
            <a:r>
              <a:rPr lang="en-US" dirty="0"/>
              <a:t>Opioid use disorder (OUD) refers to dependence on and/or addiction to an opioid.  </a:t>
            </a:r>
          </a:p>
          <a:p>
            <a:endParaRPr lang="en-US" dirty="0"/>
          </a:p>
        </p:txBody>
      </p:sp>
    </p:spTree>
    <p:extLst>
      <p:ext uri="{BB962C8B-B14F-4D97-AF65-F5344CB8AC3E}">
        <p14:creationId xmlns:p14="http://schemas.microsoft.com/office/powerpoint/2010/main" val="2365624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2C132-E7C3-074A-A410-0E1305D087DE}"/>
              </a:ext>
            </a:extLst>
          </p:cNvPr>
          <p:cNvSpPr>
            <a:spLocks noGrp="1"/>
          </p:cNvSpPr>
          <p:nvPr>
            <p:ph type="title"/>
          </p:nvPr>
        </p:nvSpPr>
        <p:spPr/>
        <p:txBody>
          <a:bodyPr/>
          <a:lstStyle/>
          <a:p>
            <a:r>
              <a:rPr lang="en-US" dirty="0"/>
              <a:t>Conclusion: A Public Health Approach </a:t>
            </a:r>
            <a:r>
              <a:rPr lang="en-US" sz="2000" dirty="0"/>
              <a:t>(4 of 4)</a:t>
            </a:r>
            <a:endParaRPr lang="en-US" dirty="0"/>
          </a:p>
        </p:txBody>
      </p:sp>
      <p:sp>
        <p:nvSpPr>
          <p:cNvPr id="3" name="Content Placeholder 2">
            <a:extLst>
              <a:ext uri="{FF2B5EF4-FFF2-40B4-BE49-F238E27FC236}">
                <a16:creationId xmlns:a16="http://schemas.microsoft.com/office/drawing/2014/main" id="{830FD559-7074-914D-A2DB-661E81038DDD}"/>
              </a:ext>
            </a:extLst>
          </p:cNvPr>
          <p:cNvSpPr>
            <a:spLocks noGrp="1"/>
          </p:cNvSpPr>
          <p:nvPr>
            <p:ph idx="1"/>
          </p:nvPr>
        </p:nvSpPr>
        <p:spPr/>
        <p:txBody>
          <a:bodyPr/>
          <a:lstStyle/>
          <a:p>
            <a:r>
              <a:rPr lang="en-US" dirty="0"/>
              <a:t>The CDC has issued guidelines for safer opioid prescribing: </a:t>
            </a:r>
          </a:p>
          <a:p>
            <a:pPr lvl="1"/>
            <a:r>
              <a:rPr lang="en-US" dirty="0"/>
              <a:t>Using alternative methods of managing pain, such as physical therapy and cognitive behavioral therapy</a:t>
            </a:r>
          </a:p>
          <a:p>
            <a:pPr lvl="1"/>
            <a:r>
              <a:rPr lang="en-US" dirty="0"/>
              <a:t>Using alternative pain meds such as acetaminophen </a:t>
            </a:r>
          </a:p>
          <a:p>
            <a:pPr lvl="1"/>
            <a:r>
              <a:rPr lang="en-US" dirty="0"/>
              <a:t>Only prescribing opioids for acute (not chronic) pain </a:t>
            </a:r>
          </a:p>
        </p:txBody>
      </p:sp>
    </p:spTree>
    <p:extLst>
      <p:ext uri="{BB962C8B-B14F-4D97-AF65-F5344CB8AC3E}">
        <p14:creationId xmlns:p14="http://schemas.microsoft.com/office/powerpoint/2010/main" val="727771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C70CB-477E-4142-B532-E3B839CCB647}"/>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CCDFF20-76B1-E04A-A3EB-94C4B0DE5D29}"/>
              </a:ext>
            </a:extLst>
          </p:cNvPr>
          <p:cNvSpPr>
            <a:spLocks noGrp="1"/>
          </p:cNvSpPr>
          <p:nvPr>
            <p:ph idx="1"/>
          </p:nvPr>
        </p:nvSpPr>
        <p:spPr/>
        <p:txBody>
          <a:bodyPr/>
          <a:lstStyle/>
          <a:p>
            <a:r>
              <a:rPr lang="en-US" dirty="0"/>
              <a:t>Opioids include:</a:t>
            </a:r>
          </a:p>
          <a:p>
            <a:pPr lvl="1"/>
            <a:r>
              <a:rPr lang="en-US" dirty="0"/>
              <a:t>Natural substances (whose source is the opium poppy) such as heroin, morphine, and codeine</a:t>
            </a:r>
          </a:p>
          <a:p>
            <a:pPr lvl="1"/>
            <a:r>
              <a:rPr lang="en-US" dirty="0"/>
              <a:t>Semi-synthetics such as hydrocodone, oxycodone, methadone, and hydromorphone</a:t>
            </a:r>
          </a:p>
          <a:p>
            <a:pPr lvl="1"/>
            <a:r>
              <a:rPr lang="en-US" dirty="0"/>
              <a:t>Synthetic substances such as fentanyl and fentanyl analogs  </a:t>
            </a:r>
          </a:p>
          <a:p>
            <a:r>
              <a:rPr lang="en-US" dirty="0"/>
              <a:t>Synthetic opioids are made in a lab.  </a:t>
            </a:r>
          </a:p>
          <a:p>
            <a:r>
              <a:rPr lang="en-US" dirty="0"/>
              <a:t>Semisynthetic opioids are also made in a lab but start with naturally occurring substances. </a:t>
            </a:r>
          </a:p>
        </p:txBody>
      </p:sp>
    </p:spTree>
    <p:extLst>
      <p:ext uri="{BB962C8B-B14F-4D97-AF65-F5344CB8AC3E}">
        <p14:creationId xmlns:p14="http://schemas.microsoft.com/office/powerpoint/2010/main" val="521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FEE43-362A-054C-AA54-7BC4820FB77E}"/>
              </a:ext>
            </a:extLst>
          </p:cNvPr>
          <p:cNvSpPr>
            <a:spLocks noGrp="1"/>
          </p:cNvSpPr>
          <p:nvPr>
            <p:ph type="title"/>
          </p:nvPr>
        </p:nvSpPr>
        <p:spPr/>
        <p:txBody>
          <a:bodyPr/>
          <a:lstStyle/>
          <a:p>
            <a:r>
              <a:rPr lang="en-US" dirty="0"/>
              <a:t>Substance Use Disorder (SUD) </a:t>
            </a:r>
            <a:r>
              <a:rPr lang="en-US" sz="2000" dirty="0"/>
              <a:t>(1 of 2)</a:t>
            </a:r>
            <a:endParaRPr lang="en-US" dirty="0"/>
          </a:p>
        </p:txBody>
      </p:sp>
      <p:sp>
        <p:nvSpPr>
          <p:cNvPr id="3" name="Content Placeholder 2">
            <a:extLst>
              <a:ext uri="{FF2B5EF4-FFF2-40B4-BE49-F238E27FC236}">
                <a16:creationId xmlns:a16="http://schemas.microsoft.com/office/drawing/2014/main" id="{D3C5939D-66EB-B846-A441-491320FE2EA5}"/>
              </a:ext>
            </a:extLst>
          </p:cNvPr>
          <p:cNvSpPr>
            <a:spLocks noGrp="1"/>
          </p:cNvSpPr>
          <p:nvPr>
            <p:ph idx="1"/>
          </p:nvPr>
        </p:nvSpPr>
        <p:spPr/>
        <p:txBody>
          <a:bodyPr/>
          <a:lstStyle/>
          <a:p>
            <a:r>
              <a:rPr lang="en-US" dirty="0"/>
              <a:t>A person with a SUD uses the substance despite negative consequences, which can be psychological, physical, economic, social, and/or legal.</a:t>
            </a:r>
          </a:p>
          <a:p>
            <a:r>
              <a:rPr lang="en-US" dirty="0"/>
              <a:t>Repeated use may change the brain in ways that make it difficult to resist urges to take the drug.</a:t>
            </a:r>
          </a:p>
        </p:txBody>
      </p:sp>
    </p:spTree>
    <p:extLst>
      <p:ext uri="{BB962C8B-B14F-4D97-AF65-F5344CB8AC3E}">
        <p14:creationId xmlns:p14="http://schemas.microsoft.com/office/powerpoint/2010/main" val="3550537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3187D-1E78-5345-BD7E-1B8ABF1D416E}"/>
              </a:ext>
            </a:extLst>
          </p:cNvPr>
          <p:cNvSpPr>
            <a:spLocks noGrp="1"/>
          </p:cNvSpPr>
          <p:nvPr>
            <p:ph type="title"/>
          </p:nvPr>
        </p:nvSpPr>
        <p:spPr/>
        <p:txBody>
          <a:bodyPr/>
          <a:lstStyle/>
          <a:p>
            <a:r>
              <a:rPr lang="en-US" dirty="0"/>
              <a:t>Substance Use Disorder (SUD) </a:t>
            </a:r>
            <a:r>
              <a:rPr lang="en-US" sz="2000" dirty="0"/>
              <a:t>(2 of 2)</a:t>
            </a:r>
            <a:endParaRPr lang="en-US" dirty="0"/>
          </a:p>
        </p:txBody>
      </p:sp>
      <p:sp>
        <p:nvSpPr>
          <p:cNvPr id="3" name="Content Placeholder 2">
            <a:extLst>
              <a:ext uri="{FF2B5EF4-FFF2-40B4-BE49-F238E27FC236}">
                <a16:creationId xmlns:a16="http://schemas.microsoft.com/office/drawing/2014/main" id="{F5834477-7790-1644-96E3-284099BA3955}"/>
              </a:ext>
            </a:extLst>
          </p:cNvPr>
          <p:cNvSpPr>
            <a:spLocks noGrp="1"/>
          </p:cNvSpPr>
          <p:nvPr>
            <p:ph idx="1"/>
          </p:nvPr>
        </p:nvSpPr>
        <p:spPr/>
        <p:txBody>
          <a:bodyPr/>
          <a:lstStyle/>
          <a:p>
            <a:r>
              <a:rPr lang="en-US" dirty="0"/>
              <a:t>The following behaviors characterize SUD:  </a:t>
            </a:r>
          </a:p>
          <a:p>
            <a:pPr lvl="1"/>
            <a:r>
              <a:rPr lang="en-US" dirty="0"/>
              <a:t>Taking more of the drug and for a longer time than intended</a:t>
            </a:r>
          </a:p>
          <a:p>
            <a:pPr lvl="1"/>
            <a:r>
              <a:rPr lang="en-US" dirty="0"/>
              <a:t>Unsuccessfully attempting to decrease use </a:t>
            </a:r>
          </a:p>
          <a:p>
            <a:pPr lvl="1"/>
            <a:r>
              <a:rPr lang="en-US" dirty="0"/>
              <a:t>Taking too much time to get, use, and recover from a drug’s effects </a:t>
            </a:r>
          </a:p>
          <a:p>
            <a:pPr lvl="1"/>
            <a:r>
              <a:rPr lang="en-US" dirty="0"/>
              <a:t>Cravings</a:t>
            </a:r>
          </a:p>
          <a:p>
            <a:pPr lvl="1"/>
            <a:r>
              <a:rPr lang="en-US" dirty="0"/>
              <a:t>Failing at major responsibilities at work, school, or home </a:t>
            </a:r>
          </a:p>
          <a:p>
            <a:pPr lvl="1"/>
            <a:r>
              <a:rPr lang="en-US" dirty="0"/>
              <a:t>Continuing use despite social or interpersonal problems </a:t>
            </a:r>
          </a:p>
          <a:p>
            <a:pPr lvl="1"/>
            <a:r>
              <a:rPr lang="en-US" dirty="0"/>
              <a:t>Using in hazardous situations </a:t>
            </a:r>
          </a:p>
          <a:p>
            <a:pPr lvl="1"/>
            <a:r>
              <a:rPr lang="en-US" dirty="0"/>
              <a:t>Continuing use despite awareness that it is causing problems </a:t>
            </a:r>
          </a:p>
          <a:p>
            <a:pPr lvl="1"/>
            <a:r>
              <a:rPr lang="en-US" dirty="0"/>
              <a:t>Tolerance </a:t>
            </a:r>
          </a:p>
          <a:p>
            <a:pPr lvl="1"/>
            <a:r>
              <a:rPr lang="en-US" dirty="0"/>
              <a:t>Withdrawal</a:t>
            </a:r>
          </a:p>
          <a:p>
            <a:endParaRPr lang="en-US" dirty="0"/>
          </a:p>
        </p:txBody>
      </p:sp>
    </p:spTree>
    <p:extLst>
      <p:ext uri="{BB962C8B-B14F-4D97-AF65-F5344CB8AC3E}">
        <p14:creationId xmlns:p14="http://schemas.microsoft.com/office/powerpoint/2010/main" val="3113334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BC02A-4F0A-EB4F-B32F-46FF0FD3F6CB}"/>
              </a:ext>
            </a:extLst>
          </p:cNvPr>
          <p:cNvSpPr>
            <a:spLocks noGrp="1"/>
          </p:cNvSpPr>
          <p:nvPr>
            <p:ph type="title"/>
          </p:nvPr>
        </p:nvSpPr>
        <p:spPr/>
        <p:txBody>
          <a:bodyPr/>
          <a:lstStyle/>
          <a:p>
            <a:r>
              <a:rPr lang="en-US" dirty="0"/>
              <a:t>Drug Schedules </a:t>
            </a:r>
            <a:r>
              <a:rPr lang="en-US" sz="2000" dirty="0"/>
              <a:t>(1 of 2)</a:t>
            </a:r>
            <a:endParaRPr lang="en-US" dirty="0"/>
          </a:p>
        </p:txBody>
      </p:sp>
      <p:sp>
        <p:nvSpPr>
          <p:cNvPr id="3" name="Content Placeholder 2">
            <a:extLst>
              <a:ext uri="{FF2B5EF4-FFF2-40B4-BE49-F238E27FC236}">
                <a16:creationId xmlns:a16="http://schemas.microsoft.com/office/drawing/2014/main" id="{2B607F5C-42FA-FC45-ABA3-D5757C28DE93}"/>
              </a:ext>
            </a:extLst>
          </p:cNvPr>
          <p:cNvSpPr>
            <a:spLocks noGrp="1"/>
          </p:cNvSpPr>
          <p:nvPr>
            <p:ph idx="1"/>
          </p:nvPr>
        </p:nvSpPr>
        <p:spPr/>
        <p:txBody>
          <a:bodyPr/>
          <a:lstStyle/>
          <a:p>
            <a:r>
              <a:rPr lang="en-US" dirty="0"/>
              <a:t>In the United States, drugs are classified into five categories called schedules, according to their alleged potential for abuse and acceptable medical use. </a:t>
            </a:r>
          </a:p>
          <a:p>
            <a:r>
              <a:rPr lang="en-US" dirty="0"/>
              <a:t>Schedule I: Are alleged to have no currently accepted medical use and are most likely to be abused. Examples include heroin, LSD, and marijuana. </a:t>
            </a:r>
          </a:p>
          <a:p>
            <a:r>
              <a:rPr lang="en-US" dirty="0"/>
              <a:t>Schedule II: Have a high potential for abuse and can lead to severe psychological or physical dependence. Examples include Vicodin, cocaine, methamphetamine, methadone, hydromorphone (Dilaudid), meperidine (Demerol), oxycodone (OxyContin), fentanyl, Dexedrine, Adderall, and Ritalin. </a:t>
            </a:r>
          </a:p>
        </p:txBody>
      </p:sp>
    </p:spTree>
    <p:extLst>
      <p:ext uri="{BB962C8B-B14F-4D97-AF65-F5344CB8AC3E}">
        <p14:creationId xmlns:p14="http://schemas.microsoft.com/office/powerpoint/2010/main" val="593598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80A1D-E973-A070-9341-11901D5C366D}"/>
              </a:ext>
            </a:extLst>
          </p:cNvPr>
          <p:cNvSpPr>
            <a:spLocks noGrp="1"/>
          </p:cNvSpPr>
          <p:nvPr>
            <p:ph type="title"/>
          </p:nvPr>
        </p:nvSpPr>
        <p:spPr/>
        <p:txBody>
          <a:bodyPr/>
          <a:lstStyle/>
          <a:p>
            <a:r>
              <a:rPr lang="en-US" dirty="0"/>
              <a:t>Drug Schedules </a:t>
            </a:r>
            <a:r>
              <a:rPr lang="en-US" sz="2000" dirty="0"/>
              <a:t>(2 of 2)</a:t>
            </a:r>
            <a:endParaRPr lang="en-US" dirty="0"/>
          </a:p>
        </p:txBody>
      </p:sp>
      <p:sp>
        <p:nvSpPr>
          <p:cNvPr id="3" name="Content Placeholder 2">
            <a:extLst>
              <a:ext uri="{FF2B5EF4-FFF2-40B4-BE49-F238E27FC236}">
                <a16:creationId xmlns:a16="http://schemas.microsoft.com/office/drawing/2014/main" id="{729A0A83-A62B-0FA5-A9D5-AE48BA52922C}"/>
              </a:ext>
            </a:extLst>
          </p:cNvPr>
          <p:cNvSpPr>
            <a:spLocks noGrp="1"/>
          </p:cNvSpPr>
          <p:nvPr>
            <p:ph idx="1"/>
          </p:nvPr>
        </p:nvSpPr>
        <p:spPr/>
        <p:txBody>
          <a:bodyPr/>
          <a:lstStyle/>
          <a:p>
            <a:r>
              <a:rPr lang="en-US" dirty="0"/>
              <a:t>Schedule III: Have a moderate to low potential for dependence. Examples include Tylenol with codeine, ketamine, anabolic steroids, and testosterone.</a:t>
            </a:r>
          </a:p>
          <a:p>
            <a:r>
              <a:rPr lang="en-US" dirty="0"/>
              <a:t>Schedule IV: Have a low potential for abuse and low risk of dependence. Examples include Xanax, Soma, Darvon, Darvocet, Valium, Ativan, Talwin, Ambien, and Tramadol.</a:t>
            </a:r>
          </a:p>
          <a:p>
            <a:r>
              <a:rPr lang="en-US" dirty="0"/>
              <a:t>Schedule V: Have a lower potential for abuse than Schedule IV. Examples include cough preparations with less than 200 milligrams of codeine per 100 milliliters (Robitussin AC), Lomotil, Motofen, Lyrica, and Parepectolin. </a:t>
            </a:r>
          </a:p>
          <a:p>
            <a:endParaRPr lang="en-US" dirty="0"/>
          </a:p>
        </p:txBody>
      </p:sp>
    </p:spTree>
    <p:extLst>
      <p:ext uri="{BB962C8B-B14F-4D97-AF65-F5344CB8AC3E}">
        <p14:creationId xmlns:p14="http://schemas.microsoft.com/office/powerpoint/2010/main" val="2943406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ducational subjects 16x9">
  <a:themeElements>
    <a:clrScheme name="JBLPSG PPT 1">
      <a:dk1>
        <a:srgbClr val="3C4743"/>
      </a:dk1>
      <a:lt1>
        <a:srgbClr val="E1E1E1"/>
      </a:lt1>
      <a:dk2>
        <a:srgbClr val="000000"/>
      </a:dk2>
      <a:lt2>
        <a:srgbClr val="FFFFFF"/>
      </a:lt2>
      <a:accent1>
        <a:srgbClr val="FFC324"/>
      </a:accent1>
      <a:accent2>
        <a:srgbClr val="F05123"/>
      </a:accent2>
      <a:accent3>
        <a:srgbClr val="418AC9"/>
      </a:accent3>
      <a:accent4>
        <a:srgbClr val="B7B7B7"/>
      </a:accent4>
      <a:accent5>
        <a:srgbClr val="00B18A"/>
      </a:accent5>
      <a:accent6>
        <a:srgbClr val="7BABBF"/>
      </a:accent6>
      <a:hlink>
        <a:srgbClr val="004B91"/>
      </a:hlink>
      <a:folHlink>
        <a:srgbClr val="5C284B"/>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9781284754599_PPBG_Burke1e_template" id="{39EDE97C-281C-7341-B109-158E4620C0C0}" vid="{F93424AC-AC5E-6C4A-93F8-1FAEEE0B8F2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DF8734377D0B940BE21158F59B81DB2" ma:contentTypeVersion="16" ma:contentTypeDescription="Create a new document." ma:contentTypeScope="" ma:versionID="615c3bdc7c09097061e547b9463ff9bb">
  <xsd:schema xmlns:xsd="http://www.w3.org/2001/XMLSchema" xmlns:xs="http://www.w3.org/2001/XMLSchema" xmlns:p="http://schemas.microsoft.com/office/2006/metadata/properties" xmlns:ns2="f0b4e338-aa32-457d-91bb-2a9a07ba4cc0" xmlns:ns3="ec95eb68-63da-4b2d-a8b8-aeb530b6765a" targetNamespace="http://schemas.microsoft.com/office/2006/metadata/properties" ma:root="true" ma:fieldsID="a2a3c0b70d2a1bea635af9d87f35332c" ns2:_="" ns3:_="">
    <xsd:import namespace="f0b4e338-aa32-457d-91bb-2a9a07ba4cc0"/>
    <xsd:import namespace="ec95eb68-63da-4b2d-a8b8-aeb530b6765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b4e338-aa32-457d-91bb-2a9a07ba4cc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c419134-e7a7-4d08-9a07-a32074161eba}" ma:internalName="TaxCatchAll" ma:showField="CatchAllData" ma:web="f0b4e338-aa32-457d-91bb-2a9a07ba4cc0">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c95eb68-63da-4b2d-a8b8-aeb530b6765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cffab42-8a8c-4fc4-a409-30ec2cfa00e2"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0b4e338-aa32-457d-91bb-2a9a07ba4cc0" xsi:nil="true"/>
    <lcf76f155ced4ddcb4097134ff3c332f xmlns="ec95eb68-63da-4b2d-a8b8-aeb530b6765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B2731A-B44D-4668-AF6B-D67EA3D38D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b4e338-aa32-457d-91bb-2a9a07ba4cc0"/>
    <ds:schemaRef ds:uri="ec95eb68-63da-4b2d-a8b8-aeb530b676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D0A20B-2BCB-4130-A7E5-2FDAFB22446C}">
  <ds:schemaRefs>
    <ds:schemaRef ds:uri="http://schemas.microsoft.com/office/2006/metadata/properties"/>
    <ds:schemaRef ds:uri="http://schemas.microsoft.com/office/infopath/2007/PartnerControls"/>
    <ds:schemaRef ds:uri="f0b4e338-aa32-457d-91bb-2a9a07ba4cc0"/>
    <ds:schemaRef ds:uri="ec95eb68-63da-4b2d-a8b8-aeb530b6765a"/>
  </ds:schemaRefs>
</ds:datastoreItem>
</file>

<file path=customXml/itemProps3.xml><?xml version="1.0" encoding="utf-8"?>
<ds:datastoreItem xmlns:ds="http://schemas.openxmlformats.org/officeDocument/2006/customXml" ds:itemID="{E876BC10-71B9-464B-BCF7-AEE6845009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9781284211306_SLID_CH01</Template>
  <TotalTime>17480</TotalTime>
  <Words>3174</Words>
  <Application>Microsoft Macintosh PowerPoint</Application>
  <PresentationFormat>Widescreen</PresentationFormat>
  <Paragraphs>182</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Calibri</vt:lpstr>
      <vt:lpstr>Wingdings</vt:lpstr>
      <vt:lpstr>Educational subjects 16x9</vt:lpstr>
      <vt:lpstr>Drug Use and Society</vt:lpstr>
      <vt:lpstr>Introduction: Definitions (1 of 3)</vt:lpstr>
      <vt:lpstr>Introduction: Definitions (2 of 3)</vt:lpstr>
      <vt:lpstr>Introduction: Definitions (3 of 3)</vt:lpstr>
      <vt:lpstr>Introduction</vt:lpstr>
      <vt:lpstr>Substance Use Disorder (SUD) (1 of 2)</vt:lpstr>
      <vt:lpstr>Substance Use Disorder (SUD) (2 of 2)</vt:lpstr>
      <vt:lpstr>Drug Schedules (1 of 2)</vt:lpstr>
      <vt:lpstr>Drug Schedules (2 of 2)</vt:lpstr>
      <vt:lpstr>Views of SUD: Chronic Disease</vt:lpstr>
      <vt:lpstr>Views of SUD: A Moral Failing</vt:lpstr>
      <vt:lpstr>The Role of Social Forces (1 of 3)</vt:lpstr>
      <vt:lpstr>The Role of Social Forces (2 of 3)</vt:lpstr>
      <vt:lpstr>The Role of Social Forces (3 of 3)</vt:lpstr>
      <vt:lpstr>Drugs in Society (1 of 2)</vt:lpstr>
      <vt:lpstr>Drugs in Society (2 of 2)</vt:lpstr>
      <vt:lpstr>Drug Crises in Historical Perspective (1 of 3)</vt:lpstr>
      <vt:lpstr>Drug Crises in Historical Perspective (2 of 3)</vt:lpstr>
      <vt:lpstr>Drug Crises in Historical Perspective (3 of 3)</vt:lpstr>
      <vt:lpstr>Drugs and the Law (1 of 4)</vt:lpstr>
      <vt:lpstr>Drugs and the Law (2 of 4)</vt:lpstr>
      <vt:lpstr>Drugs and the Law (3 of 4)</vt:lpstr>
      <vt:lpstr>Drugs and the Law (4 of 4)</vt:lpstr>
      <vt:lpstr>Changing Attitudes, Changing Laws (1 of 3)</vt:lpstr>
      <vt:lpstr>Changing Attitudes, Changing Laws (2 of 3)</vt:lpstr>
      <vt:lpstr>Changing Attitudes, Changing Laws (3 of 3)</vt:lpstr>
      <vt:lpstr>The Current Overdose Epidemic (1 of 9)</vt:lpstr>
      <vt:lpstr>The Current Overdose Epidemic (2 of 9)</vt:lpstr>
      <vt:lpstr>The Current Overdose Epidemic (3 of 9)</vt:lpstr>
      <vt:lpstr>The Current Overdose Epidemic (4 of 9)</vt:lpstr>
      <vt:lpstr>The Current Overdose Epidemic (5 of 9)</vt:lpstr>
      <vt:lpstr>The Current Overdose Epidemic (6 of 9)</vt:lpstr>
      <vt:lpstr>The Current Overdose Epidemic (7 of 9)</vt:lpstr>
      <vt:lpstr>The Current Overdose Epidemic (8 of 9)</vt:lpstr>
      <vt:lpstr>The Current Overdose Epidemic (9 of 9)</vt:lpstr>
      <vt:lpstr>The Economic Costs of the Epidemic</vt:lpstr>
      <vt:lpstr>Conclusion: A Public Health Approach (1 of 4)</vt:lpstr>
      <vt:lpstr>Conclusion: A Public Health Approach (2 of 4)</vt:lpstr>
      <vt:lpstr>Conclusion: A Public Health Approach (3 of 4)</vt:lpstr>
      <vt:lpstr>Conclusion: A Public Health Approach (4 of 4)</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and Society:  Current Issues</dc:title>
  <dc:creator>barbara weill</dc:creator>
  <cp:lastModifiedBy>Microsoft Office User</cp:lastModifiedBy>
  <cp:revision>116</cp:revision>
  <dcterms:created xsi:type="dcterms:W3CDTF">2021-11-14T19:59:30Z</dcterms:created>
  <dcterms:modified xsi:type="dcterms:W3CDTF">2023-10-23T14:50:04Z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0x0101001DF8734377D0B940BE21158F59B81DB2</vt:lpwstr>
  </property>
</Properties>
</file>