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64" r:id="rId5"/>
    <p:sldId id="260" r:id="rId6"/>
    <p:sldId id="262" r:id="rId7"/>
    <p:sldId id="261" r:id="rId8"/>
    <p:sldId id="272" r:id="rId9"/>
    <p:sldId id="263" r:id="rId10"/>
    <p:sldId id="265" r:id="rId11"/>
    <p:sldId id="266" r:id="rId12"/>
    <p:sldId id="267" r:id="rId13"/>
    <p:sldId id="269" r:id="rId14"/>
    <p:sldId id="270" r:id="rId15"/>
    <p:sldId id="268"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67355"/>
  </p:normalViewPr>
  <p:slideViewPr>
    <p:cSldViewPr snapToGrid="0">
      <p:cViewPr varScale="1">
        <p:scale>
          <a:sx n="77" d="100"/>
          <a:sy n="77" d="100"/>
        </p:scale>
        <p:origin x="187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A8E25-13F5-1D43-B2CD-EDA3DD3B70CD}" type="datetimeFigureOut">
              <a:rPr lang="en-US" smtClean="0"/>
              <a:t>10/25/2023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662310-61D3-9B42-8587-53CACC8CCD3D}" type="slidenum">
              <a:rPr lang="en-US" smtClean="0"/>
              <a:t>‹#›</a:t>
            </a:fld>
            <a:endParaRPr lang="en-US"/>
          </a:p>
        </p:txBody>
      </p:sp>
    </p:spTree>
    <p:extLst>
      <p:ext uri="{BB962C8B-B14F-4D97-AF65-F5344CB8AC3E}">
        <p14:creationId xmlns:p14="http://schemas.microsoft.com/office/powerpoint/2010/main" val="3969560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to many details paper but understand the model, credit to people. Understand what they are trying to do what they have data have for and what they need data for to run this equation. In order to have model go need </a:t>
            </a:r>
            <a:r>
              <a:rPr lang="en-US" dirty="0" err="1"/>
              <a:t>intioal</a:t>
            </a:r>
            <a:r>
              <a:rPr lang="en-US" dirty="0"/>
              <a:t> conditions and need rho all places to predict new values of rho n+1 particle filter how to fill all the blanks. To move it forward to all places. Pull data together with data they will get) </a:t>
            </a:r>
          </a:p>
          <a:p>
            <a:endParaRPr lang="en-US" dirty="0"/>
          </a:p>
          <a:p>
            <a:r>
              <a:rPr lang="en-US" dirty="0"/>
              <a:t>Probability language because they are using samples and expected values</a:t>
            </a:r>
          </a:p>
          <a:p>
            <a:endParaRPr lang="en-US" sz="2800" dirty="0"/>
          </a:p>
          <a:p>
            <a:r>
              <a:rPr lang="en-US" sz="2800" dirty="0"/>
              <a:t>Traffic flow information is used by many different people one of these being transportation departments to mange traffic flow. [Pause]  </a:t>
            </a:r>
          </a:p>
          <a:p>
            <a:r>
              <a:rPr lang="en-US" sz="2800" dirty="0"/>
              <a:t>It is also used to be able to look at traffic conditions and and reduce travel time based on what they project. [pause] </a:t>
            </a:r>
          </a:p>
          <a:p>
            <a:r>
              <a:rPr lang="en-US" sz="2800" dirty="0"/>
              <a:t>in 1955 the scholars </a:t>
            </a:r>
            <a:r>
              <a:rPr lang="en-US" sz="2800" dirty="0" err="1"/>
              <a:t>Lighthill</a:t>
            </a:r>
            <a:r>
              <a:rPr lang="en-US" sz="2800" dirty="0"/>
              <a:t>, Whitham, and Richards created the LWR model which helps predict travel time. </a:t>
            </a:r>
          </a:p>
          <a:p>
            <a:r>
              <a:rPr lang="en-US" sz="2800" dirty="0"/>
              <a:t>This model has since seen many </a:t>
            </a:r>
            <a:r>
              <a:rPr lang="en-US" sz="2800" dirty="0" err="1"/>
              <a:t>modifactions</a:t>
            </a:r>
            <a:r>
              <a:rPr lang="en-US" sz="2800" dirty="0"/>
              <a:t> of its characteristics, [Pause] such as improving the estimates of network characteristics by </a:t>
            </a:r>
            <a:r>
              <a:rPr lang="en-US" sz="2800" dirty="0" err="1"/>
              <a:t>Dervisoglu</a:t>
            </a:r>
            <a:r>
              <a:rPr lang="en-US" sz="2800" dirty="0"/>
              <a:t>, </a:t>
            </a:r>
            <a:r>
              <a:rPr lang="en-US" sz="2800" dirty="0" err="1"/>
              <a:t>Muralidharan</a:t>
            </a:r>
            <a:r>
              <a:rPr lang="en-US" sz="2800" dirty="0"/>
              <a:t> and Horowitz in 2009 or an approach when </a:t>
            </a:r>
            <a:r>
              <a:rPr lang="en-US" sz="4000" dirty="0"/>
              <a:t>underlying</a:t>
            </a:r>
            <a:r>
              <a:rPr lang="en-US" sz="2800" dirty="0"/>
              <a:t> road conditions change which was researched by </a:t>
            </a:r>
            <a:r>
              <a:rPr lang="en-US" sz="2800" dirty="0" err="1"/>
              <a:t>Brilon</a:t>
            </a:r>
            <a:r>
              <a:rPr lang="en-US" sz="2800" dirty="0"/>
              <a:t>, </a:t>
            </a:r>
            <a:r>
              <a:rPr lang="en-US" sz="2800" dirty="0" err="1"/>
              <a:t>Geistefeldt</a:t>
            </a:r>
            <a:r>
              <a:rPr lang="en-US" sz="2800" dirty="0"/>
              <a:t> and </a:t>
            </a:r>
            <a:r>
              <a:rPr lang="en-US" sz="2800" dirty="0" err="1"/>
              <a:t>Regler</a:t>
            </a:r>
            <a:r>
              <a:rPr lang="en-US" sz="2800" dirty="0"/>
              <a:t> in 2005 </a:t>
            </a:r>
          </a:p>
          <a:p>
            <a:endParaRPr lang="en-US" sz="2800" dirty="0"/>
          </a:p>
          <a:p>
            <a:r>
              <a:rPr lang="en-US" sz="2800" dirty="0"/>
              <a:t>The paper by I picked written by Nicholas Polson &amp; Vadim </a:t>
            </a:r>
            <a:r>
              <a:rPr lang="en-US" sz="2800" dirty="0" err="1"/>
              <a:t>Sokolv</a:t>
            </a:r>
            <a:r>
              <a:rPr lang="en-US" sz="2800" dirty="0"/>
              <a:t> looks into being able to create a particle filter and learning algorithm. [pause] </a:t>
            </a:r>
          </a:p>
          <a:p>
            <a:r>
              <a:rPr lang="en-US" sz="2800" dirty="0"/>
              <a:t>Basically, what the paper solves is finding data inputs for the LWR model that is projected as well as real time updated. That means given some density and that density prior and after using that density to project density for a new state. </a:t>
            </a:r>
          </a:p>
          <a:p>
            <a:r>
              <a:rPr lang="en-US" sz="2800" dirty="0"/>
              <a:t>This means they find a way to accurate ass uncertainty of traffic events. This is done through particle filtering. [pause] </a:t>
            </a:r>
          </a:p>
          <a:p>
            <a:r>
              <a:rPr lang="en-US" sz="2800" dirty="0"/>
              <a:t>This solution creates real time updating uncertainty for critical parameters and density. The paper uses probability language because they are dealing with sample size and expected value theorem. </a:t>
            </a:r>
          </a:p>
        </p:txBody>
      </p:sp>
      <p:sp>
        <p:nvSpPr>
          <p:cNvPr id="4" name="Slide Number Placeholder 3"/>
          <p:cNvSpPr>
            <a:spLocks noGrp="1"/>
          </p:cNvSpPr>
          <p:nvPr>
            <p:ph type="sldNum" sz="quarter" idx="5"/>
          </p:nvPr>
        </p:nvSpPr>
        <p:spPr/>
        <p:txBody>
          <a:bodyPr/>
          <a:lstStyle/>
          <a:p>
            <a:fld id="{FD662310-61D3-9B42-8587-53CACC8CCD3D}" type="slidenum">
              <a:rPr lang="en-US" smtClean="0"/>
              <a:t>2</a:t>
            </a:fld>
            <a:endParaRPr lang="en-US"/>
          </a:p>
        </p:txBody>
      </p:sp>
    </p:spTree>
    <p:extLst>
      <p:ext uri="{BB962C8B-B14F-4D97-AF65-F5344CB8AC3E}">
        <p14:creationId xmlns:p14="http://schemas.microsoft.com/office/powerpoint/2010/main" val="1374559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particle filter is a way to estimate the density of state given known data. In this case the known data is very noisy, and you have incomplete observations. A particle filter then looks at particles that are close to the wanted particle.  This for example used in monte </a:t>
            </a:r>
            <a:r>
              <a:rPr lang="en-US" dirty="0" err="1"/>
              <a:t>carlo</a:t>
            </a:r>
            <a:r>
              <a:rPr lang="en-US" dirty="0"/>
              <a:t> simulations </a:t>
            </a:r>
          </a:p>
        </p:txBody>
      </p:sp>
      <p:sp>
        <p:nvSpPr>
          <p:cNvPr id="4" name="Slide Number Placeholder 3"/>
          <p:cNvSpPr>
            <a:spLocks noGrp="1"/>
          </p:cNvSpPr>
          <p:nvPr>
            <p:ph type="sldNum" sz="quarter" idx="5"/>
          </p:nvPr>
        </p:nvSpPr>
        <p:spPr/>
        <p:txBody>
          <a:bodyPr/>
          <a:lstStyle/>
          <a:p>
            <a:fld id="{FD662310-61D3-9B42-8587-53CACC8CCD3D}" type="slidenum">
              <a:rPr lang="en-US" smtClean="0"/>
              <a:t>3</a:t>
            </a:fld>
            <a:endParaRPr lang="en-US"/>
          </a:p>
        </p:txBody>
      </p:sp>
    </p:spTree>
    <p:extLst>
      <p:ext uri="{BB962C8B-B14F-4D97-AF65-F5344CB8AC3E}">
        <p14:creationId xmlns:p14="http://schemas.microsoft.com/office/powerpoint/2010/main" val="1623141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662310-61D3-9B42-8587-53CACC8CCD3D}" type="slidenum">
              <a:rPr lang="en-US" smtClean="0"/>
              <a:t>4</a:t>
            </a:fld>
            <a:endParaRPr lang="en-US"/>
          </a:p>
        </p:txBody>
      </p:sp>
    </p:spTree>
    <p:extLst>
      <p:ext uri="{BB962C8B-B14F-4D97-AF65-F5344CB8AC3E}">
        <p14:creationId xmlns:p14="http://schemas.microsoft.com/office/powerpoint/2010/main" val="2430288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LWR model looks at the flow density relationship. The Conservation law and fundamental diagram are key parts of the model. I will go into these in detail later in my presentation. [pause]</a:t>
            </a:r>
          </a:p>
          <a:p>
            <a:r>
              <a:rPr lang="en-US" dirty="0"/>
              <a:t> in the case of the paper we look at a non-linear  state and space model. The model looks at an equation of location x and time t where density is rho of x and t and flow q of x and t </a:t>
            </a:r>
          </a:p>
        </p:txBody>
      </p:sp>
      <p:sp>
        <p:nvSpPr>
          <p:cNvPr id="4" name="Slide Number Placeholder 3"/>
          <p:cNvSpPr>
            <a:spLocks noGrp="1"/>
          </p:cNvSpPr>
          <p:nvPr>
            <p:ph type="sldNum" sz="quarter" idx="5"/>
          </p:nvPr>
        </p:nvSpPr>
        <p:spPr/>
        <p:txBody>
          <a:bodyPr/>
          <a:lstStyle/>
          <a:p>
            <a:fld id="{FD662310-61D3-9B42-8587-53CACC8CCD3D}" type="slidenum">
              <a:rPr lang="en-US" smtClean="0"/>
              <a:t>5</a:t>
            </a:fld>
            <a:endParaRPr lang="en-US"/>
          </a:p>
        </p:txBody>
      </p:sp>
    </p:spTree>
    <p:extLst>
      <p:ext uri="{BB962C8B-B14F-4D97-AF65-F5344CB8AC3E}">
        <p14:creationId xmlns:p14="http://schemas.microsoft.com/office/powerpoint/2010/main" val="3912785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universal function for capacity of bidirectional pedestrian streams: Filling the gaps in the literature - Scientific Figure on ResearchGate. Available from: https://</a:t>
            </a:r>
            <a:r>
              <a:rPr lang="en-US" dirty="0" err="1"/>
              <a:t>www.researchgate.net</a:t>
            </a:r>
            <a:r>
              <a:rPr lang="en-US" dirty="0"/>
              <a:t>/figure/Fundamental-diagram-Flow-density-representation-of-the-fundamental-diagram-for_fig1_329790587 [accessed 21 Oct, 2023]</a:t>
            </a:r>
          </a:p>
          <a:p>
            <a:endParaRPr lang="en-US" dirty="0"/>
          </a:p>
          <a:p>
            <a:r>
              <a:rPr lang="en-US" dirty="0"/>
              <a:t>Okay so lets talk about the LWR model and the </a:t>
            </a:r>
            <a:r>
              <a:rPr lang="en-US" dirty="0" err="1"/>
              <a:t>fundamnteal</a:t>
            </a:r>
            <a:r>
              <a:rPr lang="en-US" dirty="0"/>
              <a:t> diagram. </a:t>
            </a:r>
          </a:p>
          <a:p>
            <a:r>
              <a:rPr lang="en-US" dirty="0"/>
              <a:t>The fundamental diagram is a graph that shows the relationship between flow and density. [pause]</a:t>
            </a:r>
          </a:p>
          <a:p>
            <a:r>
              <a:rPr lang="en-US" dirty="0"/>
              <a:t>Let look at this graph first. Here you can see that until some point the graph is increasing. </a:t>
            </a:r>
          </a:p>
          <a:p>
            <a:r>
              <a:rPr lang="en-US" dirty="0"/>
              <a:t>The switch point of increasing and decreasing is the critical density which the paper says is at 1 </a:t>
            </a:r>
            <a:r>
              <a:rPr lang="en-US" dirty="0" err="1"/>
              <a:t>vehcile</a:t>
            </a:r>
            <a:r>
              <a:rPr lang="en-US" dirty="0"/>
              <a:t> per 32 m. [pause] until the point of </a:t>
            </a:r>
            <a:r>
              <a:rPr lang="en-US" dirty="0" err="1"/>
              <a:t>ciritical</a:t>
            </a:r>
            <a:r>
              <a:rPr lang="en-US" dirty="0"/>
              <a:t> density we are in the free flow. </a:t>
            </a:r>
          </a:p>
          <a:p>
            <a:r>
              <a:rPr lang="en-US" dirty="0"/>
              <a:t>That means there are no interactions between vehicles. [pause]</a:t>
            </a:r>
          </a:p>
          <a:p>
            <a:r>
              <a:rPr lang="en-US" dirty="0"/>
              <a:t>After the </a:t>
            </a:r>
            <a:r>
              <a:rPr lang="en-US" dirty="0" err="1"/>
              <a:t>cirtical</a:t>
            </a:r>
            <a:r>
              <a:rPr lang="en-US" dirty="0"/>
              <a:t> density we get in the second state were we can observe congestions until we hot jam density at flow=0 [pause]. </a:t>
            </a:r>
          </a:p>
          <a:p>
            <a:r>
              <a:rPr lang="en-US" dirty="0"/>
              <a:t>This is the basic fundamental diagram. Whose function is q of x of to is equal to q of rho x an t . Which means that q is a function rho or that flow is a function of density </a:t>
            </a:r>
          </a:p>
          <a:p>
            <a:endParaRPr lang="en-US" dirty="0"/>
          </a:p>
          <a:p>
            <a:r>
              <a:rPr lang="en-US" dirty="0"/>
              <a:t>The paper goes again and plots the fundamental diagram using historic data from I-55 which gives you this graph. This graph they then translate to a more triangular shape and show why a triangular diagram is </a:t>
            </a:r>
            <a:r>
              <a:rPr lang="en-US" dirty="0" err="1"/>
              <a:t>choosen</a:t>
            </a:r>
            <a:r>
              <a:rPr lang="en-US" dirty="0"/>
              <a:t> to to display flow and occupancy.[pause] </a:t>
            </a:r>
          </a:p>
          <a:p>
            <a:endParaRPr lang="en-US" dirty="0"/>
          </a:p>
          <a:p>
            <a:r>
              <a:rPr lang="en-US" dirty="0"/>
              <a:t>Given this graph they get the following piecewise function. Where qc is the critical flow and rho c is the critical density. [pause] this first part gives you the function </a:t>
            </a:r>
            <a:r>
              <a:rPr lang="en-US" dirty="0" err="1"/>
              <a:t>fot</a:t>
            </a:r>
            <a:r>
              <a:rPr lang="en-US" dirty="0"/>
              <a:t> free flow and the second part gives you the function for when there is a congestion. </a:t>
            </a:r>
          </a:p>
          <a:p>
            <a:endParaRPr lang="en-US" dirty="0"/>
          </a:p>
        </p:txBody>
      </p:sp>
      <p:sp>
        <p:nvSpPr>
          <p:cNvPr id="4" name="Slide Number Placeholder 3"/>
          <p:cNvSpPr>
            <a:spLocks noGrp="1"/>
          </p:cNvSpPr>
          <p:nvPr>
            <p:ph type="sldNum" sz="quarter" idx="5"/>
          </p:nvPr>
        </p:nvSpPr>
        <p:spPr/>
        <p:txBody>
          <a:bodyPr/>
          <a:lstStyle/>
          <a:p>
            <a:fld id="{FD662310-61D3-9B42-8587-53CACC8CCD3D}" type="slidenum">
              <a:rPr lang="en-US" smtClean="0"/>
              <a:t>6</a:t>
            </a:fld>
            <a:endParaRPr lang="en-US"/>
          </a:p>
        </p:txBody>
      </p:sp>
    </p:spTree>
    <p:extLst>
      <p:ext uri="{BB962C8B-B14F-4D97-AF65-F5344CB8AC3E}">
        <p14:creationId xmlns:p14="http://schemas.microsoft.com/office/powerpoint/2010/main" val="942417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mount of stuff goes in equal stuff out. Conserved </a:t>
            </a:r>
            <a:r>
              <a:rPr lang="en-US" dirty="0" err="1"/>
              <a:t>quanityt</a:t>
            </a:r>
            <a:r>
              <a:rPr lang="en-US" dirty="0"/>
              <a:t> that is constant and because it constant, </a:t>
            </a:r>
          </a:p>
          <a:p>
            <a:endParaRPr lang="en-US" dirty="0"/>
          </a:p>
          <a:p>
            <a:r>
              <a:rPr lang="en-US" dirty="0"/>
              <a:t>A Conservation law states that things that go into equals the things that go out there is a conserved quantity that is constant since the inflow and outflow is the same and so a constant is created.</a:t>
            </a:r>
          </a:p>
          <a:p>
            <a:r>
              <a:rPr lang="en-US" dirty="0"/>
              <a:t> I will explain that in the next slide in more detail. This is used for the derivation of mode l flow. With density and flow. </a:t>
            </a:r>
          </a:p>
          <a:p>
            <a:endParaRPr lang="en-US" dirty="0"/>
          </a:p>
          <a:p>
            <a:r>
              <a:rPr lang="en-US" dirty="0"/>
              <a:t>When there is no in flow or outflow the sum of the derivative of rho and q will be equal to 0. this part of the if the other two part are constant is going to be the wave </a:t>
            </a:r>
            <a:r>
              <a:rPr lang="en-US" dirty="0" err="1"/>
              <a:t>velcoty</a:t>
            </a:r>
            <a:r>
              <a:rPr lang="en-US" dirty="0"/>
              <a:t> which is a </a:t>
            </a:r>
            <a:r>
              <a:rPr lang="en-US" dirty="0" err="1"/>
              <a:t>fearute</a:t>
            </a:r>
            <a:r>
              <a:rPr lang="en-US" dirty="0"/>
              <a:t> of the model. I will explain that in more detail later. </a:t>
            </a:r>
          </a:p>
        </p:txBody>
      </p:sp>
      <p:sp>
        <p:nvSpPr>
          <p:cNvPr id="4" name="Slide Number Placeholder 3"/>
          <p:cNvSpPr>
            <a:spLocks noGrp="1"/>
          </p:cNvSpPr>
          <p:nvPr>
            <p:ph type="sldNum" sz="quarter" idx="5"/>
          </p:nvPr>
        </p:nvSpPr>
        <p:spPr/>
        <p:txBody>
          <a:bodyPr/>
          <a:lstStyle/>
          <a:p>
            <a:fld id="{FD662310-61D3-9B42-8587-53CACC8CCD3D}" type="slidenum">
              <a:rPr lang="en-US" smtClean="0"/>
              <a:t>7</a:t>
            </a:fld>
            <a:endParaRPr lang="en-US"/>
          </a:p>
        </p:txBody>
      </p:sp>
    </p:spTree>
    <p:extLst>
      <p:ext uri="{BB962C8B-B14F-4D97-AF65-F5344CB8AC3E}">
        <p14:creationId xmlns:p14="http://schemas.microsoft.com/office/powerpoint/2010/main" val="673634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 s number of vehicles at a time, w</a:t>
            </a:r>
          </a:p>
          <a:p>
            <a:endParaRPr lang="en-US" dirty="0"/>
          </a:p>
          <a:p>
            <a:r>
              <a:rPr lang="en-US" dirty="0"/>
              <a:t>If N is the number of vehicles at a time then to find N in the double integral of the density at location x at time has to be taken. [pause]</a:t>
            </a:r>
          </a:p>
          <a:p>
            <a:r>
              <a:rPr lang="en-US" dirty="0"/>
              <a:t> Given that L is length and T is time. From the conservation law we know that that N will be constant since the total of vehicles in the box is constant. [pause] Since it is constant we will also have to take the integral of the derivative with respect of time of rho integrating.</a:t>
            </a:r>
          </a:p>
          <a:p>
            <a:r>
              <a:rPr lang="en-US" dirty="0"/>
              <a:t> Now looking at the part 1.3 being equal to 0 we can use PDE and the chain rule to get 1.4. </a:t>
            </a:r>
          </a:p>
          <a:p>
            <a:endParaRPr lang="en-US" dirty="0"/>
          </a:p>
          <a:p>
            <a:r>
              <a:rPr lang="en-US" dirty="0"/>
              <a:t>Because  flow is a function of density we can rewrite the function to 1.4 first part represent partial q with respect to x/ 1.4 first part is another way to show q in terms or p which is shown in 1.5</a:t>
            </a:r>
          </a:p>
        </p:txBody>
      </p:sp>
      <p:sp>
        <p:nvSpPr>
          <p:cNvPr id="4" name="Slide Number Placeholder 3"/>
          <p:cNvSpPr>
            <a:spLocks noGrp="1"/>
          </p:cNvSpPr>
          <p:nvPr>
            <p:ph type="sldNum" sz="quarter" idx="5"/>
          </p:nvPr>
        </p:nvSpPr>
        <p:spPr/>
        <p:txBody>
          <a:bodyPr/>
          <a:lstStyle/>
          <a:p>
            <a:fld id="{FD662310-61D3-9B42-8587-53CACC8CCD3D}" type="slidenum">
              <a:rPr lang="en-US" smtClean="0"/>
              <a:t>8</a:t>
            </a:fld>
            <a:endParaRPr lang="en-US"/>
          </a:p>
        </p:txBody>
      </p:sp>
    </p:spTree>
    <p:extLst>
      <p:ext uri="{BB962C8B-B14F-4D97-AF65-F5344CB8AC3E}">
        <p14:creationId xmlns:p14="http://schemas.microsoft.com/office/powerpoint/2010/main" val="2592664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Feature of model. Solutions traveling wave solutions. See that happening in traffic clump. </a:t>
            </a:r>
          </a:p>
          <a:p>
            <a:endParaRPr lang="en-US" dirty="0"/>
          </a:p>
          <a:p>
            <a:r>
              <a:rPr lang="en-US" dirty="0"/>
              <a:t>http://</a:t>
            </a:r>
            <a:r>
              <a:rPr lang="en-US" dirty="0" err="1"/>
              <a:t>galileo.phys.virginia.edu</a:t>
            </a:r>
            <a:r>
              <a:rPr lang="en-US" dirty="0"/>
              <a:t>/classes/152.mf1i.spring02/</a:t>
            </a:r>
            <a:r>
              <a:rPr lang="en-US" dirty="0" err="1"/>
              <a:t>Waves.htm</a:t>
            </a:r>
            <a:endParaRPr lang="en-US" dirty="0"/>
          </a:p>
          <a:p>
            <a:endParaRPr lang="en-US" dirty="0"/>
          </a:p>
          <a:p>
            <a:r>
              <a:rPr lang="en-US" dirty="0"/>
              <a:t>A feature of the model are traveling waves or </a:t>
            </a:r>
            <a:r>
              <a:rPr lang="en-US" dirty="0" err="1"/>
              <a:t>travling</a:t>
            </a:r>
            <a:r>
              <a:rPr lang="en-US" dirty="0"/>
              <a:t> wave equation.</a:t>
            </a:r>
          </a:p>
          <a:p>
            <a:r>
              <a:rPr lang="en-US" dirty="0"/>
              <a:t> The traveling wave equation can be found using this part of the conversation law when the other two parts are constant.</a:t>
            </a:r>
          </a:p>
          <a:p>
            <a:r>
              <a:rPr lang="en-US" dirty="0"/>
              <a:t> But to </a:t>
            </a:r>
            <a:r>
              <a:rPr lang="en-US" dirty="0" err="1"/>
              <a:t>reallt</a:t>
            </a:r>
            <a:r>
              <a:rPr lang="en-US" dirty="0"/>
              <a:t> understand what are </a:t>
            </a:r>
            <a:r>
              <a:rPr lang="en-US" dirty="0" err="1"/>
              <a:t>travling</a:t>
            </a:r>
            <a:r>
              <a:rPr lang="en-US" dirty="0"/>
              <a:t> wave is we will look at this example.[ pause] this shows you one wave of traffic.</a:t>
            </a:r>
          </a:p>
          <a:p>
            <a:r>
              <a:rPr lang="en-US" dirty="0"/>
              <a:t> For example, cars </a:t>
            </a:r>
            <a:r>
              <a:rPr lang="en-US" dirty="0" err="1"/>
              <a:t>ebing</a:t>
            </a:r>
            <a:r>
              <a:rPr lang="en-US" dirty="0"/>
              <a:t> </a:t>
            </a:r>
            <a:r>
              <a:rPr lang="en-US" dirty="0" err="1"/>
              <a:t>sutck</a:t>
            </a:r>
            <a:r>
              <a:rPr lang="en-US" dirty="0"/>
              <a:t> behind two 18 wheelers passing each other. [pause</a:t>
            </a:r>
          </a:p>
          <a:p>
            <a:r>
              <a:rPr lang="en-US" dirty="0"/>
              <a:t> In font of that there is no other traffic. That means the traffic </a:t>
            </a:r>
            <a:r>
              <a:rPr lang="en-US" dirty="0" err="1"/>
              <a:t>si</a:t>
            </a:r>
            <a:r>
              <a:rPr lang="en-US" dirty="0"/>
              <a:t> </a:t>
            </a:r>
            <a:r>
              <a:rPr lang="en-US" dirty="0" err="1"/>
              <a:t>travling</a:t>
            </a:r>
            <a:r>
              <a:rPr lang="en-US" dirty="0"/>
              <a:t> in a wave and the density is </a:t>
            </a:r>
            <a:r>
              <a:rPr lang="en-US" dirty="0" err="1"/>
              <a:t>travling</a:t>
            </a:r>
            <a:r>
              <a:rPr lang="en-US" dirty="0"/>
              <a:t> the density will move along the road in waves then </a:t>
            </a:r>
          </a:p>
        </p:txBody>
      </p:sp>
      <p:sp>
        <p:nvSpPr>
          <p:cNvPr id="4" name="Slide Number Placeholder 3"/>
          <p:cNvSpPr>
            <a:spLocks noGrp="1"/>
          </p:cNvSpPr>
          <p:nvPr>
            <p:ph type="sldNum" sz="quarter" idx="5"/>
          </p:nvPr>
        </p:nvSpPr>
        <p:spPr/>
        <p:txBody>
          <a:bodyPr/>
          <a:lstStyle/>
          <a:p>
            <a:fld id="{FD662310-61D3-9B42-8587-53CACC8CCD3D}" type="slidenum">
              <a:rPr lang="en-US" smtClean="0"/>
              <a:t>9</a:t>
            </a:fld>
            <a:endParaRPr lang="en-US"/>
          </a:p>
        </p:txBody>
      </p:sp>
    </p:spTree>
    <p:extLst>
      <p:ext uri="{BB962C8B-B14F-4D97-AF65-F5344CB8AC3E}">
        <p14:creationId xmlns:p14="http://schemas.microsoft.com/office/powerpoint/2010/main" val="2913112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I need the observation or evolution equation? </a:t>
            </a:r>
          </a:p>
        </p:txBody>
      </p:sp>
      <p:sp>
        <p:nvSpPr>
          <p:cNvPr id="4" name="Slide Number Placeholder 3"/>
          <p:cNvSpPr>
            <a:spLocks noGrp="1"/>
          </p:cNvSpPr>
          <p:nvPr>
            <p:ph type="sldNum" sz="quarter" idx="5"/>
          </p:nvPr>
        </p:nvSpPr>
        <p:spPr/>
        <p:txBody>
          <a:bodyPr/>
          <a:lstStyle/>
          <a:p>
            <a:fld id="{FD662310-61D3-9B42-8587-53CACC8CCD3D}" type="slidenum">
              <a:rPr lang="en-US" smtClean="0"/>
              <a:t>11</a:t>
            </a:fld>
            <a:endParaRPr lang="en-US"/>
          </a:p>
        </p:txBody>
      </p:sp>
    </p:spTree>
    <p:extLst>
      <p:ext uri="{BB962C8B-B14F-4D97-AF65-F5344CB8AC3E}">
        <p14:creationId xmlns:p14="http://schemas.microsoft.com/office/powerpoint/2010/main" val="3246902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26677-7AFC-D0FE-E6A9-F90C0A4D0E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648334F-D336-2C2C-D580-42C06F58DC9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A2858D5-9002-CB29-E1C7-CA5B182665BC}"/>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5" name="Footer Placeholder 4">
            <a:extLst>
              <a:ext uri="{FF2B5EF4-FFF2-40B4-BE49-F238E27FC236}">
                <a16:creationId xmlns:a16="http://schemas.microsoft.com/office/drawing/2014/main" id="{85489768-65DB-932A-E692-2904E830B2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33B685-04EF-B798-D2D4-A5D81B9CB04A}"/>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3518915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D19BB-1E8A-FACA-8891-AC72A13562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DD0EEE-D7D7-044C-A234-91BAFF5F73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A51AB3-FB2A-A32B-9750-FCCDA4EE75CF}"/>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5" name="Footer Placeholder 4">
            <a:extLst>
              <a:ext uri="{FF2B5EF4-FFF2-40B4-BE49-F238E27FC236}">
                <a16:creationId xmlns:a16="http://schemas.microsoft.com/office/drawing/2014/main" id="{5FBB9252-2022-3071-B5FD-246B39D0D6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171BF2-A6B6-BF28-2E57-B9D9039BD492}"/>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2612833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97367E-904D-08C4-3972-EE5AED2124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4BC6E41-33FB-DF3E-1549-CD4258C01A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1A80AD-10EF-8D74-F206-011221B61DFB}"/>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5" name="Footer Placeholder 4">
            <a:extLst>
              <a:ext uri="{FF2B5EF4-FFF2-40B4-BE49-F238E27FC236}">
                <a16:creationId xmlns:a16="http://schemas.microsoft.com/office/drawing/2014/main" id="{B2AD8B6E-CA6F-3697-8DF5-6238957936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30598C-9C35-D2B5-2D16-7FC61D4CF3A1}"/>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110312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F09F9-172C-2B84-0236-8E04945B27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838934-C00A-2AFA-3DE4-1CFBF02EE1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AE40B2-C535-0284-E2CA-2EF9CF29B64E}"/>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5" name="Footer Placeholder 4">
            <a:extLst>
              <a:ext uri="{FF2B5EF4-FFF2-40B4-BE49-F238E27FC236}">
                <a16:creationId xmlns:a16="http://schemas.microsoft.com/office/drawing/2014/main" id="{1FDA9E90-ACB5-560D-D1C6-B4BF13FFB0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33116C-481B-0E5D-EDF1-A5DEE47B4D33}"/>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1460933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7E8F9-BB98-FB65-C306-387DE473651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7D2D5A1-44A7-A737-8B5C-219BE7AAA8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E94619-708B-8A1B-490D-55951BA5F270}"/>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5" name="Footer Placeholder 4">
            <a:extLst>
              <a:ext uri="{FF2B5EF4-FFF2-40B4-BE49-F238E27FC236}">
                <a16:creationId xmlns:a16="http://schemas.microsoft.com/office/drawing/2014/main" id="{C99B9F3B-AA78-06B6-46B7-B8BEE17C14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7AEC4D-EA3D-6E9A-77FD-C5C194F8FAD0}"/>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1475202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DF3CF-C54E-2DE6-48F7-A1216A001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15962C-8F7A-EBE2-96C6-BCE936B1FAA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1FFB2BE-1676-3D63-2D00-D9371BB6A9C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4D330CC-F102-E468-81B2-D4DE89BA00F2}"/>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6" name="Footer Placeholder 5">
            <a:extLst>
              <a:ext uri="{FF2B5EF4-FFF2-40B4-BE49-F238E27FC236}">
                <a16:creationId xmlns:a16="http://schemas.microsoft.com/office/drawing/2014/main" id="{79293A1A-71D0-492D-6176-32AD9D8992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935359-1781-8B63-534C-0E11C80966A7}"/>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444368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A1408-7D29-5376-E66A-ACBEBA8F51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44AEA31-98D0-8065-7637-AD9BCD8797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95BFE22-3369-2DB9-B14F-ED973CB77A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4FDDECF-7464-ACFF-629C-F07503B627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8A4EC1-1F7D-F267-CEDC-2853A6C2F4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771D396-C44B-24C6-2963-DB60356A7223}"/>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8" name="Footer Placeholder 7">
            <a:extLst>
              <a:ext uri="{FF2B5EF4-FFF2-40B4-BE49-F238E27FC236}">
                <a16:creationId xmlns:a16="http://schemas.microsoft.com/office/drawing/2014/main" id="{2F6C166F-D893-E92A-6018-DF29E635C7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34357D8-FF93-ACFE-5422-39ED8E8DDEBF}"/>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577965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EE15E-8282-3ECC-D03B-CAA92EE08CC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1E1D473-B4F1-6425-9C11-D7AE4576B26F}"/>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4" name="Footer Placeholder 3">
            <a:extLst>
              <a:ext uri="{FF2B5EF4-FFF2-40B4-BE49-F238E27FC236}">
                <a16:creationId xmlns:a16="http://schemas.microsoft.com/office/drawing/2014/main" id="{8ED62AEF-5B2F-4A58-F0B9-1FCC5DC01CC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931058-9B9D-7391-0F8B-BF8F3C38A419}"/>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3680801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12EA5F-07C7-6217-FC29-D763FAE48664}"/>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3" name="Footer Placeholder 2">
            <a:extLst>
              <a:ext uri="{FF2B5EF4-FFF2-40B4-BE49-F238E27FC236}">
                <a16:creationId xmlns:a16="http://schemas.microsoft.com/office/drawing/2014/main" id="{CED43599-4B34-123D-A563-2C67ED409D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E9F6927-2D44-E449-1351-035182638261}"/>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1510274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2CA15-057C-1C53-3BD2-18CEE8306D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E11C81E-FF4C-08AA-B8F1-219BFD1435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D9E23E7-3EA3-58DA-0C39-8519514EA1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15B099-3789-085D-80C1-D4C543DF8279}"/>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6" name="Footer Placeholder 5">
            <a:extLst>
              <a:ext uri="{FF2B5EF4-FFF2-40B4-BE49-F238E27FC236}">
                <a16:creationId xmlns:a16="http://schemas.microsoft.com/office/drawing/2014/main" id="{E0433D9B-DB52-8B69-C017-3990ECB40E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AABD3B-7188-9F75-7973-35B4293739E0}"/>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440318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C93B7-D176-C9E9-BD3D-1A04AC2333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B4CD6C5-17EE-66C7-4D20-11DC46CF50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303D303-F775-494D-E158-B81487C811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47CD43-6070-ACFA-5B81-3AE033FA093D}"/>
              </a:ext>
            </a:extLst>
          </p:cNvPr>
          <p:cNvSpPr>
            <a:spLocks noGrp="1"/>
          </p:cNvSpPr>
          <p:nvPr>
            <p:ph type="dt" sz="half" idx="10"/>
          </p:nvPr>
        </p:nvSpPr>
        <p:spPr/>
        <p:txBody>
          <a:bodyPr/>
          <a:lstStyle/>
          <a:p>
            <a:fld id="{7DA60E0B-03F1-8B4D-8708-661AD3DF315C}" type="datetimeFigureOut">
              <a:rPr lang="en-US" smtClean="0"/>
              <a:t>10/25/2023</a:t>
            </a:fld>
            <a:endParaRPr lang="en-US"/>
          </a:p>
        </p:txBody>
      </p:sp>
      <p:sp>
        <p:nvSpPr>
          <p:cNvPr id="6" name="Footer Placeholder 5">
            <a:extLst>
              <a:ext uri="{FF2B5EF4-FFF2-40B4-BE49-F238E27FC236}">
                <a16:creationId xmlns:a16="http://schemas.microsoft.com/office/drawing/2014/main" id="{A46E17AC-865F-EE79-C075-DCFB9C8650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A540E3-4400-1AA9-1EAF-19372449CCC8}"/>
              </a:ext>
            </a:extLst>
          </p:cNvPr>
          <p:cNvSpPr>
            <a:spLocks noGrp="1"/>
          </p:cNvSpPr>
          <p:nvPr>
            <p:ph type="sldNum" sz="quarter" idx="12"/>
          </p:nvPr>
        </p:nvSpPr>
        <p:spPr/>
        <p:txBody>
          <a:bodyPr/>
          <a:lstStyle/>
          <a:p>
            <a:fld id="{9590493A-0842-D640-B037-F9CA7C855E2C}" type="slidenum">
              <a:rPr lang="en-US" smtClean="0"/>
              <a:t>‹#›</a:t>
            </a:fld>
            <a:endParaRPr lang="en-US"/>
          </a:p>
        </p:txBody>
      </p:sp>
    </p:spTree>
    <p:extLst>
      <p:ext uri="{BB962C8B-B14F-4D97-AF65-F5344CB8AC3E}">
        <p14:creationId xmlns:p14="http://schemas.microsoft.com/office/powerpoint/2010/main" val="3841854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F634002-F017-EE8E-9E6F-86B12CE1EF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82DE57A-7832-B2FA-6E35-9D4D4F4D06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C6E3C4-E8B7-5A7F-FC0F-1795C54FAC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60E0B-03F1-8B4D-8708-661AD3DF315C}" type="datetimeFigureOut">
              <a:rPr lang="en-US" smtClean="0"/>
              <a:t>10/25/2023</a:t>
            </a:fld>
            <a:endParaRPr lang="en-US"/>
          </a:p>
        </p:txBody>
      </p:sp>
      <p:sp>
        <p:nvSpPr>
          <p:cNvPr id="5" name="Footer Placeholder 4">
            <a:extLst>
              <a:ext uri="{FF2B5EF4-FFF2-40B4-BE49-F238E27FC236}">
                <a16:creationId xmlns:a16="http://schemas.microsoft.com/office/drawing/2014/main" id="{5F97472E-EEB7-453C-C309-CE274C154C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2E2A9B-71FD-7C72-A24F-166E24D785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90493A-0842-D640-B037-F9CA7C855E2C}" type="slidenum">
              <a:rPr lang="en-US" smtClean="0"/>
              <a:t>‹#›</a:t>
            </a:fld>
            <a:endParaRPr lang="en-US"/>
          </a:p>
        </p:txBody>
      </p:sp>
    </p:spTree>
    <p:extLst>
      <p:ext uri="{BB962C8B-B14F-4D97-AF65-F5344CB8AC3E}">
        <p14:creationId xmlns:p14="http://schemas.microsoft.com/office/powerpoint/2010/main" val="3862325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4.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0.png"/><Relationship Id="rId10" Type="http://schemas.openxmlformats.org/officeDocument/2006/relationships/image" Target="../media/image19.png"/><Relationship Id="rId4" Type="http://schemas.openxmlformats.org/officeDocument/2006/relationships/image" Target="../media/image130.png"/><Relationship Id="rId9" Type="http://schemas.openxmlformats.org/officeDocument/2006/relationships/image" Target="../media/image18.png"/><Relationship Id="rId1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sites.engineering.ucsb.edu/~jbraw/mpc/particle_filtering_1st_ed.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FD0B5-FC9C-9096-C8D4-2ED239CB4811}"/>
              </a:ext>
            </a:extLst>
          </p:cNvPr>
          <p:cNvSpPr>
            <a:spLocks noGrp="1"/>
          </p:cNvSpPr>
          <p:nvPr>
            <p:ph type="ctrTitle"/>
          </p:nvPr>
        </p:nvSpPr>
        <p:spPr/>
        <p:txBody>
          <a:bodyPr>
            <a:normAutofit fontScale="90000"/>
          </a:bodyPr>
          <a:lstStyle/>
          <a:p>
            <a:r>
              <a:rPr lang="en-US" dirty="0"/>
              <a:t>Bayesian Analysis of Traffic Flow on Interstate I-55: The LWR Model </a:t>
            </a:r>
          </a:p>
        </p:txBody>
      </p:sp>
      <p:sp>
        <p:nvSpPr>
          <p:cNvPr id="3" name="Subtitle 2">
            <a:extLst>
              <a:ext uri="{FF2B5EF4-FFF2-40B4-BE49-F238E27FC236}">
                <a16:creationId xmlns:a16="http://schemas.microsoft.com/office/drawing/2014/main" id="{E9B251AF-9A95-A8B9-4186-6039F2E0FCC7}"/>
              </a:ext>
            </a:extLst>
          </p:cNvPr>
          <p:cNvSpPr>
            <a:spLocks noGrp="1"/>
          </p:cNvSpPr>
          <p:nvPr>
            <p:ph type="subTitle" idx="1"/>
          </p:nvPr>
        </p:nvSpPr>
        <p:spPr/>
        <p:txBody>
          <a:bodyPr/>
          <a:lstStyle/>
          <a:p>
            <a:r>
              <a:rPr lang="en-US" dirty="0"/>
              <a:t>Anna Kanter </a:t>
            </a:r>
          </a:p>
        </p:txBody>
      </p:sp>
    </p:spTree>
    <p:extLst>
      <p:ext uri="{BB962C8B-B14F-4D97-AF65-F5344CB8AC3E}">
        <p14:creationId xmlns:p14="http://schemas.microsoft.com/office/powerpoint/2010/main" val="25941272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B07A8-5F2D-888D-7E2E-C507C13FC3DA}"/>
              </a:ext>
            </a:extLst>
          </p:cNvPr>
          <p:cNvSpPr>
            <a:spLocks noGrp="1"/>
          </p:cNvSpPr>
          <p:nvPr>
            <p:ph type="title"/>
          </p:nvPr>
        </p:nvSpPr>
        <p:spPr/>
        <p:txBody>
          <a:bodyPr/>
          <a:lstStyle/>
          <a:p>
            <a:r>
              <a:rPr lang="en-US" dirty="0"/>
              <a:t>LWR Parameter </a:t>
            </a:r>
          </a:p>
        </p:txBody>
      </p:sp>
      <p:sp>
        <p:nvSpPr>
          <p:cNvPr id="3" name="Content Placeholder 2">
            <a:extLst>
              <a:ext uri="{FF2B5EF4-FFF2-40B4-BE49-F238E27FC236}">
                <a16:creationId xmlns:a16="http://schemas.microsoft.com/office/drawing/2014/main" id="{3B6EAEB7-B08E-066A-3DAE-32838157A462}"/>
              </a:ext>
            </a:extLst>
          </p:cNvPr>
          <p:cNvSpPr>
            <a:spLocks noGrp="1"/>
          </p:cNvSpPr>
          <p:nvPr>
            <p:ph idx="1"/>
          </p:nvPr>
        </p:nvSpPr>
        <p:spPr/>
        <p:txBody>
          <a:bodyPr/>
          <a:lstStyle/>
          <a:p>
            <a:pPr marL="0" indent="0">
              <a:buNone/>
            </a:pPr>
            <a:endParaRPr lang="en-US" dirty="0"/>
          </a:p>
          <a:p>
            <a:r>
              <a:rPr lang="en-US" dirty="0"/>
              <a:t>Using historical data </a:t>
            </a:r>
          </a:p>
          <a:p>
            <a:r>
              <a:rPr lang="en-US" dirty="0"/>
              <a:t>Observed data from I-55</a:t>
            </a:r>
          </a:p>
        </p:txBody>
      </p:sp>
    </p:spTree>
    <p:extLst>
      <p:ext uri="{BB962C8B-B14F-4D97-AF65-F5344CB8AC3E}">
        <p14:creationId xmlns:p14="http://schemas.microsoft.com/office/powerpoint/2010/main" val="2910072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FEF64-7657-88C2-DC20-6B0F652E636B}"/>
              </a:ext>
            </a:extLst>
          </p:cNvPr>
          <p:cNvSpPr>
            <a:spLocks noGrp="1"/>
          </p:cNvSpPr>
          <p:nvPr>
            <p:ph type="title"/>
          </p:nvPr>
        </p:nvSpPr>
        <p:spPr/>
        <p:txBody>
          <a:bodyPr/>
          <a:lstStyle/>
          <a:p>
            <a:r>
              <a:rPr lang="en-US" dirty="0"/>
              <a:t>Goal Paper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C4DED29-0042-BB3C-CC66-7A340B447C01}"/>
                  </a:ext>
                </a:extLst>
              </p:cNvPr>
              <p:cNvSpPr>
                <a:spLocks noGrp="1"/>
              </p:cNvSpPr>
              <p:nvPr>
                <p:ph idx="1"/>
              </p:nvPr>
            </p:nvSpPr>
            <p:spPr>
              <a:xfrm>
                <a:off x="838200" y="2589091"/>
                <a:ext cx="10515600" cy="3587872"/>
              </a:xfrm>
            </p:spPr>
            <p:txBody>
              <a:bodyPr/>
              <a:lstStyle/>
              <a:p>
                <a:r>
                  <a:rPr lang="en-US" dirty="0"/>
                  <a:t>Expectation of conditional state E(</a:t>
                </a:r>
                <a14:m>
                  <m:oMath xmlns:m="http://schemas.openxmlformats.org/officeDocument/2006/math">
                    <m:sSub>
                      <m:sSubPr>
                        <m:ctrlPr>
                          <a:rPr lang="el-GR" sz="2800" i="1" smtClean="0">
                            <a:latin typeface="Cambria Math" panose="02040503050406030204" pitchFamily="18" charset="0"/>
                            <a:ea typeface="Cambria Math" panose="02040503050406030204" pitchFamily="18" charset="0"/>
                          </a:rPr>
                        </m:ctrlPr>
                      </m:sSubPr>
                      <m:e>
                        <m:r>
                          <m:rPr>
                            <m:sty m:val="p"/>
                          </m:rPr>
                          <a:rPr lang="el-GR" sz="2800" i="1" smtClean="0">
                            <a:latin typeface="Cambria Math" panose="02040503050406030204" pitchFamily="18" charset="0"/>
                            <a:ea typeface="Cambria Math" panose="02040503050406030204" pitchFamily="18" charset="0"/>
                          </a:rPr>
                          <m:t>Θ</m:t>
                        </m:r>
                      </m:e>
                      <m:sub>
                        <m:r>
                          <a:rPr lang="en-US" sz="2800" b="0" i="1" smtClean="0">
                            <a:latin typeface="Cambria Math" panose="02040503050406030204" pitchFamily="18" charset="0"/>
                            <a:ea typeface="Cambria Math" panose="02040503050406030204" pitchFamily="18" charset="0"/>
                          </a:rPr>
                          <m:t>𝑡</m:t>
                        </m:r>
                        <m:r>
                          <a:rPr lang="en-US" sz="2800" b="0" i="1" smtClean="0">
                            <a:latin typeface="Cambria Math" panose="02040503050406030204" pitchFamily="18" charset="0"/>
                            <a:ea typeface="Cambria Math" panose="02040503050406030204" pitchFamily="18" charset="0"/>
                          </a:rPr>
                          <m:t>+1</m:t>
                        </m:r>
                      </m:sub>
                    </m:sSub>
                    <m:r>
                      <a:rPr lang="en-US" sz="2800" b="0" i="1" smtClean="0">
                        <a:latin typeface="Cambria Math" panose="02040503050406030204" pitchFamily="18" charset="0"/>
                        <a:ea typeface="Cambria Math" panose="02040503050406030204" pitchFamily="18" charset="0"/>
                      </a:rPr>
                      <m:t> |</m:t>
                    </m:r>
                    <m:sSub>
                      <m:sSubPr>
                        <m:ctrlPr>
                          <a:rPr lang="el-GR" i="1">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Θ</m:t>
                        </m:r>
                      </m:e>
                      <m:sub>
                        <m:r>
                          <a:rPr lang="en-US" i="1">
                            <a:latin typeface="Cambria Math" panose="02040503050406030204" pitchFamily="18" charset="0"/>
                            <a:ea typeface="Cambria Math" panose="02040503050406030204" pitchFamily="18" charset="0"/>
                          </a:rPr>
                          <m:t>𝑡</m:t>
                        </m:r>
                      </m:sub>
                    </m:sSub>
                  </m:oMath>
                </a14:m>
                <a:r>
                  <a:rPr lang="en-US" dirty="0"/>
                  <a:t>) =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𝑓</m:t>
                        </m:r>
                      </m:e>
                      <m:sub>
                        <m:r>
                          <m:rPr>
                            <m:sty m:val="p"/>
                          </m:rPr>
                          <a:rPr lang="el-GR" i="1" smtClean="0">
                            <a:latin typeface="Cambria Math" panose="02040503050406030204" pitchFamily="18" charset="0"/>
                            <a:ea typeface="Cambria Math" panose="02040503050406030204" pitchFamily="18" charset="0"/>
                          </a:rPr>
                          <m:t>Φ</m:t>
                        </m:r>
                      </m:sub>
                    </m:sSub>
                    <m:r>
                      <a:rPr lang="en-US" b="0" i="1" smtClean="0">
                        <a:latin typeface="Cambria Math" panose="02040503050406030204" pitchFamily="18" charset="0"/>
                      </a:rPr>
                      <m:t>(</m:t>
                    </m:r>
                    <m:sSub>
                      <m:sSubPr>
                        <m:ctrlPr>
                          <a:rPr lang="el-GR" i="1" smtClean="0">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Θ</m:t>
                        </m:r>
                      </m:e>
                      <m:sub>
                        <m:r>
                          <a:rPr lang="en-US" i="1">
                            <a:latin typeface="Cambria Math" panose="02040503050406030204" pitchFamily="18" charset="0"/>
                            <a:ea typeface="Cambria Math" panose="02040503050406030204" pitchFamily="18" charset="0"/>
                          </a:rPr>
                          <m:t>𝑡</m:t>
                        </m:r>
                      </m:sub>
                    </m:sSub>
                  </m:oMath>
                </a14:m>
                <a:r>
                  <a:rPr lang="en-US" dirty="0"/>
                  <a:t>)= LWR model</a:t>
                </a:r>
              </a:p>
              <a:p>
                <a:pPr lvl="1"/>
                <a:r>
                  <a:rPr lang="en-US" dirty="0"/>
                  <a:t>Where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Φ</m:t>
                    </m:r>
                  </m:oMath>
                </a14:m>
                <a:r>
                  <a:rPr lang="en-US" dirty="0"/>
                  <a:t> denotes unknown parameters</a:t>
                </a:r>
              </a:p>
              <a:p>
                <a:r>
                  <a:rPr lang="en-US" dirty="0"/>
                  <a:t>Find a Particle filter that finds </a:t>
                </a:r>
                <a14:m>
                  <m:oMath xmlns:m="http://schemas.openxmlformats.org/officeDocument/2006/math">
                    <m:sSub>
                      <m:sSubPr>
                        <m:ctrlPr>
                          <a:rPr lang="el-GR" sz="2800" i="1" smtClean="0">
                            <a:latin typeface="Cambria Math" panose="02040503050406030204" pitchFamily="18" charset="0"/>
                            <a:ea typeface="Cambria Math" panose="02040503050406030204" pitchFamily="18" charset="0"/>
                          </a:rPr>
                        </m:ctrlPr>
                      </m:sSubPr>
                      <m:e>
                        <m:r>
                          <m:rPr>
                            <m:sty m:val="p"/>
                          </m:rPr>
                          <a:rPr lang="el-GR" sz="2800" i="1" smtClean="0">
                            <a:latin typeface="Cambria Math" panose="02040503050406030204" pitchFamily="18" charset="0"/>
                            <a:ea typeface="Cambria Math" panose="02040503050406030204" pitchFamily="18" charset="0"/>
                          </a:rPr>
                          <m:t>Θ</m:t>
                        </m:r>
                      </m:e>
                      <m:sub>
                        <m:r>
                          <a:rPr lang="en-US" sz="2800" b="0" i="1" smtClean="0">
                            <a:latin typeface="Cambria Math" panose="02040503050406030204" pitchFamily="18" charset="0"/>
                            <a:ea typeface="Cambria Math" panose="02040503050406030204" pitchFamily="18" charset="0"/>
                          </a:rPr>
                          <m:t>𝑡</m:t>
                        </m:r>
                      </m:sub>
                    </m:sSub>
                  </m:oMath>
                </a14:m>
                <a:r>
                  <a:rPr lang="en-US" dirty="0"/>
                  <a:t> given </a:t>
                </a:r>
                <a14:m>
                  <m:oMath xmlns:m="http://schemas.openxmlformats.org/officeDocument/2006/math">
                    <m:sSub>
                      <m:sSubPr>
                        <m:ctrlPr>
                          <a:rPr lang="el-GR"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𝑦</m:t>
                        </m:r>
                      </m:e>
                      <m:sub>
                        <m:r>
                          <a:rPr lang="en-US" i="1">
                            <a:latin typeface="Cambria Math" panose="02040503050406030204" pitchFamily="18" charset="0"/>
                            <a:ea typeface="Cambria Math" panose="02040503050406030204" pitchFamily="18" charset="0"/>
                          </a:rPr>
                          <m:t>𝑡</m:t>
                        </m:r>
                      </m:sub>
                    </m:sSub>
                  </m:oMath>
                </a14:m>
                <a:r>
                  <a:rPr lang="en-US" dirty="0"/>
                  <a:t> (p(</a:t>
                </a:r>
                <a14:m>
                  <m:oMath xmlns:m="http://schemas.openxmlformats.org/officeDocument/2006/math">
                    <m:sSub>
                      <m:sSubPr>
                        <m:ctrlPr>
                          <a:rPr lang="el-GR" i="1">
                            <a:latin typeface="Cambria Math" panose="02040503050406030204" pitchFamily="18" charset="0"/>
                            <a:ea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Θ</m:t>
                        </m:r>
                      </m:e>
                      <m:sub>
                        <m:r>
                          <a:rPr lang="en-US" i="1">
                            <a:latin typeface="Cambria Math" panose="02040503050406030204" pitchFamily="18" charset="0"/>
                            <a:ea typeface="Cambria Math" panose="02040503050406030204" pitchFamily="18" charset="0"/>
                          </a:rPr>
                          <m:t>𝑡</m:t>
                        </m:r>
                      </m:sub>
                    </m:sSub>
                  </m:oMath>
                </a14:m>
                <a:r>
                  <a:rPr lang="en-US" dirty="0"/>
                  <a:t>|</a:t>
                </a:r>
                <a:r>
                  <a:rPr lang="el-GR" dirty="0">
                    <a:ea typeface="Cambria Math" panose="02040503050406030204" pitchFamily="18" charset="0"/>
                  </a:rPr>
                  <a:t> </a:t>
                </a:r>
                <a14:m>
                  <m:oMath xmlns:m="http://schemas.openxmlformats.org/officeDocument/2006/math">
                    <m:sSub>
                      <m:sSubPr>
                        <m:ctrlPr>
                          <a:rPr lang="el-GR"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𝑦</m:t>
                        </m:r>
                      </m:e>
                      <m:sub>
                        <m:r>
                          <a:rPr lang="en-US" i="1">
                            <a:latin typeface="Cambria Math" panose="02040503050406030204" pitchFamily="18" charset="0"/>
                            <a:ea typeface="Cambria Math" panose="02040503050406030204" pitchFamily="18" charset="0"/>
                          </a:rPr>
                          <m:t>𝑡</m:t>
                        </m:r>
                      </m:sub>
                    </m:sSub>
                  </m:oMath>
                </a14:m>
                <a:r>
                  <a:rPr lang="en-US" dirty="0"/>
                  <a:t> )) and (p(</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Φ</m:t>
                    </m:r>
                  </m:oMath>
                </a14:m>
                <a:r>
                  <a:rPr lang="en-US" dirty="0"/>
                  <a:t>|</a:t>
                </a:r>
                <a:r>
                  <a:rPr lang="el-GR" dirty="0">
                    <a:ea typeface="Cambria Math" panose="02040503050406030204" pitchFamily="18" charset="0"/>
                  </a:rPr>
                  <a:t> </a:t>
                </a:r>
                <a14:m>
                  <m:oMath xmlns:m="http://schemas.openxmlformats.org/officeDocument/2006/math">
                    <m:sSub>
                      <m:sSubPr>
                        <m:ctrlPr>
                          <a:rPr lang="el-GR"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𝑦</m:t>
                        </m:r>
                      </m:e>
                      <m:sub>
                        <m:r>
                          <a:rPr lang="en-US" i="1">
                            <a:latin typeface="Cambria Math" panose="02040503050406030204" pitchFamily="18" charset="0"/>
                            <a:ea typeface="Cambria Math" panose="02040503050406030204" pitchFamily="18" charset="0"/>
                          </a:rPr>
                          <m:t>𝑡</m:t>
                        </m:r>
                      </m:sub>
                    </m:sSub>
                  </m:oMath>
                </a14:m>
                <a:r>
                  <a:rPr lang="en-US" dirty="0"/>
                  <a:t> )) </a:t>
                </a:r>
              </a:p>
            </p:txBody>
          </p:sp>
        </mc:Choice>
        <mc:Fallback xmlns="">
          <p:sp>
            <p:nvSpPr>
              <p:cNvPr id="3" name="Content Placeholder 2">
                <a:extLst>
                  <a:ext uri="{FF2B5EF4-FFF2-40B4-BE49-F238E27FC236}">
                    <a16:creationId xmlns:a16="http://schemas.microsoft.com/office/drawing/2014/main" id="{CC4DED29-0042-BB3C-CC66-7A340B447C01}"/>
                  </a:ext>
                </a:extLst>
              </p:cNvPr>
              <p:cNvSpPr>
                <a:spLocks noGrp="1" noRot="1" noChangeAspect="1" noMove="1" noResize="1" noEditPoints="1" noAdjustHandles="1" noChangeArrowheads="1" noChangeShapeType="1" noTextEdit="1"/>
              </p:cNvSpPr>
              <p:nvPr>
                <p:ph idx="1"/>
              </p:nvPr>
            </p:nvSpPr>
            <p:spPr>
              <a:xfrm>
                <a:off x="838200" y="2589091"/>
                <a:ext cx="10515600" cy="3587872"/>
              </a:xfrm>
              <a:blipFill>
                <a:blip r:embed="rId3"/>
                <a:stretch>
                  <a:fillRect l="-1086" t="-3180" r="-241"/>
                </a:stretch>
              </a:blipFill>
            </p:spPr>
            <p:txBody>
              <a:bodyPr/>
              <a:lstStyle/>
              <a:p>
                <a:r>
                  <a:rPr lang="en-US">
                    <a:noFill/>
                  </a:rPr>
                  <a:t> </a:t>
                </a:r>
              </a:p>
            </p:txBody>
          </p:sp>
        </mc:Fallback>
      </mc:AlternateContent>
      <p:grpSp>
        <p:nvGrpSpPr>
          <p:cNvPr id="28" name="Group 27">
            <a:extLst>
              <a:ext uri="{FF2B5EF4-FFF2-40B4-BE49-F238E27FC236}">
                <a16:creationId xmlns:a16="http://schemas.microsoft.com/office/drawing/2014/main" id="{0E31E903-03EC-7CEF-1F66-47B0565D7EEE}"/>
              </a:ext>
            </a:extLst>
          </p:cNvPr>
          <p:cNvGrpSpPr/>
          <p:nvPr/>
        </p:nvGrpSpPr>
        <p:grpSpPr>
          <a:xfrm>
            <a:off x="924674" y="1142307"/>
            <a:ext cx="11096302" cy="1046089"/>
            <a:chOff x="924674" y="1142307"/>
            <a:chExt cx="11096302" cy="1046089"/>
          </a:xfrm>
        </p:grpSpPr>
        <p:cxnSp>
          <p:nvCxnSpPr>
            <p:cNvPr id="5" name="Straight Connector 4">
              <a:extLst>
                <a:ext uri="{FF2B5EF4-FFF2-40B4-BE49-F238E27FC236}">
                  <a16:creationId xmlns:a16="http://schemas.microsoft.com/office/drawing/2014/main" id="{3C89212E-FCD1-9DDE-46CD-FE6F40F59B32}"/>
                </a:ext>
              </a:extLst>
            </p:cNvPr>
            <p:cNvCxnSpPr>
              <a:cxnSpLocks/>
            </p:cNvCxnSpPr>
            <p:nvPr/>
          </p:nvCxnSpPr>
          <p:spPr>
            <a:xfrm>
              <a:off x="924674" y="1787703"/>
              <a:ext cx="10531011" cy="0"/>
            </a:xfrm>
            <a:prstGeom prst="line">
              <a:avLst/>
            </a:prstGeom>
            <a:ln w="53975"/>
          </p:spPr>
          <p:style>
            <a:lnRef idx="3">
              <a:schemeClr val="accent1"/>
            </a:lnRef>
            <a:fillRef idx="0">
              <a:schemeClr val="accent1"/>
            </a:fillRef>
            <a:effectRef idx="2">
              <a:schemeClr val="accent1"/>
            </a:effectRef>
            <a:fontRef idx="minor">
              <a:schemeClr val="tx1"/>
            </a:fontRef>
          </p:style>
        </p:cxnSp>
        <p:cxnSp>
          <p:nvCxnSpPr>
            <p:cNvPr id="9" name="Straight Connector 8">
              <a:extLst>
                <a:ext uri="{FF2B5EF4-FFF2-40B4-BE49-F238E27FC236}">
                  <a16:creationId xmlns:a16="http://schemas.microsoft.com/office/drawing/2014/main" id="{2867AF97-D089-393A-93A0-9C4D63F4AD49}"/>
                </a:ext>
              </a:extLst>
            </p:cNvPr>
            <p:cNvCxnSpPr/>
            <p:nvPr/>
          </p:nvCxnSpPr>
          <p:spPr>
            <a:xfrm>
              <a:off x="2323244" y="1530850"/>
              <a:ext cx="0" cy="65754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0266807-AFAB-BBB8-61B6-CA97C413717C}"/>
                </a:ext>
              </a:extLst>
            </p:cNvPr>
            <p:cNvCxnSpPr/>
            <p:nvPr/>
          </p:nvCxnSpPr>
          <p:spPr>
            <a:xfrm>
              <a:off x="4262063" y="1508589"/>
              <a:ext cx="0" cy="65754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DD1BA96-39A1-E1C0-5709-331A3EB61895}"/>
                </a:ext>
              </a:extLst>
            </p:cNvPr>
            <p:cNvCxnSpPr/>
            <p:nvPr/>
          </p:nvCxnSpPr>
          <p:spPr>
            <a:xfrm>
              <a:off x="6096000" y="1516805"/>
              <a:ext cx="0" cy="65754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8B3D09F-D95D-721C-91D6-4BFA1D3B47A8}"/>
                </a:ext>
              </a:extLst>
            </p:cNvPr>
            <p:cNvCxnSpPr/>
            <p:nvPr/>
          </p:nvCxnSpPr>
          <p:spPr>
            <a:xfrm>
              <a:off x="7964184" y="1516805"/>
              <a:ext cx="0" cy="65754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43A154A-DE4F-AD8A-5043-AB005AE792DD}"/>
                </a:ext>
              </a:extLst>
            </p:cNvPr>
            <p:cNvCxnSpPr/>
            <p:nvPr/>
          </p:nvCxnSpPr>
          <p:spPr>
            <a:xfrm>
              <a:off x="9822094" y="1489752"/>
              <a:ext cx="0" cy="657546"/>
            </a:xfrm>
            <a:prstGeom prst="line">
              <a:avLst/>
            </a:prstGeom>
            <a:ln w="412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CBB1C1C-0837-E07C-B46F-5FF1898BF345}"/>
                    </a:ext>
                  </a:extLst>
                </p:cNvPr>
                <p:cNvSpPr txBox="1"/>
                <p:nvPr/>
              </p:nvSpPr>
              <p:spPr>
                <a:xfrm>
                  <a:off x="946507" y="1920435"/>
                  <a:ext cx="1387011" cy="2539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1050" i="1" smtClean="0">
                                <a:latin typeface="Cambria Math" panose="02040503050406030204" pitchFamily="18" charset="0"/>
                                <a:ea typeface="Cambria Math" panose="02040503050406030204" pitchFamily="18" charset="0"/>
                              </a:rPr>
                            </m:ctrlPr>
                          </m:sSubPr>
                          <m:e>
                            <m:r>
                              <m:rPr>
                                <m:sty m:val="p"/>
                              </m:rPr>
                              <a:rPr lang="el-GR" sz="1050" i="1" smtClean="0">
                                <a:latin typeface="Cambria Math" panose="02040503050406030204" pitchFamily="18" charset="0"/>
                                <a:ea typeface="Cambria Math" panose="02040503050406030204" pitchFamily="18" charset="0"/>
                              </a:rPr>
                              <m:t>Θ</m:t>
                            </m:r>
                          </m:e>
                          <m:sub>
                            <m:r>
                              <a:rPr lang="en-US" sz="1050" b="0" i="1" smtClean="0">
                                <a:latin typeface="Cambria Math" panose="02040503050406030204" pitchFamily="18" charset="0"/>
                                <a:ea typeface="Cambria Math" panose="02040503050406030204" pitchFamily="18" charset="0"/>
                              </a:rPr>
                              <m:t>0</m:t>
                            </m:r>
                          </m:sub>
                        </m:sSub>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𝐼𝑛𝑖𝑡𝑎𝑙</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𝑃𝑜𝑠𝑡𝑖𝑜𝑛</m:t>
                        </m:r>
                        <m:r>
                          <a:rPr lang="en-US" sz="1050" b="0" i="1" smtClean="0">
                            <a:latin typeface="Cambria Math" panose="02040503050406030204" pitchFamily="18" charset="0"/>
                            <a:ea typeface="Cambria Math" panose="02040503050406030204" pitchFamily="18" charset="0"/>
                          </a:rPr>
                          <m:t> </m:t>
                        </m:r>
                      </m:oMath>
                    </m:oMathPara>
                  </a14:m>
                  <a:endParaRPr lang="en-US" dirty="0"/>
                </a:p>
              </p:txBody>
            </p:sp>
          </mc:Choice>
          <mc:Fallback xmlns="">
            <p:sp>
              <p:nvSpPr>
                <p:cNvPr id="15" name="TextBox 14">
                  <a:extLst>
                    <a:ext uri="{FF2B5EF4-FFF2-40B4-BE49-F238E27FC236}">
                      <a16:creationId xmlns:a16="http://schemas.microsoft.com/office/drawing/2014/main" id="{FCBB1C1C-0837-E07C-B46F-5FF1898BF345}"/>
                    </a:ext>
                  </a:extLst>
                </p:cNvPr>
                <p:cNvSpPr txBox="1">
                  <a:spLocks noRot="1" noChangeAspect="1" noMove="1" noResize="1" noEditPoints="1" noAdjustHandles="1" noChangeArrowheads="1" noChangeShapeType="1" noTextEdit="1"/>
                </p:cNvSpPr>
                <p:nvPr/>
              </p:nvSpPr>
              <p:spPr>
                <a:xfrm>
                  <a:off x="946507" y="1920435"/>
                  <a:ext cx="1387011" cy="253916"/>
                </a:xfrm>
                <a:prstGeom prst="rect">
                  <a:avLst/>
                </a:prstGeom>
                <a:blipFill>
                  <a:blip r:embed="rId4"/>
                  <a:stretch>
                    <a:fillRect b="-47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84AE262-4388-CFCD-5D49-A88AAC3B4B41}"/>
                    </a:ext>
                  </a:extLst>
                </p:cNvPr>
                <p:cNvSpPr txBox="1"/>
                <p:nvPr/>
              </p:nvSpPr>
              <p:spPr>
                <a:xfrm>
                  <a:off x="4239373" y="1861092"/>
                  <a:ext cx="1877601" cy="2539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1050" i="1" smtClean="0">
                                <a:latin typeface="Cambria Math" panose="02040503050406030204" pitchFamily="18" charset="0"/>
                                <a:ea typeface="Cambria Math" panose="02040503050406030204" pitchFamily="18" charset="0"/>
                              </a:rPr>
                            </m:ctrlPr>
                          </m:sSubPr>
                          <m:e>
                            <m:r>
                              <a:rPr lang="en-US" sz="1050" b="0" i="1" smtClean="0">
                                <a:latin typeface="Cambria Math" panose="02040503050406030204" pitchFamily="18" charset="0"/>
                                <a:ea typeface="Cambria Math" panose="02040503050406030204" pitchFamily="18" charset="0"/>
                              </a:rPr>
                              <m:t>𝑦</m:t>
                            </m:r>
                          </m:e>
                          <m:sub>
                            <m:r>
                              <a:rPr lang="en-US" sz="1050" b="0" i="1" smtClean="0">
                                <a:latin typeface="Cambria Math" panose="02040503050406030204" pitchFamily="18" charset="0"/>
                                <a:ea typeface="Cambria Math" panose="02040503050406030204" pitchFamily="18" charset="0"/>
                              </a:rPr>
                              <m:t>𝑡</m:t>
                            </m:r>
                          </m:sub>
                        </m:sSub>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𝑡𝑟𝑎𝑓𝑓𝑖𝑐</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𝑑𝑒𝑛𝑠𝑖𝑡𝑦</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𝑘𝑛𝑜𝑤𝑛</m:t>
                        </m:r>
                        <m:r>
                          <a:rPr lang="en-US" sz="1050" b="0" i="1" smtClean="0">
                            <a:latin typeface="Cambria Math" panose="02040503050406030204" pitchFamily="18" charset="0"/>
                            <a:ea typeface="Cambria Math" panose="02040503050406030204" pitchFamily="18" charset="0"/>
                          </a:rPr>
                          <m:t> </m:t>
                        </m:r>
                      </m:oMath>
                    </m:oMathPara>
                  </a14:m>
                  <a:endParaRPr lang="en-US" dirty="0"/>
                </a:p>
              </p:txBody>
            </p:sp>
          </mc:Choice>
          <mc:Fallback xmlns="">
            <p:sp>
              <p:nvSpPr>
                <p:cNvPr id="16" name="TextBox 15">
                  <a:extLst>
                    <a:ext uri="{FF2B5EF4-FFF2-40B4-BE49-F238E27FC236}">
                      <a16:creationId xmlns:a16="http://schemas.microsoft.com/office/drawing/2014/main" id="{984AE262-4388-CFCD-5D49-A88AAC3B4B41}"/>
                    </a:ext>
                  </a:extLst>
                </p:cNvPr>
                <p:cNvSpPr txBox="1">
                  <a:spLocks noRot="1" noChangeAspect="1" noMove="1" noResize="1" noEditPoints="1" noAdjustHandles="1" noChangeArrowheads="1" noChangeShapeType="1" noTextEdit="1"/>
                </p:cNvSpPr>
                <p:nvPr/>
              </p:nvSpPr>
              <p:spPr>
                <a:xfrm>
                  <a:off x="4239373" y="1861092"/>
                  <a:ext cx="1877601" cy="253916"/>
                </a:xfrm>
                <a:prstGeom prst="rect">
                  <a:avLst/>
                </a:prstGeom>
                <a:blipFill>
                  <a:blip r:embed="rId5"/>
                  <a:stretch>
                    <a:fillRect b="-9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6281967-AE69-82FF-DB03-F24B6511D449}"/>
                    </a:ext>
                  </a:extLst>
                </p:cNvPr>
                <p:cNvSpPr txBox="1"/>
                <p:nvPr/>
              </p:nvSpPr>
              <p:spPr>
                <a:xfrm>
                  <a:off x="2097429" y="1874445"/>
                  <a:ext cx="2423414" cy="2539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1050" i="1" smtClean="0">
                                <a:latin typeface="Cambria Math" panose="02040503050406030204" pitchFamily="18" charset="0"/>
                                <a:ea typeface="Cambria Math" panose="02040503050406030204" pitchFamily="18" charset="0"/>
                              </a:rPr>
                            </m:ctrlPr>
                          </m:sSubPr>
                          <m:e>
                            <m:r>
                              <m:rPr>
                                <m:sty m:val="p"/>
                              </m:rPr>
                              <a:rPr lang="el-GR" sz="1050" i="1" smtClean="0">
                                <a:latin typeface="Cambria Math" panose="02040503050406030204" pitchFamily="18" charset="0"/>
                                <a:ea typeface="Cambria Math" panose="02040503050406030204" pitchFamily="18" charset="0"/>
                              </a:rPr>
                              <m:t>Θ</m:t>
                            </m:r>
                          </m:e>
                          <m:sub>
                            <m:r>
                              <a:rPr lang="en-US" sz="1050" b="0" i="1" smtClean="0">
                                <a:latin typeface="Cambria Math" panose="02040503050406030204" pitchFamily="18" charset="0"/>
                                <a:ea typeface="Cambria Math" panose="02040503050406030204" pitchFamily="18" charset="0"/>
                              </a:rPr>
                              <m:t>𝑡</m:t>
                            </m:r>
                          </m:sub>
                        </m:sSub>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𝑡𝑟𝑎𝑓𝑓𝑖𝑐</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𝑑𝑒𝑛𝑠𝑖𝑡𝑦</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𝑢𝑛𝑘𝑜𝑤𝑛</m:t>
                        </m:r>
                        <m:r>
                          <a:rPr lang="en-US" sz="1050" b="0" i="1" smtClean="0">
                            <a:latin typeface="Cambria Math" panose="02040503050406030204" pitchFamily="18" charset="0"/>
                            <a:ea typeface="Cambria Math" panose="02040503050406030204" pitchFamily="18" charset="0"/>
                          </a:rPr>
                          <m:t>  </m:t>
                        </m:r>
                      </m:oMath>
                    </m:oMathPara>
                  </a14:m>
                  <a:endParaRPr lang="en-US" dirty="0"/>
                </a:p>
              </p:txBody>
            </p:sp>
          </mc:Choice>
          <mc:Fallback xmlns="">
            <p:sp>
              <p:nvSpPr>
                <p:cNvPr id="18" name="TextBox 17">
                  <a:extLst>
                    <a:ext uri="{FF2B5EF4-FFF2-40B4-BE49-F238E27FC236}">
                      <a16:creationId xmlns:a16="http://schemas.microsoft.com/office/drawing/2014/main" id="{96281967-AE69-82FF-DB03-F24B6511D449}"/>
                    </a:ext>
                  </a:extLst>
                </p:cNvPr>
                <p:cNvSpPr txBox="1">
                  <a:spLocks noRot="1" noChangeAspect="1" noMove="1" noResize="1" noEditPoints="1" noAdjustHandles="1" noChangeArrowheads="1" noChangeShapeType="1" noTextEdit="1"/>
                </p:cNvSpPr>
                <p:nvPr/>
              </p:nvSpPr>
              <p:spPr>
                <a:xfrm>
                  <a:off x="2097429" y="1874445"/>
                  <a:ext cx="2423414" cy="253916"/>
                </a:xfrm>
                <a:prstGeom prst="rect">
                  <a:avLst/>
                </a:prstGeom>
                <a:blipFill>
                  <a:blip r:embed="rId6"/>
                  <a:stretch>
                    <a:fillRect b="-9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62DF233-22C8-9DD6-66CC-D25F6FA94C59}"/>
                    </a:ext>
                  </a:extLst>
                </p:cNvPr>
                <p:cNvSpPr txBox="1"/>
                <p:nvPr/>
              </p:nvSpPr>
              <p:spPr>
                <a:xfrm>
                  <a:off x="5836368" y="1884719"/>
                  <a:ext cx="2423414" cy="2539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1050" i="1" smtClean="0">
                                <a:latin typeface="Cambria Math" panose="02040503050406030204" pitchFamily="18" charset="0"/>
                                <a:ea typeface="Cambria Math" panose="02040503050406030204" pitchFamily="18" charset="0"/>
                              </a:rPr>
                            </m:ctrlPr>
                          </m:sSubPr>
                          <m:e>
                            <m:r>
                              <m:rPr>
                                <m:sty m:val="p"/>
                              </m:rPr>
                              <a:rPr lang="el-GR" sz="1050" i="1" smtClean="0">
                                <a:latin typeface="Cambria Math" panose="02040503050406030204" pitchFamily="18" charset="0"/>
                                <a:ea typeface="Cambria Math" panose="02040503050406030204" pitchFamily="18" charset="0"/>
                              </a:rPr>
                              <m:t>Θ</m:t>
                            </m:r>
                          </m:e>
                          <m:sub>
                            <m:r>
                              <a:rPr lang="en-US" sz="1050" b="0" i="1" smtClean="0">
                                <a:latin typeface="Cambria Math" panose="02040503050406030204" pitchFamily="18" charset="0"/>
                                <a:ea typeface="Cambria Math" panose="02040503050406030204" pitchFamily="18" charset="0"/>
                              </a:rPr>
                              <m:t>𝑡</m:t>
                            </m:r>
                          </m:sub>
                        </m:sSub>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𝑡𝑟𝑎𝑓𝑓𝑖𝑐</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𝑑𝑒𝑛𝑠𝑖𝑡𝑦</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𝑢𝑛𝑘𝑜𝑤𝑛</m:t>
                        </m:r>
                        <m:r>
                          <a:rPr lang="en-US" sz="1050" b="0" i="1" smtClean="0">
                            <a:latin typeface="Cambria Math" panose="02040503050406030204" pitchFamily="18" charset="0"/>
                            <a:ea typeface="Cambria Math" panose="02040503050406030204" pitchFamily="18" charset="0"/>
                          </a:rPr>
                          <m:t>  </m:t>
                        </m:r>
                      </m:oMath>
                    </m:oMathPara>
                  </a14:m>
                  <a:endParaRPr lang="en-US" dirty="0"/>
                </a:p>
              </p:txBody>
            </p:sp>
          </mc:Choice>
          <mc:Fallback xmlns="">
            <p:sp>
              <p:nvSpPr>
                <p:cNvPr id="20" name="TextBox 19">
                  <a:extLst>
                    <a:ext uri="{FF2B5EF4-FFF2-40B4-BE49-F238E27FC236}">
                      <a16:creationId xmlns:a16="http://schemas.microsoft.com/office/drawing/2014/main" id="{662DF233-22C8-9DD6-66CC-D25F6FA94C59}"/>
                    </a:ext>
                  </a:extLst>
                </p:cNvPr>
                <p:cNvSpPr txBox="1">
                  <a:spLocks noRot="1" noChangeAspect="1" noMove="1" noResize="1" noEditPoints="1" noAdjustHandles="1" noChangeArrowheads="1" noChangeShapeType="1" noTextEdit="1"/>
                </p:cNvSpPr>
                <p:nvPr/>
              </p:nvSpPr>
              <p:spPr>
                <a:xfrm>
                  <a:off x="5836368" y="1884719"/>
                  <a:ext cx="2423414" cy="253916"/>
                </a:xfrm>
                <a:prstGeom prst="rect">
                  <a:avLst/>
                </a:prstGeom>
                <a:blipFill>
                  <a:blip r:embed="rId7"/>
                  <a:stretch>
                    <a:fillRect b="-9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C4D41C40-AC7A-9342-0164-05D98E3E24DB}"/>
                    </a:ext>
                  </a:extLst>
                </p:cNvPr>
                <p:cNvSpPr txBox="1"/>
                <p:nvPr/>
              </p:nvSpPr>
              <p:spPr>
                <a:xfrm>
                  <a:off x="7977020" y="1874445"/>
                  <a:ext cx="1877601" cy="2539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1050" i="1" smtClean="0">
                                <a:latin typeface="Cambria Math" panose="02040503050406030204" pitchFamily="18" charset="0"/>
                                <a:ea typeface="Cambria Math" panose="02040503050406030204" pitchFamily="18" charset="0"/>
                              </a:rPr>
                            </m:ctrlPr>
                          </m:sSubPr>
                          <m:e>
                            <m:r>
                              <a:rPr lang="en-US" sz="1050" b="0" i="1" smtClean="0">
                                <a:latin typeface="Cambria Math" panose="02040503050406030204" pitchFamily="18" charset="0"/>
                                <a:ea typeface="Cambria Math" panose="02040503050406030204" pitchFamily="18" charset="0"/>
                              </a:rPr>
                              <m:t>𝑦</m:t>
                            </m:r>
                          </m:e>
                          <m:sub>
                            <m:r>
                              <a:rPr lang="en-US" sz="1050" b="0" i="1" smtClean="0">
                                <a:latin typeface="Cambria Math" panose="02040503050406030204" pitchFamily="18" charset="0"/>
                                <a:ea typeface="Cambria Math" panose="02040503050406030204" pitchFamily="18" charset="0"/>
                              </a:rPr>
                              <m:t>𝑡</m:t>
                            </m:r>
                          </m:sub>
                        </m:sSub>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𝑡𝑟𝑎𝑓𝑓𝑖𝑐</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𝑑𝑒𝑛𝑠𝑖𝑡𝑦</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𝑘𝑛𝑜𝑤𝑛</m:t>
                        </m:r>
                        <m:r>
                          <a:rPr lang="en-US" sz="1050" b="0" i="1" smtClean="0">
                            <a:latin typeface="Cambria Math" panose="02040503050406030204" pitchFamily="18" charset="0"/>
                            <a:ea typeface="Cambria Math" panose="02040503050406030204" pitchFamily="18" charset="0"/>
                          </a:rPr>
                          <m:t> </m:t>
                        </m:r>
                      </m:oMath>
                    </m:oMathPara>
                  </a14:m>
                  <a:endParaRPr lang="en-US" dirty="0"/>
                </a:p>
              </p:txBody>
            </p:sp>
          </mc:Choice>
          <mc:Fallback xmlns="">
            <p:sp>
              <p:nvSpPr>
                <p:cNvPr id="21" name="TextBox 20">
                  <a:extLst>
                    <a:ext uri="{FF2B5EF4-FFF2-40B4-BE49-F238E27FC236}">
                      <a16:creationId xmlns:a16="http://schemas.microsoft.com/office/drawing/2014/main" id="{C4D41C40-AC7A-9342-0164-05D98E3E24DB}"/>
                    </a:ext>
                  </a:extLst>
                </p:cNvPr>
                <p:cNvSpPr txBox="1">
                  <a:spLocks noRot="1" noChangeAspect="1" noMove="1" noResize="1" noEditPoints="1" noAdjustHandles="1" noChangeArrowheads="1" noChangeShapeType="1" noTextEdit="1"/>
                </p:cNvSpPr>
                <p:nvPr/>
              </p:nvSpPr>
              <p:spPr>
                <a:xfrm>
                  <a:off x="7977020" y="1874445"/>
                  <a:ext cx="1877601" cy="253916"/>
                </a:xfrm>
                <a:prstGeom prst="rect">
                  <a:avLst/>
                </a:prstGeom>
                <a:blipFill>
                  <a:blip r:embed="rId8"/>
                  <a:stretch>
                    <a:fillRect b="-9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10DB570-80B1-6986-ECFA-673381E08D17}"/>
                    </a:ext>
                  </a:extLst>
                </p:cNvPr>
                <p:cNvSpPr txBox="1"/>
                <p:nvPr/>
              </p:nvSpPr>
              <p:spPr>
                <a:xfrm>
                  <a:off x="9597562" y="1874445"/>
                  <a:ext cx="2423414" cy="2539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1050" i="1" smtClean="0">
                                <a:latin typeface="Cambria Math" panose="02040503050406030204" pitchFamily="18" charset="0"/>
                                <a:ea typeface="Cambria Math" panose="02040503050406030204" pitchFamily="18" charset="0"/>
                              </a:rPr>
                            </m:ctrlPr>
                          </m:sSubPr>
                          <m:e>
                            <m:r>
                              <m:rPr>
                                <m:sty m:val="p"/>
                              </m:rPr>
                              <a:rPr lang="el-GR" sz="1050" i="1" smtClean="0">
                                <a:latin typeface="Cambria Math" panose="02040503050406030204" pitchFamily="18" charset="0"/>
                                <a:ea typeface="Cambria Math" panose="02040503050406030204" pitchFamily="18" charset="0"/>
                              </a:rPr>
                              <m:t>Θ</m:t>
                            </m:r>
                          </m:e>
                          <m:sub>
                            <m:r>
                              <a:rPr lang="en-US" sz="1050" b="0" i="1" smtClean="0">
                                <a:latin typeface="Cambria Math" panose="02040503050406030204" pitchFamily="18" charset="0"/>
                                <a:ea typeface="Cambria Math" panose="02040503050406030204" pitchFamily="18" charset="0"/>
                              </a:rPr>
                              <m:t>𝑡</m:t>
                            </m:r>
                          </m:sub>
                        </m:sSub>
                        <m:r>
                          <a:rPr lang="en-US" sz="1050" b="0" i="1" smtClean="0">
                            <a:latin typeface="Cambria Math" panose="02040503050406030204" pitchFamily="18" charset="0"/>
                            <a:ea typeface="Cambria Math" panose="02040503050406030204" pitchFamily="18" charset="0"/>
                          </a:rPr>
                          <m:t>=</m:t>
                        </m:r>
                        <m:r>
                          <a:rPr lang="en-US" sz="1050" b="0" i="1" smtClean="0">
                            <a:latin typeface="Cambria Math" panose="02040503050406030204" pitchFamily="18" charset="0"/>
                            <a:ea typeface="Cambria Math" panose="02040503050406030204" pitchFamily="18" charset="0"/>
                          </a:rPr>
                          <m:t>𝑡𝑟𝑎𝑓𝑓𝑖𝑐</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𝑑𝑒𝑛𝑠𝑖𝑡𝑦</m:t>
                        </m:r>
                        <m:r>
                          <a:rPr lang="en-US" sz="1050" b="0" i="1" smtClean="0">
                            <a:latin typeface="Cambria Math" panose="02040503050406030204" pitchFamily="18" charset="0"/>
                            <a:ea typeface="Cambria Math" panose="02040503050406030204" pitchFamily="18" charset="0"/>
                          </a:rPr>
                          <m:t> </m:t>
                        </m:r>
                        <m:r>
                          <a:rPr lang="en-US" sz="1050" b="0" i="1" smtClean="0">
                            <a:latin typeface="Cambria Math" panose="02040503050406030204" pitchFamily="18" charset="0"/>
                            <a:ea typeface="Cambria Math" panose="02040503050406030204" pitchFamily="18" charset="0"/>
                          </a:rPr>
                          <m:t>𝑢𝑛𝑘𝑜𝑤𝑛</m:t>
                        </m:r>
                        <m:r>
                          <a:rPr lang="en-US" sz="1050" b="0" i="1" smtClean="0">
                            <a:latin typeface="Cambria Math" panose="02040503050406030204" pitchFamily="18" charset="0"/>
                            <a:ea typeface="Cambria Math" panose="02040503050406030204" pitchFamily="18" charset="0"/>
                          </a:rPr>
                          <m:t>  </m:t>
                        </m:r>
                      </m:oMath>
                    </m:oMathPara>
                  </a14:m>
                  <a:endParaRPr lang="en-US" dirty="0"/>
                </a:p>
              </p:txBody>
            </p:sp>
          </mc:Choice>
          <mc:Fallback xmlns="">
            <p:sp>
              <p:nvSpPr>
                <p:cNvPr id="22" name="TextBox 21">
                  <a:extLst>
                    <a:ext uri="{FF2B5EF4-FFF2-40B4-BE49-F238E27FC236}">
                      <a16:creationId xmlns:a16="http://schemas.microsoft.com/office/drawing/2014/main" id="{910DB570-80B1-6986-ECFA-673381E08D17}"/>
                    </a:ext>
                  </a:extLst>
                </p:cNvPr>
                <p:cNvSpPr txBox="1">
                  <a:spLocks noRot="1" noChangeAspect="1" noMove="1" noResize="1" noEditPoints="1" noAdjustHandles="1" noChangeArrowheads="1" noChangeShapeType="1" noTextEdit="1"/>
                </p:cNvSpPr>
                <p:nvPr/>
              </p:nvSpPr>
              <p:spPr>
                <a:xfrm>
                  <a:off x="9597562" y="1874445"/>
                  <a:ext cx="2423414" cy="253916"/>
                </a:xfrm>
                <a:prstGeom prst="rect">
                  <a:avLst/>
                </a:prstGeom>
                <a:blipFill>
                  <a:blip r:embed="rId9"/>
                  <a:stretch>
                    <a:fillRect b="-9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225A200E-FE8E-3063-4841-4841083A97ED}"/>
                    </a:ext>
                  </a:extLst>
                </p:cNvPr>
                <p:cNvSpPr txBox="1"/>
                <p:nvPr/>
              </p:nvSpPr>
              <p:spPr>
                <a:xfrm>
                  <a:off x="2097429" y="1253447"/>
                  <a:ext cx="4916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ea typeface="Cambria Math" panose="02040503050406030204" pitchFamily="18" charset="0"/>
                              </a:rPr>
                              <m:t>𝑜</m:t>
                            </m:r>
                          </m:sub>
                        </m:sSub>
                      </m:oMath>
                    </m:oMathPara>
                  </a14:m>
                  <a:endParaRPr lang="en-US" dirty="0"/>
                </a:p>
              </p:txBody>
            </p:sp>
          </mc:Choice>
          <mc:Fallback xmlns="">
            <p:sp>
              <p:nvSpPr>
                <p:cNvPr id="23" name="TextBox 22">
                  <a:extLst>
                    <a:ext uri="{FF2B5EF4-FFF2-40B4-BE49-F238E27FC236}">
                      <a16:creationId xmlns:a16="http://schemas.microsoft.com/office/drawing/2014/main" id="{225A200E-FE8E-3063-4841-4841083A97ED}"/>
                    </a:ext>
                  </a:extLst>
                </p:cNvPr>
                <p:cNvSpPr txBox="1">
                  <a:spLocks noRot="1" noChangeAspect="1" noMove="1" noResize="1" noEditPoints="1" noAdjustHandles="1" noChangeArrowheads="1" noChangeShapeType="1" noTextEdit="1"/>
                </p:cNvSpPr>
                <p:nvPr/>
              </p:nvSpPr>
              <p:spPr>
                <a:xfrm>
                  <a:off x="2097429" y="1253447"/>
                  <a:ext cx="491659" cy="369332"/>
                </a:xfrm>
                <a:prstGeom prst="rect">
                  <a:avLst/>
                </a:prstGeom>
                <a:blipFill>
                  <a:blip r:embed="rId10"/>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E0ACD1AA-FC04-5ADF-E99B-5B4CE07B074B}"/>
                    </a:ext>
                  </a:extLst>
                </p:cNvPr>
                <p:cNvSpPr txBox="1"/>
                <p:nvPr/>
              </p:nvSpPr>
              <p:spPr>
                <a:xfrm>
                  <a:off x="4029184" y="1206893"/>
                  <a:ext cx="4916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24" name="TextBox 23">
                  <a:extLst>
                    <a:ext uri="{FF2B5EF4-FFF2-40B4-BE49-F238E27FC236}">
                      <a16:creationId xmlns:a16="http://schemas.microsoft.com/office/drawing/2014/main" id="{E0ACD1AA-FC04-5ADF-E99B-5B4CE07B074B}"/>
                    </a:ext>
                  </a:extLst>
                </p:cNvPr>
                <p:cNvSpPr txBox="1">
                  <a:spLocks noRot="1" noChangeAspect="1" noMove="1" noResize="1" noEditPoints="1" noAdjustHandles="1" noChangeArrowheads="1" noChangeShapeType="1" noTextEdit="1"/>
                </p:cNvSpPr>
                <p:nvPr/>
              </p:nvSpPr>
              <p:spPr>
                <a:xfrm>
                  <a:off x="4029184" y="1206893"/>
                  <a:ext cx="491659" cy="369332"/>
                </a:xfrm>
                <a:prstGeom prst="rect">
                  <a:avLst/>
                </a:prstGeom>
                <a:blipFill>
                  <a:blip r:embed="rId11"/>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93B6D88B-9DB6-9DC7-84F0-1383DB8C2FB1}"/>
                    </a:ext>
                  </a:extLst>
                </p:cNvPr>
                <p:cNvSpPr txBox="1"/>
                <p:nvPr/>
              </p:nvSpPr>
              <p:spPr>
                <a:xfrm>
                  <a:off x="7718354" y="1166066"/>
                  <a:ext cx="4916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ea typeface="Cambria Math" panose="02040503050406030204" pitchFamily="18" charset="0"/>
                              </a:rPr>
                              <m:t>𝑀</m:t>
                            </m:r>
                          </m:sub>
                        </m:sSub>
                      </m:oMath>
                    </m:oMathPara>
                  </a14:m>
                  <a:endParaRPr lang="en-US" dirty="0"/>
                </a:p>
              </p:txBody>
            </p:sp>
          </mc:Choice>
          <mc:Fallback xmlns="">
            <p:sp>
              <p:nvSpPr>
                <p:cNvPr id="25" name="TextBox 24">
                  <a:extLst>
                    <a:ext uri="{FF2B5EF4-FFF2-40B4-BE49-F238E27FC236}">
                      <a16:creationId xmlns:a16="http://schemas.microsoft.com/office/drawing/2014/main" id="{93B6D88B-9DB6-9DC7-84F0-1383DB8C2FB1}"/>
                    </a:ext>
                  </a:extLst>
                </p:cNvPr>
                <p:cNvSpPr txBox="1">
                  <a:spLocks noRot="1" noChangeAspect="1" noMove="1" noResize="1" noEditPoints="1" noAdjustHandles="1" noChangeArrowheads="1" noChangeShapeType="1" noTextEdit="1"/>
                </p:cNvSpPr>
                <p:nvPr/>
              </p:nvSpPr>
              <p:spPr>
                <a:xfrm>
                  <a:off x="7718354" y="1166066"/>
                  <a:ext cx="491659" cy="369332"/>
                </a:xfrm>
                <a:prstGeom prst="rect">
                  <a:avLst/>
                </a:prstGeom>
                <a:blipFill>
                  <a:blip r:embed="rId12"/>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32D1854B-9ECA-FCEF-4246-9748AA65B3C5}"/>
                    </a:ext>
                  </a:extLst>
                </p:cNvPr>
                <p:cNvSpPr txBox="1"/>
                <p:nvPr/>
              </p:nvSpPr>
              <p:spPr>
                <a:xfrm>
                  <a:off x="9576264" y="1142307"/>
                  <a:ext cx="4916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ea typeface="Cambria Math" panose="02040503050406030204" pitchFamily="18" charset="0"/>
                              </a:rPr>
                              <m:t>𝑀</m:t>
                            </m:r>
                            <m:r>
                              <a:rPr lang="en-US" b="0" i="1" smtClean="0">
                                <a:latin typeface="Cambria Math" panose="02040503050406030204" pitchFamily="18" charset="0"/>
                                <a:ea typeface="Cambria Math" panose="02040503050406030204" pitchFamily="18" charset="0"/>
                              </a:rPr>
                              <m:t>+1</m:t>
                            </m:r>
                          </m:sub>
                        </m:sSub>
                      </m:oMath>
                    </m:oMathPara>
                  </a14:m>
                  <a:endParaRPr lang="en-US" dirty="0"/>
                </a:p>
              </p:txBody>
            </p:sp>
          </mc:Choice>
          <mc:Fallback xmlns="">
            <p:sp>
              <p:nvSpPr>
                <p:cNvPr id="26" name="TextBox 25">
                  <a:extLst>
                    <a:ext uri="{FF2B5EF4-FFF2-40B4-BE49-F238E27FC236}">
                      <a16:creationId xmlns:a16="http://schemas.microsoft.com/office/drawing/2014/main" id="{32D1854B-9ECA-FCEF-4246-9748AA65B3C5}"/>
                    </a:ext>
                  </a:extLst>
                </p:cNvPr>
                <p:cNvSpPr txBox="1">
                  <a:spLocks noRot="1" noChangeAspect="1" noMove="1" noResize="1" noEditPoints="1" noAdjustHandles="1" noChangeArrowheads="1" noChangeShapeType="1" noTextEdit="1"/>
                </p:cNvSpPr>
                <p:nvPr/>
              </p:nvSpPr>
              <p:spPr>
                <a:xfrm>
                  <a:off x="9576264" y="1142307"/>
                  <a:ext cx="491659" cy="369332"/>
                </a:xfrm>
                <a:prstGeom prst="rect">
                  <a:avLst/>
                </a:prstGeom>
                <a:blipFill>
                  <a:blip r:embed="rId13"/>
                  <a:stretch>
                    <a:fillRect r="-30769" b="-64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9E409E2C-593B-FA71-AD08-B437048E69F8}"/>
                    </a:ext>
                  </a:extLst>
                </p:cNvPr>
                <p:cNvSpPr txBox="1"/>
                <p:nvPr/>
              </p:nvSpPr>
              <p:spPr>
                <a:xfrm>
                  <a:off x="5841287" y="1166066"/>
                  <a:ext cx="49165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m:t>
                        </m:r>
                      </m:oMath>
                    </m:oMathPara>
                  </a14:m>
                  <a:endParaRPr lang="en-US" dirty="0"/>
                </a:p>
              </p:txBody>
            </p:sp>
          </mc:Choice>
          <mc:Fallback xmlns="">
            <p:sp>
              <p:nvSpPr>
                <p:cNvPr id="27" name="TextBox 26">
                  <a:extLst>
                    <a:ext uri="{FF2B5EF4-FFF2-40B4-BE49-F238E27FC236}">
                      <a16:creationId xmlns:a16="http://schemas.microsoft.com/office/drawing/2014/main" id="{9E409E2C-593B-FA71-AD08-B437048E69F8}"/>
                    </a:ext>
                  </a:extLst>
                </p:cNvPr>
                <p:cNvSpPr txBox="1">
                  <a:spLocks noRot="1" noChangeAspect="1" noMove="1" noResize="1" noEditPoints="1" noAdjustHandles="1" noChangeArrowheads="1" noChangeShapeType="1" noTextEdit="1"/>
                </p:cNvSpPr>
                <p:nvPr/>
              </p:nvSpPr>
              <p:spPr>
                <a:xfrm>
                  <a:off x="5841287" y="1166066"/>
                  <a:ext cx="491659" cy="369332"/>
                </a:xfrm>
                <a:prstGeom prst="rect">
                  <a:avLst/>
                </a:prstGeom>
                <a:blipFill>
                  <a:blip r:embed="rId14"/>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1325332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40AAC-C083-6141-B980-37E7B663558A}"/>
              </a:ext>
            </a:extLst>
          </p:cNvPr>
          <p:cNvSpPr>
            <a:spLocks noGrp="1"/>
          </p:cNvSpPr>
          <p:nvPr>
            <p:ph type="title"/>
          </p:nvPr>
        </p:nvSpPr>
        <p:spPr/>
        <p:txBody>
          <a:bodyPr/>
          <a:lstStyle/>
          <a:p>
            <a:r>
              <a:rPr lang="en-US" dirty="0"/>
              <a:t>Conclusion </a:t>
            </a:r>
          </a:p>
        </p:txBody>
      </p:sp>
      <p:sp>
        <p:nvSpPr>
          <p:cNvPr id="3" name="Content Placeholder 2">
            <a:extLst>
              <a:ext uri="{FF2B5EF4-FFF2-40B4-BE49-F238E27FC236}">
                <a16:creationId xmlns:a16="http://schemas.microsoft.com/office/drawing/2014/main" id="{328B6F1C-747D-5DAA-E0C0-FDF663DA7562}"/>
              </a:ext>
            </a:extLst>
          </p:cNvPr>
          <p:cNvSpPr>
            <a:spLocks noGrp="1"/>
          </p:cNvSpPr>
          <p:nvPr>
            <p:ph idx="1"/>
          </p:nvPr>
        </p:nvSpPr>
        <p:spPr/>
        <p:txBody>
          <a:bodyPr/>
          <a:lstStyle/>
          <a:p>
            <a:r>
              <a:rPr lang="en-US" dirty="0"/>
              <a:t>LWR model is a realistic approach to understand traffic flow  that takes into account many variables that influence traffic </a:t>
            </a:r>
          </a:p>
          <a:p>
            <a:r>
              <a:rPr lang="en-US" dirty="0"/>
              <a:t>Model only works when relationship between flow and density is independent </a:t>
            </a:r>
          </a:p>
          <a:p>
            <a:pPr lvl="1"/>
            <a:r>
              <a:rPr lang="en-US" dirty="0"/>
              <a:t>What happens when they depend on each other </a:t>
            </a:r>
          </a:p>
          <a:p>
            <a:r>
              <a:rPr lang="en-US" dirty="0"/>
              <a:t>Model does not describe stop and go traffic </a:t>
            </a:r>
          </a:p>
          <a:p>
            <a:pPr lvl="1"/>
            <a:r>
              <a:rPr lang="en-US" dirty="0"/>
              <a:t>What would something like this look like </a:t>
            </a:r>
          </a:p>
          <a:p>
            <a:r>
              <a:rPr lang="en-US" dirty="0"/>
              <a:t>Model not realistic for free flow traffic </a:t>
            </a:r>
          </a:p>
          <a:p>
            <a:pPr lvl="1"/>
            <a:r>
              <a:rPr lang="en-US" dirty="0"/>
              <a:t>What would something like this look like </a:t>
            </a:r>
          </a:p>
        </p:txBody>
      </p:sp>
    </p:spTree>
    <p:extLst>
      <p:ext uri="{BB962C8B-B14F-4D97-AF65-F5344CB8AC3E}">
        <p14:creationId xmlns:p14="http://schemas.microsoft.com/office/powerpoint/2010/main" val="356241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61673-492C-5AA0-C669-95E385CDF29F}"/>
              </a:ext>
            </a:extLst>
          </p:cNvPr>
          <p:cNvSpPr>
            <a:spLocks noGrp="1"/>
          </p:cNvSpPr>
          <p:nvPr>
            <p:ph type="title"/>
          </p:nvPr>
        </p:nvSpPr>
        <p:spPr/>
        <p:txBody>
          <a:bodyPr/>
          <a:lstStyle/>
          <a:p>
            <a:r>
              <a:rPr lang="en-US" dirty="0"/>
              <a:t>Work Cited </a:t>
            </a:r>
          </a:p>
        </p:txBody>
      </p:sp>
      <p:sp>
        <p:nvSpPr>
          <p:cNvPr id="3" name="Content Placeholder 2">
            <a:extLst>
              <a:ext uri="{FF2B5EF4-FFF2-40B4-BE49-F238E27FC236}">
                <a16:creationId xmlns:a16="http://schemas.microsoft.com/office/drawing/2014/main" id="{5F3CD7DE-CDC1-F205-27D2-9D54139956C8}"/>
              </a:ext>
            </a:extLst>
          </p:cNvPr>
          <p:cNvSpPr>
            <a:spLocks noGrp="1"/>
          </p:cNvSpPr>
          <p:nvPr>
            <p:ph idx="1"/>
          </p:nvPr>
        </p:nvSpPr>
        <p:spPr>
          <a:xfrm>
            <a:off x="838200" y="1690687"/>
            <a:ext cx="10515600" cy="5038885"/>
          </a:xfrm>
        </p:spPr>
        <p:txBody>
          <a:bodyPr>
            <a:normAutofit fontScale="92500" lnSpcReduction="20000"/>
          </a:bodyPr>
          <a:lstStyle/>
          <a:p>
            <a:pPr eaLnBrk="0" fontAlgn="base" hangingPunct="0">
              <a:lnSpc>
                <a:spcPct val="100000"/>
              </a:lnSpc>
              <a:spcBef>
                <a:spcPct val="0"/>
              </a:spcBef>
              <a:spcAft>
                <a:spcPct val="0"/>
              </a:spcAft>
            </a:pPr>
            <a:r>
              <a:rPr lang="en-US" sz="1100" b="0" i="0" u="none" strike="noStrike" dirty="0">
                <a:effectLst/>
                <a:latin typeface="Open Sans" panose="020B0606030504020204" pitchFamily="34" charset="0"/>
              </a:rPr>
              <a:t>Nicholas Polson. Vadim Sokolov. "Bayesian analysis of traffic flow on interstate I-55: The LWR </a:t>
            </a:r>
            <a:r>
              <a:rPr lang="en-US" sz="1100" b="0" i="0" u="none" strike="noStrike" dirty="0" err="1">
                <a:effectLst/>
                <a:latin typeface="Open Sans" panose="020B0606030504020204" pitchFamily="34" charset="0"/>
              </a:rPr>
              <a:t>model."Ann</a:t>
            </a:r>
            <a:r>
              <a:rPr lang="en-US" sz="1100" b="0" i="0" u="none" strike="noStrike" dirty="0">
                <a:effectLst/>
                <a:latin typeface="Open Sans" panose="020B0606030504020204" pitchFamily="34" charset="0"/>
              </a:rPr>
              <a:t>. Appl. Stat. 9 (4) 1864 - 1888, December 2015. https://</a:t>
            </a:r>
            <a:r>
              <a:rPr lang="en-US" sz="1100" b="0" i="0" u="none" strike="noStrike" dirty="0" err="1">
                <a:effectLst/>
                <a:latin typeface="Open Sans" panose="020B0606030504020204" pitchFamily="34" charset="0"/>
              </a:rPr>
              <a:t>doi.org</a:t>
            </a:r>
            <a:r>
              <a:rPr lang="en-US" sz="1100" b="0" i="0" u="none" strike="noStrike" dirty="0">
                <a:effectLst/>
                <a:latin typeface="Open Sans" panose="020B0606030504020204" pitchFamily="34" charset="0"/>
              </a:rPr>
              <a:t>/10.1214/15-AOAS853</a:t>
            </a:r>
            <a:endParaRPr lang="en-US" sz="1300" dirty="0">
              <a:hlinkClick r:id="rId2">
                <a:extLst>
                  <a:ext uri="{A12FA001-AC4F-418D-AE19-62706E023703}">
                    <ahyp:hlinkClr xmlns:ahyp="http://schemas.microsoft.com/office/drawing/2018/hyperlinkcolor" val="tx"/>
                  </a:ext>
                </a:extLst>
              </a:hlinkClick>
            </a:endParaRPr>
          </a:p>
          <a:p>
            <a:pPr eaLnBrk="0" fontAlgn="base" hangingPunct="0">
              <a:lnSpc>
                <a:spcPct val="100000"/>
              </a:lnSpc>
              <a:spcBef>
                <a:spcPct val="0"/>
              </a:spcBef>
              <a:spcAft>
                <a:spcPct val="0"/>
              </a:spcAft>
            </a:pPr>
            <a:endParaRPr lang="en-US" sz="1200" dirty="0">
              <a:solidFill>
                <a:srgbClr val="0563C1"/>
              </a:solidFill>
              <a:hlinkClick r:id="rId2">
                <a:extLst>
                  <a:ext uri="{A12FA001-AC4F-418D-AE19-62706E023703}">
                    <ahyp:hlinkClr xmlns:ahyp="http://schemas.microsoft.com/office/drawing/2018/hyperlinkcolor" val="tx"/>
                  </a:ext>
                </a:extLst>
              </a:hlinkClick>
            </a:endParaRPr>
          </a:p>
          <a:p>
            <a:pPr eaLnBrk="0" fontAlgn="base" hangingPunct="0">
              <a:lnSpc>
                <a:spcPct val="100000"/>
              </a:lnSpc>
              <a:spcBef>
                <a:spcPct val="0"/>
              </a:spcBef>
              <a:spcAft>
                <a:spcPct val="0"/>
              </a:spcAft>
            </a:pPr>
            <a:r>
              <a:rPr lang="en-US" sz="1200" dirty="0">
                <a:solidFill>
                  <a:srgbClr val="0563C1"/>
                </a:solidFill>
                <a:hlinkClick r:id="rId2">
                  <a:extLst>
                    <a:ext uri="{A12FA001-AC4F-418D-AE19-62706E023703}">
                      <ahyp:hlinkClr xmlns:ahyp="http://schemas.microsoft.com/office/drawing/2018/hyperlinkcolor" val="tx"/>
                    </a:ext>
                  </a:extLst>
                </a:hlinkClick>
              </a:rPr>
              <a:t>https://sites.engineering.ucsb.edu/~jbraw/mpc/particle_filtering_1st_ed.pdf</a:t>
            </a:r>
            <a:endParaRPr lang="en-US" sz="1200" dirty="0"/>
          </a:p>
          <a:p>
            <a:pPr eaLnBrk="0" fontAlgn="base" hangingPunct="0">
              <a:lnSpc>
                <a:spcPct val="100000"/>
              </a:lnSpc>
              <a:spcBef>
                <a:spcPct val="0"/>
              </a:spcBef>
              <a:spcAft>
                <a:spcPct val="0"/>
              </a:spcAf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0" i="0" u="none" strike="noStrike" cap="none" normalizeH="0" baseline="0" dirty="0" err="1">
                <a:ln>
                  <a:noFill/>
                </a:ln>
                <a:solidFill>
                  <a:srgbClr val="000000"/>
                </a:solidFill>
                <a:effectLst/>
                <a:latin typeface="Open Sans" panose="020B0606030504020204" pitchFamily="34" charset="0"/>
              </a:rPr>
              <a:t>Anacleto</a:t>
            </a:r>
            <a:r>
              <a:rPr kumimoji="0" lang="en-US" altLang="en-US" sz="1200" b="0" i="0" u="none" strike="noStrike" cap="none" normalizeH="0" baseline="0" dirty="0">
                <a:ln>
                  <a:noFill/>
                </a:ln>
                <a:solidFill>
                  <a:srgbClr val="000000"/>
                </a:solidFill>
                <a:effectLst/>
                <a:latin typeface="Open Sans" panose="020B0606030504020204" pitchFamily="34" charset="0"/>
              </a:rPr>
              <a:t>, O., Queen, C. and Albers, C. J. (2013). Multivariate forecasting of road traffic flows in the presence of </a:t>
            </a:r>
            <a:r>
              <a:rPr kumimoji="0" lang="en-US" altLang="en-US" sz="1200" b="0" i="0" u="none" strike="noStrike" cap="none" normalizeH="0" baseline="0" dirty="0" err="1">
                <a:ln>
                  <a:noFill/>
                </a:ln>
                <a:solidFill>
                  <a:srgbClr val="000000"/>
                </a:solidFill>
                <a:effectLst/>
                <a:latin typeface="Open Sans" panose="020B0606030504020204" pitchFamily="34" charset="0"/>
              </a:rPr>
              <a:t>hetroscedasticity</a:t>
            </a:r>
            <a:r>
              <a:rPr kumimoji="0" lang="en-US" altLang="en-US" sz="1200" b="0" i="0" u="none" strike="noStrike" cap="none" normalizeH="0" baseline="0" dirty="0">
                <a:ln>
                  <a:noFill/>
                </a:ln>
                <a:solidFill>
                  <a:srgbClr val="000000"/>
                </a:solidFill>
                <a:effectLst/>
                <a:latin typeface="Open Sans" panose="020B0606030504020204" pitchFamily="34" charset="0"/>
              </a:rPr>
              <a:t> and measurement errors. </a:t>
            </a:r>
            <a:r>
              <a:rPr kumimoji="0" lang="en-US" altLang="en-US" sz="1200" b="0" i="1" u="none" strike="noStrike" cap="none" normalizeH="0" baseline="0" dirty="0">
                <a:ln>
                  <a:noFill/>
                </a:ln>
                <a:solidFill>
                  <a:srgbClr val="000000"/>
                </a:solidFill>
                <a:effectLst/>
                <a:latin typeface="Open Sans" panose="020B0606030504020204" pitchFamily="34" charset="0"/>
              </a:rPr>
              <a:t>J. R. Stat. Soc. Ser. C. Appl. Stat.</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62</a:t>
            </a:r>
            <a:r>
              <a:rPr kumimoji="0" lang="en-US" altLang="en-US" sz="1200" b="0" i="0" u="none" strike="noStrike" cap="none" normalizeH="0" baseline="0" dirty="0">
                <a:ln>
                  <a:noFill/>
                </a:ln>
                <a:solidFill>
                  <a:srgbClr val="000000"/>
                </a:solidFill>
                <a:effectLst/>
                <a:latin typeface="Open Sans" panose="020B0606030504020204" pitchFamily="34" charset="0"/>
              </a:rPr>
              <a:t> 251–270.</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Arnott, R., De Palma, A. and Lindsey, R. (1991). Does providing information to drivers reduce traffic congestion? </a:t>
            </a:r>
            <a:r>
              <a:rPr kumimoji="0" lang="en-US" altLang="en-US" sz="1200" b="0" i="1" u="none" strike="noStrike" cap="none" normalizeH="0" baseline="0" dirty="0">
                <a:ln>
                  <a:noFill/>
                </a:ln>
                <a:solidFill>
                  <a:srgbClr val="000000"/>
                </a:solidFill>
                <a:effectLst/>
                <a:latin typeface="Open Sans" panose="020B0606030504020204" pitchFamily="34" charset="0"/>
              </a:rPr>
              <a:t>Transportation Research Part A</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0" i="1" u="none" strike="noStrike" cap="none" normalizeH="0" baseline="0" dirty="0">
                <a:ln>
                  <a:noFill/>
                </a:ln>
                <a:solidFill>
                  <a:srgbClr val="000000"/>
                </a:solidFill>
                <a:effectLst/>
                <a:latin typeface="Open Sans" panose="020B0606030504020204" pitchFamily="34" charset="0"/>
              </a:rPr>
              <a:t>General</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25</a:t>
            </a:r>
            <a:r>
              <a:rPr kumimoji="0" lang="en-US" altLang="en-US" sz="1200" b="0" i="0" u="none" strike="noStrike" cap="none" normalizeH="0" baseline="0" dirty="0">
                <a:ln>
                  <a:noFill/>
                </a:ln>
                <a:solidFill>
                  <a:srgbClr val="000000"/>
                </a:solidFill>
                <a:effectLst/>
                <a:latin typeface="Open Sans" panose="020B0606030504020204" pitchFamily="34" charset="0"/>
              </a:rPr>
              <a:t> 309–318.</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Bengtsson, T., Bickel, P. and Li, B. (2008). Curse-of-dimensionality revisited: Collapse of the particle filter in very large scale systems. In </a:t>
            </a:r>
            <a:r>
              <a:rPr kumimoji="0" lang="en-US" altLang="en-US" sz="1200" b="0" i="1" u="none" strike="noStrike" cap="none" normalizeH="0" baseline="0" dirty="0">
                <a:ln>
                  <a:noFill/>
                </a:ln>
                <a:solidFill>
                  <a:srgbClr val="000000"/>
                </a:solidFill>
                <a:effectLst/>
                <a:latin typeface="Open Sans" panose="020B0606030504020204" pitchFamily="34" charset="0"/>
              </a:rPr>
              <a:t>Probability and Statistics</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0" i="1" u="none" strike="noStrike" cap="none" normalizeH="0" baseline="0" dirty="0">
                <a:ln>
                  <a:noFill/>
                </a:ln>
                <a:solidFill>
                  <a:srgbClr val="000000"/>
                </a:solidFill>
                <a:effectLst/>
                <a:latin typeface="Open Sans" panose="020B0606030504020204" pitchFamily="34" charset="0"/>
              </a:rPr>
              <a:t>Essays in Honor of David A. Freedman. Inst. Math. Stat. Collect.</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2</a:t>
            </a:r>
            <a:r>
              <a:rPr kumimoji="0" lang="en-US" altLang="en-US" sz="1200" b="0" i="0" u="none" strike="noStrike" cap="none" normalizeH="0" baseline="0" dirty="0">
                <a:ln>
                  <a:noFill/>
                </a:ln>
                <a:solidFill>
                  <a:srgbClr val="000000"/>
                </a:solidFill>
                <a:effectLst/>
                <a:latin typeface="Open Sans" panose="020B0606030504020204" pitchFamily="34" charset="0"/>
              </a:rPr>
              <a:t> 316–334. IMS, Beachwood, OH.</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err="1">
                <a:ln>
                  <a:noFill/>
                </a:ln>
                <a:solidFill>
                  <a:srgbClr val="000000"/>
                </a:solidFill>
                <a:effectLst/>
                <a:latin typeface="Open Sans" panose="020B0606030504020204" pitchFamily="34" charset="0"/>
              </a:rPr>
              <a:t>Brilon</a:t>
            </a:r>
            <a:r>
              <a:rPr kumimoji="0" lang="en-US" altLang="en-US" sz="1200" b="0" i="0" u="none" strike="noStrike" cap="none" normalizeH="0" baseline="0" dirty="0">
                <a:ln>
                  <a:noFill/>
                </a:ln>
                <a:solidFill>
                  <a:srgbClr val="000000"/>
                </a:solidFill>
                <a:effectLst/>
                <a:latin typeface="Open Sans" panose="020B0606030504020204" pitchFamily="34" charset="0"/>
              </a:rPr>
              <a:t>, W., </a:t>
            </a:r>
            <a:r>
              <a:rPr kumimoji="0" lang="en-US" altLang="en-US" sz="1200" b="0" i="0" u="none" strike="noStrike" cap="none" normalizeH="0" baseline="0" dirty="0" err="1">
                <a:ln>
                  <a:noFill/>
                </a:ln>
                <a:solidFill>
                  <a:srgbClr val="000000"/>
                </a:solidFill>
                <a:effectLst/>
                <a:latin typeface="Open Sans" panose="020B0606030504020204" pitchFamily="34" charset="0"/>
              </a:rPr>
              <a:t>Geistefeldt</a:t>
            </a:r>
            <a:r>
              <a:rPr kumimoji="0" lang="en-US" altLang="en-US" sz="1200" b="0" i="0" u="none" strike="noStrike" cap="none" normalizeH="0" baseline="0" dirty="0">
                <a:ln>
                  <a:noFill/>
                </a:ln>
                <a:solidFill>
                  <a:srgbClr val="000000"/>
                </a:solidFill>
                <a:effectLst/>
                <a:latin typeface="Open Sans" panose="020B0606030504020204" pitchFamily="34" charset="0"/>
              </a:rPr>
              <a:t>, J. and </a:t>
            </a:r>
            <a:r>
              <a:rPr kumimoji="0" lang="en-US" altLang="en-US" sz="1200" b="0" i="0" u="none" strike="noStrike" cap="none" normalizeH="0" baseline="0" dirty="0" err="1">
                <a:ln>
                  <a:noFill/>
                </a:ln>
                <a:solidFill>
                  <a:srgbClr val="000000"/>
                </a:solidFill>
                <a:effectLst/>
                <a:latin typeface="Open Sans" panose="020B0606030504020204" pitchFamily="34" charset="0"/>
              </a:rPr>
              <a:t>Regler</a:t>
            </a:r>
            <a:r>
              <a:rPr kumimoji="0" lang="en-US" altLang="en-US" sz="1200" b="0" i="0" u="none" strike="noStrike" cap="none" normalizeH="0" baseline="0" dirty="0">
                <a:ln>
                  <a:noFill/>
                </a:ln>
                <a:solidFill>
                  <a:srgbClr val="000000"/>
                </a:solidFill>
                <a:effectLst/>
                <a:latin typeface="Open Sans" panose="020B0606030504020204" pitchFamily="34" charset="0"/>
              </a:rPr>
              <a:t>, M. (2005). Reliability of freeway traffic flow: A stochastic concept of capacity. In </a:t>
            </a:r>
            <a:r>
              <a:rPr kumimoji="0" lang="en-US" altLang="en-US" sz="1200" b="0" i="1" u="none" strike="noStrike" cap="none" normalizeH="0" baseline="0" dirty="0">
                <a:ln>
                  <a:noFill/>
                </a:ln>
                <a:solidFill>
                  <a:srgbClr val="000000"/>
                </a:solidFill>
                <a:effectLst/>
                <a:latin typeface="Open Sans" panose="020B0606030504020204" pitchFamily="34" charset="0"/>
              </a:rPr>
              <a:t>Proceedings of the</a:t>
            </a:r>
            <a:r>
              <a:rPr kumimoji="0" lang="en-US" altLang="en-US" sz="1200" b="0" i="0" u="none" strike="noStrike" cap="none" normalizeH="0" baseline="0" dirty="0">
                <a:ln>
                  <a:noFill/>
                </a:ln>
                <a:solidFill>
                  <a:srgbClr val="000000"/>
                </a:solidFill>
                <a:effectLst/>
                <a:latin typeface="Open Sans" panose="020B0606030504020204" pitchFamily="34" charset="0"/>
              </a:rPr>
              <a:t> 16</a:t>
            </a:r>
            <a:r>
              <a:rPr kumimoji="0" lang="en-US" altLang="en-US" sz="1200" b="0" i="1" u="none" strike="noStrike" cap="none" normalizeH="0" baseline="0" dirty="0">
                <a:ln>
                  <a:noFill/>
                </a:ln>
                <a:solidFill>
                  <a:srgbClr val="000000"/>
                </a:solidFill>
                <a:effectLst/>
                <a:latin typeface="Open Sans" panose="020B0606030504020204" pitchFamily="34" charset="0"/>
              </a:rPr>
              <a:t>th International Symposium on Transportation and Traffic Theory</a:t>
            </a:r>
            <a:r>
              <a:rPr kumimoji="0" lang="en-US" altLang="en-US" sz="1200" b="1" i="0" u="none" strike="noStrike" cap="none" normalizeH="0" baseline="0" dirty="0">
                <a:ln>
                  <a:noFill/>
                </a:ln>
                <a:solidFill>
                  <a:srgbClr val="000000"/>
                </a:solidFill>
                <a:effectLst/>
                <a:latin typeface="Open Sans" panose="020B0606030504020204" pitchFamily="34" charset="0"/>
              </a:rPr>
              <a:t>125143</a:t>
            </a:r>
            <a:r>
              <a:rPr kumimoji="0" lang="en-US" altLang="en-US" sz="1200" b="0" i="0" u="none" strike="noStrike" cap="none" normalizeH="0" baseline="0" dirty="0">
                <a:ln>
                  <a:noFill/>
                </a:ln>
                <a:solidFill>
                  <a:srgbClr val="000000"/>
                </a:solidFill>
                <a:effectLst/>
                <a:latin typeface="Open Sans" panose="020B0606030504020204" pitchFamily="34" charset="0"/>
              </a:rPr>
              <a:t>. College Park, MD.</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Carpenter, J., Clifford, P. and </a:t>
            </a:r>
            <a:r>
              <a:rPr kumimoji="0" lang="en-US" altLang="en-US" sz="1200" b="0" i="0" u="none" strike="noStrike" cap="none" normalizeH="0" baseline="0" dirty="0" err="1">
                <a:ln>
                  <a:noFill/>
                </a:ln>
                <a:solidFill>
                  <a:srgbClr val="000000"/>
                </a:solidFill>
                <a:effectLst/>
                <a:latin typeface="Open Sans" panose="020B0606030504020204" pitchFamily="34" charset="0"/>
              </a:rPr>
              <a:t>Fearnhead</a:t>
            </a:r>
            <a:r>
              <a:rPr kumimoji="0" lang="en-US" altLang="en-US" sz="1200" b="0" i="0" u="none" strike="noStrike" cap="none" normalizeH="0" baseline="0" dirty="0">
                <a:ln>
                  <a:noFill/>
                </a:ln>
                <a:solidFill>
                  <a:srgbClr val="000000"/>
                </a:solidFill>
                <a:effectLst/>
                <a:latin typeface="Open Sans" panose="020B0606030504020204" pitchFamily="34" charset="0"/>
              </a:rPr>
              <a:t>, P. (1999). Improved particle filter for nonlinear problems. </a:t>
            </a:r>
            <a:r>
              <a:rPr kumimoji="0" lang="en-US" altLang="en-US" sz="1200" b="0" i="1" u="none" strike="noStrike" cap="none" normalizeH="0" baseline="0" dirty="0">
                <a:ln>
                  <a:noFill/>
                </a:ln>
                <a:solidFill>
                  <a:srgbClr val="000000"/>
                </a:solidFill>
                <a:effectLst/>
                <a:latin typeface="Open Sans" panose="020B0606030504020204" pitchFamily="34" charset="0"/>
              </a:rPr>
              <a:t>IEE Proc. Radar Sonar </a:t>
            </a:r>
            <a:r>
              <a:rPr kumimoji="0" lang="en-US" altLang="en-US" sz="1200" b="0" i="1" u="none" strike="noStrike" cap="none" normalizeH="0" baseline="0" dirty="0" err="1">
                <a:ln>
                  <a:noFill/>
                </a:ln>
                <a:solidFill>
                  <a:srgbClr val="000000"/>
                </a:solidFill>
                <a:effectLst/>
                <a:latin typeface="Open Sans" panose="020B0606030504020204" pitchFamily="34" charset="0"/>
              </a:rPr>
              <a:t>Navig</a:t>
            </a:r>
            <a:r>
              <a:rPr kumimoji="0" lang="en-US" altLang="en-US" sz="1200" b="0" i="1" u="none" strike="noStrike" cap="none" normalizeH="0" baseline="0" dirty="0">
                <a:ln>
                  <a:noFill/>
                </a:ln>
                <a:solidFill>
                  <a:srgbClr val="000000"/>
                </a:solidFill>
                <a:effectLst/>
                <a:latin typeface="Open Sans" panose="020B0606030504020204" pitchFamily="34" charset="0"/>
              </a:rPr>
              <a:t>.</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146</a:t>
            </a:r>
            <a:r>
              <a:rPr kumimoji="0" lang="en-US" altLang="en-US" sz="1200" b="0" i="0" u="none" strike="noStrike" cap="none" normalizeH="0" baseline="0" dirty="0">
                <a:ln>
                  <a:noFill/>
                </a:ln>
                <a:solidFill>
                  <a:srgbClr val="000000"/>
                </a:solidFill>
                <a:effectLst/>
                <a:latin typeface="Open Sans" panose="020B0606030504020204" pitchFamily="34" charset="0"/>
              </a:rPr>
              <a:t> 2–7.</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Carvalho, C. M., Johannes, M. S., Lopes, H. F. and Polson, N. G. (2010). Particle learning and smoothing. </a:t>
            </a:r>
            <a:r>
              <a:rPr kumimoji="0" lang="en-US" altLang="en-US" sz="1200" b="0" i="1" u="none" strike="noStrike" cap="none" normalizeH="0" baseline="0" dirty="0">
                <a:ln>
                  <a:noFill/>
                </a:ln>
                <a:solidFill>
                  <a:srgbClr val="000000"/>
                </a:solidFill>
                <a:effectLst/>
                <a:latin typeface="Open Sans" panose="020B0606030504020204" pitchFamily="34" charset="0"/>
              </a:rPr>
              <a:t>Statist. Sci.</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25</a:t>
            </a:r>
            <a:r>
              <a:rPr kumimoji="0" lang="en-US" altLang="en-US" sz="1200" b="0" i="0" u="none" strike="noStrike" cap="none" normalizeH="0" baseline="0" dirty="0">
                <a:ln>
                  <a:noFill/>
                </a:ln>
                <a:solidFill>
                  <a:srgbClr val="000000"/>
                </a:solidFill>
                <a:effectLst/>
                <a:latin typeface="Open Sans" panose="020B0606030504020204" pitchFamily="34" charset="0"/>
              </a:rPr>
              <a:t> 88–106.</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CBS Chicago (2014). Big delay on interstate 55 after truck fire in Romeoville. Romeoville.</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err="1">
                <a:ln>
                  <a:noFill/>
                </a:ln>
                <a:solidFill>
                  <a:srgbClr val="000000"/>
                </a:solidFill>
                <a:effectLst/>
                <a:latin typeface="Open Sans" panose="020B0606030504020204" pitchFamily="34" charset="0"/>
              </a:rPr>
              <a:t>Chiou</a:t>
            </a:r>
            <a:r>
              <a:rPr kumimoji="0" lang="en-US" altLang="en-US" sz="1200" b="0" i="0" u="none" strike="noStrike" cap="none" normalizeH="0" baseline="0" dirty="0">
                <a:ln>
                  <a:noFill/>
                </a:ln>
                <a:solidFill>
                  <a:srgbClr val="000000"/>
                </a:solidFill>
                <a:effectLst/>
                <a:latin typeface="Open Sans" panose="020B0606030504020204" pitchFamily="34" charset="0"/>
              </a:rPr>
              <a:t>, J.-M. (2012). Dynamical functional prediction and classification, with application to traffic flow prediction. </a:t>
            </a:r>
            <a:r>
              <a:rPr kumimoji="0" lang="en-US" altLang="en-US" sz="1200" b="0" i="1" u="none" strike="noStrike" cap="none" normalizeH="0" baseline="0" dirty="0">
                <a:ln>
                  <a:noFill/>
                </a:ln>
                <a:solidFill>
                  <a:srgbClr val="000000"/>
                </a:solidFill>
                <a:effectLst/>
                <a:latin typeface="Open Sans" panose="020B0606030504020204" pitchFamily="34" charset="0"/>
              </a:rPr>
              <a:t>Ann. Appl. Stat.</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6</a:t>
            </a:r>
            <a:r>
              <a:rPr kumimoji="0" lang="en-US" altLang="en-US" sz="1200" b="0" i="0" u="none" strike="noStrike" cap="none" normalizeH="0" baseline="0" dirty="0">
                <a:ln>
                  <a:noFill/>
                </a:ln>
                <a:solidFill>
                  <a:srgbClr val="000000"/>
                </a:solidFill>
                <a:effectLst/>
                <a:latin typeface="Open Sans" panose="020B0606030504020204" pitchFamily="34" charset="0"/>
              </a:rPr>
              <a:t> 1588–1614.</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err="1">
                <a:ln>
                  <a:noFill/>
                </a:ln>
                <a:solidFill>
                  <a:srgbClr val="000000"/>
                </a:solidFill>
                <a:effectLst/>
                <a:latin typeface="Open Sans" panose="020B0606030504020204" pitchFamily="34" charset="0"/>
              </a:rPr>
              <a:t>Chiou</a:t>
            </a:r>
            <a:r>
              <a:rPr kumimoji="0" lang="en-US" altLang="en-US" sz="1200" b="0" i="0" u="none" strike="noStrike" cap="none" normalizeH="0" baseline="0" dirty="0">
                <a:ln>
                  <a:noFill/>
                </a:ln>
                <a:solidFill>
                  <a:srgbClr val="000000"/>
                </a:solidFill>
                <a:effectLst/>
                <a:latin typeface="Open Sans" panose="020B0606030504020204" pitchFamily="34" charset="0"/>
              </a:rPr>
              <a:t>, Y.-C., Lan, L. W. and Tseng, C.-M. (2014). A novel method to predict traffic features based on rolling self-structured traffic patterns. </a:t>
            </a:r>
            <a:r>
              <a:rPr kumimoji="0" lang="en-US" altLang="en-US" sz="1200" b="0" i="1" u="none" strike="noStrike" cap="none" normalizeH="0" baseline="0" dirty="0">
                <a:ln>
                  <a:noFill/>
                </a:ln>
                <a:solidFill>
                  <a:srgbClr val="000000"/>
                </a:solidFill>
                <a:effectLst/>
                <a:latin typeface="Open Sans" panose="020B0606030504020204" pitchFamily="34" charset="0"/>
              </a:rPr>
              <a:t>J. </a:t>
            </a:r>
            <a:r>
              <a:rPr kumimoji="0" lang="en-US" altLang="en-US" sz="1200" b="0" i="1" u="none" strike="noStrike" cap="none" normalizeH="0" baseline="0" dirty="0" err="1">
                <a:ln>
                  <a:noFill/>
                </a:ln>
                <a:solidFill>
                  <a:srgbClr val="000000"/>
                </a:solidFill>
                <a:effectLst/>
                <a:latin typeface="Open Sans" panose="020B0606030504020204" pitchFamily="34" charset="0"/>
              </a:rPr>
              <a:t>Intell</a:t>
            </a:r>
            <a:r>
              <a:rPr kumimoji="0" lang="en-US" altLang="en-US" sz="1200" b="0" i="1" u="none" strike="noStrike" cap="none" normalizeH="0" baseline="0" dirty="0">
                <a:ln>
                  <a:noFill/>
                </a:ln>
                <a:solidFill>
                  <a:srgbClr val="000000"/>
                </a:solidFill>
                <a:effectLst/>
                <a:latin typeface="Open Sans" panose="020B0606030504020204" pitchFamily="34" charset="0"/>
              </a:rPr>
              <a:t>. Transp. Syst.</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18</a:t>
            </a:r>
            <a:r>
              <a:rPr kumimoji="0" lang="en-US" altLang="en-US" sz="1200" b="0" i="0" u="none" strike="noStrike" cap="none" normalizeH="0" baseline="0" dirty="0">
                <a:ln>
                  <a:noFill/>
                </a:ln>
                <a:solidFill>
                  <a:srgbClr val="000000"/>
                </a:solidFill>
                <a:effectLst/>
                <a:latin typeface="Open Sans" panose="020B0606030504020204" pitchFamily="34" charset="0"/>
              </a:rPr>
              <a:t> 352–366.</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Chorus, C. G., Molin, E. J. and Van Wee, B. (2006). Use and effects of advanced </a:t>
            </a:r>
            <a:r>
              <a:rPr kumimoji="0" lang="en-US" altLang="en-US" sz="1200" b="0" i="0" u="none" strike="noStrike" cap="none" normalizeH="0" baseline="0" dirty="0" err="1">
                <a:ln>
                  <a:noFill/>
                </a:ln>
                <a:solidFill>
                  <a:srgbClr val="000000"/>
                </a:solidFill>
                <a:effectLst/>
                <a:latin typeface="Open Sans" panose="020B0606030504020204" pitchFamily="34" charset="0"/>
              </a:rPr>
              <a:t>traveller</a:t>
            </a:r>
            <a:r>
              <a:rPr kumimoji="0" lang="en-US" altLang="en-US" sz="1200" b="0" i="0" u="none" strike="noStrike" cap="none" normalizeH="0" baseline="0" dirty="0">
                <a:ln>
                  <a:noFill/>
                </a:ln>
                <a:solidFill>
                  <a:srgbClr val="000000"/>
                </a:solidFill>
                <a:effectLst/>
                <a:latin typeface="Open Sans" panose="020B0606030504020204" pitchFamily="34" charset="0"/>
              </a:rPr>
              <a:t> information services (ATIS): A review of the literature. </a:t>
            </a:r>
            <a:r>
              <a:rPr kumimoji="0" lang="en-US" altLang="en-US" sz="1200" b="0" i="1" u="none" strike="noStrike" cap="none" normalizeH="0" baseline="0" dirty="0">
                <a:ln>
                  <a:noFill/>
                </a:ln>
                <a:solidFill>
                  <a:srgbClr val="000000"/>
                </a:solidFill>
                <a:effectLst/>
                <a:latin typeface="Open Sans" panose="020B0606030504020204" pitchFamily="34" charset="0"/>
              </a:rPr>
              <a:t>Transp. Rev.</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26</a:t>
            </a:r>
            <a:r>
              <a:rPr kumimoji="0" lang="en-US" altLang="en-US" sz="1200" b="0" i="0" u="none" strike="noStrike" cap="none" normalizeH="0" baseline="0" dirty="0">
                <a:ln>
                  <a:noFill/>
                </a:ln>
                <a:solidFill>
                  <a:srgbClr val="000000"/>
                </a:solidFill>
                <a:effectLst/>
                <a:latin typeface="Open Sans" panose="020B0606030504020204" pitchFamily="34" charset="0"/>
              </a:rPr>
              <a:t> 127–149</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Chu, K.-C., Yang, L., </a:t>
            </a:r>
            <a:r>
              <a:rPr kumimoji="0" lang="en-US" altLang="en-US" sz="1200" b="0" i="0" u="none" strike="noStrike" cap="none" normalizeH="0" baseline="0" dirty="0" err="1">
                <a:ln>
                  <a:noFill/>
                </a:ln>
                <a:solidFill>
                  <a:srgbClr val="000000"/>
                </a:solidFill>
                <a:effectLst/>
                <a:latin typeface="Open Sans" panose="020B0606030504020204" pitchFamily="34" charset="0"/>
              </a:rPr>
              <a:t>Saigal</a:t>
            </a:r>
            <a:r>
              <a:rPr kumimoji="0" lang="en-US" altLang="en-US" sz="1200" b="0" i="0" u="none" strike="noStrike" cap="none" normalizeH="0" baseline="0" dirty="0">
                <a:ln>
                  <a:noFill/>
                </a:ln>
                <a:solidFill>
                  <a:srgbClr val="000000"/>
                </a:solidFill>
                <a:effectLst/>
                <a:latin typeface="Open Sans" panose="020B0606030504020204" pitchFamily="34" charset="0"/>
              </a:rPr>
              <a:t>, R. and Saitou, K. (2011). Validation of stochastic traffic flow model with microscopic traffic simulation. In </a:t>
            </a:r>
            <a:r>
              <a:rPr kumimoji="0" lang="en-US" altLang="en-US" sz="1200" b="0" i="1" u="none" strike="noStrike" cap="none" normalizeH="0" baseline="0" dirty="0">
                <a:ln>
                  <a:noFill/>
                </a:ln>
                <a:solidFill>
                  <a:srgbClr val="000000"/>
                </a:solidFill>
                <a:effectLst/>
                <a:latin typeface="Open Sans" panose="020B0606030504020204" pitchFamily="34" charset="0"/>
              </a:rPr>
              <a:t>IEEE Conference on Automation Science and Engineering</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0" i="1" u="none" strike="noStrike" cap="none" normalizeH="0" baseline="0" dirty="0">
                <a:ln>
                  <a:noFill/>
                </a:ln>
                <a:solidFill>
                  <a:srgbClr val="000000"/>
                </a:solidFill>
                <a:effectLst/>
                <a:latin typeface="Open Sans" panose="020B0606030504020204" pitchFamily="34" charset="0"/>
              </a:rPr>
              <a:t>CASE</a:t>
            </a:r>
            <a:r>
              <a:rPr kumimoji="0" lang="en-US" altLang="en-US" sz="1200" b="0" i="0" u="none" strike="noStrike" cap="none" normalizeH="0" baseline="0" dirty="0">
                <a:ln>
                  <a:noFill/>
                </a:ln>
                <a:solidFill>
                  <a:srgbClr val="000000"/>
                </a:solidFill>
                <a:effectLst/>
                <a:latin typeface="Open Sans" panose="020B0606030504020204" pitchFamily="34" charset="0"/>
              </a:rPr>
              <a:t>) 672–677. IEEE, New York.</a:t>
            </a:r>
          </a:p>
          <a:p>
            <a:pPr marR="0" lvl="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200" b="0" i="0" u="none" strike="noStrike" cap="none" normalizeH="0" baseline="0" dirty="0">
                <a:ln>
                  <a:noFill/>
                </a:ln>
                <a:solidFill>
                  <a:srgbClr val="000000"/>
                </a:solidFill>
                <a:effectLst/>
                <a:latin typeface="Open Sans" panose="020B0606030504020204" pitchFamily="34" charset="0"/>
              </a:rPr>
              <a:t>Claudel, C. G. and </a:t>
            </a:r>
            <a:r>
              <a:rPr kumimoji="0" lang="en-US" altLang="en-US" sz="1200" b="0" i="0" u="none" strike="noStrike" cap="none" normalizeH="0" baseline="0" dirty="0" err="1">
                <a:ln>
                  <a:noFill/>
                </a:ln>
                <a:solidFill>
                  <a:srgbClr val="000000"/>
                </a:solidFill>
                <a:effectLst/>
                <a:latin typeface="Open Sans" panose="020B0606030504020204" pitchFamily="34" charset="0"/>
              </a:rPr>
              <a:t>Bayen</a:t>
            </a:r>
            <a:r>
              <a:rPr kumimoji="0" lang="en-US" altLang="en-US" sz="1200" b="0" i="0" u="none" strike="noStrike" cap="none" normalizeH="0" baseline="0" dirty="0">
                <a:ln>
                  <a:noFill/>
                </a:ln>
                <a:solidFill>
                  <a:srgbClr val="000000"/>
                </a:solidFill>
                <a:effectLst/>
                <a:latin typeface="Open Sans" panose="020B0606030504020204" pitchFamily="34" charset="0"/>
              </a:rPr>
              <a:t>, A. M. (2010). Lax–</a:t>
            </a:r>
            <a:r>
              <a:rPr kumimoji="0" lang="en-US" altLang="en-US" sz="1200" b="0" i="0" u="none" strike="noStrike" cap="none" normalizeH="0" baseline="0" dirty="0" err="1">
                <a:ln>
                  <a:noFill/>
                </a:ln>
                <a:solidFill>
                  <a:srgbClr val="000000"/>
                </a:solidFill>
                <a:effectLst/>
                <a:latin typeface="Open Sans" panose="020B0606030504020204" pitchFamily="34" charset="0"/>
              </a:rPr>
              <a:t>Hopf</a:t>
            </a:r>
            <a:r>
              <a:rPr kumimoji="0" lang="en-US" altLang="en-US" sz="1200" b="0" i="0" u="none" strike="noStrike" cap="none" normalizeH="0" baseline="0" dirty="0">
                <a:ln>
                  <a:noFill/>
                </a:ln>
                <a:solidFill>
                  <a:srgbClr val="000000"/>
                </a:solidFill>
                <a:effectLst/>
                <a:latin typeface="Open Sans" panose="020B0606030504020204" pitchFamily="34" charset="0"/>
              </a:rPr>
              <a:t> based incorporation of internal boundary conditions into Hamilton–Jacobi equation. Part I: Theory. </a:t>
            </a:r>
            <a:r>
              <a:rPr kumimoji="0" lang="en-US" altLang="en-US" sz="1200" b="0" i="1" u="none" strike="noStrike" cap="none" normalizeH="0" baseline="0" dirty="0">
                <a:ln>
                  <a:noFill/>
                </a:ln>
                <a:solidFill>
                  <a:srgbClr val="000000"/>
                </a:solidFill>
                <a:effectLst/>
                <a:latin typeface="Open Sans" panose="020B0606030504020204" pitchFamily="34" charset="0"/>
              </a:rPr>
              <a:t>IEEE Trans. Automat. Control</a:t>
            </a:r>
            <a:r>
              <a:rPr kumimoji="0" lang="en-US" altLang="en-US" sz="1200" b="0" i="0" u="none" strike="noStrike" cap="none" normalizeH="0" baseline="0" dirty="0">
                <a:ln>
                  <a:noFill/>
                </a:ln>
                <a:solidFill>
                  <a:srgbClr val="000000"/>
                </a:solidFill>
                <a:effectLst/>
                <a:latin typeface="Open Sans" panose="020B0606030504020204" pitchFamily="34" charset="0"/>
              </a:rPr>
              <a:t> </a:t>
            </a:r>
            <a:r>
              <a:rPr kumimoji="0" lang="en-US" altLang="en-US" sz="1200" b="1" i="0" u="none" strike="noStrike" cap="none" normalizeH="0" baseline="0" dirty="0">
                <a:ln>
                  <a:noFill/>
                </a:ln>
                <a:solidFill>
                  <a:srgbClr val="000000"/>
                </a:solidFill>
                <a:effectLst/>
                <a:latin typeface="Open Sans" panose="020B0606030504020204" pitchFamily="34" charset="0"/>
              </a:rPr>
              <a:t>55</a:t>
            </a:r>
            <a:r>
              <a:rPr kumimoji="0" lang="en-US" altLang="en-US" sz="1200" b="0" i="0" u="none" strike="noStrike" cap="none" normalizeH="0" baseline="0" dirty="0">
                <a:ln>
                  <a:noFill/>
                </a:ln>
                <a:solidFill>
                  <a:srgbClr val="000000"/>
                </a:solidFill>
                <a:effectLst/>
                <a:latin typeface="Open Sans" panose="020B0606030504020204" pitchFamily="34" charset="0"/>
              </a:rPr>
              <a:t> 1142–1157.</a:t>
            </a:r>
          </a:p>
        </p:txBody>
      </p:sp>
    </p:spTree>
    <p:extLst>
      <p:ext uri="{BB962C8B-B14F-4D97-AF65-F5344CB8AC3E}">
        <p14:creationId xmlns:p14="http://schemas.microsoft.com/office/powerpoint/2010/main" val="585676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29709-BEB9-438E-116C-C77EFF109628}"/>
              </a:ext>
            </a:extLst>
          </p:cNvPr>
          <p:cNvSpPr>
            <a:spLocks noGrp="1"/>
          </p:cNvSpPr>
          <p:nvPr>
            <p:ph type="title"/>
          </p:nvPr>
        </p:nvSpPr>
        <p:spPr/>
        <p:txBody>
          <a:bodyPr/>
          <a:lstStyle/>
          <a:p>
            <a:r>
              <a:rPr lang="en-US" dirty="0"/>
              <a:t>Work Cited pt. 2</a:t>
            </a:r>
          </a:p>
        </p:txBody>
      </p:sp>
      <p:sp>
        <p:nvSpPr>
          <p:cNvPr id="3" name="Content Placeholder 2">
            <a:extLst>
              <a:ext uri="{FF2B5EF4-FFF2-40B4-BE49-F238E27FC236}">
                <a16:creationId xmlns:a16="http://schemas.microsoft.com/office/drawing/2014/main" id="{094E4D4B-2FE9-FA77-DD86-7DDD4F487B81}"/>
              </a:ext>
            </a:extLst>
          </p:cNvPr>
          <p:cNvSpPr>
            <a:spLocks noGrp="1"/>
          </p:cNvSpPr>
          <p:nvPr>
            <p:ph idx="1"/>
          </p:nvPr>
        </p:nvSpPr>
        <p:spPr/>
        <p:txBody>
          <a:bodyPr>
            <a:normAutofit fontScale="47500" lnSpcReduction="20000"/>
          </a:bodyPr>
          <a:lstStyle/>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err="1">
                <a:ln>
                  <a:noFill/>
                </a:ln>
                <a:solidFill>
                  <a:srgbClr val="000000"/>
                </a:solidFill>
                <a:effectLst/>
                <a:latin typeface="Open Sans" panose="020B0606030504020204" pitchFamily="34" charset="0"/>
              </a:rPr>
              <a:t>Coclite</a:t>
            </a:r>
            <a:r>
              <a:rPr kumimoji="0" lang="en-US" altLang="en-US" sz="2500" b="0" i="0" u="none" strike="noStrike" cap="none" normalizeH="0" baseline="0" dirty="0">
                <a:ln>
                  <a:noFill/>
                </a:ln>
                <a:solidFill>
                  <a:srgbClr val="000000"/>
                </a:solidFill>
                <a:effectLst/>
                <a:latin typeface="Open Sans" panose="020B0606030504020204" pitchFamily="34" charset="0"/>
              </a:rPr>
              <a:t>, G. M., </a:t>
            </a:r>
            <a:r>
              <a:rPr kumimoji="0" lang="en-US" altLang="en-US" sz="2500" b="0" i="0" u="none" strike="noStrike" cap="none" normalizeH="0" baseline="0" dirty="0" err="1">
                <a:ln>
                  <a:noFill/>
                </a:ln>
                <a:solidFill>
                  <a:srgbClr val="000000"/>
                </a:solidFill>
                <a:effectLst/>
                <a:latin typeface="Open Sans" panose="020B0606030504020204" pitchFamily="34" charset="0"/>
              </a:rPr>
              <a:t>Garavello</a:t>
            </a:r>
            <a:r>
              <a:rPr kumimoji="0" lang="en-US" altLang="en-US" sz="2500" b="0" i="0" u="none" strike="noStrike" cap="none" normalizeH="0" baseline="0" dirty="0">
                <a:ln>
                  <a:noFill/>
                </a:ln>
                <a:solidFill>
                  <a:srgbClr val="000000"/>
                </a:solidFill>
                <a:effectLst/>
                <a:latin typeface="Open Sans" panose="020B0606030504020204" pitchFamily="34" charset="0"/>
              </a:rPr>
              <a:t>, M. and </a:t>
            </a:r>
            <a:r>
              <a:rPr kumimoji="0" lang="en-US" altLang="en-US" sz="2500" b="0" i="0" u="none" strike="noStrike" cap="none" normalizeH="0" baseline="0" dirty="0" err="1">
                <a:ln>
                  <a:noFill/>
                </a:ln>
                <a:solidFill>
                  <a:srgbClr val="000000"/>
                </a:solidFill>
                <a:effectLst/>
                <a:latin typeface="Open Sans" panose="020B0606030504020204" pitchFamily="34" charset="0"/>
              </a:rPr>
              <a:t>Piccoli</a:t>
            </a:r>
            <a:r>
              <a:rPr kumimoji="0" lang="en-US" altLang="en-US" sz="2500" b="0" i="0" u="none" strike="noStrike" cap="none" normalizeH="0" baseline="0" dirty="0">
                <a:ln>
                  <a:noFill/>
                </a:ln>
                <a:solidFill>
                  <a:srgbClr val="000000"/>
                </a:solidFill>
                <a:effectLst/>
                <a:latin typeface="Open Sans" panose="020B0606030504020204" pitchFamily="34" charset="0"/>
              </a:rPr>
              <a:t>, B. (2005). Traffic flow on a road network. </a:t>
            </a:r>
            <a:r>
              <a:rPr kumimoji="0" lang="en-US" altLang="en-US" sz="2500" b="0" i="1" u="none" strike="noStrike" cap="none" normalizeH="0" baseline="0" dirty="0">
                <a:ln>
                  <a:noFill/>
                </a:ln>
                <a:solidFill>
                  <a:srgbClr val="000000"/>
                </a:solidFill>
                <a:effectLst/>
                <a:latin typeface="Open Sans" panose="020B0606030504020204" pitchFamily="34" charset="0"/>
              </a:rPr>
              <a:t>SIAM J. Math. Anal.</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36</a:t>
            </a:r>
            <a:r>
              <a:rPr kumimoji="0" lang="en-US" altLang="en-US" sz="2500" b="0" i="0" u="none" strike="noStrike" cap="none" normalizeH="0" baseline="0" dirty="0">
                <a:ln>
                  <a:noFill/>
                </a:ln>
                <a:solidFill>
                  <a:srgbClr val="000000"/>
                </a:solidFill>
                <a:effectLst/>
                <a:latin typeface="Open Sans" panose="020B0606030504020204" pitchFamily="34" charset="0"/>
              </a:rPr>
              <a:t>1862–1886.</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a:ln>
                  <a:noFill/>
                </a:ln>
                <a:solidFill>
                  <a:srgbClr val="000000"/>
                </a:solidFill>
                <a:effectLst/>
                <a:latin typeface="Open Sans" panose="020B0606030504020204" pitchFamily="34" charset="0"/>
              </a:rPr>
              <a:t>Courant, R., Friedrichs, K. and Lewy, H. (1928). </a:t>
            </a:r>
            <a:r>
              <a:rPr kumimoji="0" lang="en-US" altLang="en-US" sz="2500" b="0" i="0" u="none" strike="noStrike" cap="none" normalizeH="0" baseline="0" dirty="0" err="1">
                <a:ln>
                  <a:noFill/>
                </a:ln>
                <a:solidFill>
                  <a:srgbClr val="000000"/>
                </a:solidFill>
                <a:effectLst/>
                <a:latin typeface="Open Sans" panose="020B0606030504020204" pitchFamily="34" charset="0"/>
              </a:rPr>
              <a:t>Über</a:t>
            </a:r>
            <a:r>
              <a:rPr kumimoji="0" lang="en-US" altLang="en-US" sz="2500" b="0" i="0" u="none" strike="noStrike" cap="none" normalizeH="0" baseline="0" dirty="0">
                <a:ln>
                  <a:noFill/>
                </a:ln>
                <a:solidFill>
                  <a:srgbClr val="000000"/>
                </a:solidFill>
                <a:effectLst/>
                <a:latin typeface="Open Sans" panose="020B0606030504020204" pitchFamily="34" charset="0"/>
              </a:rPr>
              <a:t> die </a:t>
            </a:r>
            <a:r>
              <a:rPr kumimoji="0" lang="en-US" altLang="en-US" sz="2500" b="0" i="0" u="none" strike="noStrike" cap="none" normalizeH="0" baseline="0" dirty="0" err="1">
                <a:ln>
                  <a:noFill/>
                </a:ln>
                <a:solidFill>
                  <a:srgbClr val="000000"/>
                </a:solidFill>
                <a:effectLst/>
                <a:latin typeface="Open Sans" panose="020B0606030504020204" pitchFamily="34" charset="0"/>
              </a:rPr>
              <a:t>partiellen</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0" i="0" u="none" strike="noStrike" cap="none" normalizeH="0" baseline="0" dirty="0" err="1">
                <a:ln>
                  <a:noFill/>
                </a:ln>
                <a:solidFill>
                  <a:srgbClr val="000000"/>
                </a:solidFill>
                <a:effectLst/>
                <a:latin typeface="Open Sans" panose="020B0606030504020204" pitchFamily="34" charset="0"/>
              </a:rPr>
              <a:t>Differenzengleichungen</a:t>
            </a:r>
            <a:r>
              <a:rPr kumimoji="0" lang="en-US" altLang="en-US" sz="2500" b="0" i="0" u="none" strike="noStrike" cap="none" normalizeH="0" baseline="0" dirty="0">
                <a:ln>
                  <a:noFill/>
                </a:ln>
                <a:solidFill>
                  <a:srgbClr val="000000"/>
                </a:solidFill>
                <a:effectLst/>
                <a:latin typeface="Open Sans" panose="020B0606030504020204" pitchFamily="34" charset="0"/>
              </a:rPr>
              <a:t> der </a:t>
            </a:r>
            <a:r>
              <a:rPr kumimoji="0" lang="en-US" altLang="en-US" sz="2500" b="0" i="0" u="none" strike="noStrike" cap="none" normalizeH="0" baseline="0" dirty="0" err="1">
                <a:ln>
                  <a:noFill/>
                </a:ln>
                <a:solidFill>
                  <a:srgbClr val="000000"/>
                </a:solidFill>
                <a:effectLst/>
                <a:latin typeface="Open Sans" panose="020B0606030504020204" pitchFamily="34" charset="0"/>
              </a:rPr>
              <a:t>mathematischen</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0" i="0" u="none" strike="noStrike" cap="none" normalizeH="0" baseline="0" dirty="0" err="1">
                <a:ln>
                  <a:noFill/>
                </a:ln>
                <a:solidFill>
                  <a:srgbClr val="000000"/>
                </a:solidFill>
                <a:effectLst/>
                <a:latin typeface="Open Sans" panose="020B0606030504020204" pitchFamily="34" charset="0"/>
              </a:rPr>
              <a:t>Physik</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0" i="1" u="none" strike="noStrike" cap="none" normalizeH="0" baseline="0" dirty="0">
                <a:ln>
                  <a:noFill/>
                </a:ln>
                <a:solidFill>
                  <a:srgbClr val="000000"/>
                </a:solidFill>
                <a:effectLst/>
                <a:latin typeface="Open Sans" panose="020B0606030504020204" pitchFamily="34" charset="0"/>
              </a:rPr>
              <a:t>Math. Ann.</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100</a:t>
            </a:r>
            <a:r>
              <a:rPr kumimoji="0" lang="en-US" altLang="en-US" sz="2500" b="0" i="0" u="none" strike="noStrike" cap="none" normalizeH="0" baseline="0" dirty="0">
                <a:ln>
                  <a:noFill/>
                </a:ln>
                <a:solidFill>
                  <a:srgbClr val="000000"/>
                </a:solidFill>
                <a:effectLst/>
                <a:latin typeface="Open Sans" panose="020B0606030504020204" pitchFamily="34" charset="0"/>
              </a:rPr>
              <a:t> 32–74.</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err="1">
                <a:ln>
                  <a:noFill/>
                </a:ln>
                <a:solidFill>
                  <a:srgbClr val="000000"/>
                </a:solidFill>
                <a:effectLst/>
                <a:latin typeface="Open Sans" panose="020B0606030504020204" pitchFamily="34" charset="0"/>
              </a:rPr>
              <a:t>Daganzo</a:t>
            </a:r>
            <a:r>
              <a:rPr kumimoji="0" lang="en-US" altLang="en-US" sz="2500" b="0" i="0" u="none" strike="noStrike" cap="none" normalizeH="0" baseline="0" dirty="0">
                <a:ln>
                  <a:noFill/>
                </a:ln>
                <a:solidFill>
                  <a:srgbClr val="000000"/>
                </a:solidFill>
                <a:effectLst/>
                <a:latin typeface="Open Sans" panose="020B0606030504020204" pitchFamily="34" charset="0"/>
              </a:rPr>
              <a:t>, C. F. (1995). The cell transmission model, part II: Network traffic. </a:t>
            </a:r>
            <a:r>
              <a:rPr kumimoji="0" lang="en-US" altLang="en-US" sz="2500" b="0" i="1" u="none" strike="noStrike" cap="none" normalizeH="0" baseline="0" dirty="0">
                <a:ln>
                  <a:noFill/>
                </a:ln>
                <a:solidFill>
                  <a:srgbClr val="000000"/>
                </a:solidFill>
                <a:effectLst/>
                <a:latin typeface="Open Sans" panose="020B0606030504020204" pitchFamily="34" charset="0"/>
              </a:rPr>
              <a:t>Transp. Res.</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0" i="1" u="none" strike="noStrike" cap="none" normalizeH="0" baseline="0" dirty="0">
                <a:ln>
                  <a:noFill/>
                </a:ln>
                <a:solidFill>
                  <a:srgbClr val="000000"/>
                </a:solidFill>
                <a:effectLst/>
                <a:latin typeface="Open Sans" panose="020B0606030504020204" pitchFamily="34" charset="0"/>
              </a:rPr>
              <a:t>Part B</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0" i="1" u="none" strike="noStrike" cap="none" normalizeH="0" baseline="0" dirty="0" err="1">
                <a:ln>
                  <a:noFill/>
                </a:ln>
                <a:solidFill>
                  <a:srgbClr val="000000"/>
                </a:solidFill>
                <a:effectLst/>
                <a:latin typeface="Open Sans" panose="020B0606030504020204" pitchFamily="34" charset="0"/>
              </a:rPr>
              <a:t>Methodol</a:t>
            </a:r>
            <a:r>
              <a:rPr kumimoji="0" lang="en-US" altLang="en-US" sz="2500" b="0" i="1" u="none" strike="noStrike" cap="none" normalizeH="0" baseline="0" dirty="0">
                <a:ln>
                  <a:noFill/>
                </a:ln>
                <a:solidFill>
                  <a:srgbClr val="000000"/>
                </a:solidFill>
                <a:effectLst/>
                <a:latin typeface="Open Sans" panose="020B0606030504020204" pitchFamily="34" charset="0"/>
              </a:rPr>
              <a:t>.</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29</a:t>
            </a:r>
            <a:r>
              <a:rPr kumimoji="0" lang="en-US" altLang="en-US" sz="2500" b="0" i="0" u="none" strike="noStrike" cap="none" normalizeH="0" baseline="0" dirty="0">
                <a:ln>
                  <a:noFill/>
                </a:ln>
                <a:solidFill>
                  <a:srgbClr val="000000"/>
                </a:solidFill>
                <a:effectLst/>
                <a:latin typeface="Open Sans" panose="020B0606030504020204" pitchFamily="34" charset="0"/>
              </a:rPr>
              <a:t> 79–93.</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err="1">
                <a:ln>
                  <a:noFill/>
                </a:ln>
                <a:solidFill>
                  <a:srgbClr val="000000"/>
                </a:solidFill>
                <a:effectLst/>
                <a:latin typeface="Open Sans" panose="020B0606030504020204" pitchFamily="34" charset="0"/>
              </a:rPr>
              <a:t>Dervisoglu</a:t>
            </a:r>
            <a:r>
              <a:rPr kumimoji="0" lang="en-US" altLang="en-US" sz="2500" b="0" i="0" u="none" strike="noStrike" cap="none" normalizeH="0" baseline="0" dirty="0">
                <a:ln>
                  <a:noFill/>
                </a:ln>
                <a:solidFill>
                  <a:srgbClr val="000000"/>
                </a:solidFill>
                <a:effectLst/>
                <a:latin typeface="Open Sans" panose="020B0606030504020204" pitchFamily="34" charset="0"/>
              </a:rPr>
              <a:t>, G., Gomes, G., Kwon, J., Horowitz, R. and </a:t>
            </a:r>
            <a:r>
              <a:rPr kumimoji="0" lang="en-US" altLang="en-US" sz="2500" b="0" i="0" u="none" strike="noStrike" cap="none" normalizeH="0" baseline="0" dirty="0" err="1">
                <a:ln>
                  <a:noFill/>
                </a:ln>
                <a:solidFill>
                  <a:srgbClr val="000000"/>
                </a:solidFill>
                <a:effectLst/>
                <a:latin typeface="Open Sans" panose="020B0606030504020204" pitchFamily="34" charset="0"/>
              </a:rPr>
              <a:t>Varaiya</a:t>
            </a:r>
            <a:r>
              <a:rPr kumimoji="0" lang="en-US" altLang="en-US" sz="2500" b="0" i="0" u="none" strike="noStrike" cap="none" normalizeH="0" baseline="0" dirty="0">
                <a:ln>
                  <a:noFill/>
                </a:ln>
                <a:solidFill>
                  <a:srgbClr val="000000"/>
                </a:solidFill>
                <a:effectLst/>
                <a:latin typeface="Open Sans" panose="020B0606030504020204" pitchFamily="34" charset="0"/>
              </a:rPr>
              <a:t>, P. (2009). Automatic calibration of the fundamental diagram and empirical observations on capacity. In </a:t>
            </a:r>
            <a:r>
              <a:rPr kumimoji="0" lang="en-US" altLang="en-US" sz="2500" b="0" i="1" u="none" strike="noStrike" cap="none" normalizeH="0" baseline="0" dirty="0">
                <a:ln>
                  <a:noFill/>
                </a:ln>
                <a:solidFill>
                  <a:srgbClr val="000000"/>
                </a:solidFill>
                <a:effectLst/>
                <a:latin typeface="Open Sans" panose="020B0606030504020204" pitchFamily="34" charset="0"/>
              </a:rPr>
              <a:t>Transportation Research Board</a:t>
            </a:r>
            <a:r>
              <a:rPr kumimoji="0" lang="en-US" altLang="en-US" sz="2500" b="0" i="0" u="none" strike="noStrike" cap="none" normalizeH="0" baseline="0" dirty="0">
                <a:ln>
                  <a:noFill/>
                </a:ln>
                <a:solidFill>
                  <a:srgbClr val="000000"/>
                </a:solidFill>
                <a:effectLst/>
                <a:latin typeface="Open Sans" panose="020B0606030504020204" pitchFamily="34" charset="0"/>
              </a:rPr>
              <a:t> 88</a:t>
            </a:r>
            <a:r>
              <a:rPr kumimoji="0" lang="en-US" altLang="en-US" sz="2500" b="0" i="1" u="none" strike="noStrike" cap="none" normalizeH="0" baseline="0" dirty="0">
                <a:ln>
                  <a:noFill/>
                </a:ln>
                <a:solidFill>
                  <a:srgbClr val="000000"/>
                </a:solidFill>
                <a:effectLst/>
                <a:latin typeface="Open Sans" panose="020B0606030504020204" pitchFamily="34" charset="0"/>
              </a:rPr>
              <a:t>th Annual Meeting</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15</a:t>
            </a:r>
            <a:r>
              <a:rPr kumimoji="0" lang="en-US" altLang="en-US" sz="2500" b="0" i="0" u="none" strike="noStrike" cap="none" normalizeH="0" baseline="0" dirty="0">
                <a:ln>
                  <a:noFill/>
                </a:ln>
                <a:solidFill>
                  <a:srgbClr val="000000"/>
                </a:solidFill>
                <a:effectLst/>
                <a:latin typeface="Open Sans" panose="020B0606030504020204" pitchFamily="34" charset="0"/>
              </a:rPr>
              <a:t>. Washington, DC.</a:t>
            </a:r>
          </a:p>
          <a:p>
            <a:pPr eaLnBrk="0" fontAlgn="base" hangingPunct="0">
              <a:lnSpc>
                <a:spcPct val="100000"/>
              </a:lnSpc>
              <a:spcBef>
                <a:spcPct val="0"/>
              </a:spcBef>
              <a:spcAft>
                <a:spcPct val="0"/>
              </a:spcAf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a:ln>
                  <a:noFill/>
                </a:ln>
                <a:solidFill>
                  <a:srgbClr val="000000"/>
                </a:solidFill>
                <a:effectLst/>
                <a:latin typeface="Open Sans" panose="020B0606030504020204" pitchFamily="34" charset="0"/>
              </a:rPr>
              <a:t>Doucet, A., </a:t>
            </a:r>
            <a:r>
              <a:rPr kumimoji="0" lang="en-US" altLang="en-US" sz="2500" b="0" i="0" u="none" strike="noStrike" cap="none" normalizeH="0" baseline="0" dirty="0" err="1">
                <a:ln>
                  <a:noFill/>
                </a:ln>
                <a:solidFill>
                  <a:srgbClr val="000000"/>
                </a:solidFill>
                <a:effectLst/>
                <a:latin typeface="Open Sans" panose="020B0606030504020204" pitchFamily="34" charset="0"/>
              </a:rPr>
              <a:t>Godsill</a:t>
            </a:r>
            <a:r>
              <a:rPr kumimoji="0" lang="en-US" altLang="en-US" sz="2500" b="0" i="0" u="none" strike="noStrike" cap="none" normalizeH="0" baseline="0" dirty="0">
                <a:ln>
                  <a:noFill/>
                </a:ln>
                <a:solidFill>
                  <a:srgbClr val="000000"/>
                </a:solidFill>
                <a:effectLst/>
                <a:latin typeface="Open Sans" panose="020B0606030504020204" pitchFamily="34" charset="0"/>
              </a:rPr>
              <a:t>, S. and </a:t>
            </a:r>
            <a:r>
              <a:rPr kumimoji="0" lang="en-US" altLang="en-US" sz="2500" b="0" i="0" u="none" strike="noStrike" cap="none" normalizeH="0" baseline="0" dirty="0" err="1">
                <a:ln>
                  <a:noFill/>
                </a:ln>
                <a:solidFill>
                  <a:srgbClr val="000000"/>
                </a:solidFill>
                <a:effectLst/>
                <a:latin typeface="Open Sans" panose="020B0606030504020204" pitchFamily="34" charset="0"/>
              </a:rPr>
              <a:t>Andrieu</a:t>
            </a:r>
            <a:r>
              <a:rPr kumimoji="0" lang="en-US" altLang="en-US" sz="2500" b="0" i="0" u="none" strike="noStrike" cap="none" normalizeH="0" baseline="0" dirty="0">
                <a:ln>
                  <a:noFill/>
                </a:ln>
                <a:solidFill>
                  <a:srgbClr val="000000"/>
                </a:solidFill>
                <a:effectLst/>
                <a:latin typeface="Open Sans" panose="020B0606030504020204" pitchFamily="34" charset="0"/>
              </a:rPr>
              <a:t>, C. (2000). On sequential Monte Carlo sampling methods for Bayesian filtering. </a:t>
            </a:r>
            <a:r>
              <a:rPr kumimoji="0" lang="en-US" altLang="en-US" sz="2500" b="0" i="1" u="none" strike="noStrike" cap="none" normalizeH="0" baseline="0" dirty="0">
                <a:ln>
                  <a:noFill/>
                </a:ln>
                <a:solidFill>
                  <a:srgbClr val="000000"/>
                </a:solidFill>
                <a:effectLst/>
                <a:latin typeface="Open Sans" panose="020B0606030504020204" pitchFamily="34" charset="0"/>
              </a:rPr>
              <a:t>Stat. </a:t>
            </a:r>
            <a:r>
              <a:rPr kumimoji="0" lang="en-US" altLang="en-US" sz="2500" b="0" i="1" u="none" strike="noStrike" cap="none" normalizeH="0" baseline="0" dirty="0" err="1">
                <a:ln>
                  <a:noFill/>
                </a:ln>
                <a:solidFill>
                  <a:srgbClr val="000000"/>
                </a:solidFill>
                <a:effectLst/>
                <a:latin typeface="Open Sans" panose="020B0606030504020204" pitchFamily="34" charset="0"/>
              </a:rPr>
              <a:t>Comput</a:t>
            </a:r>
            <a:r>
              <a:rPr kumimoji="0" lang="en-US" altLang="en-US" sz="2500" b="0" i="1" u="none" strike="noStrike" cap="none" normalizeH="0" baseline="0" dirty="0">
                <a:ln>
                  <a:noFill/>
                </a:ln>
                <a:solidFill>
                  <a:srgbClr val="000000"/>
                </a:solidFill>
                <a:effectLst/>
                <a:latin typeface="Open Sans" panose="020B0606030504020204" pitchFamily="34" charset="0"/>
              </a:rPr>
              <a:t>.</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10</a:t>
            </a:r>
            <a:r>
              <a:rPr kumimoji="0" lang="en-US" altLang="en-US" sz="2500" b="0" i="0" u="none" strike="noStrike" cap="none" normalizeH="0" baseline="0" dirty="0">
                <a:ln>
                  <a:noFill/>
                </a:ln>
                <a:solidFill>
                  <a:srgbClr val="000000"/>
                </a:solidFill>
                <a:effectLst/>
                <a:latin typeface="Open Sans" panose="020B0606030504020204" pitchFamily="34" charset="0"/>
              </a:rPr>
              <a:t> 197–208.</a:t>
            </a: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err="1">
                <a:ln>
                  <a:noFill/>
                </a:ln>
                <a:solidFill>
                  <a:srgbClr val="000000"/>
                </a:solidFill>
                <a:effectLst/>
                <a:latin typeface="Open Sans" panose="020B0606030504020204" pitchFamily="34" charset="0"/>
              </a:rPr>
              <a:t>Garavello</a:t>
            </a:r>
            <a:r>
              <a:rPr kumimoji="0" lang="en-US" altLang="en-US" sz="2500" b="0" i="0" u="none" strike="noStrike" cap="none" normalizeH="0" baseline="0" dirty="0">
                <a:ln>
                  <a:noFill/>
                </a:ln>
                <a:solidFill>
                  <a:srgbClr val="000000"/>
                </a:solidFill>
                <a:effectLst/>
                <a:latin typeface="Open Sans" panose="020B0606030504020204" pitchFamily="34" charset="0"/>
              </a:rPr>
              <a:t>, M. and </a:t>
            </a:r>
            <a:r>
              <a:rPr kumimoji="0" lang="en-US" altLang="en-US" sz="2500" b="0" i="0" u="none" strike="noStrike" cap="none" normalizeH="0" baseline="0" dirty="0" err="1">
                <a:ln>
                  <a:noFill/>
                </a:ln>
                <a:solidFill>
                  <a:srgbClr val="000000"/>
                </a:solidFill>
                <a:effectLst/>
                <a:latin typeface="Open Sans" panose="020B0606030504020204" pitchFamily="34" charset="0"/>
              </a:rPr>
              <a:t>Piccoli</a:t>
            </a:r>
            <a:r>
              <a:rPr kumimoji="0" lang="en-US" altLang="en-US" sz="2500" b="0" i="0" u="none" strike="noStrike" cap="none" normalizeH="0" baseline="0" dirty="0">
                <a:ln>
                  <a:noFill/>
                </a:ln>
                <a:solidFill>
                  <a:srgbClr val="000000"/>
                </a:solidFill>
                <a:effectLst/>
                <a:latin typeface="Open Sans" panose="020B0606030504020204" pitchFamily="34" charset="0"/>
              </a:rPr>
              <a:t>, B. (2006). </a:t>
            </a:r>
            <a:r>
              <a:rPr kumimoji="0" lang="en-US" altLang="en-US" sz="2500" b="0" i="1" u="none" strike="noStrike" cap="none" normalizeH="0" baseline="0" dirty="0">
                <a:ln>
                  <a:noFill/>
                </a:ln>
                <a:solidFill>
                  <a:srgbClr val="000000"/>
                </a:solidFill>
                <a:effectLst/>
                <a:latin typeface="Open Sans" panose="020B0606030504020204" pitchFamily="34" charset="0"/>
              </a:rPr>
              <a:t>Traffic Flow on Networks</a:t>
            </a:r>
            <a:r>
              <a:rPr kumimoji="0" lang="en-US" altLang="en-US" sz="2500" b="0" i="0" u="none" strike="noStrike" cap="none" normalizeH="0" baseline="0" dirty="0">
                <a:ln>
                  <a:noFill/>
                </a:ln>
                <a:solidFill>
                  <a:srgbClr val="000000"/>
                </a:solidFill>
                <a:effectLst/>
                <a:latin typeface="Open Sans" panose="020B0606030504020204" pitchFamily="34" charset="0"/>
              </a:rPr>
              <a:t>. American Institute of Mathematical Sciences (AIMS), Springfield, MO.</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err="1">
                <a:ln>
                  <a:noFill/>
                </a:ln>
                <a:solidFill>
                  <a:srgbClr val="000000"/>
                </a:solidFill>
                <a:effectLst/>
                <a:latin typeface="Open Sans" panose="020B0606030504020204" pitchFamily="34" charset="0"/>
              </a:rPr>
              <a:t>Gazis</a:t>
            </a:r>
            <a:r>
              <a:rPr kumimoji="0" lang="en-US" altLang="en-US" sz="2500" b="0" i="0" u="none" strike="noStrike" cap="none" normalizeH="0" baseline="0" dirty="0">
                <a:ln>
                  <a:noFill/>
                </a:ln>
                <a:solidFill>
                  <a:srgbClr val="000000"/>
                </a:solidFill>
                <a:effectLst/>
                <a:latin typeface="Open Sans" panose="020B0606030504020204" pitchFamily="34" charset="0"/>
              </a:rPr>
              <a:t>, D. C. and Knapp, C. H. (1971). On-line estimation of traffic densities from time-series of flow and speed data. </a:t>
            </a:r>
            <a:r>
              <a:rPr kumimoji="0" lang="en-US" altLang="en-US" sz="2500" b="0" i="1" u="none" strike="noStrike" cap="none" normalizeH="0" baseline="0" dirty="0">
                <a:ln>
                  <a:noFill/>
                </a:ln>
                <a:solidFill>
                  <a:srgbClr val="000000"/>
                </a:solidFill>
                <a:effectLst/>
                <a:latin typeface="Open Sans" panose="020B0606030504020204" pitchFamily="34" charset="0"/>
              </a:rPr>
              <a:t>Transp. Sci.</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5</a:t>
            </a:r>
            <a:r>
              <a:rPr kumimoji="0" lang="en-US" altLang="en-US" sz="2500" b="0" i="0" u="none" strike="noStrike" cap="none" normalizeH="0" baseline="0" dirty="0">
                <a:ln>
                  <a:noFill/>
                </a:ln>
                <a:solidFill>
                  <a:srgbClr val="000000"/>
                </a:solidFill>
                <a:effectLst/>
                <a:latin typeface="Open Sans" panose="020B0606030504020204" pitchFamily="34" charset="0"/>
              </a:rPr>
              <a:t> 283–301.</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err="1">
                <a:ln>
                  <a:noFill/>
                </a:ln>
                <a:solidFill>
                  <a:srgbClr val="000000"/>
                </a:solidFill>
                <a:effectLst/>
                <a:latin typeface="Open Sans" panose="020B0606030504020204" pitchFamily="34" charset="0"/>
              </a:rPr>
              <a:t>Godsill</a:t>
            </a:r>
            <a:r>
              <a:rPr kumimoji="0" lang="en-US" altLang="en-US" sz="2500" b="0" i="0" u="none" strike="noStrike" cap="none" normalizeH="0" baseline="0" dirty="0">
                <a:ln>
                  <a:noFill/>
                </a:ln>
                <a:solidFill>
                  <a:srgbClr val="000000"/>
                </a:solidFill>
                <a:effectLst/>
                <a:latin typeface="Open Sans" panose="020B0606030504020204" pitchFamily="34" charset="0"/>
              </a:rPr>
              <a:t>, S. J., Doucet, A. and West, M. (2004). Monte Carlo smoothing for nonlinear times series. </a:t>
            </a:r>
            <a:r>
              <a:rPr kumimoji="0" lang="en-US" altLang="en-US" sz="2500" b="0" i="1" u="none" strike="noStrike" cap="none" normalizeH="0" baseline="0" dirty="0">
                <a:ln>
                  <a:noFill/>
                </a:ln>
                <a:solidFill>
                  <a:srgbClr val="000000"/>
                </a:solidFill>
                <a:effectLst/>
                <a:latin typeface="Open Sans" panose="020B0606030504020204" pitchFamily="34" charset="0"/>
              </a:rPr>
              <a:t>J. Amer. Statist. Assoc.</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99</a:t>
            </a:r>
            <a:r>
              <a:rPr kumimoji="0" lang="en-US" altLang="en-US" sz="2500" b="0" i="0" u="none" strike="noStrike" cap="none" normalizeH="0" baseline="0" dirty="0">
                <a:ln>
                  <a:noFill/>
                </a:ln>
                <a:solidFill>
                  <a:srgbClr val="000000"/>
                </a:solidFill>
                <a:effectLst/>
                <a:latin typeface="Open Sans" panose="020B0606030504020204" pitchFamily="34" charset="0"/>
              </a:rPr>
              <a:t> 156–168.</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a:ln>
                  <a:noFill/>
                </a:ln>
                <a:solidFill>
                  <a:srgbClr val="000000"/>
                </a:solidFill>
                <a:effectLst/>
                <a:latin typeface="Open Sans" panose="020B0606030504020204" pitchFamily="34" charset="0"/>
              </a:rPr>
              <a:t>Godunov, S. K. (1959). A difference method for numerical calculation of discontinuous solutions of the equations of hydrodynamics. </a:t>
            </a:r>
            <a:r>
              <a:rPr kumimoji="0" lang="en-US" altLang="en-US" sz="2500" b="0" i="1" u="none" strike="noStrike" cap="none" normalizeH="0" baseline="0" dirty="0">
                <a:ln>
                  <a:noFill/>
                </a:ln>
                <a:solidFill>
                  <a:srgbClr val="000000"/>
                </a:solidFill>
                <a:effectLst/>
                <a:latin typeface="Open Sans" panose="020B0606030504020204" pitchFamily="34" charset="0"/>
              </a:rPr>
              <a:t>Mat. Sb.</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47 (89)</a:t>
            </a:r>
            <a:r>
              <a:rPr kumimoji="0" lang="en-US" altLang="en-US" sz="2500" b="0" i="0" u="none" strike="noStrike" cap="none" normalizeH="0" baseline="0" dirty="0">
                <a:ln>
                  <a:noFill/>
                </a:ln>
                <a:solidFill>
                  <a:srgbClr val="000000"/>
                </a:solidFill>
                <a:effectLst/>
                <a:latin typeface="Open Sans" panose="020B0606030504020204" pitchFamily="34" charset="0"/>
              </a:rPr>
              <a:t> 271–306.</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a:ln>
                  <a:noFill/>
                </a:ln>
                <a:solidFill>
                  <a:srgbClr val="000000"/>
                </a:solidFill>
                <a:effectLst/>
                <a:latin typeface="Open Sans" panose="020B0606030504020204" pitchFamily="34" charset="0"/>
              </a:rPr>
              <a:t>Gordon, N. J., Salmond, D. J. and Smith, A. F. (1993). Novel approach to nonlinear/non-Gaussian Bayesian state estimation. In </a:t>
            </a:r>
            <a:r>
              <a:rPr kumimoji="0" lang="en-US" altLang="en-US" sz="2500" b="0" i="1" u="none" strike="noStrike" cap="none" normalizeH="0" baseline="0" dirty="0">
                <a:ln>
                  <a:noFill/>
                </a:ln>
                <a:solidFill>
                  <a:srgbClr val="000000"/>
                </a:solidFill>
                <a:effectLst/>
                <a:latin typeface="Open Sans" panose="020B0606030504020204" pitchFamily="34" charset="0"/>
              </a:rPr>
              <a:t>IEE Proceedings F</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0" i="1" u="none" strike="noStrike" cap="none" normalizeH="0" baseline="0" dirty="0">
                <a:ln>
                  <a:noFill/>
                </a:ln>
                <a:solidFill>
                  <a:srgbClr val="000000"/>
                </a:solidFill>
                <a:effectLst/>
                <a:latin typeface="Open Sans" panose="020B0606030504020204" pitchFamily="34" charset="0"/>
              </a:rPr>
              <a:t>Radar and Signal Processing</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140</a:t>
            </a:r>
            <a:r>
              <a:rPr kumimoji="0" lang="en-US" altLang="en-US" sz="2500" b="0" i="0" u="none" strike="noStrike" cap="none" normalizeH="0" baseline="0" dirty="0">
                <a:ln>
                  <a:noFill/>
                </a:ln>
                <a:solidFill>
                  <a:srgbClr val="000000"/>
                </a:solidFill>
                <a:effectLst/>
                <a:latin typeface="Open Sans" panose="020B0606030504020204" pitchFamily="34" charset="0"/>
              </a:rPr>
              <a:t> 107–113. IET.</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a:ln>
                  <a:noFill/>
                </a:ln>
                <a:solidFill>
                  <a:srgbClr val="000000"/>
                </a:solidFill>
                <a:effectLst/>
                <a:latin typeface="Open Sans" panose="020B0606030504020204" pitchFamily="34" charset="0"/>
              </a:rPr>
              <a:t>Holden, H. and </a:t>
            </a:r>
            <a:r>
              <a:rPr kumimoji="0" lang="en-US" altLang="en-US" sz="2500" b="0" i="0" u="none" strike="noStrike" cap="none" normalizeH="0" baseline="0" dirty="0" err="1">
                <a:ln>
                  <a:noFill/>
                </a:ln>
                <a:solidFill>
                  <a:srgbClr val="000000"/>
                </a:solidFill>
                <a:effectLst/>
                <a:latin typeface="Open Sans" panose="020B0606030504020204" pitchFamily="34" charset="0"/>
              </a:rPr>
              <a:t>Risebro</a:t>
            </a:r>
            <a:r>
              <a:rPr kumimoji="0" lang="en-US" altLang="en-US" sz="2500" b="0" i="0" u="none" strike="noStrike" cap="none" normalizeH="0" baseline="0" dirty="0">
                <a:ln>
                  <a:noFill/>
                </a:ln>
                <a:solidFill>
                  <a:srgbClr val="000000"/>
                </a:solidFill>
                <a:effectLst/>
                <a:latin typeface="Open Sans" panose="020B0606030504020204" pitchFamily="34" charset="0"/>
              </a:rPr>
              <a:t>, N. H. (1995). A mathematical model of traffic flow on a network of unidirectional roads. </a:t>
            </a:r>
            <a:r>
              <a:rPr kumimoji="0" lang="en-US" altLang="en-US" sz="2500" b="0" i="1" u="none" strike="noStrike" cap="none" normalizeH="0" baseline="0" dirty="0">
                <a:ln>
                  <a:noFill/>
                </a:ln>
                <a:solidFill>
                  <a:srgbClr val="000000"/>
                </a:solidFill>
                <a:effectLst/>
                <a:latin typeface="Open Sans" panose="020B0606030504020204" pitchFamily="34" charset="0"/>
              </a:rPr>
              <a:t>SIAM J. Math. Anal.</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26</a:t>
            </a:r>
            <a:r>
              <a:rPr kumimoji="0" lang="en-US" altLang="en-US" sz="2500" b="0" i="0" u="none" strike="noStrike" cap="none" normalizeH="0" baseline="0" dirty="0">
                <a:ln>
                  <a:noFill/>
                </a:ln>
                <a:solidFill>
                  <a:srgbClr val="000000"/>
                </a:solidFill>
                <a:effectLst/>
                <a:latin typeface="Open Sans" panose="020B0606030504020204" pitchFamily="34" charset="0"/>
              </a:rPr>
              <a:t> 999–1017.</a:t>
            </a:r>
          </a:p>
          <a:p>
            <a:pPr marR="0" lvl="0" algn="l" defTabSz="914400" rtl="0" eaLnBrk="0" fontAlgn="base" latinLnBrk="0" hangingPunct="0">
              <a:lnSpc>
                <a:spcPct val="100000"/>
              </a:lnSpc>
              <a:spcBef>
                <a:spcPct val="0"/>
              </a:spcBef>
              <a:spcAft>
                <a:spcPct val="0"/>
              </a:spcAft>
              <a:buClrTx/>
              <a:buSzTx/>
              <a:tabLst/>
            </a:pPr>
            <a:endParaRPr kumimoji="0" lang="en-US" altLang="en-US" sz="25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2500" b="0" i="0" u="none" strike="noStrike" cap="none" normalizeH="0" baseline="0" dirty="0">
                <a:ln>
                  <a:noFill/>
                </a:ln>
                <a:solidFill>
                  <a:srgbClr val="000000"/>
                </a:solidFill>
                <a:effectLst/>
                <a:latin typeface="Open Sans" panose="020B0606030504020204" pitchFamily="34" charset="0"/>
              </a:rPr>
              <a:t>Knoop, V. L., </a:t>
            </a:r>
            <a:r>
              <a:rPr kumimoji="0" lang="en-US" altLang="en-US" sz="2500" b="0" i="0" u="none" strike="noStrike" cap="none" normalizeH="0" baseline="0" dirty="0" err="1">
                <a:ln>
                  <a:noFill/>
                </a:ln>
                <a:solidFill>
                  <a:srgbClr val="000000"/>
                </a:solidFill>
                <a:effectLst/>
                <a:latin typeface="Open Sans" panose="020B0606030504020204" pitchFamily="34" charset="0"/>
              </a:rPr>
              <a:t>Hoogendoorn</a:t>
            </a:r>
            <a:r>
              <a:rPr kumimoji="0" lang="en-US" altLang="en-US" sz="2500" b="0" i="0" u="none" strike="noStrike" cap="none" normalizeH="0" baseline="0" dirty="0">
                <a:ln>
                  <a:noFill/>
                </a:ln>
                <a:solidFill>
                  <a:srgbClr val="000000"/>
                </a:solidFill>
                <a:effectLst/>
                <a:latin typeface="Open Sans" panose="020B0606030504020204" pitchFamily="34" charset="0"/>
              </a:rPr>
              <a:t>, S. P. and Van </a:t>
            </a:r>
            <a:r>
              <a:rPr kumimoji="0" lang="en-US" altLang="en-US" sz="2500" b="0" i="0" u="none" strike="noStrike" cap="none" normalizeH="0" baseline="0" dirty="0" err="1">
                <a:ln>
                  <a:noFill/>
                </a:ln>
                <a:solidFill>
                  <a:srgbClr val="000000"/>
                </a:solidFill>
                <a:effectLst/>
                <a:latin typeface="Open Sans" panose="020B0606030504020204" pitchFamily="34" charset="0"/>
              </a:rPr>
              <a:t>Zuylen</a:t>
            </a:r>
            <a:r>
              <a:rPr kumimoji="0" lang="en-US" altLang="en-US" sz="2500" b="0" i="0" u="none" strike="noStrike" cap="none" normalizeH="0" baseline="0" dirty="0">
                <a:ln>
                  <a:noFill/>
                </a:ln>
                <a:solidFill>
                  <a:srgbClr val="000000"/>
                </a:solidFill>
                <a:effectLst/>
                <a:latin typeface="Open Sans" panose="020B0606030504020204" pitchFamily="34" charset="0"/>
              </a:rPr>
              <a:t>, H. J. (2008). Capacity reduction at incidents: Empirical data collected from a helicopter. </a:t>
            </a:r>
            <a:r>
              <a:rPr kumimoji="0" lang="en-US" altLang="en-US" sz="2500" b="0" i="1" u="none" strike="noStrike" cap="none" normalizeH="0" baseline="0" dirty="0">
                <a:ln>
                  <a:noFill/>
                </a:ln>
                <a:solidFill>
                  <a:srgbClr val="000000"/>
                </a:solidFill>
                <a:effectLst/>
                <a:latin typeface="Open Sans" panose="020B0606030504020204" pitchFamily="34" charset="0"/>
              </a:rPr>
              <a:t>Transportation Research Record</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0" i="1" u="none" strike="noStrike" cap="none" normalizeH="0" baseline="0" dirty="0">
                <a:ln>
                  <a:noFill/>
                </a:ln>
                <a:solidFill>
                  <a:srgbClr val="000000"/>
                </a:solidFill>
                <a:effectLst/>
                <a:latin typeface="Open Sans" panose="020B0606030504020204" pitchFamily="34" charset="0"/>
              </a:rPr>
              <a:t>Journal of the Transportation Research Board</a:t>
            </a:r>
            <a:r>
              <a:rPr kumimoji="0" lang="en-US" altLang="en-US" sz="2500" b="0" i="0" u="none" strike="noStrike" cap="none" normalizeH="0" baseline="0" dirty="0">
                <a:ln>
                  <a:noFill/>
                </a:ln>
                <a:solidFill>
                  <a:srgbClr val="000000"/>
                </a:solidFill>
                <a:effectLst/>
                <a:latin typeface="Open Sans" panose="020B0606030504020204" pitchFamily="34" charset="0"/>
              </a:rPr>
              <a:t> </a:t>
            </a:r>
            <a:r>
              <a:rPr kumimoji="0" lang="en-US" altLang="en-US" sz="2500" b="1" i="0" u="none" strike="noStrike" cap="none" normalizeH="0" baseline="0" dirty="0">
                <a:ln>
                  <a:noFill/>
                </a:ln>
                <a:solidFill>
                  <a:srgbClr val="000000"/>
                </a:solidFill>
                <a:effectLst/>
                <a:latin typeface="Open Sans" panose="020B0606030504020204" pitchFamily="34" charset="0"/>
              </a:rPr>
              <a:t>2071</a:t>
            </a:r>
            <a:r>
              <a:rPr kumimoji="0" lang="en-US" altLang="en-US" sz="2500" b="0" i="0" u="none" strike="noStrike" cap="none" normalizeH="0" baseline="0" dirty="0">
                <a:ln>
                  <a:noFill/>
                </a:ln>
                <a:solidFill>
                  <a:srgbClr val="000000"/>
                </a:solidFill>
                <a:effectLst/>
                <a:latin typeface="Open Sans" panose="020B0606030504020204" pitchFamily="34" charset="0"/>
              </a:rPr>
              <a:t> 19–25.</a:t>
            </a:r>
          </a:p>
          <a:p>
            <a:endParaRPr lang="en-US" dirty="0"/>
          </a:p>
        </p:txBody>
      </p:sp>
    </p:spTree>
    <p:extLst>
      <p:ext uri="{BB962C8B-B14F-4D97-AF65-F5344CB8AC3E}">
        <p14:creationId xmlns:p14="http://schemas.microsoft.com/office/powerpoint/2010/main" val="2089508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8AE5D-0E10-C869-56C3-7C23AB3A9983}"/>
              </a:ext>
            </a:extLst>
          </p:cNvPr>
          <p:cNvSpPr>
            <a:spLocks noGrp="1"/>
          </p:cNvSpPr>
          <p:nvPr>
            <p:ph type="title"/>
          </p:nvPr>
        </p:nvSpPr>
        <p:spPr>
          <a:xfrm>
            <a:off x="766281" y="-197"/>
            <a:ext cx="10515600" cy="1325563"/>
          </a:xfrm>
        </p:spPr>
        <p:txBody>
          <a:bodyPr/>
          <a:lstStyle/>
          <a:p>
            <a:r>
              <a:rPr lang="en-US" dirty="0"/>
              <a:t>Work Cited pt.3 </a:t>
            </a:r>
          </a:p>
        </p:txBody>
      </p:sp>
      <p:sp>
        <p:nvSpPr>
          <p:cNvPr id="3" name="Content Placeholder 2">
            <a:extLst>
              <a:ext uri="{FF2B5EF4-FFF2-40B4-BE49-F238E27FC236}">
                <a16:creationId xmlns:a16="http://schemas.microsoft.com/office/drawing/2014/main" id="{8B919EC4-EBC5-7ECA-569D-84D3C70DB491}"/>
              </a:ext>
            </a:extLst>
          </p:cNvPr>
          <p:cNvSpPr>
            <a:spLocks noGrp="1"/>
          </p:cNvSpPr>
          <p:nvPr>
            <p:ph idx="1"/>
          </p:nvPr>
        </p:nvSpPr>
        <p:spPr>
          <a:xfrm>
            <a:off x="420384" y="1027416"/>
            <a:ext cx="11005335" cy="5599415"/>
          </a:xfrm>
        </p:spPr>
        <p:txBody>
          <a:bodyPr>
            <a:normAutofit fontScale="92500" lnSpcReduction="10000"/>
          </a:bodyPr>
          <a:lstStyle/>
          <a:p>
            <a:pPr eaLnBrk="0" fontAlgn="base" hangingPunct="0">
              <a:lnSpc>
                <a:spcPct val="100000"/>
              </a:lnSpc>
              <a:spcBef>
                <a:spcPct val="0"/>
              </a:spcBef>
              <a:spcAft>
                <a:spcPct val="0"/>
              </a:spcAft>
            </a:pPr>
            <a:r>
              <a:rPr kumimoji="0" lang="en-US" altLang="en-US" sz="1100" b="0" i="0" u="none" strike="noStrike" cap="none" normalizeH="0" baseline="0" dirty="0" err="1">
                <a:ln>
                  <a:noFill/>
                </a:ln>
                <a:solidFill>
                  <a:srgbClr val="000000"/>
                </a:solidFill>
                <a:effectLst/>
                <a:latin typeface="Open Sans" panose="020B0606030504020204" pitchFamily="34" charset="0"/>
              </a:rPr>
              <a:t>Lebacque</a:t>
            </a:r>
            <a:r>
              <a:rPr kumimoji="0" lang="en-US" altLang="en-US" sz="1100" b="0" i="0" u="none" strike="noStrike" cap="none" normalizeH="0" baseline="0" dirty="0">
                <a:ln>
                  <a:noFill/>
                </a:ln>
                <a:solidFill>
                  <a:srgbClr val="000000"/>
                </a:solidFill>
                <a:effectLst/>
                <a:latin typeface="Open Sans" panose="020B0606030504020204" pitchFamily="34" charset="0"/>
              </a:rPr>
              <a:t>, J.-P. (2005). First-order macroscopic traffic flow models: Intersection modeling, network modeling. In </a:t>
            </a:r>
            <a:r>
              <a:rPr kumimoji="0" lang="en-US" altLang="en-US" sz="1100" b="0" i="1" u="none" strike="noStrike" cap="none" normalizeH="0" baseline="0" dirty="0">
                <a:ln>
                  <a:noFill/>
                </a:ln>
                <a:solidFill>
                  <a:srgbClr val="000000"/>
                </a:solidFill>
                <a:effectLst/>
                <a:latin typeface="Open Sans" panose="020B0606030504020204" pitchFamily="34" charset="0"/>
              </a:rPr>
              <a:t>Transportation and Traffic Theory. Flow</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0" i="1" u="none" strike="noStrike" cap="none" normalizeH="0" baseline="0" dirty="0">
                <a:ln>
                  <a:noFill/>
                </a:ln>
                <a:solidFill>
                  <a:srgbClr val="000000"/>
                </a:solidFill>
                <a:effectLst/>
                <a:latin typeface="Open Sans" panose="020B0606030504020204" pitchFamily="34" charset="0"/>
              </a:rPr>
              <a:t>Dynamics and Human Interaction</a:t>
            </a:r>
            <a:r>
              <a:rPr kumimoji="0" lang="en-US" altLang="en-US" sz="1100" b="0" i="0" u="none" strike="noStrike" cap="none" normalizeH="0" baseline="0" dirty="0">
                <a:ln>
                  <a:noFill/>
                </a:ln>
                <a:solidFill>
                  <a:srgbClr val="000000"/>
                </a:solidFill>
                <a:effectLst/>
                <a:latin typeface="Open Sans" panose="020B0606030504020204" pitchFamily="34" charset="0"/>
              </a:rPr>
              <a:t>. 16</a:t>
            </a:r>
            <a:r>
              <a:rPr kumimoji="0" lang="en-US" altLang="en-US" sz="1100" b="0" i="1" u="none" strike="noStrike" cap="none" normalizeH="0" baseline="0" dirty="0">
                <a:ln>
                  <a:noFill/>
                </a:ln>
                <a:solidFill>
                  <a:srgbClr val="000000"/>
                </a:solidFill>
                <a:effectLst/>
                <a:latin typeface="Open Sans" panose="020B0606030504020204" pitchFamily="34" charset="0"/>
              </a:rPr>
              <a:t>th International Symposium on Transportation and Traffic Theory</a:t>
            </a:r>
            <a:r>
              <a:rPr kumimoji="0" lang="en-US" altLang="en-US" sz="1100" b="0" i="0" u="none" strike="noStrike" cap="none" normalizeH="0" baseline="0" dirty="0">
                <a:ln>
                  <a:noFill/>
                </a:ln>
                <a:solidFill>
                  <a:srgbClr val="000000"/>
                </a:solidFill>
                <a:effectLst/>
                <a:latin typeface="Open Sans" panose="020B0606030504020204" pitchFamily="34" charset="0"/>
              </a:rPr>
              <a:t>. College Park, MD.</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err="1">
                <a:ln>
                  <a:noFill/>
                </a:ln>
                <a:solidFill>
                  <a:srgbClr val="000000"/>
                </a:solidFill>
                <a:effectLst/>
                <a:latin typeface="Open Sans" panose="020B0606030504020204" pitchFamily="34" charset="0"/>
              </a:rPr>
              <a:t>LeVeque</a:t>
            </a:r>
            <a:r>
              <a:rPr kumimoji="0" lang="en-US" altLang="en-US" sz="1100" b="0" i="0" u="none" strike="noStrike" cap="none" normalizeH="0" baseline="0" dirty="0">
                <a:ln>
                  <a:noFill/>
                </a:ln>
                <a:solidFill>
                  <a:srgbClr val="000000"/>
                </a:solidFill>
                <a:effectLst/>
                <a:latin typeface="Open Sans" panose="020B0606030504020204" pitchFamily="34" charset="0"/>
              </a:rPr>
              <a:t>, R. J. (2002). </a:t>
            </a:r>
            <a:r>
              <a:rPr kumimoji="0" lang="en-US" altLang="en-US" sz="1100" b="0" i="1" u="none" strike="noStrike" cap="none" normalizeH="0" baseline="0" dirty="0">
                <a:ln>
                  <a:noFill/>
                </a:ln>
                <a:solidFill>
                  <a:srgbClr val="000000"/>
                </a:solidFill>
                <a:effectLst/>
                <a:latin typeface="Open Sans" panose="020B0606030504020204" pitchFamily="34" charset="0"/>
              </a:rPr>
              <a:t>Finite Volume Methods for Hyperbolic Problems</a:t>
            </a:r>
            <a:r>
              <a:rPr kumimoji="0" lang="en-US" altLang="en-US" sz="1100" b="0" i="0" u="none" strike="noStrike" cap="none" normalizeH="0" baseline="0" dirty="0">
                <a:ln>
                  <a:noFill/>
                </a:ln>
                <a:solidFill>
                  <a:srgbClr val="000000"/>
                </a:solidFill>
                <a:effectLst/>
                <a:latin typeface="Open Sans" panose="020B0606030504020204" pitchFamily="34" charset="0"/>
              </a:rPr>
              <a:t>. Cambridge Univ. Press, Cambridge.</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err="1">
                <a:ln>
                  <a:noFill/>
                </a:ln>
                <a:solidFill>
                  <a:srgbClr val="000000"/>
                </a:solidFill>
                <a:effectLst/>
                <a:latin typeface="Open Sans" panose="020B0606030504020204" pitchFamily="34" charset="0"/>
              </a:rPr>
              <a:t>Lighthill</a:t>
            </a:r>
            <a:r>
              <a:rPr kumimoji="0" lang="en-US" altLang="en-US" sz="1100" b="0" i="0" u="none" strike="noStrike" cap="none" normalizeH="0" baseline="0" dirty="0">
                <a:ln>
                  <a:noFill/>
                </a:ln>
                <a:solidFill>
                  <a:srgbClr val="000000"/>
                </a:solidFill>
                <a:effectLst/>
                <a:latin typeface="Open Sans" panose="020B0606030504020204" pitchFamily="34" charset="0"/>
              </a:rPr>
              <a:t>, M. J. and Whitham, G. B. (1955). On kinematic waves. II. A theory of traffic flow on long crowded roads. </a:t>
            </a:r>
            <a:r>
              <a:rPr kumimoji="0" lang="en-US" altLang="en-US" sz="1100" b="0" i="1" u="none" strike="noStrike" cap="none" normalizeH="0" baseline="0" dirty="0">
                <a:ln>
                  <a:noFill/>
                </a:ln>
                <a:solidFill>
                  <a:srgbClr val="000000"/>
                </a:solidFill>
                <a:effectLst/>
                <a:latin typeface="Open Sans" panose="020B0606030504020204" pitchFamily="34" charset="0"/>
              </a:rPr>
              <a:t>Proc. Roy. Soc. London. Ser. A.</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229</a:t>
            </a:r>
            <a:r>
              <a:rPr kumimoji="0" lang="en-US" altLang="en-US" sz="1100" b="0" i="0" u="none" strike="noStrike" cap="none" normalizeH="0" baseline="0" dirty="0">
                <a:ln>
                  <a:noFill/>
                </a:ln>
                <a:solidFill>
                  <a:srgbClr val="000000"/>
                </a:solidFill>
                <a:effectLst/>
                <a:latin typeface="Open Sans" panose="020B0606030504020204" pitchFamily="34" charset="0"/>
              </a:rPr>
              <a:t> 317–345.</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May, A. D. (1990). </a:t>
            </a:r>
            <a:r>
              <a:rPr kumimoji="0" lang="en-US" altLang="en-US" sz="1100" b="0" i="1" u="none" strike="noStrike" cap="none" normalizeH="0" baseline="0" dirty="0">
                <a:ln>
                  <a:noFill/>
                </a:ln>
                <a:solidFill>
                  <a:srgbClr val="000000"/>
                </a:solidFill>
                <a:effectLst/>
                <a:latin typeface="Open Sans" panose="020B0606030504020204" pitchFamily="34" charset="0"/>
              </a:rPr>
              <a:t>Traffic Flow Fundamentals</a:t>
            </a:r>
            <a:r>
              <a:rPr kumimoji="0" lang="en-US" altLang="en-US" sz="1100" b="0" i="0" u="none" strike="noStrike" cap="none" normalizeH="0" baseline="0" dirty="0">
                <a:ln>
                  <a:noFill/>
                </a:ln>
                <a:solidFill>
                  <a:srgbClr val="000000"/>
                </a:solidFill>
                <a:effectLst/>
                <a:latin typeface="Open Sans" panose="020B0606030504020204" pitchFamily="34" charset="0"/>
              </a:rPr>
              <a:t>. Prentice Hall, New York.</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err="1">
                <a:ln>
                  <a:noFill/>
                </a:ln>
                <a:solidFill>
                  <a:srgbClr val="000000"/>
                </a:solidFill>
                <a:effectLst/>
                <a:latin typeface="Open Sans" panose="020B0606030504020204" pitchFamily="34" charset="0"/>
              </a:rPr>
              <a:t>Mihaylova</a:t>
            </a:r>
            <a:r>
              <a:rPr kumimoji="0" lang="en-US" altLang="en-US" sz="1100" b="0" i="0" u="none" strike="noStrike" cap="none" normalizeH="0" baseline="0" dirty="0">
                <a:ln>
                  <a:noFill/>
                </a:ln>
                <a:solidFill>
                  <a:srgbClr val="000000"/>
                </a:solidFill>
                <a:effectLst/>
                <a:latin typeface="Open Sans" panose="020B0606030504020204" pitchFamily="34" charset="0"/>
              </a:rPr>
              <a:t>, L., </a:t>
            </a:r>
            <a:r>
              <a:rPr kumimoji="0" lang="en-US" altLang="en-US" sz="1100" b="0" i="0" u="none" strike="noStrike" cap="none" normalizeH="0" baseline="0" dirty="0" err="1">
                <a:ln>
                  <a:noFill/>
                </a:ln>
                <a:solidFill>
                  <a:srgbClr val="000000"/>
                </a:solidFill>
                <a:effectLst/>
                <a:latin typeface="Open Sans" panose="020B0606030504020204" pitchFamily="34" charset="0"/>
              </a:rPr>
              <a:t>Boel</a:t>
            </a:r>
            <a:r>
              <a:rPr kumimoji="0" lang="en-US" altLang="en-US" sz="1100" b="0" i="0" u="none" strike="noStrike" cap="none" normalizeH="0" baseline="0" dirty="0">
                <a:ln>
                  <a:noFill/>
                </a:ln>
                <a:solidFill>
                  <a:srgbClr val="000000"/>
                </a:solidFill>
                <a:effectLst/>
                <a:latin typeface="Open Sans" panose="020B0606030504020204" pitchFamily="34" charset="0"/>
              </a:rPr>
              <a:t>, R. and </a:t>
            </a:r>
            <a:r>
              <a:rPr kumimoji="0" lang="en-US" altLang="en-US" sz="1100" b="0" i="0" u="none" strike="noStrike" cap="none" normalizeH="0" baseline="0" dirty="0" err="1">
                <a:ln>
                  <a:noFill/>
                </a:ln>
                <a:solidFill>
                  <a:srgbClr val="000000"/>
                </a:solidFill>
                <a:effectLst/>
                <a:latin typeface="Open Sans" panose="020B0606030504020204" pitchFamily="34" charset="0"/>
              </a:rPr>
              <a:t>Hegyi</a:t>
            </a:r>
            <a:r>
              <a:rPr kumimoji="0" lang="en-US" altLang="en-US" sz="1100" b="0" i="0" u="none" strike="noStrike" cap="none" normalizeH="0" baseline="0" dirty="0">
                <a:ln>
                  <a:noFill/>
                </a:ln>
                <a:solidFill>
                  <a:srgbClr val="000000"/>
                </a:solidFill>
                <a:effectLst/>
                <a:latin typeface="Open Sans" panose="020B0606030504020204" pitchFamily="34" charset="0"/>
              </a:rPr>
              <a:t>, A. (2007). Freeway traffic estimation within particle filtering framework. </a:t>
            </a:r>
            <a:r>
              <a:rPr kumimoji="0" lang="en-US" altLang="en-US" sz="1100" b="0" i="1" u="none" strike="noStrike" cap="none" normalizeH="0" baseline="0" dirty="0" err="1">
                <a:ln>
                  <a:noFill/>
                </a:ln>
                <a:solidFill>
                  <a:srgbClr val="000000"/>
                </a:solidFill>
                <a:effectLst/>
                <a:latin typeface="Open Sans" panose="020B0606030504020204" pitchFamily="34" charset="0"/>
              </a:rPr>
              <a:t>Automatica</a:t>
            </a:r>
            <a:r>
              <a:rPr kumimoji="0" lang="en-US" altLang="en-US" sz="1100" b="0" i="1" u="none" strike="noStrike" cap="none" normalizeH="0" baseline="0" dirty="0">
                <a:ln>
                  <a:noFill/>
                </a:ln>
                <a:solidFill>
                  <a:srgbClr val="000000"/>
                </a:solidFill>
                <a:effectLst/>
                <a:latin typeface="Open Sans" panose="020B0606030504020204" pitchFamily="34" charset="0"/>
              </a:rPr>
              <a:t> J. IFAC</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43</a:t>
            </a:r>
            <a:r>
              <a:rPr kumimoji="0" lang="en-US" altLang="en-US" sz="1100" b="0" i="0" u="none" strike="noStrike" cap="none" normalizeH="0" baseline="0" dirty="0">
                <a:ln>
                  <a:noFill/>
                </a:ln>
                <a:solidFill>
                  <a:srgbClr val="000000"/>
                </a:solidFill>
                <a:effectLst/>
                <a:latin typeface="Open Sans" panose="020B0606030504020204" pitchFamily="34" charset="0"/>
              </a:rPr>
              <a:t> 290–300.</a:t>
            </a:r>
          </a:p>
          <a:p>
            <a:pPr marR="0" lvl="0" algn="l" defTabSz="914400" rtl="0" eaLnBrk="0" fontAlgn="base" latinLnBrk="0" hangingPunct="0">
              <a:lnSpc>
                <a:spcPct val="100000"/>
              </a:lnSpc>
              <a:spcBef>
                <a:spcPct val="0"/>
              </a:spcBef>
              <a:spcAft>
                <a:spcPct val="0"/>
              </a:spcAft>
              <a:buClrTx/>
              <a:buSzTx/>
              <a:tabLst/>
            </a:pPr>
            <a:endParaRPr lang="en-US" altLang="en-US" sz="1100" dirty="0">
              <a:solidFill>
                <a:srgbClr val="000000"/>
              </a:solidFill>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err="1">
                <a:ln>
                  <a:noFill/>
                </a:ln>
                <a:solidFill>
                  <a:srgbClr val="000000"/>
                </a:solidFill>
                <a:effectLst/>
                <a:latin typeface="Open Sans" panose="020B0606030504020204" pitchFamily="34" charset="0"/>
              </a:rPr>
              <a:t>Muralidharan</a:t>
            </a:r>
            <a:r>
              <a:rPr kumimoji="0" lang="en-US" altLang="en-US" sz="1100" b="0" i="0" u="none" strike="noStrike" cap="none" normalizeH="0" baseline="0" dirty="0">
                <a:ln>
                  <a:noFill/>
                </a:ln>
                <a:solidFill>
                  <a:srgbClr val="000000"/>
                </a:solidFill>
                <a:effectLst/>
                <a:latin typeface="Open Sans" panose="020B0606030504020204" pitchFamily="34" charset="0"/>
              </a:rPr>
              <a:t>, A. and Horowitz, R. (2009). Imputation of ramp flow data for freeway traffic simulation. </a:t>
            </a:r>
            <a:r>
              <a:rPr kumimoji="0" lang="en-US" altLang="en-US" sz="1100" b="0" i="1" u="none" strike="noStrike" cap="none" normalizeH="0" baseline="0" dirty="0">
                <a:ln>
                  <a:noFill/>
                </a:ln>
                <a:solidFill>
                  <a:srgbClr val="000000"/>
                </a:solidFill>
                <a:effectLst/>
                <a:latin typeface="Open Sans" panose="020B0606030504020204" pitchFamily="34" charset="0"/>
              </a:rPr>
              <a:t>Transportation Research Record</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0" i="1" u="none" strike="noStrike" cap="none" normalizeH="0" baseline="0" dirty="0">
                <a:ln>
                  <a:noFill/>
                </a:ln>
                <a:solidFill>
                  <a:srgbClr val="000000"/>
                </a:solidFill>
                <a:effectLst/>
                <a:latin typeface="Open Sans" panose="020B0606030504020204" pitchFamily="34" charset="0"/>
              </a:rPr>
              <a:t>Journal of the Transportation Research Board</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2099</a:t>
            </a:r>
            <a:r>
              <a:rPr kumimoji="0" lang="en-US" altLang="en-US" sz="1100" b="0" i="0" u="none" strike="noStrike" cap="none" normalizeH="0" baseline="0" dirty="0">
                <a:ln>
                  <a:noFill/>
                </a:ln>
                <a:solidFill>
                  <a:srgbClr val="000000"/>
                </a:solidFill>
                <a:effectLst/>
                <a:latin typeface="Open Sans" panose="020B0606030504020204" pitchFamily="34" charset="0"/>
              </a:rPr>
              <a:t> 58–64.</a:t>
            </a: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Pitt, M. K. and Shephard, N. (1999). Filtering via simulation: Auxiliary particle filters. </a:t>
            </a:r>
            <a:r>
              <a:rPr kumimoji="0" lang="en-US" altLang="en-US" sz="1100" b="0" i="1" u="none" strike="noStrike" cap="none" normalizeH="0" baseline="0" dirty="0">
                <a:ln>
                  <a:noFill/>
                </a:ln>
                <a:solidFill>
                  <a:srgbClr val="000000"/>
                </a:solidFill>
                <a:effectLst/>
                <a:latin typeface="Open Sans" panose="020B0606030504020204" pitchFamily="34" charset="0"/>
              </a:rPr>
              <a:t>J. Amer. Statist. Assoc.</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94</a:t>
            </a:r>
            <a:r>
              <a:rPr kumimoji="0" lang="en-US" altLang="en-US" sz="1100" b="0" i="0" u="none" strike="noStrike" cap="none" normalizeH="0" baseline="0" dirty="0">
                <a:ln>
                  <a:noFill/>
                </a:ln>
                <a:solidFill>
                  <a:srgbClr val="000000"/>
                </a:solidFill>
                <a:effectLst/>
                <a:latin typeface="Open Sans" panose="020B0606030504020204" pitchFamily="34" charset="0"/>
              </a:rPr>
              <a:t> 590–599.</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Richards, P. I. (1956). Shock waves on the highway. </a:t>
            </a:r>
            <a:r>
              <a:rPr kumimoji="0" lang="en-US" altLang="en-US" sz="1100" b="0" i="1" u="none" strike="noStrike" cap="none" normalizeH="0" baseline="0" dirty="0">
                <a:ln>
                  <a:noFill/>
                </a:ln>
                <a:solidFill>
                  <a:srgbClr val="000000"/>
                </a:solidFill>
                <a:effectLst/>
                <a:latin typeface="Open Sans" panose="020B0606030504020204" pitchFamily="34" charset="0"/>
              </a:rPr>
              <a:t>Operations Res.</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4</a:t>
            </a:r>
            <a:r>
              <a:rPr kumimoji="0" lang="en-US" altLang="en-US" sz="1100" b="0" i="0" u="none" strike="noStrike" cap="none" normalizeH="0" baseline="0" dirty="0">
                <a:ln>
                  <a:noFill/>
                </a:ln>
                <a:solidFill>
                  <a:srgbClr val="000000"/>
                </a:solidFill>
                <a:effectLst/>
                <a:latin typeface="Open Sans" panose="020B0606030504020204" pitchFamily="34" charset="0"/>
              </a:rPr>
              <a:t> 42–51.</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err="1">
                <a:ln>
                  <a:noFill/>
                </a:ln>
                <a:solidFill>
                  <a:srgbClr val="000000"/>
                </a:solidFill>
                <a:effectLst/>
                <a:latin typeface="Open Sans" panose="020B0606030504020204" pitchFamily="34" charset="0"/>
              </a:rPr>
              <a:t>Schreiter</a:t>
            </a:r>
            <a:r>
              <a:rPr kumimoji="0" lang="en-US" altLang="en-US" sz="1100" b="0" i="0" u="none" strike="noStrike" cap="none" normalizeH="0" baseline="0" dirty="0">
                <a:ln>
                  <a:noFill/>
                </a:ln>
                <a:solidFill>
                  <a:srgbClr val="000000"/>
                </a:solidFill>
                <a:effectLst/>
                <a:latin typeface="Open Sans" panose="020B0606030504020204" pitchFamily="34" charset="0"/>
              </a:rPr>
              <a:t>, T., van </a:t>
            </a:r>
            <a:r>
              <a:rPr kumimoji="0" lang="en-US" altLang="en-US" sz="1100" b="0" i="0" u="none" strike="noStrike" cap="none" normalizeH="0" baseline="0" dirty="0" err="1">
                <a:ln>
                  <a:noFill/>
                </a:ln>
                <a:solidFill>
                  <a:srgbClr val="000000"/>
                </a:solidFill>
                <a:effectLst/>
                <a:latin typeface="Open Sans" panose="020B0606030504020204" pitchFamily="34" charset="0"/>
              </a:rPr>
              <a:t>Hinsbergen</a:t>
            </a:r>
            <a:r>
              <a:rPr kumimoji="0" lang="en-US" altLang="en-US" sz="1100" b="0" i="0" u="none" strike="noStrike" cap="none" normalizeH="0" baseline="0" dirty="0">
                <a:ln>
                  <a:noFill/>
                </a:ln>
                <a:solidFill>
                  <a:srgbClr val="000000"/>
                </a:solidFill>
                <a:effectLst/>
                <a:latin typeface="Open Sans" panose="020B0606030504020204" pitchFamily="34" charset="0"/>
              </a:rPr>
              <a:t>, C., </a:t>
            </a:r>
            <a:r>
              <a:rPr kumimoji="0" lang="en-US" altLang="en-US" sz="1100" b="0" i="0" u="none" strike="noStrike" cap="none" normalizeH="0" baseline="0" dirty="0" err="1">
                <a:ln>
                  <a:noFill/>
                </a:ln>
                <a:solidFill>
                  <a:srgbClr val="000000"/>
                </a:solidFill>
                <a:effectLst/>
                <a:latin typeface="Open Sans" panose="020B0606030504020204" pitchFamily="34" charset="0"/>
              </a:rPr>
              <a:t>Zuurbier</a:t>
            </a:r>
            <a:r>
              <a:rPr kumimoji="0" lang="en-US" altLang="en-US" sz="1100" b="0" i="0" u="none" strike="noStrike" cap="none" normalizeH="0" baseline="0" dirty="0">
                <a:ln>
                  <a:noFill/>
                </a:ln>
                <a:solidFill>
                  <a:srgbClr val="000000"/>
                </a:solidFill>
                <a:effectLst/>
                <a:latin typeface="Open Sans" panose="020B0606030504020204" pitchFamily="34" charset="0"/>
              </a:rPr>
              <a:t>, F., van Lint, H. and </a:t>
            </a:r>
            <a:r>
              <a:rPr kumimoji="0" lang="en-US" altLang="en-US" sz="1100" b="0" i="0" u="none" strike="noStrike" cap="none" normalizeH="0" baseline="0" dirty="0" err="1">
                <a:ln>
                  <a:noFill/>
                </a:ln>
                <a:solidFill>
                  <a:srgbClr val="000000"/>
                </a:solidFill>
                <a:effectLst/>
                <a:latin typeface="Open Sans" panose="020B0606030504020204" pitchFamily="34" charset="0"/>
              </a:rPr>
              <a:t>Hoogendoorn</a:t>
            </a:r>
            <a:r>
              <a:rPr kumimoji="0" lang="en-US" altLang="en-US" sz="1100" b="0" i="0" u="none" strike="noStrike" cap="none" normalizeH="0" baseline="0" dirty="0">
                <a:ln>
                  <a:noFill/>
                </a:ln>
                <a:solidFill>
                  <a:srgbClr val="000000"/>
                </a:solidFill>
                <a:effectLst/>
                <a:latin typeface="Open Sans" panose="020B0606030504020204" pitchFamily="34" charset="0"/>
              </a:rPr>
              <a:t>, S. (2010). Data-model synchronization in extended Kalman filters for accurate online traffic state estimation. In </a:t>
            </a:r>
            <a:r>
              <a:rPr kumimoji="0" lang="en-US" altLang="en-US" sz="1100" b="0" i="1" u="none" strike="noStrike" cap="none" normalizeH="0" baseline="0" dirty="0">
                <a:ln>
                  <a:noFill/>
                </a:ln>
                <a:solidFill>
                  <a:srgbClr val="000000"/>
                </a:solidFill>
                <a:effectLst/>
                <a:latin typeface="Open Sans" panose="020B0606030504020204" pitchFamily="34" charset="0"/>
              </a:rPr>
              <a:t>Proceedings of the Traffic Flow Theory Conference</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86</a:t>
            </a:r>
            <a:r>
              <a:rPr kumimoji="0" lang="en-US" altLang="en-US" sz="1100" b="0" i="0" u="none" strike="noStrike" cap="none" normalizeH="0" baseline="0" dirty="0">
                <a:ln>
                  <a:noFill/>
                </a:ln>
                <a:solidFill>
                  <a:srgbClr val="000000"/>
                </a:solidFill>
                <a:effectLst/>
                <a:latin typeface="Open Sans" panose="020B0606030504020204" pitchFamily="34" charset="0"/>
              </a:rPr>
              <a:t>. Annecy, France.</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Snyder, C. (2011). Particle filters, the “optimal” proposal and high-dimensional systems. In </a:t>
            </a:r>
            <a:r>
              <a:rPr kumimoji="0" lang="en-US" altLang="en-US" sz="1100" b="0" i="1" u="none" strike="noStrike" cap="none" normalizeH="0" baseline="0" dirty="0">
                <a:ln>
                  <a:noFill/>
                </a:ln>
                <a:solidFill>
                  <a:srgbClr val="000000"/>
                </a:solidFill>
                <a:effectLst/>
                <a:latin typeface="Open Sans" panose="020B0606030504020204" pitchFamily="34" charset="0"/>
              </a:rPr>
              <a:t>Proceedings of the ECMWF Seminar on Data Assimilation for Atmosphere and Ocean</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0" i="0" u="none" strike="noStrike" cap="none" normalizeH="0" baseline="0" dirty="0" err="1">
                <a:ln>
                  <a:noFill/>
                </a:ln>
                <a:solidFill>
                  <a:srgbClr val="000000"/>
                </a:solidFill>
                <a:effectLst/>
                <a:latin typeface="Open Sans" panose="020B0606030504020204" pitchFamily="34" charset="0"/>
              </a:rPr>
              <a:t>Shinfield</a:t>
            </a:r>
            <a:r>
              <a:rPr kumimoji="0" lang="en-US" altLang="en-US" sz="1100" b="0" i="0" u="none" strike="noStrike" cap="none" normalizeH="0" baseline="0" dirty="0">
                <a:ln>
                  <a:noFill/>
                </a:ln>
                <a:solidFill>
                  <a:srgbClr val="000000"/>
                </a:solidFill>
                <a:effectLst/>
                <a:latin typeface="Open Sans" panose="020B0606030504020204" pitchFamily="34" charset="0"/>
              </a:rPr>
              <a:t> Park, Reading.</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err="1">
                <a:ln>
                  <a:noFill/>
                </a:ln>
                <a:solidFill>
                  <a:srgbClr val="000000"/>
                </a:solidFill>
                <a:effectLst/>
                <a:latin typeface="Open Sans" panose="020B0606030504020204" pitchFamily="34" charset="0"/>
              </a:rPr>
              <a:t>Storvik</a:t>
            </a:r>
            <a:r>
              <a:rPr kumimoji="0" lang="en-US" altLang="en-US" sz="1100" b="0" i="0" u="none" strike="noStrike" cap="none" normalizeH="0" baseline="0" dirty="0">
                <a:ln>
                  <a:noFill/>
                </a:ln>
                <a:solidFill>
                  <a:srgbClr val="000000"/>
                </a:solidFill>
                <a:effectLst/>
                <a:latin typeface="Open Sans" panose="020B0606030504020204" pitchFamily="34" charset="0"/>
              </a:rPr>
              <a:t>, G. (2002). Particle filters for state-space models with the presence of unknown static parameters. </a:t>
            </a:r>
            <a:r>
              <a:rPr kumimoji="0" lang="en-US" altLang="en-US" sz="1100" b="0" i="1" u="none" strike="noStrike" cap="none" normalizeH="0" baseline="0" dirty="0">
                <a:ln>
                  <a:noFill/>
                </a:ln>
                <a:solidFill>
                  <a:srgbClr val="000000"/>
                </a:solidFill>
                <a:effectLst/>
                <a:latin typeface="Open Sans" panose="020B0606030504020204" pitchFamily="34" charset="0"/>
              </a:rPr>
              <a:t>IEEE Trans. Signal Process.</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50</a:t>
            </a:r>
            <a:r>
              <a:rPr kumimoji="0" lang="en-US" altLang="en-US" sz="1100" b="0" i="0" u="none" strike="noStrike" cap="none" normalizeH="0" baseline="0" dirty="0">
                <a:ln>
                  <a:noFill/>
                </a:ln>
                <a:solidFill>
                  <a:srgbClr val="000000"/>
                </a:solidFill>
                <a:effectLst/>
                <a:latin typeface="Open Sans" panose="020B0606030504020204" pitchFamily="34" charset="0"/>
              </a:rPr>
              <a:t> 281–289.</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Sun, X., Muñoz, L. and Horowitz, R. (2003). Highway traffic state estimation using improved mixture Kalman filters for effective ramp metering control. In </a:t>
            </a:r>
            <a:r>
              <a:rPr kumimoji="0" lang="en-US" altLang="en-US" sz="1100" b="0" i="1" u="none" strike="noStrike" cap="none" normalizeH="0" baseline="0" dirty="0">
                <a:ln>
                  <a:noFill/>
                </a:ln>
                <a:solidFill>
                  <a:srgbClr val="000000"/>
                </a:solidFill>
                <a:effectLst/>
                <a:latin typeface="Open Sans" panose="020B0606030504020204" pitchFamily="34" charset="0"/>
              </a:rPr>
              <a:t>Proceedings of</a:t>
            </a:r>
            <a:r>
              <a:rPr kumimoji="0" lang="en-US" altLang="en-US" sz="1100" b="0" i="0" u="none" strike="noStrike" cap="none" normalizeH="0" baseline="0" dirty="0">
                <a:ln>
                  <a:noFill/>
                </a:ln>
                <a:solidFill>
                  <a:srgbClr val="000000"/>
                </a:solidFill>
                <a:effectLst/>
                <a:latin typeface="Open Sans" panose="020B0606030504020204" pitchFamily="34" charset="0"/>
              </a:rPr>
              <a:t> 42</a:t>
            </a:r>
            <a:r>
              <a:rPr kumimoji="0" lang="en-US" altLang="en-US" sz="1100" b="0" i="1" u="none" strike="noStrike" cap="none" normalizeH="0" baseline="0" dirty="0">
                <a:ln>
                  <a:noFill/>
                </a:ln>
                <a:solidFill>
                  <a:srgbClr val="000000"/>
                </a:solidFill>
                <a:effectLst/>
                <a:latin typeface="Open Sans" panose="020B0606030504020204" pitchFamily="34" charset="0"/>
              </a:rPr>
              <a:t>nd IEEE Conference on Decision and Control</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6</a:t>
            </a:r>
            <a:r>
              <a:rPr kumimoji="0" lang="en-US" altLang="en-US" sz="1100" b="0" i="0" u="none" strike="noStrike" cap="none" normalizeH="0" baseline="0" dirty="0">
                <a:ln>
                  <a:noFill/>
                </a:ln>
                <a:solidFill>
                  <a:srgbClr val="000000"/>
                </a:solidFill>
                <a:effectLst/>
                <a:latin typeface="Open Sans" panose="020B0606030504020204" pitchFamily="34" charset="0"/>
              </a:rPr>
              <a:t> 6333–6338. IEEE, New York.</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Tebaldi, C. and West, M. (1998). Bayesian inference on network traffic using link count data. </a:t>
            </a:r>
            <a:r>
              <a:rPr kumimoji="0" lang="en-US" altLang="en-US" sz="1100" b="0" i="1" u="none" strike="noStrike" cap="none" normalizeH="0" baseline="0" dirty="0">
                <a:ln>
                  <a:noFill/>
                </a:ln>
                <a:solidFill>
                  <a:srgbClr val="000000"/>
                </a:solidFill>
                <a:effectLst/>
                <a:latin typeface="Open Sans" panose="020B0606030504020204" pitchFamily="34" charset="0"/>
              </a:rPr>
              <a:t>J. Amer. Statist. Assoc.</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93</a:t>
            </a:r>
            <a:r>
              <a:rPr kumimoji="0" lang="en-US" altLang="en-US" sz="1100" b="0" i="0" u="none" strike="noStrike" cap="none" normalizeH="0" baseline="0" dirty="0">
                <a:ln>
                  <a:noFill/>
                </a:ln>
                <a:solidFill>
                  <a:srgbClr val="000000"/>
                </a:solidFill>
                <a:effectLst/>
                <a:latin typeface="Open Sans" panose="020B0606030504020204" pitchFamily="34" charset="0"/>
              </a:rPr>
              <a:t> 557–576.</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Transportation Research Board (2010). Highway capacity manual. National Academies of Sciences, Engineering, and Medicine, Washington, DC.</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Wang, Y. and </a:t>
            </a:r>
            <a:r>
              <a:rPr kumimoji="0" lang="en-US" altLang="en-US" sz="1100" b="0" i="0" u="none" strike="noStrike" cap="none" normalizeH="0" baseline="0" dirty="0" err="1">
                <a:ln>
                  <a:noFill/>
                </a:ln>
                <a:solidFill>
                  <a:srgbClr val="000000"/>
                </a:solidFill>
                <a:effectLst/>
                <a:latin typeface="Open Sans" panose="020B0606030504020204" pitchFamily="34" charset="0"/>
              </a:rPr>
              <a:t>Papageorgiou</a:t>
            </a:r>
            <a:r>
              <a:rPr kumimoji="0" lang="en-US" altLang="en-US" sz="1100" b="0" i="0" u="none" strike="noStrike" cap="none" normalizeH="0" baseline="0" dirty="0">
                <a:ln>
                  <a:noFill/>
                </a:ln>
                <a:solidFill>
                  <a:srgbClr val="000000"/>
                </a:solidFill>
                <a:effectLst/>
                <a:latin typeface="Open Sans" panose="020B0606030504020204" pitchFamily="34" charset="0"/>
              </a:rPr>
              <a:t>, M. (2005). Real-time freeway traffic state estimation based on extended Kalman filter: A general approach. </a:t>
            </a:r>
            <a:r>
              <a:rPr kumimoji="0" lang="en-US" altLang="en-US" sz="1100" b="0" i="1" u="none" strike="noStrike" cap="none" normalizeH="0" baseline="0" dirty="0">
                <a:ln>
                  <a:noFill/>
                </a:ln>
                <a:solidFill>
                  <a:srgbClr val="000000"/>
                </a:solidFill>
                <a:effectLst/>
                <a:latin typeface="Open Sans" panose="020B0606030504020204" pitchFamily="34" charset="0"/>
              </a:rPr>
              <a:t>Transp. Res.</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0" i="1" u="none" strike="noStrike" cap="none" normalizeH="0" baseline="0" dirty="0">
                <a:ln>
                  <a:noFill/>
                </a:ln>
                <a:solidFill>
                  <a:srgbClr val="000000"/>
                </a:solidFill>
                <a:effectLst/>
                <a:latin typeface="Open Sans" panose="020B0606030504020204" pitchFamily="34" charset="0"/>
              </a:rPr>
              <a:t>Part B</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0" i="1" u="none" strike="noStrike" cap="none" normalizeH="0" baseline="0" dirty="0" err="1">
                <a:ln>
                  <a:noFill/>
                </a:ln>
                <a:solidFill>
                  <a:srgbClr val="000000"/>
                </a:solidFill>
                <a:effectLst/>
                <a:latin typeface="Open Sans" panose="020B0606030504020204" pitchFamily="34" charset="0"/>
              </a:rPr>
              <a:t>Methodol</a:t>
            </a:r>
            <a:r>
              <a:rPr kumimoji="0" lang="en-US" altLang="en-US" sz="1100" b="0" i="1" u="none" strike="noStrike" cap="none" normalizeH="0" baseline="0" dirty="0">
                <a:ln>
                  <a:noFill/>
                </a:ln>
                <a:solidFill>
                  <a:srgbClr val="000000"/>
                </a:solidFill>
                <a:effectLst/>
                <a:latin typeface="Open Sans" panose="020B0606030504020204" pitchFamily="34" charset="0"/>
              </a:rPr>
              <a:t>.</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39</a:t>
            </a:r>
            <a:r>
              <a:rPr kumimoji="0" lang="en-US" altLang="en-US" sz="1100" b="0" i="0" u="none" strike="noStrike" cap="none" normalizeH="0" baseline="0" dirty="0">
                <a:ln>
                  <a:noFill/>
                </a:ln>
                <a:solidFill>
                  <a:srgbClr val="000000"/>
                </a:solidFill>
                <a:effectLst/>
                <a:latin typeface="Open Sans" panose="020B0606030504020204" pitchFamily="34" charset="0"/>
              </a:rPr>
              <a:t> 141–167.</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Westgate, B. S., Woodard, D. B., Matteson, D. S. and Henderson, S. G. (2013). Travel time estimation for ambulances using Bayesian data augmentation. </a:t>
            </a:r>
            <a:r>
              <a:rPr kumimoji="0" lang="en-US" altLang="en-US" sz="1100" b="0" i="1" u="none" strike="noStrike" cap="none" normalizeH="0" baseline="0" dirty="0">
                <a:ln>
                  <a:noFill/>
                </a:ln>
                <a:solidFill>
                  <a:srgbClr val="000000"/>
                </a:solidFill>
                <a:effectLst/>
                <a:latin typeface="Open Sans" panose="020B0606030504020204" pitchFamily="34" charset="0"/>
              </a:rPr>
              <a:t>Ann. Appl. Stat.</a:t>
            </a:r>
            <a:r>
              <a:rPr kumimoji="0" lang="en-US" altLang="en-US" sz="1100" b="0" i="0" u="none" strike="noStrike" cap="none" normalizeH="0" baseline="0" dirty="0">
                <a:ln>
                  <a:noFill/>
                </a:ln>
                <a:solidFill>
                  <a:srgbClr val="000000"/>
                </a:solidFill>
                <a:effectLst/>
                <a:latin typeface="Open Sans" panose="020B0606030504020204" pitchFamily="34" charset="0"/>
              </a:rPr>
              <a:t> </a:t>
            </a:r>
            <a:r>
              <a:rPr kumimoji="0" lang="en-US" altLang="en-US" sz="1100" b="1" i="0" u="none" strike="noStrike" cap="none" normalizeH="0" baseline="0" dirty="0">
                <a:ln>
                  <a:noFill/>
                </a:ln>
                <a:solidFill>
                  <a:srgbClr val="000000"/>
                </a:solidFill>
                <a:effectLst/>
                <a:latin typeface="Open Sans" panose="020B0606030504020204" pitchFamily="34" charset="0"/>
              </a:rPr>
              <a:t>7</a:t>
            </a:r>
            <a:r>
              <a:rPr kumimoji="0" lang="en-US" altLang="en-US" sz="1100" b="0" i="0" u="none" strike="noStrike" cap="none" normalizeH="0" baseline="0" dirty="0">
                <a:ln>
                  <a:noFill/>
                </a:ln>
                <a:solidFill>
                  <a:srgbClr val="000000"/>
                </a:solidFill>
                <a:effectLst/>
                <a:latin typeface="Open Sans" panose="020B0606030504020204" pitchFamily="34" charset="0"/>
              </a:rPr>
              <a:t> 1139–1161.</a:t>
            </a:r>
          </a:p>
          <a:p>
            <a:pPr marR="0" lvl="0" algn="l" defTabSz="914400" rtl="0" eaLnBrk="0" fontAlgn="base" latinLnBrk="0" hangingPunct="0">
              <a:lnSpc>
                <a:spcPct val="100000"/>
              </a:lnSpc>
              <a:spcBef>
                <a:spcPct val="0"/>
              </a:spcBef>
              <a:spcAft>
                <a:spcPct val="0"/>
              </a:spcAft>
              <a:buClrTx/>
              <a:buSzTx/>
              <a:tabLst/>
            </a:pPr>
            <a:endParaRPr kumimoji="0" lang="en-US" altLang="en-US" sz="1100" b="0" i="0" u="none" strike="noStrike" cap="none" normalizeH="0" baseline="0" dirty="0">
              <a:ln>
                <a:noFill/>
              </a:ln>
              <a:solidFill>
                <a:srgbClr val="000000"/>
              </a:solidFill>
              <a:effectLst/>
              <a:latin typeface="Open Sans" panose="020B0606030504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n-US" altLang="en-US" sz="1100" b="0" i="0" u="none" strike="noStrike" cap="none" normalizeH="0" baseline="0" dirty="0">
                <a:ln>
                  <a:noFill/>
                </a:ln>
                <a:solidFill>
                  <a:srgbClr val="000000"/>
                </a:solidFill>
                <a:effectLst/>
                <a:latin typeface="Open Sans" panose="020B0606030504020204" pitchFamily="34" charset="0"/>
              </a:rPr>
              <a:t>Work, D. B., </a:t>
            </a:r>
            <a:r>
              <a:rPr kumimoji="0" lang="en-US" altLang="en-US" sz="1100" b="0" i="0" u="none" strike="noStrike" cap="none" normalizeH="0" baseline="0" dirty="0" err="1">
                <a:ln>
                  <a:noFill/>
                </a:ln>
                <a:solidFill>
                  <a:srgbClr val="000000"/>
                </a:solidFill>
                <a:effectLst/>
                <a:latin typeface="Open Sans" panose="020B0606030504020204" pitchFamily="34" charset="0"/>
              </a:rPr>
              <a:t>Tossavainen</a:t>
            </a:r>
            <a:r>
              <a:rPr kumimoji="0" lang="en-US" altLang="en-US" sz="1100" b="0" i="0" u="none" strike="noStrike" cap="none" normalizeH="0" baseline="0" dirty="0">
                <a:ln>
                  <a:noFill/>
                </a:ln>
                <a:solidFill>
                  <a:srgbClr val="000000"/>
                </a:solidFill>
                <a:effectLst/>
                <a:latin typeface="Open Sans" panose="020B0606030504020204" pitchFamily="34" charset="0"/>
              </a:rPr>
              <a:t>, O.-P., </a:t>
            </a:r>
            <a:r>
              <a:rPr kumimoji="0" lang="en-US" altLang="en-US" sz="1100" b="0" i="0" u="none" strike="noStrike" cap="none" normalizeH="0" baseline="0" dirty="0" err="1">
                <a:ln>
                  <a:noFill/>
                </a:ln>
                <a:solidFill>
                  <a:srgbClr val="000000"/>
                </a:solidFill>
                <a:effectLst/>
                <a:latin typeface="Open Sans" panose="020B0606030504020204" pitchFamily="34" charset="0"/>
              </a:rPr>
              <a:t>Blandin</a:t>
            </a:r>
            <a:r>
              <a:rPr kumimoji="0" lang="en-US" altLang="en-US" sz="1100" b="0" i="0" u="none" strike="noStrike" cap="none" normalizeH="0" baseline="0" dirty="0">
                <a:ln>
                  <a:noFill/>
                </a:ln>
                <a:solidFill>
                  <a:srgbClr val="000000"/>
                </a:solidFill>
                <a:effectLst/>
                <a:latin typeface="Open Sans" panose="020B0606030504020204" pitchFamily="34" charset="0"/>
              </a:rPr>
              <a:t>, S., </a:t>
            </a:r>
            <a:r>
              <a:rPr kumimoji="0" lang="en-US" altLang="en-US" sz="1100" b="0" i="0" u="none" strike="noStrike" cap="none" normalizeH="0" baseline="0" dirty="0" err="1">
                <a:ln>
                  <a:noFill/>
                </a:ln>
                <a:solidFill>
                  <a:srgbClr val="000000"/>
                </a:solidFill>
                <a:effectLst/>
                <a:latin typeface="Open Sans" panose="020B0606030504020204" pitchFamily="34" charset="0"/>
              </a:rPr>
              <a:t>Bayen</a:t>
            </a:r>
            <a:r>
              <a:rPr kumimoji="0" lang="en-US" altLang="en-US" sz="1100" b="0" i="0" u="none" strike="noStrike" cap="none" normalizeH="0" baseline="0" dirty="0">
                <a:ln>
                  <a:noFill/>
                </a:ln>
                <a:solidFill>
                  <a:srgbClr val="000000"/>
                </a:solidFill>
                <a:effectLst/>
                <a:latin typeface="Open Sans" panose="020B0606030504020204" pitchFamily="34" charset="0"/>
              </a:rPr>
              <a:t>, A. M., </a:t>
            </a:r>
            <a:r>
              <a:rPr kumimoji="0" lang="en-US" altLang="en-US" sz="1100" b="0" i="0" u="none" strike="noStrike" cap="none" normalizeH="0" baseline="0" dirty="0" err="1">
                <a:ln>
                  <a:noFill/>
                </a:ln>
                <a:solidFill>
                  <a:srgbClr val="000000"/>
                </a:solidFill>
                <a:effectLst/>
                <a:latin typeface="Open Sans" panose="020B0606030504020204" pitchFamily="34" charset="0"/>
              </a:rPr>
              <a:t>Iwuchukwu</a:t>
            </a:r>
            <a:r>
              <a:rPr kumimoji="0" lang="en-US" altLang="en-US" sz="1100" b="0" i="0" u="none" strike="noStrike" cap="none" normalizeH="0" baseline="0" dirty="0">
                <a:ln>
                  <a:noFill/>
                </a:ln>
                <a:solidFill>
                  <a:srgbClr val="000000"/>
                </a:solidFill>
                <a:effectLst/>
                <a:latin typeface="Open Sans" panose="020B0606030504020204" pitchFamily="34" charset="0"/>
              </a:rPr>
              <a:t>, T. and </a:t>
            </a:r>
            <a:r>
              <a:rPr kumimoji="0" lang="en-US" altLang="en-US" sz="1100" b="0" i="0" u="none" strike="noStrike" cap="none" normalizeH="0" baseline="0" dirty="0" err="1">
                <a:ln>
                  <a:noFill/>
                </a:ln>
                <a:solidFill>
                  <a:srgbClr val="000000"/>
                </a:solidFill>
                <a:effectLst/>
                <a:latin typeface="Open Sans" panose="020B0606030504020204" pitchFamily="34" charset="0"/>
              </a:rPr>
              <a:t>Tracton</a:t>
            </a:r>
            <a:r>
              <a:rPr kumimoji="0" lang="en-US" altLang="en-US" sz="1100" b="0" i="0" u="none" strike="noStrike" cap="none" normalizeH="0" baseline="0" dirty="0">
                <a:ln>
                  <a:noFill/>
                </a:ln>
                <a:solidFill>
                  <a:srgbClr val="000000"/>
                </a:solidFill>
                <a:effectLst/>
                <a:latin typeface="Open Sans" panose="020B0606030504020204" pitchFamily="34" charset="0"/>
              </a:rPr>
              <a:t>, K. (2008). An ensemble Kalman filtering approach to highway traffic estimation using GPS enabled mobile devices. In </a:t>
            </a:r>
            <a:r>
              <a:rPr kumimoji="0" lang="en-US" altLang="en-US" sz="1100" b="0" i="1" u="none" strike="noStrike" cap="none" normalizeH="0" baseline="0" dirty="0">
                <a:ln>
                  <a:noFill/>
                </a:ln>
                <a:solidFill>
                  <a:srgbClr val="000000"/>
                </a:solidFill>
                <a:effectLst/>
                <a:latin typeface="Open Sans" panose="020B0606030504020204" pitchFamily="34" charset="0"/>
              </a:rPr>
              <a:t>CDC</a:t>
            </a:r>
            <a:r>
              <a:rPr kumimoji="0" lang="en-US" altLang="en-US" sz="1100" b="0" i="0" u="none" strike="noStrike" cap="none" normalizeH="0" baseline="0" dirty="0">
                <a:ln>
                  <a:noFill/>
                </a:ln>
                <a:solidFill>
                  <a:srgbClr val="000000"/>
                </a:solidFill>
                <a:effectLst/>
                <a:latin typeface="Open Sans" panose="020B0606030504020204" pitchFamily="34" charset="0"/>
              </a:rPr>
              <a:t> 2008 </a:t>
            </a:r>
            <a:r>
              <a:rPr kumimoji="0" lang="en-US" altLang="en-US" sz="1100" b="0" i="1" u="none" strike="noStrike" cap="none" normalizeH="0" baseline="0" dirty="0">
                <a:ln>
                  <a:noFill/>
                </a:ln>
                <a:solidFill>
                  <a:srgbClr val="000000"/>
                </a:solidFill>
                <a:effectLst/>
                <a:latin typeface="Open Sans" panose="020B0606030504020204" pitchFamily="34" charset="0"/>
              </a:rPr>
              <a:t>of</a:t>
            </a:r>
            <a:r>
              <a:rPr kumimoji="0" lang="en-US" altLang="en-US" sz="1100" b="0" i="0" u="none" strike="noStrike" cap="none" normalizeH="0" baseline="0" dirty="0">
                <a:ln>
                  <a:noFill/>
                </a:ln>
                <a:solidFill>
                  <a:srgbClr val="000000"/>
                </a:solidFill>
                <a:effectLst/>
                <a:latin typeface="Open Sans" panose="020B0606030504020204" pitchFamily="34" charset="0"/>
              </a:rPr>
              <a:t> 47</a:t>
            </a:r>
            <a:r>
              <a:rPr kumimoji="0" lang="en-US" altLang="en-US" sz="1100" b="0" i="1" u="none" strike="noStrike" cap="none" normalizeH="0" baseline="0" dirty="0">
                <a:ln>
                  <a:noFill/>
                </a:ln>
                <a:solidFill>
                  <a:srgbClr val="000000"/>
                </a:solidFill>
                <a:effectLst/>
                <a:latin typeface="Open Sans" panose="020B0606030504020204" pitchFamily="34" charset="0"/>
              </a:rPr>
              <a:t>th IEEE Conference on Decision and Control</a:t>
            </a:r>
            <a:r>
              <a:rPr kumimoji="0" lang="en-US" altLang="en-US" sz="1100" b="0" i="0" u="none" strike="noStrike" cap="none" normalizeH="0" baseline="0" dirty="0">
                <a:ln>
                  <a:noFill/>
                </a:ln>
                <a:solidFill>
                  <a:srgbClr val="000000"/>
                </a:solidFill>
                <a:effectLst/>
                <a:latin typeface="Open Sans" panose="020B0606030504020204" pitchFamily="34" charset="0"/>
              </a:rPr>
              <a:t> 5062–5068. IEEE, New York</a:t>
            </a:r>
          </a:p>
        </p:txBody>
      </p:sp>
    </p:spTree>
    <p:extLst>
      <p:ext uri="{BB962C8B-B14F-4D97-AF65-F5344CB8AC3E}">
        <p14:creationId xmlns:p14="http://schemas.microsoft.com/office/powerpoint/2010/main" val="329394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003A19-A1D8-6A59-5420-25DA5150E9AB}"/>
              </a:ext>
            </a:extLst>
          </p:cNvPr>
          <p:cNvSpPr>
            <a:spLocks noGrp="1"/>
          </p:cNvSpPr>
          <p:nvPr>
            <p:ph type="title"/>
          </p:nvPr>
        </p:nvSpPr>
        <p:spPr>
          <a:xfrm>
            <a:off x="838200" y="365125"/>
            <a:ext cx="10515600" cy="6025401"/>
          </a:xfrm>
        </p:spPr>
        <p:txBody>
          <a:bodyPr/>
          <a:lstStyle/>
          <a:p>
            <a:pPr algn="ctr"/>
            <a:r>
              <a:rPr lang="en-US" dirty="0"/>
              <a:t>Thank you. </a:t>
            </a:r>
            <a:br>
              <a:rPr lang="en-US" dirty="0"/>
            </a:br>
            <a:br>
              <a:rPr lang="en-US" dirty="0"/>
            </a:br>
            <a:r>
              <a:rPr lang="en-US" dirty="0"/>
              <a:t>Questions? </a:t>
            </a:r>
          </a:p>
        </p:txBody>
      </p:sp>
    </p:spTree>
    <p:extLst>
      <p:ext uri="{BB962C8B-B14F-4D97-AF65-F5344CB8AC3E}">
        <p14:creationId xmlns:p14="http://schemas.microsoft.com/office/powerpoint/2010/main" val="1082863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09EDE-4601-0FDF-D961-4CCA107BF2FD}"/>
              </a:ext>
            </a:extLst>
          </p:cNvPr>
          <p:cNvSpPr>
            <a:spLocks noGrp="1"/>
          </p:cNvSpPr>
          <p:nvPr>
            <p:ph type="title"/>
          </p:nvPr>
        </p:nvSpPr>
        <p:spPr/>
        <p:txBody>
          <a:bodyPr/>
          <a:lstStyle/>
          <a:p>
            <a:r>
              <a:rPr lang="en-US" dirty="0"/>
              <a:t>Background </a:t>
            </a:r>
          </a:p>
        </p:txBody>
      </p:sp>
      <p:sp>
        <p:nvSpPr>
          <p:cNvPr id="3" name="Content Placeholder 2">
            <a:extLst>
              <a:ext uri="{FF2B5EF4-FFF2-40B4-BE49-F238E27FC236}">
                <a16:creationId xmlns:a16="http://schemas.microsoft.com/office/drawing/2014/main" id="{1C0D4B72-7D9A-3FD0-7D95-2B285A630FC8}"/>
              </a:ext>
            </a:extLst>
          </p:cNvPr>
          <p:cNvSpPr>
            <a:spLocks noGrp="1"/>
          </p:cNvSpPr>
          <p:nvPr>
            <p:ph idx="1"/>
          </p:nvPr>
        </p:nvSpPr>
        <p:spPr/>
        <p:txBody>
          <a:bodyPr/>
          <a:lstStyle/>
          <a:p>
            <a:r>
              <a:rPr lang="en-US" dirty="0"/>
              <a:t>Traffic flow information to manage traffic flow </a:t>
            </a:r>
          </a:p>
          <a:p>
            <a:pPr lvl="1"/>
            <a:r>
              <a:rPr lang="en-US" dirty="0"/>
              <a:t>Reduce travel time based on traffic conditions</a:t>
            </a:r>
          </a:p>
          <a:p>
            <a:r>
              <a:rPr lang="en-US" dirty="0"/>
              <a:t>1955 </a:t>
            </a:r>
            <a:r>
              <a:rPr lang="en-US" dirty="0" err="1"/>
              <a:t>Lighthill</a:t>
            </a:r>
            <a:r>
              <a:rPr lang="en-US" dirty="0"/>
              <a:t>, Whitham, and Richards created the LWR Model</a:t>
            </a:r>
          </a:p>
          <a:p>
            <a:pPr lvl="1"/>
            <a:r>
              <a:rPr lang="en-US" dirty="0"/>
              <a:t>Model since has seen modification mainly towards network Characteristics</a:t>
            </a:r>
          </a:p>
          <a:p>
            <a:r>
              <a:rPr lang="en-US" dirty="0"/>
              <a:t>2015 Nicholas Polson &amp; Vadim Sokolov </a:t>
            </a:r>
          </a:p>
          <a:p>
            <a:pPr lvl="1"/>
            <a:r>
              <a:rPr lang="en-US" dirty="0"/>
              <a:t>Particle filtering road capacity </a:t>
            </a:r>
          </a:p>
          <a:p>
            <a:pPr lvl="1"/>
            <a:r>
              <a:rPr lang="en-US" dirty="0"/>
              <a:t>Learning algorithm </a:t>
            </a:r>
          </a:p>
        </p:txBody>
      </p:sp>
    </p:spTree>
    <p:extLst>
      <p:ext uri="{BB962C8B-B14F-4D97-AF65-F5344CB8AC3E}">
        <p14:creationId xmlns:p14="http://schemas.microsoft.com/office/powerpoint/2010/main" val="1581606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4ECF0-C918-1862-EAB0-848CE37CF4DD}"/>
              </a:ext>
            </a:extLst>
          </p:cNvPr>
          <p:cNvSpPr>
            <a:spLocks noGrp="1"/>
          </p:cNvSpPr>
          <p:nvPr>
            <p:ph type="title"/>
          </p:nvPr>
        </p:nvSpPr>
        <p:spPr/>
        <p:txBody>
          <a:bodyPr/>
          <a:lstStyle/>
          <a:p>
            <a:r>
              <a:rPr lang="en-US" dirty="0"/>
              <a:t>Particle Filtering </a:t>
            </a:r>
          </a:p>
        </p:txBody>
      </p:sp>
      <p:sp>
        <p:nvSpPr>
          <p:cNvPr id="3" name="Content Placeholder 2">
            <a:extLst>
              <a:ext uri="{FF2B5EF4-FFF2-40B4-BE49-F238E27FC236}">
                <a16:creationId xmlns:a16="http://schemas.microsoft.com/office/drawing/2014/main" id="{12C7A083-3952-D3C1-B480-2D2D3481E7B2}"/>
              </a:ext>
            </a:extLst>
          </p:cNvPr>
          <p:cNvSpPr>
            <a:spLocks noGrp="1"/>
          </p:cNvSpPr>
          <p:nvPr>
            <p:ph idx="1"/>
          </p:nvPr>
        </p:nvSpPr>
        <p:spPr/>
        <p:txBody>
          <a:bodyPr/>
          <a:lstStyle/>
          <a:p>
            <a:r>
              <a:rPr lang="en-US" dirty="0"/>
              <a:t>Estimate density of state  from known data. </a:t>
            </a:r>
          </a:p>
          <a:p>
            <a:r>
              <a:rPr lang="en-US" dirty="0"/>
              <a:t>Used for noisy and incomplete observations </a:t>
            </a:r>
          </a:p>
          <a:p>
            <a:r>
              <a:rPr lang="en-US" dirty="0"/>
              <a:t>Used for sequential Monte Carlo Simulations </a:t>
            </a:r>
          </a:p>
          <a:p>
            <a:pPr marL="0" indent="0">
              <a:buNone/>
            </a:pPr>
            <a:endParaRPr lang="en-US" dirty="0"/>
          </a:p>
          <a:p>
            <a:endParaRPr lang="en-US" dirty="0"/>
          </a:p>
        </p:txBody>
      </p:sp>
    </p:spTree>
    <p:extLst>
      <p:ext uri="{BB962C8B-B14F-4D97-AF65-F5344CB8AC3E}">
        <p14:creationId xmlns:p14="http://schemas.microsoft.com/office/powerpoint/2010/main" val="3697343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8672E-9BA0-557F-3D5B-689A49178B61}"/>
              </a:ext>
            </a:extLst>
          </p:cNvPr>
          <p:cNvSpPr>
            <a:spLocks noGrp="1"/>
          </p:cNvSpPr>
          <p:nvPr>
            <p:ph type="title"/>
          </p:nvPr>
        </p:nvSpPr>
        <p:spPr/>
        <p:txBody>
          <a:bodyPr/>
          <a:lstStyle/>
          <a:p>
            <a:r>
              <a:rPr lang="en-US" dirty="0"/>
              <a:t>Traffic Flow Parameters </a:t>
            </a:r>
          </a:p>
        </p:txBody>
      </p:sp>
      <p:sp>
        <p:nvSpPr>
          <p:cNvPr id="3" name="Content Placeholder 2">
            <a:extLst>
              <a:ext uri="{FF2B5EF4-FFF2-40B4-BE49-F238E27FC236}">
                <a16:creationId xmlns:a16="http://schemas.microsoft.com/office/drawing/2014/main" id="{2E17F3DA-8229-911E-C284-08D00E3FFA45}"/>
              </a:ext>
            </a:extLst>
          </p:cNvPr>
          <p:cNvSpPr>
            <a:spLocks noGrp="1"/>
          </p:cNvSpPr>
          <p:nvPr>
            <p:ph idx="1"/>
          </p:nvPr>
        </p:nvSpPr>
        <p:spPr/>
        <p:txBody>
          <a:bodyPr>
            <a:normAutofit fontScale="92500" lnSpcReduction="10000"/>
          </a:bodyPr>
          <a:lstStyle/>
          <a:p>
            <a:r>
              <a:rPr lang="en-US" dirty="0"/>
              <a:t>Traffic Density: Number of Vehicles per unit of length </a:t>
            </a:r>
          </a:p>
          <a:p>
            <a:r>
              <a:rPr lang="en-US" dirty="0"/>
              <a:t>Constant Vehicle Length</a:t>
            </a:r>
          </a:p>
          <a:p>
            <a:r>
              <a:rPr lang="en-US" dirty="0"/>
              <a:t>Jam Density</a:t>
            </a:r>
          </a:p>
          <a:p>
            <a:pPr lvl="1"/>
            <a:r>
              <a:rPr lang="en-US" dirty="0"/>
              <a:t>1 Vehicle for 6.5 m</a:t>
            </a:r>
          </a:p>
          <a:p>
            <a:r>
              <a:rPr lang="en-US" dirty="0"/>
              <a:t>Critical Density: </a:t>
            </a:r>
          </a:p>
          <a:p>
            <a:pPr lvl="1"/>
            <a:r>
              <a:rPr lang="en-US" dirty="0"/>
              <a:t>1 Vehicle for 32 m </a:t>
            </a:r>
          </a:p>
          <a:p>
            <a:pPr lvl="1"/>
            <a:r>
              <a:rPr lang="en-US" dirty="0"/>
              <a:t>Maximum flow is achieved </a:t>
            </a:r>
          </a:p>
          <a:p>
            <a:r>
              <a:rPr lang="en-US" dirty="0"/>
              <a:t>Free Flow </a:t>
            </a:r>
          </a:p>
          <a:p>
            <a:pPr lvl="1"/>
            <a:r>
              <a:rPr lang="en-US" dirty="0"/>
              <a:t>Density Values up to 1 Vehicle for 32m </a:t>
            </a:r>
          </a:p>
          <a:p>
            <a:r>
              <a:rPr lang="en-US" dirty="0"/>
              <a:t>Congestion </a:t>
            </a:r>
          </a:p>
          <a:p>
            <a:pPr lvl="1"/>
            <a:r>
              <a:rPr lang="en-US" dirty="0"/>
              <a:t>Density Values below to 1 Vehicle for 32m </a:t>
            </a:r>
          </a:p>
        </p:txBody>
      </p:sp>
    </p:spTree>
    <p:extLst>
      <p:ext uri="{BB962C8B-B14F-4D97-AF65-F5344CB8AC3E}">
        <p14:creationId xmlns:p14="http://schemas.microsoft.com/office/powerpoint/2010/main" val="688672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2B1C4-5164-090F-D47B-13F6224E976B}"/>
              </a:ext>
            </a:extLst>
          </p:cNvPr>
          <p:cNvSpPr>
            <a:spLocks noGrp="1"/>
          </p:cNvSpPr>
          <p:nvPr>
            <p:ph type="title"/>
          </p:nvPr>
        </p:nvSpPr>
        <p:spPr/>
        <p:txBody>
          <a:bodyPr/>
          <a:lstStyle/>
          <a:p>
            <a:r>
              <a:rPr lang="en-US" dirty="0"/>
              <a:t>LWR Model- Overview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78F5682-8252-AB2D-0F1C-C40DF3C38854}"/>
                  </a:ext>
                </a:extLst>
              </p:cNvPr>
              <p:cNvSpPr>
                <a:spLocks noGrp="1"/>
              </p:cNvSpPr>
              <p:nvPr>
                <p:ph idx="1"/>
              </p:nvPr>
            </p:nvSpPr>
            <p:spPr>
              <a:xfrm>
                <a:off x="406684" y="1548223"/>
                <a:ext cx="11079823" cy="4351338"/>
              </a:xfrm>
            </p:spPr>
            <p:txBody>
              <a:bodyPr/>
              <a:lstStyle/>
              <a:p>
                <a:r>
                  <a:rPr lang="en-US" dirty="0"/>
                  <a:t>Traffic Flow Model</a:t>
                </a:r>
              </a:p>
              <a:p>
                <a:pPr lvl="1"/>
                <a:r>
                  <a:rPr lang="en-US" dirty="0"/>
                  <a:t>Flow Density Relationship </a:t>
                </a:r>
              </a:p>
              <a:p>
                <a:r>
                  <a:rPr lang="en-US" dirty="0"/>
                  <a:t>Conservation Law &amp; Fundamental Diagram </a:t>
                </a:r>
              </a:p>
              <a:p>
                <a:r>
                  <a:rPr lang="en-US" dirty="0"/>
                  <a:t>Have Initial condition &amp; boundary condition </a:t>
                </a:r>
              </a:p>
              <a:p>
                <a:r>
                  <a:rPr lang="en-US" dirty="0"/>
                  <a:t>Paper: Non-linear state and space model </a:t>
                </a:r>
              </a:p>
              <a:p>
                <a:r>
                  <a:rPr lang="en-US" dirty="0"/>
                  <a:t>Traffic Flow equation of location x, and time t</a:t>
                </a:r>
              </a:p>
              <a:p>
                <a:pPr lvl="1"/>
                <a:r>
                  <a:rPr lang="en-US" dirty="0"/>
                  <a:t>Density, </a:t>
                </a:r>
                <a14:m>
                  <m:oMath xmlns:m="http://schemas.openxmlformats.org/officeDocument/2006/math">
                    <m:r>
                      <a:rPr lang="en-US" i="1" smtClean="0">
                        <a:latin typeface="Cambria Math" panose="02040503050406030204" pitchFamily="18" charset="0"/>
                        <a:ea typeface="Cambria Math" panose="02040503050406030204" pitchFamily="18" charset="0"/>
                      </a:rPr>
                      <m:t>𝜌</m:t>
                    </m:r>
                    <m:d>
                      <m:dPr>
                        <m:ctrlPr>
                          <a:rPr lang="en-US" b="0" i="1" smtClean="0">
                            <a:latin typeface="Cambria Math" panose="02040503050406030204" pitchFamily="18" charset="0"/>
                            <a:ea typeface="Cambria Math" panose="02040503050406030204" pitchFamily="18" charset="0"/>
                          </a:rPr>
                        </m:ctrlPr>
                      </m:dPr>
                      <m:e>
                        <m:r>
                          <m:rPr>
                            <m:sty m:val="p"/>
                          </m:rPr>
                          <a:rPr lang="en-US" b="0" i="0" smtClean="0">
                            <a:latin typeface="Cambria Math" panose="02040503050406030204" pitchFamily="18" charset="0"/>
                            <a:ea typeface="Cambria Math" panose="02040503050406030204" pitchFamily="18" charset="0"/>
                          </a:rPr>
                          <m:t>x</m:t>
                        </m:r>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t</m:t>
                        </m:r>
                      </m:e>
                    </m:d>
                  </m:oMath>
                </a14:m>
                <a:endParaRPr lang="en-US" dirty="0"/>
              </a:p>
              <a:p>
                <a:pPr lvl="1"/>
                <a:r>
                  <a:rPr lang="en-US" dirty="0"/>
                  <a:t>Flow, </a:t>
                </a:r>
                <a14:m>
                  <m:oMath xmlns:m="http://schemas.openxmlformats.org/officeDocument/2006/math">
                    <m:r>
                      <a:rPr lang="en-US" b="0" i="1" smtClean="0">
                        <a:latin typeface="Cambria Math" panose="02040503050406030204" pitchFamily="18" charset="0"/>
                      </a:rPr>
                      <m:t>𝑞</m:t>
                    </m:r>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oMath>
                </a14:m>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878F5682-8252-AB2D-0F1C-C40DF3C38854}"/>
                  </a:ext>
                </a:extLst>
              </p:cNvPr>
              <p:cNvSpPr>
                <a:spLocks noGrp="1" noRot="1" noChangeAspect="1" noMove="1" noResize="1" noEditPoints="1" noAdjustHandles="1" noChangeArrowheads="1" noChangeShapeType="1" noTextEdit="1"/>
              </p:cNvSpPr>
              <p:nvPr>
                <p:ph idx="1"/>
              </p:nvPr>
            </p:nvSpPr>
            <p:spPr>
              <a:xfrm>
                <a:off x="406684" y="1548223"/>
                <a:ext cx="11079823" cy="4351338"/>
              </a:xfrm>
              <a:blipFill>
                <a:blip r:embed="rId3"/>
                <a:stretch>
                  <a:fillRect l="-1031" t="-2326"/>
                </a:stretch>
              </a:blipFill>
            </p:spPr>
            <p:txBody>
              <a:bodyPr/>
              <a:lstStyle/>
              <a:p>
                <a:r>
                  <a:rPr lang="en-US">
                    <a:noFill/>
                  </a:rPr>
                  <a:t> </a:t>
                </a:r>
              </a:p>
            </p:txBody>
          </p:sp>
        </mc:Fallback>
      </mc:AlternateContent>
    </p:spTree>
    <p:extLst>
      <p:ext uri="{BB962C8B-B14F-4D97-AF65-F5344CB8AC3E}">
        <p14:creationId xmlns:p14="http://schemas.microsoft.com/office/powerpoint/2010/main" val="1416284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2751F-264D-0889-95D4-013CD39EE739}"/>
              </a:ext>
            </a:extLst>
          </p:cNvPr>
          <p:cNvSpPr>
            <a:spLocks noGrp="1"/>
          </p:cNvSpPr>
          <p:nvPr>
            <p:ph type="title"/>
          </p:nvPr>
        </p:nvSpPr>
        <p:spPr/>
        <p:txBody>
          <a:bodyPr/>
          <a:lstStyle/>
          <a:p>
            <a:r>
              <a:rPr lang="en-US" dirty="0"/>
              <a:t>LWR- Fundamental Diagram </a:t>
            </a:r>
          </a:p>
        </p:txBody>
      </p:sp>
      <p:pic>
        <p:nvPicPr>
          <p:cNvPr id="7" name="Content Placeholder 6" descr="A diagram of a triangle and a line&#10;&#10;Description automatically generated">
            <a:extLst>
              <a:ext uri="{FF2B5EF4-FFF2-40B4-BE49-F238E27FC236}">
                <a16:creationId xmlns:a16="http://schemas.microsoft.com/office/drawing/2014/main" id="{B937C30A-2669-1A55-DF41-0257457A58D6}"/>
              </a:ext>
            </a:extLst>
          </p:cNvPr>
          <p:cNvPicPr>
            <a:picLocks noGrp="1" noChangeAspect="1"/>
          </p:cNvPicPr>
          <p:nvPr>
            <p:ph idx="1"/>
          </p:nvPr>
        </p:nvPicPr>
        <p:blipFill>
          <a:blip r:embed="rId3"/>
          <a:stretch>
            <a:fillRect/>
          </a:stretch>
        </p:blipFill>
        <p:spPr>
          <a:xfrm>
            <a:off x="6353140" y="1387735"/>
            <a:ext cx="4826000" cy="1930400"/>
          </a:xfrm>
        </p:spPr>
      </p:pic>
      <p:pic>
        <p:nvPicPr>
          <p:cNvPr id="9" name="Picture 8" descr="A diagram of a curve&#10;&#10;Description automatically generated">
            <a:extLst>
              <a:ext uri="{FF2B5EF4-FFF2-40B4-BE49-F238E27FC236}">
                <a16:creationId xmlns:a16="http://schemas.microsoft.com/office/drawing/2014/main" id="{3090DAEA-F370-7B77-1A27-B842F25FC4C2}"/>
              </a:ext>
            </a:extLst>
          </p:cNvPr>
          <p:cNvPicPr>
            <a:picLocks noChangeAspect="1"/>
          </p:cNvPicPr>
          <p:nvPr/>
        </p:nvPicPr>
        <p:blipFill>
          <a:blip r:embed="rId4"/>
          <a:stretch>
            <a:fillRect/>
          </a:stretch>
        </p:blipFill>
        <p:spPr>
          <a:xfrm>
            <a:off x="713678" y="2751360"/>
            <a:ext cx="4701065" cy="3295591"/>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E11BC0C-6FDA-9797-4E10-BFC8566EFC26}"/>
                  </a:ext>
                </a:extLst>
              </p:cNvPr>
              <p:cNvSpPr txBox="1"/>
              <p:nvPr/>
            </p:nvSpPr>
            <p:spPr>
              <a:xfrm>
                <a:off x="713678" y="1918010"/>
                <a:ext cx="5965902" cy="369332"/>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r>
                      <a:rPr lang="en-US" b="0" i="1" smtClean="0">
                        <a:latin typeface="Cambria Math" panose="02040503050406030204" pitchFamily="18" charset="0"/>
                      </a:rPr>
                      <m:t>𝑞</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𝑞</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𝜌</m:t>
                    </m:r>
                  </m:oMath>
                </a14:m>
                <a:r>
                  <a:rPr lang="en-US" dirty="0"/>
                  <a:t>(</a:t>
                </a:r>
                <a:r>
                  <a:rPr lang="en-US" dirty="0" err="1"/>
                  <a:t>x,t</a:t>
                </a:r>
                <a:r>
                  <a:rPr lang="en-US" dirty="0"/>
                  <a:t>))</a:t>
                </a:r>
              </a:p>
            </p:txBody>
          </p:sp>
        </mc:Choice>
        <mc:Fallback xmlns="">
          <p:sp>
            <p:nvSpPr>
              <p:cNvPr id="10" name="TextBox 9">
                <a:extLst>
                  <a:ext uri="{FF2B5EF4-FFF2-40B4-BE49-F238E27FC236}">
                    <a16:creationId xmlns:a16="http://schemas.microsoft.com/office/drawing/2014/main" id="{5E11BC0C-6FDA-9797-4E10-BFC8566EFC26}"/>
                  </a:ext>
                </a:extLst>
              </p:cNvPr>
              <p:cNvSpPr txBox="1">
                <a:spLocks noRot="1" noChangeAspect="1" noMove="1" noResize="1" noEditPoints="1" noAdjustHandles="1" noChangeArrowheads="1" noChangeShapeType="1" noTextEdit="1"/>
              </p:cNvSpPr>
              <p:nvPr/>
            </p:nvSpPr>
            <p:spPr>
              <a:xfrm>
                <a:off x="713678" y="1918010"/>
                <a:ext cx="5965902" cy="369332"/>
              </a:xfrm>
              <a:prstGeom prst="rect">
                <a:avLst/>
              </a:prstGeom>
              <a:blipFill>
                <a:blip r:embed="rId5"/>
                <a:stretch>
                  <a:fillRect l="-637" t="-10345"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B05B274-724C-FE16-0ED0-2B94BE37ADE1}"/>
                  </a:ext>
                </a:extLst>
              </p:cNvPr>
              <p:cNvSpPr txBox="1"/>
              <p:nvPr/>
            </p:nvSpPr>
            <p:spPr>
              <a:xfrm>
                <a:off x="6353140" y="3651824"/>
                <a:ext cx="4859676" cy="3139321"/>
              </a:xfrm>
              <a:prstGeom prst="rect">
                <a:avLst/>
              </a:prstGeom>
              <a:noFill/>
            </p:spPr>
            <p:txBody>
              <a:bodyPr wrap="square" rtlCol="0">
                <a:spAutoFit/>
              </a:bodyPr>
              <a:lstStyle/>
              <a:p>
                <a:pPr marL="285750" indent="-285750">
                  <a:buFont typeface="Arial" panose="020B0604020202020204" pitchFamily="34" charset="0"/>
                  <a:buChar char="•"/>
                </a:pPr>
                <a:r>
                  <a:rPr lang="en-US" dirty="0"/>
                  <a:t>Fundamental Diagram based on I-55 data </a:t>
                </a:r>
              </a:p>
              <a:p>
                <a:pPr marL="285750" indent="-285750">
                  <a:buFont typeface="Arial" panose="020B0604020202020204" pitchFamily="34" charset="0"/>
                  <a:buChar char="•"/>
                </a:pPr>
                <a:r>
                  <a:rPr lang="en-US" dirty="0"/>
                  <a:t>Shows why a triangular diagram  was chosen to display flow and occupancy  </a:t>
                </a:r>
              </a:p>
              <a:p>
                <a:pPr marL="285750" indent="-285750">
                  <a:buFont typeface="Arial" panose="020B0604020202020204" pitchFamily="34" charset="0"/>
                  <a:buChar char="•"/>
                </a:pPr>
                <a:r>
                  <a:rPr lang="en-US" dirty="0"/>
                  <a:t>Function: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𝑞</m:t>
                        </m:r>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b="0" i="1" smtClean="0">
                        <a:latin typeface="Cambria Math" panose="02040503050406030204" pitchFamily="18" charset="0"/>
                      </a:rPr>
                      <m:t>𝐶𝑟𝑖𝑡𝑖𝑐𝑎𝑙</m:t>
                    </m:r>
                    <m:r>
                      <a:rPr lang="en-US" b="0" i="1" smtClean="0">
                        <a:latin typeface="Cambria Math" panose="02040503050406030204" pitchFamily="18" charset="0"/>
                      </a:rPr>
                      <m:t> </m:t>
                    </m:r>
                    <m:r>
                      <a:rPr lang="en-US" b="0" i="1" smtClean="0">
                        <a:latin typeface="Cambria Math" panose="02040503050406030204" pitchFamily="18" charset="0"/>
                      </a:rPr>
                      <m:t>𝐹𝑙𝑜𝑤</m:t>
                    </m:r>
                    <m:r>
                      <a:rPr lang="en-US" b="0" i="1" smtClean="0">
                        <a:latin typeface="Cambria Math" panose="02040503050406030204" pitchFamily="18" charset="0"/>
                      </a:rPr>
                      <m:t> </m:t>
                    </m:r>
                  </m:oMath>
                </a14:m>
                <a:endParaRPr lang="en-US" b="0" dirty="0"/>
              </a:p>
              <a:p>
                <a:pPr marL="285750" indent="-285750">
                  <a:buFont typeface="Arial" panose="020B0604020202020204" pitchFamily="34" charset="0"/>
                  <a:buChar char="•"/>
                </a:pP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rPr>
                          <m:t>𝑐</m:t>
                        </m:r>
                      </m:sub>
                    </m:sSub>
                    <m:r>
                      <a:rPr lang="en-US" b="0" i="1" smtClean="0">
                        <a:latin typeface="Cambria Math" panose="02040503050406030204" pitchFamily="18" charset="0"/>
                      </a:rPr>
                      <m:t>=</m:t>
                    </m:r>
                    <m:r>
                      <a:rPr lang="en-US" b="0" i="1" smtClean="0">
                        <a:latin typeface="Cambria Math" panose="02040503050406030204" pitchFamily="18" charset="0"/>
                      </a:rPr>
                      <m:t>𝐶𝑟𝑖𝑡𝑖𝑐𝑎𝑙</m:t>
                    </m:r>
                    <m:r>
                      <a:rPr lang="en-US" b="0" i="1" smtClean="0">
                        <a:latin typeface="Cambria Math" panose="02040503050406030204" pitchFamily="18" charset="0"/>
                      </a:rPr>
                      <m:t> </m:t>
                    </m:r>
                    <m:r>
                      <a:rPr lang="en-US" b="0" i="1" smtClean="0">
                        <a:latin typeface="Cambria Math" panose="02040503050406030204" pitchFamily="18" charset="0"/>
                      </a:rPr>
                      <m:t>𝐷𝑒𝑛𝑠𝑖𝑡𝑦</m:t>
                    </m:r>
                    <m:r>
                      <a:rPr lang="en-US" b="0" i="1" smtClean="0">
                        <a:latin typeface="Cambria Math" panose="02040503050406030204" pitchFamily="18" charset="0"/>
                      </a:rPr>
                      <m:t> </m:t>
                    </m:r>
                  </m:oMath>
                </a14:m>
                <a:endParaRPr lang="en-US" dirty="0"/>
              </a:p>
              <a:p>
                <a:pPr marL="285750" indent="-285750">
                  <a:buFont typeface="Arial" panose="020B0604020202020204" pitchFamily="34" charset="0"/>
                  <a:buChar char="•"/>
                </a:pPr>
                <a:endParaRPr lang="en-US" dirty="0"/>
              </a:p>
            </p:txBody>
          </p:sp>
        </mc:Choice>
        <mc:Fallback xmlns="">
          <p:sp>
            <p:nvSpPr>
              <p:cNvPr id="11" name="TextBox 10">
                <a:extLst>
                  <a:ext uri="{FF2B5EF4-FFF2-40B4-BE49-F238E27FC236}">
                    <a16:creationId xmlns:a16="http://schemas.microsoft.com/office/drawing/2014/main" id="{3B05B274-724C-FE16-0ED0-2B94BE37ADE1}"/>
                  </a:ext>
                </a:extLst>
              </p:cNvPr>
              <p:cNvSpPr txBox="1">
                <a:spLocks noRot="1" noChangeAspect="1" noMove="1" noResize="1" noEditPoints="1" noAdjustHandles="1" noChangeArrowheads="1" noChangeShapeType="1" noTextEdit="1"/>
              </p:cNvSpPr>
              <p:nvPr/>
            </p:nvSpPr>
            <p:spPr>
              <a:xfrm>
                <a:off x="6353140" y="3651824"/>
                <a:ext cx="4859676" cy="3139321"/>
              </a:xfrm>
              <a:prstGeom prst="rect">
                <a:avLst/>
              </a:prstGeom>
              <a:blipFill>
                <a:blip r:embed="rId6"/>
                <a:stretch>
                  <a:fillRect l="-783" t="-806" r="-2089"/>
                </a:stretch>
              </a:blipFill>
            </p:spPr>
            <p:txBody>
              <a:bodyPr/>
              <a:lstStyle/>
              <a:p>
                <a:r>
                  <a:rPr lang="en-US">
                    <a:noFill/>
                  </a:rPr>
                  <a:t> </a:t>
                </a:r>
              </a:p>
            </p:txBody>
          </p:sp>
        </mc:Fallback>
      </mc:AlternateContent>
      <p:pic>
        <p:nvPicPr>
          <p:cNvPr id="13" name="Picture 12" descr="A math equations on a white background&#10;&#10;Description automatically generated">
            <a:extLst>
              <a:ext uri="{FF2B5EF4-FFF2-40B4-BE49-F238E27FC236}">
                <a16:creationId xmlns:a16="http://schemas.microsoft.com/office/drawing/2014/main" id="{277E4341-7C5B-DD05-FDE2-DA64145BB800}"/>
              </a:ext>
            </a:extLst>
          </p:cNvPr>
          <p:cNvPicPr>
            <a:picLocks noChangeAspect="1"/>
          </p:cNvPicPr>
          <p:nvPr/>
        </p:nvPicPr>
        <p:blipFill>
          <a:blip r:embed="rId7"/>
          <a:stretch>
            <a:fillRect/>
          </a:stretch>
        </p:blipFill>
        <p:spPr>
          <a:xfrm>
            <a:off x="7119919" y="4848421"/>
            <a:ext cx="2349500" cy="762000"/>
          </a:xfrm>
          <a:prstGeom prst="rect">
            <a:avLst/>
          </a:prstGeom>
        </p:spPr>
      </p:pic>
    </p:spTree>
    <p:extLst>
      <p:ext uri="{BB962C8B-B14F-4D97-AF65-F5344CB8AC3E}">
        <p14:creationId xmlns:p14="http://schemas.microsoft.com/office/powerpoint/2010/main" val="3871705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F922C-49B8-7C30-45EA-C942D0EFFBAC}"/>
              </a:ext>
            </a:extLst>
          </p:cNvPr>
          <p:cNvSpPr>
            <a:spLocks noGrp="1"/>
          </p:cNvSpPr>
          <p:nvPr>
            <p:ph type="title"/>
          </p:nvPr>
        </p:nvSpPr>
        <p:spPr/>
        <p:txBody>
          <a:bodyPr/>
          <a:lstStyle/>
          <a:p>
            <a:r>
              <a:rPr lang="en-US" dirty="0"/>
              <a:t>LWR Model- Conservation Law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8661FB4-2E4C-A0BC-275D-72626EF7B078}"/>
                  </a:ext>
                </a:extLst>
              </p:cNvPr>
              <p:cNvSpPr>
                <a:spLocks noGrp="1"/>
              </p:cNvSpPr>
              <p:nvPr>
                <p:ph idx="1"/>
              </p:nvPr>
            </p:nvSpPr>
            <p:spPr/>
            <p:txBody>
              <a:bodyPr>
                <a:normAutofit/>
              </a:bodyPr>
              <a:lstStyle/>
              <a:p>
                <a:r>
                  <a:rPr lang="en-US" dirty="0"/>
                  <a:t>Derivation Model Flow </a:t>
                </a:r>
              </a:p>
              <a:p>
                <a:r>
                  <a:rPr lang="en-US" dirty="0"/>
                  <a:t>Density, </a:t>
                </a:r>
                <a14:m>
                  <m:oMath xmlns:m="http://schemas.openxmlformats.org/officeDocument/2006/math">
                    <m:r>
                      <a:rPr lang="en-US" i="1" smtClean="0">
                        <a:latin typeface="Cambria Math" panose="02040503050406030204" pitchFamily="18" charset="0"/>
                        <a:ea typeface="Cambria Math" panose="02040503050406030204" pitchFamily="18" charset="0"/>
                      </a:rPr>
                      <m:t>𝜌</m:t>
                    </m:r>
                    <m:d>
                      <m:dPr>
                        <m:ctrlPr>
                          <a:rPr lang="en-US" b="0" i="1" smtClean="0">
                            <a:latin typeface="Cambria Math" panose="02040503050406030204" pitchFamily="18" charset="0"/>
                            <a:ea typeface="Cambria Math" panose="02040503050406030204" pitchFamily="18" charset="0"/>
                          </a:rPr>
                        </m:ctrlPr>
                      </m:dPr>
                      <m:e>
                        <m:r>
                          <m:rPr>
                            <m:sty m:val="p"/>
                          </m:rPr>
                          <a:rPr lang="en-US" b="0" i="0" smtClean="0">
                            <a:latin typeface="Cambria Math" panose="02040503050406030204" pitchFamily="18" charset="0"/>
                            <a:ea typeface="Cambria Math" panose="02040503050406030204" pitchFamily="18" charset="0"/>
                          </a:rPr>
                          <m:t>x</m:t>
                        </m:r>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t</m:t>
                        </m:r>
                      </m:e>
                    </m:d>
                  </m:oMath>
                </a14:m>
                <a:r>
                  <a:rPr lang="en-US" dirty="0"/>
                  <a:t> and Flow </a:t>
                </a:r>
                <a14:m>
                  <m:oMath xmlns:m="http://schemas.openxmlformats.org/officeDocument/2006/math">
                    <m:r>
                      <a:rPr lang="en-US" b="0" i="1" smtClean="0">
                        <a:latin typeface="Cambria Math" panose="02040503050406030204" pitchFamily="18" charset="0"/>
                        <a:ea typeface="Cambria Math" panose="02040503050406030204" pitchFamily="18" charset="0"/>
                      </a:rPr>
                      <m:t>𝑞</m:t>
                    </m:r>
                    <m:d>
                      <m:dPr>
                        <m:ctrlPr>
                          <a:rPr lang="en-US" b="0" i="1" smtClean="0">
                            <a:latin typeface="Cambria Math" panose="02040503050406030204" pitchFamily="18" charset="0"/>
                            <a:ea typeface="Cambria Math" panose="02040503050406030204" pitchFamily="18" charset="0"/>
                          </a:rPr>
                        </m:ctrlPr>
                      </m:dPr>
                      <m:e>
                        <m:r>
                          <m:rPr>
                            <m:sty m:val="p"/>
                          </m:rPr>
                          <a:rPr lang="en-US" b="0" i="0" smtClean="0">
                            <a:latin typeface="Cambria Math" panose="02040503050406030204" pitchFamily="18" charset="0"/>
                            <a:ea typeface="Cambria Math" panose="02040503050406030204" pitchFamily="18" charset="0"/>
                          </a:rPr>
                          <m:t>x</m:t>
                        </m:r>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t</m:t>
                        </m:r>
                      </m:e>
                    </m:d>
                  </m:oMath>
                </a14:m>
                <a:r>
                  <a:rPr lang="en-US" dirty="0"/>
                  <a:t> </a:t>
                </a:r>
              </a:p>
              <a:p>
                <a:pPr lvl="1"/>
                <a:r>
                  <a:rPr lang="en-US" dirty="0"/>
                  <a:t>Continuous scalar functions</a:t>
                </a:r>
              </a:p>
              <a:p>
                <a:r>
                  <a:rPr lang="en-US" dirty="0"/>
                  <a:t>With no inflow or out flow conservation law says:</a:t>
                </a:r>
              </a:p>
              <a:p>
                <a:pPr marL="0" indent="0">
                  <a:buNone/>
                </a:pPr>
                <a:endParaRPr lang="en-US" dirty="0"/>
              </a:p>
              <a:p>
                <a:pPr marL="0" indent="0">
                  <a:buNone/>
                </a:pPr>
                <a:endParaRPr lang="en-US" dirty="0"/>
              </a:p>
              <a:p>
                <a:r>
                  <a:rPr lang="en-US" dirty="0"/>
                  <a:t>Using Fundamental diagram function (</a:t>
                </a:r>
                <a14:m>
                  <m:oMath xmlns:m="http://schemas.openxmlformats.org/officeDocument/2006/math">
                    <m:r>
                      <a:rPr lang="en-US" b="0" i="1" smtClean="0">
                        <a:latin typeface="Cambria Math" panose="02040503050406030204" pitchFamily="18" charset="0"/>
                      </a:rPr>
                      <m:t>𝑞</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𝑡</m:t>
                        </m:r>
                      </m:e>
                    </m:d>
                    <m:r>
                      <a:rPr lang="en-US" b="0" i="1" smtClean="0">
                        <a:latin typeface="Cambria Math" panose="02040503050406030204" pitchFamily="18" charset="0"/>
                      </a:rPr>
                      <m:t>=</m:t>
                    </m:r>
                    <m:r>
                      <a:rPr lang="en-US" b="0" i="1" smtClean="0">
                        <a:latin typeface="Cambria Math" panose="02040503050406030204" pitchFamily="18" charset="0"/>
                      </a:rPr>
                      <m:t>𝑞</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𝜌</m:t>
                    </m:r>
                  </m:oMath>
                </a14:m>
                <a:r>
                  <a:rPr lang="en-US" dirty="0"/>
                  <a:t>(</a:t>
                </a:r>
                <a:r>
                  <a:rPr lang="en-US" dirty="0" err="1"/>
                  <a:t>x,t</a:t>
                </a:r>
                <a:r>
                  <a:rPr lang="en-US" dirty="0"/>
                  <a:t>)): </a:t>
                </a:r>
              </a:p>
              <a:p>
                <a:pPr marL="0" indent="0">
                  <a:buNone/>
                </a:pPr>
                <a:r>
                  <a:rPr lang="en-US" dirty="0"/>
                  <a:t> </a:t>
                </a:r>
              </a:p>
              <a:p>
                <a:pPr lvl="1"/>
                <a:endParaRPr lang="en-US" dirty="0"/>
              </a:p>
            </p:txBody>
          </p:sp>
        </mc:Choice>
        <mc:Fallback xmlns="">
          <p:sp>
            <p:nvSpPr>
              <p:cNvPr id="3" name="Content Placeholder 2">
                <a:extLst>
                  <a:ext uri="{FF2B5EF4-FFF2-40B4-BE49-F238E27FC236}">
                    <a16:creationId xmlns:a16="http://schemas.microsoft.com/office/drawing/2014/main" id="{C8661FB4-2E4C-A0BC-275D-72626EF7B078}"/>
                  </a:ext>
                </a:extLst>
              </p:cNvPr>
              <p:cNvSpPr>
                <a:spLocks noGrp="1" noRot="1" noChangeAspect="1" noMove="1" noResize="1" noEditPoints="1" noAdjustHandles="1" noChangeArrowheads="1" noChangeShapeType="1" noTextEdit="1"/>
              </p:cNvSpPr>
              <p:nvPr>
                <p:ph idx="1"/>
              </p:nvPr>
            </p:nvSpPr>
            <p:spPr>
              <a:blipFill>
                <a:blip r:embed="rId3"/>
                <a:stretch>
                  <a:fillRect l="-1086" t="-2326"/>
                </a:stretch>
              </a:blipFill>
            </p:spPr>
            <p:txBody>
              <a:bodyPr/>
              <a:lstStyle/>
              <a:p>
                <a:r>
                  <a:rPr lang="en-US">
                    <a:noFill/>
                  </a:rPr>
                  <a:t> </a:t>
                </a:r>
              </a:p>
            </p:txBody>
          </p:sp>
        </mc:Fallback>
      </mc:AlternateContent>
      <p:pic>
        <p:nvPicPr>
          <p:cNvPr id="5" name="Picture 4" descr="A math equations with a plus and x&#10;&#10;Description automatically generated">
            <a:extLst>
              <a:ext uri="{FF2B5EF4-FFF2-40B4-BE49-F238E27FC236}">
                <a16:creationId xmlns:a16="http://schemas.microsoft.com/office/drawing/2014/main" id="{4F27D826-A7BD-7667-86DF-BAE33622CDAD}"/>
              </a:ext>
            </a:extLst>
          </p:cNvPr>
          <p:cNvPicPr>
            <a:picLocks noChangeAspect="1"/>
          </p:cNvPicPr>
          <p:nvPr/>
        </p:nvPicPr>
        <p:blipFill>
          <a:blip r:embed="rId4"/>
          <a:stretch>
            <a:fillRect/>
          </a:stretch>
        </p:blipFill>
        <p:spPr>
          <a:xfrm>
            <a:off x="2906720" y="3765239"/>
            <a:ext cx="3327992" cy="1074391"/>
          </a:xfrm>
          <a:prstGeom prst="rect">
            <a:avLst/>
          </a:prstGeom>
        </p:spPr>
      </p:pic>
      <p:grpSp>
        <p:nvGrpSpPr>
          <p:cNvPr id="10" name="Group 9">
            <a:extLst>
              <a:ext uri="{FF2B5EF4-FFF2-40B4-BE49-F238E27FC236}">
                <a16:creationId xmlns:a16="http://schemas.microsoft.com/office/drawing/2014/main" id="{E60A0AE4-15A8-DB58-383A-72A1529FEB8A}"/>
              </a:ext>
            </a:extLst>
          </p:cNvPr>
          <p:cNvGrpSpPr/>
          <p:nvPr/>
        </p:nvGrpSpPr>
        <p:grpSpPr>
          <a:xfrm>
            <a:off x="3033132" y="5367144"/>
            <a:ext cx="4087097" cy="944756"/>
            <a:chOff x="3033132" y="5367144"/>
            <a:chExt cx="4087097" cy="944756"/>
          </a:xfrm>
        </p:grpSpPr>
        <p:pic>
          <p:nvPicPr>
            <p:cNvPr id="7" name="Picture 6" descr="A black text on a white background&#10;&#10;Description automatically generated">
              <a:extLst>
                <a:ext uri="{FF2B5EF4-FFF2-40B4-BE49-F238E27FC236}">
                  <a16:creationId xmlns:a16="http://schemas.microsoft.com/office/drawing/2014/main" id="{7A550532-2C30-C558-59C8-D7A5DF8B2C2B}"/>
                </a:ext>
              </a:extLst>
            </p:cNvPr>
            <p:cNvPicPr>
              <a:picLocks noChangeAspect="1"/>
            </p:cNvPicPr>
            <p:nvPr/>
          </p:nvPicPr>
          <p:blipFill>
            <a:blip r:embed="rId5"/>
            <a:stretch>
              <a:fillRect/>
            </a:stretch>
          </p:blipFill>
          <p:spPr>
            <a:xfrm>
              <a:off x="3033132" y="5367144"/>
              <a:ext cx="4087097" cy="944756"/>
            </a:xfrm>
            <a:prstGeom prst="rect">
              <a:avLst/>
            </a:prstGeom>
          </p:spPr>
        </p:pic>
        <p:sp>
          <p:nvSpPr>
            <p:cNvPr id="9" name="Frame 8">
              <a:extLst>
                <a:ext uri="{FF2B5EF4-FFF2-40B4-BE49-F238E27FC236}">
                  <a16:creationId xmlns:a16="http://schemas.microsoft.com/office/drawing/2014/main" id="{4689DB1F-3D59-5290-1DF5-B099B1BA865D}"/>
                </a:ext>
              </a:extLst>
            </p:cNvPr>
            <p:cNvSpPr/>
            <p:nvPr/>
          </p:nvSpPr>
          <p:spPr>
            <a:xfrm>
              <a:off x="4493941" y="5592162"/>
              <a:ext cx="646771" cy="719737"/>
            </a:xfrm>
            <a:prstGeom prst="frame">
              <a:avLst>
                <a:gd name="adj1" fmla="val 34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12" name="Straight Arrow Connector 11">
            <a:extLst>
              <a:ext uri="{FF2B5EF4-FFF2-40B4-BE49-F238E27FC236}">
                <a16:creationId xmlns:a16="http://schemas.microsoft.com/office/drawing/2014/main" id="{626640CD-401B-8D0C-B355-58B3C4173C39}"/>
              </a:ext>
            </a:extLst>
          </p:cNvPr>
          <p:cNvCxnSpPr>
            <a:cxnSpLocks/>
          </p:cNvCxnSpPr>
          <p:nvPr/>
        </p:nvCxnSpPr>
        <p:spPr>
          <a:xfrm>
            <a:off x="5140712" y="5592162"/>
            <a:ext cx="2263698" cy="0"/>
          </a:xfrm>
          <a:prstGeom prst="straightConnector1">
            <a:avLst/>
          </a:prstGeom>
          <a:ln>
            <a:solidFill>
              <a:schemeClr val="accent1"/>
            </a:solidFill>
            <a:tailEnd type="triangle"/>
          </a:ln>
        </p:spPr>
        <p:style>
          <a:lnRef idx="3">
            <a:schemeClr val="accent5"/>
          </a:lnRef>
          <a:fillRef idx="0">
            <a:schemeClr val="accent5"/>
          </a:fillRef>
          <a:effectRef idx="2">
            <a:schemeClr val="accent5"/>
          </a:effectRef>
          <a:fontRef idx="minor">
            <a:schemeClr val="tx1"/>
          </a:fontRef>
        </p:style>
      </p:cxnSp>
      <p:sp>
        <p:nvSpPr>
          <p:cNvPr id="14" name="TextBox 13">
            <a:extLst>
              <a:ext uri="{FF2B5EF4-FFF2-40B4-BE49-F238E27FC236}">
                <a16:creationId xmlns:a16="http://schemas.microsoft.com/office/drawing/2014/main" id="{8939524C-2E26-52FD-7042-32045CC91FB0}"/>
              </a:ext>
            </a:extLst>
          </p:cNvPr>
          <p:cNvSpPr txBox="1"/>
          <p:nvPr/>
        </p:nvSpPr>
        <p:spPr>
          <a:xfrm>
            <a:off x="7263337" y="5407496"/>
            <a:ext cx="1668790" cy="369332"/>
          </a:xfrm>
          <a:prstGeom prst="rect">
            <a:avLst/>
          </a:prstGeom>
          <a:noFill/>
          <a:ln>
            <a:solidFill>
              <a:schemeClr val="accent1"/>
            </a:solidFill>
          </a:ln>
        </p:spPr>
        <p:txBody>
          <a:bodyPr wrap="square" rtlCol="0">
            <a:spAutoFit/>
          </a:bodyPr>
          <a:lstStyle/>
          <a:p>
            <a:r>
              <a:rPr lang="en-US" dirty="0"/>
              <a:t>  Wave Velocity</a:t>
            </a:r>
          </a:p>
        </p:txBody>
      </p:sp>
    </p:spTree>
    <p:extLst>
      <p:ext uri="{BB962C8B-B14F-4D97-AF65-F5344CB8AC3E}">
        <p14:creationId xmlns:p14="http://schemas.microsoft.com/office/powerpoint/2010/main" val="2758902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6D6F0-3B16-6AD2-C102-71B315C89BCB}"/>
              </a:ext>
            </a:extLst>
          </p:cNvPr>
          <p:cNvSpPr>
            <a:spLocks noGrp="1"/>
          </p:cNvSpPr>
          <p:nvPr>
            <p:ph type="title"/>
          </p:nvPr>
        </p:nvSpPr>
        <p:spPr>
          <a:xfrm>
            <a:off x="533138" y="134093"/>
            <a:ext cx="10515600" cy="1325563"/>
          </a:xfrm>
        </p:spPr>
        <p:txBody>
          <a:bodyPr/>
          <a:lstStyle/>
          <a:p>
            <a:r>
              <a:rPr lang="en-US" dirty="0"/>
              <a:t>Conservation Law- Closer Look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12852B1-5D18-AFD3-4626-B9AD1494ACC1}"/>
                  </a:ext>
                </a:extLst>
              </p:cNvPr>
              <p:cNvSpPr>
                <a:spLocks noGrp="1"/>
              </p:cNvSpPr>
              <p:nvPr>
                <p:ph idx="1"/>
              </p:nvPr>
            </p:nvSpPr>
            <p:spPr>
              <a:xfrm>
                <a:off x="957196" y="2533608"/>
                <a:ext cx="9783872" cy="3913798"/>
              </a:xfrm>
            </p:spPr>
            <p:txBody>
              <a:bodyPr>
                <a:normAutofit fontScale="85000" lnSpcReduction="10000"/>
              </a:bodyPr>
              <a:lstStyle/>
              <a:p>
                <a:r>
                  <a:rPr lang="en-US" dirty="0"/>
                  <a:t>Given this the conservation law states the following: </a:t>
                </a:r>
              </a:p>
              <a:p>
                <a:pPr marL="0" indent="0">
                  <a:buNone/>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𝑁</m:t>
                      </m:r>
                      <m:r>
                        <a:rPr lang="en-US" sz="1800" b="0" i="1" smtClean="0">
                          <a:latin typeface="Cambria Math" panose="02040503050406030204" pitchFamily="18" charset="0"/>
                        </a:rPr>
                        <m:t>=</m:t>
                      </m:r>
                      <m:nary>
                        <m:naryPr>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0</m:t>
                          </m:r>
                        </m:sub>
                        <m:sup>
                          <m:r>
                            <a:rPr lang="en-US" sz="1800" b="0" i="1" smtClean="0">
                              <a:latin typeface="Cambria Math" panose="02040503050406030204" pitchFamily="18" charset="0"/>
                            </a:rPr>
                            <m:t>𝑇</m:t>
                          </m:r>
                        </m:sup>
                        <m:e>
                          <m:nary>
                            <m:naryPr>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0</m:t>
                              </m:r>
                            </m:sub>
                            <m:sup>
                              <m:r>
                                <a:rPr lang="en-US" sz="1800" b="0" i="1" smtClean="0">
                                  <a:latin typeface="Cambria Math" panose="02040503050406030204" pitchFamily="18" charset="0"/>
                                </a:rPr>
                                <m:t>𝐿</m:t>
                              </m:r>
                            </m:sup>
                            <m:e>
                              <m:r>
                                <a:rPr lang="en-US" sz="1800" i="1" smtClean="0">
                                  <a:latin typeface="Cambria Math" panose="02040503050406030204" pitchFamily="18" charset="0"/>
                                  <a:ea typeface="Cambria Math" panose="02040503050406030204" pitchFamily="18" charset="0"/>
                                </a:rPr>
                                <m:t>𝜌</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𝑥</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𝑡</m:t>
                              </m:r>
                              <m:r>
                                <a:rPr lang="en-US" sz="1800" b="0" i="1" smtClean="0">
                                  <a:latin typeface="Cambria Math" panose="02040503050406030204" pitchFamily="18" charset="0"/>
                                  <a:ea typeface="Cambria Math" panose="02040503050406030204" pitchFamily="18" charset="0"/>
                                </a:rPr>
                                <m:t>)</m:t>
                              </m:r>
                            </m:e>
                          </m:nary>
                          <m:r>
                            <a:rPr lang="en-US" sz="1800" b="0" i="1" smtClean="0">
                              <a:latin typeface="Cambria Math" panose="02040503050406030204" pitchFamily="18" charset="0"/>
                            </a:rPr>
                            <m:t>𝑑𝑥𝑑𝑡</m:t>
                          </m:r>
                        </m:e>
                      </m:nary>
                    </m:oMath>
                  </m:oMathPara>
                </a14:m>
                <a:endParaRPr lang="en-US" sz="1800" dirty="0"/>
              </a:p>
              <a:p>
                <a:pPr marL="0" indent="0">
                  <a:buNone/>
                </a:pPr>
                <a:endParaRPr lang="en-US" sz="1800" b="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0=</m:t>
                      </m:r>
                      <m:nary>
                        <m:naryPr>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0</m:t>
                          </m:r>
                        </m:sub>
                        <m:sup>
                          <m:r>
                            <a:rPr lang="en-US" sz="1800" b="0" i="1" smtClean="0">
                              <a:latin typeface="Cambria Math" panose="02040503050406030204" pitchFamily="18" charset="0"/>
                            </a:rPr>
                            <m:t>𝑡</m:t>
                          </m:r>
                        </m:sup>
                        <m:e>
                          <m:nary>
                            <m:naryPr>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0</m:t>
                              </m:r>
                            </m:sub>
                            <m:sup>
                              <m:r>
                                <a:rPr lang="en-US" sz="1800" b="0" i="1" smtClean="0">
                                  <a:latin typeface="Cambria Math" panose="02040503050406030204" pitchFamily="18" charset="0"/>
                                </a:rPr>
                                <m:t>𝐿</m:t>
                              </m:r>
                            </m:sup>
                            <m:e>
                              <m:f>
                                <m:fPr>
                                  <m:ctrlPr>
                                    <a:rPr lang="en-US" sz="1800" i="1" smtClean="0">
                                      <a:latin typeface="Cambria Math" panose="02040503050406030204" pitchFamily="18" charset="0"/>
                                    </a:rPr>
                                  </m:ctrlPr>
                                </m:fPr>
                                <m:num>
                                  <m:r>
                                    <a:rPr lang="en-US" sz="1800" b="0" i="1" smtClean="0">
                                      <a:latin typeface="Cambria Math" panose="02040503050406030204" pitchFamily="18" charset="0"/>
                                    </a:rPr>
                                    <m:t>𝑑</m:t>
                                  </m:r>
                                </m:num>
                                <m:den>
                                  <m:r>
                                    <a:rPr lang="en-US" sz="1800" b="0" i="1" smtClean="0">
                                      <a:latin typeface="Cambria Math" panose="02040503050406030204" pitchFamily="18" charset="0"/>
                                    </a:rPr>
                                    <m:t>𝑑𝑡</m:t>
                                  </m:r>
                                </m:den>
                              </m:f>
                              <m:r>
                                <a:rPr lang="en-US" sz="1800" i="1">
                                  <a:latin typeface="Cambria Math" panose="02040503050406030204" pitchFamily="18" charset="0"/>
                                  <a:ea typeface="Cambria Math" panose="02040503050406030204" pitchFamily="18" charset="0"/>
                                </a:rPr>
                                <m:t>𝜌</m:t>
                              </m:r>
                              <m:d>
                                <m:dPr>
                                  <m:ctrlPr>
                                    <a:rPr lang="en-US" sz="1800" i="1">
                                      <a:latin typeface="Cambria Math" panose="02040503050406030204" pitchFamily="18" charset="0"/>
                                      <a:ea typeface="Cambria Math" panose="02040503050406030204" pitchFamily="18" charset="0"/>
                                    </a:rPr>
                                  </m:ctrlPr>
                                </m:dPr>
                                <m:e>
                                  <m:r>
                                    <a:rPr lang="en-US" sz="1800" i="1">
                                      <a:latin typeface="Cambria Math" panose="02040503050406030204" pitchFamily="18" charset="0"/>
                                      <a:ea typeface="Cambria Math" panose="02040503050406030204" pitchFamily="18" charset="0"/>
                                    </a:rPr>
                                    <m:t>𝑥</m:t>
                                  </m:r>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e>
                              </m:d>
                              <m:r>
                                <a:rPr lang="en-US" sz="1800" b="0" i="1" smtClean="0">
                                  <a:latin typeface="Cambria Math" panose="02040503050406030204" pitchFamily="18" charset="0"/>
                                  <a:ea typeface="Cambria Math" panose="02040503050406030204" pitchFamily="18" charset="0"/>
                                </a:rPr>
                                <m:t> </m:t>
                              </m:r>
                              <m:r>
                                <a:rPr lang="en-US" sz="1800" b="0" i="1" smtClean="0">
                                  <a:latin typeface="Cambria Math" panose="02040503050406030204" pitchFamily="18" charset="0"/>
                                  <a:ea typeface="Cambria Math" panose="02040503050406030204" pitchFamily="18" charset="0"/>
                                </a:rPr>
                                <m:t>𝑑𝑥𝑑𝑡</m:t>
                              </m:r>
                            </m:e>
                          </m:nary>
                        </m:e>
                      </m:nary>
                    </m:oMath>
                  </m:oMathPara>
                </a14:m>
                <a:endParaRPr lang="en-US" sz="1800" dirty="0"/>
              </a:p>
              <a:p>
                <a:pPr marL="0" indent="0">
                  <a:buNone/>
                </a:pPr>
                <a:endParaRPr lang="en-US" sz="1800" dirty="0"/>
              </a:p>
              <a:p>
                <a:pPr marL="0" indent="0">
                  <a:buNone/>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0=</m:t>
                      </m:r>
                      <m:f>
                        <m:fPr>
                          <m:ctrlPr>
                            <a:rPr lang="en-US" sz="1800" i="1" smtClean="0">
                              <a:latin typeface="Cambria Math" panose="02040503050406030204" pitchFamily="18" charset="0"/>
                            </a:rPr>
                          </m:ctrlPr>
                        </m:fPr>
                        <m:num>
                          <m:r>
                            <a:rPr lang="en-US" sz="1800" b="0" i="1" smtClean="0">
                              <a:latin typeface="Cambria Math" panose="02040503050406030204" pitchFamily="18" charset="0"/>
                            </a:rPr>
                            <m:t>𝑑</m:t>
                          </m:r>
                        </m:num>
                        <m:den>
                          <m:r>
                            <a:rPr lang="en-US" sz="1800" b="0" i="1" smtClean="0">
                              <a:latin typeface="Cambria Math" panose="02040503050406030204" pitchFamily="18" charset="0"/>
                            </a:rPr>
                            <m:t>𝑑𝑡</m:t>
                          </m:r>
                        </m:den>
                      </m:f>
                      <m:r>
                        <a:rPr lang="en-US" sz="1800" i="1">
                          <a:latin typeface="Cambria Math" panose="02040503050406030204" pitchFamily="18" charset="0"/>
                          <a:ea typeface="Cambria Math" panose="02040503050406030204" pitchFamily="18" charset="0"/>
                        </a:rPr>
                        <m:t>𝜌</m:t>
                      </m:r>
                      <m:d>
                        <m:dPr>
                          <m:ctrlPr>
                            <a:rPr lang="en-US" sz="1800" i="1">
                              <a:latin typeface="Cambria Math" panose="02040503050406030204" pitchFamily="18" charset="0"/>
                              <a:ea typeface="Cambria Math" panose="02040503050406030204" pitchFamily="18" charset="0"/>
                            </a:rPr>
                          </m:ctrlPr>
                        </m:dPr>
                        <m:e>
                          <m:r>
                            <a:rPr lang="en-US" sz="1800" i="1">
                              <a:latin typeface="Cambria Math" panose="02040503050406030204" pitchFamily="18" charset="0"/>
                              <a:ea typeface="Cambria Math" panose="02040503050406030204" pitchFamily="18" charset="0"/>
                            </a:rPr>
                            <m:t>𝑥</m:t>
                          </m:r>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e>
                      </m:d>
                    </m:oMath>
                  </m:oMathPara>
                </a14:m>
                <a:endParaRPr lang="en-US" sz="1800" dirty="0"/>
              </a:p>
              <a:p>
                <a:pPr marL="0" indent="0">
                  <a:buNone/>
                </a:pPr>
                <a:endParaRPr lang="en-US" sz="180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 0=</m:t>
                      </m:r>
                      <m:f>
                        <m:fPr>
                          <m:ctrlPr>
                            <a:rPr lang="en-US" sz="1800" b="0" i="1" smtClean="0">
                              <a:latin typeface="Cambria Math" panose="02040503050406030204" pitchFamily="18" charset="0"/>
                            </a:rPr>
                          </m:ctrlPr>
                        </m:fPr>
                        <m:num>
                          <m:r>
                            <a:rPr lang="en-US" sz="1800" b="0" i="1" smtClean="0">
                              <a:latin typeface="Cambria Math" panose="02040503050406030204" pitchFamily="18" charset="0"/>
                              <a:ea typeface="Cambria Math" panose="02040503050406030204" pitchFamily="18" charset="0"/>
                            </a:rPr>
                            <m:t>𝒹</m:t>
                          </m:r>
                          <m:r>
                            <a:rPr lang="en-US" sz="1800" i="1">
                              <a:latin typeface="Cambria Math" panose="02040503050406030204" pitchFamily="18" charset="0"/>
                              <a:ea typeface="Cambria Math" panose="02040503050406030204" pitchFamily="18" charset="0"/>
                            </a:rPr>
                            <m:t>𝜌</m:t>
                          </m:r>
                        </m:num>
                        <m:den>
                          <m:r>
                            <a:rPr lang="en-US" sz="1800" i="1">
                              <a:latin typeface="Cambria Math" panose="02040503050406030204" pitchFamily="18" charset="0"/>
                              <a:ea typeface="Cambria Math" panose="02040503050406030204" pitchFamily="18" charset="0"/>
                            </a:rPr>
                            <m:t>𝒹</m:t>
                          </m:r>
                          <m:r>
                            <a:rPr lang="en-US" sz="1800" b="0" i="1" smtClean="0">
                              <a:latin typeface="Cambria Math" panose="02040503050406030204" pitchFamily="18" charset="0"/>
                            </a:rPr>
                            <m:t>𝑥</m:t>
                          </m:r>
                        </m:den>
                      </m:f>
                      <m:d>
                        <m:dPr>
                          <m:ctrlPr>
                            <a:rPr lang="en-US" sz="1800" b="0" i="1" smtClean="0">
                              <a:latin typeface="Cambria Math" panose="02040503050406030204" pitchFamily="18" charset="0"/>
                            </a:rPr>
                          </m:ctrlPr>
                        </m:dPr>
                        <m:e>
                          <m:f>
                            <m:fPr>
                              <m:ctrlPr>
                                <a:rPr lang="en-US" sz="1800" b="0" i="1" smtClean="0">
                                  <a:latin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𝒹</m:t>
                              </m:r>
                              <m:r>
                                <a:rPr lang="en-US" sz="1800" b="0" i="1" smtClean="0">
                                  <a:latin typeface="Cambria Math" panose="02040503050406030204" pitchFamily="18" charset="0"/>
                                  <a:ea typeface="Cambria Math" panose="02040503050406030204" pitchFamily="18" charset="0"/>
                                </a:rPr>
                                <m:t>𝑥</m:t>
                              </m:r>
                            </m:num>
                            <m:den>
                              <m:r>
                                <a:rPr lang="en-US" sz="1800" i="1">
                                  <a:latin typeface="Cambria Math" panose="02040503050406030204" pitchFamily="18" charset="0"/>
                                  <a:ea typeface="Cambria Math" panose="02040503050406030204" pitchFamily="18" charset="0"/>
                                </a:rPr>
                                <m:t>𝒹</m:t>
                              </m:r>
                              <m:r>
                                <a:rPr lang="en-US" sz="1800" b="0" i="1" smtClean="0">
                                  <a:latin typeface="Cambria Math" panose="02040503050406030204" pitchFamily="18" charset="0"/>
                                </a:rPr>
                                <m:t>𝑡</m:t>
                              </m:r>
                            </m:den>
                          </m:f>
                        </m:e>
                      </m:d>
                      <m:r>
                        <a:rPr lang="en-US" sz="1800" b="0" i="1"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𝒹</m:t>
                          </m:r>
                          <m:r>
                            <a:rPr lang="en-US" sz="1800" i="1">
                              <a:latin typeface="Cambria Math" panose="02040503050406030204" pitchFamily="18" charset="0"/>
                              <a:ea typeface="Cambria Math" panose="02040503050406030204" pitchFamily="18" charset="0"/>
                            </a:rPr>
                            <m:t>𝜌</m:t>
                          </m:r>
                        </m:num>
                        <m:den>
                          <m:r>
                            <a:rPr lang="en-US" sz="1800" i="1">
                              <a:latin typeface="Cambria Math" panose="02040503050406030204" pitchFamily="18" charset="0"/>
                              <a:ea typeface="Cambria Math" panose="02040503050406030204" pitchFamily="18" charset="0"/>
                            </a:rPr>
                            <m:t>𝒹</m:t>
                          </m:r>
                          <m:r>
                            <a:rPr lang="en-US" sz="1800" b="0" i="1" smtClean="0">
                              <a:latin typeface="Cambria Math" panose="02040503050406030204" pitchFamily="18" charset="0"/>
                            </a:rPr>
                            <m:t>𝑡</m:t>
                          </m:r>
                        </m:den>
                      </m:f>
                    </m:oMath>
                  </m:oMathPara>
                </a14:m>
                <a:endParaRPr lang="en-US" sz="1800" dirty="0"/>
              </a:p>
              <a:p>
                <a:pPr marL="0" indent="0">
                  <a:buNone/>
                </a:pPr>
                <a:endParaRPr lang="en-US" sz="1800" dirty="0"/>
              </a:p>
              <a:p>
                <a:pPr marL="0" indent="0">
                  <a:buNone/>
                </a:pPr>
                <a14:m>
                  <m:oMathPara xmlns:m="http://schemas.openxmlformats.org/officeDocument/2006/math">
                    <m:oMathParaPr>
                      <m:jc m:val="centerGroup"/>
                    </m:oMathParaPr>
                    <m:oMath xmlns:m="http://schemas.openxmlformats.org/officeDocument/2006/math">
                      <m:r>
                        <a:rPr lang="en-US" sz="1800" b="0" i="1" smtClean="0">
                          <a:latin typeface="Cambria Math" panose="02040503050406030204" pitchFamily="18" charset="0"/>
                        </a:rPr>
                        <m:t>0=</m:t>
                      </m:r>
                      <m:f>
                        <m:fPr>
                          <m:ctrlPr>
                            <a:rPr lang="en-US" sz="1800" b="0" i="1" smtClean="0">
                              <a:latin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𝒹</m:t>
                          </m:r>
                          <m:r>
                            <a:rPr lang="en-US" sz="1800" i="1">
                              <a:latin typeface="Cambria Math" panose="02040503050406030204" pitchFamily="18" charset="0"/>
                              <a:ea typeface="Cambria Math" panose="02040503050406030204" pitchFamily="18" charset="0"/>
                            </a:rPr>
                            <m:t>𝜌</m:t>
                          </m:r>
                          <m:d>
                            <m:dPr>
                              <m:ctrlPr>
                                <a:rPr lang="en-US" sz="1800" b="0" i="1" smtClean="0">
                                  <a:latin typeface="Cambria Math" panose="02040503050406030204" pitchFamily="18" charset="0"/>
                                  <a:ea typeface="Cambria Math" panose="02040503050406030204" pitchFamily="18" charset="0"/>
                                </a:rPr>
                              </m:ctrlPr>
                            </m:dPr>
                            <m:e>
                              <m:r>
                                <a:rPr lang="en-US" sz="1800" b="0" i="1" smtClean="0">
                                  <a:latin typeface="Cambria Math" panose="02040503050406030204" pitchFamily="18" charset="0"/>
                                  <a:ea typeface="Cambria Math" panose="02040503050406030204" pitchFamily="18" charset="0"/>
                                </a:rPr>
                                <m:t>𝑥</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𝑡</m:t>
                              </m:r>
                            </m:e>
                          </m:d>
                        </m:num>
                        <m:den>
                          <m:r>
                            <a:rPr lang="en-US" sz="1800" b="0" i="1" smtClean="0">
                              <a:latin typeface="Cambria Math" panose="02040503050406030204" pitchFamily="18" charset="0"/>
                            </a:rPr>
                            <m:t>𝑑𝑥</m:t>
                          </m:r>
                        </m:den>
                      </m:f>
                      <m:d>
                        <m:dPr>
                          <m:ctrlPr>
                            <a:rPr lang="en-US" sz="1800" b="0" i="1" smtClean="0">
                              <a:latin typeface="Cambria Math" panose="02040503050406030204" pitchFamily="18" charset="0"/>
                            </a:rPr>
                          </m:ctrlPr>
                        </m:dPr>
                        <m:e>
                          <m:f>
                            <m:fPr>
                              <m:ctrlPr>
                                <a:rPr lang="en-US" sz="1800" i="1">
                                  <a:latin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𝒹</m:t>
                              </m:r>
                              <m:r>
                                <a:rPr lang="en-US" sz="1800" b="0" i="1" smtClean="0">
                                  <a:latin typeface="Cambria Math" panose="02040503050406030204" pitchFamily="18" charset="0"/>
                                  <a:ea typeface="Cambria Math" panose="02040503050406030204" pitchFamily="18" charset="0"/>
                                </a:rPr>
                                <m:t>𝑞</m:t>
                              </m:r>
                              <m:d>
                                <m:dPr>
                                  <m:ctrlPr>
                                    <a:rPr lang="en-US" sz="1800" b="0" i="1" smtClean="0">
                                      <a:latin typeface="Cambria Math" panose="02040503050406030204" pitchFamily="18" charset="0"/>
                                      <a:ea typeface="Cambria Math" panose="02040503050406030204" pitchFamily="18" charset="0"/>
                                    </a:rPr>
                                  </m:ctrlPr>
                                </m:dPr>
                                <m:e>
                                  <m:r>
                                    <a:rPr lang="en-US" sz="1800" i="1">
                                      <a:latin typeface="Cambria Math" panose="02040503050406030204" pitchFamily="18" charset="0"/>
                                      <a:ea typeface="Cambria Math" panose="02040503050406030204" pitchFamily="18" charset="0"/>
                                    </a:rPr>
                                    <m:t>𝜌</m:t>
                                  </m:r>
                                </m:e>
                              </m:d>
                            </m:num>
                            <m:den>
                              <m:r>
                                <a:rPr lang="en-US" sz="1800" i="1">
                                  <a:latin typeface="Cambria Math" panose="02040503050406030204" pitchFamily="18" charset="0"/>
                                  <a:ea typeface="Cambria Math" panose="02040503050406030204" pitchFamily="18" charset="0"/>
                                </a:rPr>
                                <m:t>𝒹</m:t>
                              </m:r>
                              <m:r>
                                <a:rPr lang="en-US" sz="1800" i="1">
                                  <a:latin typeface="Cambria Math" panose="02040503050406030204" pitchFamily="18" charset="0"/>
                                </a:rPr>
                                <m:t>𝑡</m:t>
                              </m:r>
                            </m:den>
                          </m:f>
                        </m:e>
                      </m:d>
                      <m:r>
                        <a:rPr lang="en-US" sz="1800" b="0" i="1" smtClean="0">
                          <a:latin typeface="Cambria Math" panose="02040503050406030204" pitchFamily="18" charset="0"/>
                        </a:rPr>
                        <m:t>+</m:t>
                      </m:r>
                      <m:f>
                        <m:fPr>
                          <m:ctrlPr>
                            <a:rPr lang="en-US" sz="1800" i="1">
                              <a:latin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𝒹</m:t>
                          </m:r>
                          <m:r>
                            <a:rPr lang="en-US" sz="1800" i="1">
                              <a:latin typeface="Cambria Math" panose="02040503050406030204" pitchFamily="18" charset="0"/>
                              <a:ea typeface="Cambria Math" panose="02040503050406030204" pitchFamily="18" charset="0"/>
                            </a:rPr>
                            <m:t>𝜌</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𝑥</m:t>
                          </m:r>
                          <m:r>
                            <a:rPr lang="en-US" sz="1800" b="0" i="1" smtClean="0">
                              <a:latin typeface="Cambria Math" panose="02040503050406030204" pitchFamily="18" charset="0"/>
                              <a:ea typeface="Cambria Math" panose="02040503050406030204" pitchFamily="18" charset="0"/>
                            </a:rPr>
                            <m:t>,</m:t>
                          </m:r>
                          <m:r>
                            <a:rPr lang="en-US" sz="1800" b="0" i="1" smtClean="0">
                              <a:latin typeface="Cambria Math" panose="02040503050406030204" pitchFamily="18" charset="0"/>
                              <a:ea typeface="Cambria Math" panose="02040503050406030204" pitchFamily="18" charset="0"/>
                            </a:rPr>
                            <m:t>𝑡</m:t>
                          </m:r>
                          <m:r>
                            <a:rPr lang="en-US" sz="1800" b="0" i="1" smtClean="0">
                              <a:latin typeface="Cambria Math" panose="02040503050406030204" pitchFamily="18" charset="0"/>
                              <a:ea typeface="Cambria Math" panose="02040503050406030204" pitchFamily="18" charset="0"/>
                            </a:rPr>
                            <m:t>)</m:t>
                          </m:r>
                        </m:num>
                        <m:den>
                          <m:r>
                            <a:rPr lang="en-US" sz="1800" i="1">
                              <a:latin typeface="Cambria Math" panose="02040503050406030204" pitchFamily="18" charset="0"/>
                              <a:ea typeface="Cambria Math" panose="02040503050406030204" pitchFamily="18" charset="0"/>
                            </a:rPr>
                            <m:t>𝒹</m:t>
                          </m:r>
                          <m:r>
                            <a:rPr lang="en-US" sz="1800" i="1">
                              <a:latin typeface="Cambria Math" panose="02040503050406030204" pitchFamily="18" charset="0"/>
                            </a:rPr>
                            <m:t>𝑡</m:t>
                          </m:r>
                        </m:den>
                      </m:f>
                    </m:oMath>
                  </m:oMathPara>
                </a14:m>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2000" dirty="0"/>
              </a:p>
            </p:txBody>
          </p:sp>
        </mc:Choice>
        <mc:Fallback xmlns="">
          <p:sp>
            <p:nvSpPr>
              <p:cNvPr id="3" name="Content Placeholder 2">
                <a:extLst>
                  <a:ext uri="{FF2B5EF4-FFF2-40B4-BE49-F238E27FC236}">
                    <a16:creationId xmlns:a16="http://schemas.microsoft.com/office/drawing/2014/main" id="{412852B1-5D18-AFD3-4626-B9AD1494ACC1}"/>
                  </a:ext>
                </a:extLst>
              </p:cNvPr>
              <p:cNvSpPr>
                <a:spLocks noGrp="1" noRot="1" noChangeAspect="1" noMove="1" noResize="1" noEditPoints="1" noAdjustHandles="1" noChangeArrowheads="1" noChangeShapeType="1" noTextEdit="1"/>
              </p:cNvSpPr>
              <p:nvPr>
                <p:ph idx="1"/>
              </p:nvPr>
            </p:nvSpPr>
            <p:spPr>
              <a:xfrm>
                <a:off x="957196" y="2533608"/>
                <a:ext cx="9783872" cy="3913798"/>
              </a:xfrm>
              <a:blipFill>
                <a:blip r:embed="rId3"/>
                <a:stretch>
                  <a:fillRect l="-908" t="-16505"/>
                </a:stretch>
              </a:blipFill>
            </p:spPr>
            <p:txBody>
              <a:bodyPr/>
              <a:lstStyle/>
              <a:p>
                <a:r>
                  <a:rPr lang="en-US">
                    <a:noFill/>
                  </a:rPr>
                  <a:t> </a:t>
                </a:r>
              </a:p>
            </p:txBody>
          </p:sp>
        </mc:Fallback>
      </mc:AlternateContent>
      <p:grpSp>
        <p:nvGrpSpPr>
          <p:cNvPr id="11" name="Group 10">
            <a:extLst>
              <a:ext uri="{FF2B5EF4-FFF2-40B4-BE49-F238E27FC236}">
                <a16:creationId xmlns:a16="http://schemas.microsoft.com/office/drawing/2014/main" id="{335A7DB0-B0CE-9B82-3E2C-B1318460ACB6}"/>
              </a:ext>
            </a:extLst>
          </p:cNvPr>
          <p:cNvGrpSpPr/>
          <p:nvPr/>
        </p:nvGrpSpPr>
        <p:grpSpPr>
          <a:xfrm>
            <a:off x="1558185" y="1338021"/>
            <a:ext cx="8813366" cy="1064353"/>
            <a:chOff x="1528176" y="1415441"/>
            <a:chExt cx="9195404" cy="1553227"/>
          </a:xfrm>
        </p:grpSpPr>
        <p:sp>
          <p:nvSpPr>
            <p:cNvPr id="4" name="Frame 3">
              <a:extLst>
                <a:ext uri="{FF2B5EF4-FFF2-40B4-BE49-F238E27FC236}">
                  <a16:creationId xmlns:a16="http://schemas.microsoft.com/office/drawing/2014/main" id="{B418F053-4F4F-3953-CB42-10F781EE9F78}"/>
                </a:ext>
              </a:extLst>
            </p:cNvPr>
            <p:cNvSpPr/>
            <p:nvPr/>
          </p:nvSpPr>
          <p:spPr>
            <a:xfrm>
              <a:off x="2855934" y="1415441"/>
              <a:ext cx="6050071" cy="1553227"/>
            </a:xfrm>
            <a:prstGeom prst="frame">
              <a:avLst>
                <a:gd name="adj1" fmla="val 27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ight Arrow 4">
              <a:extLst>
                <a:ext uri="{FF2B5EF4-FFF2-40B4-BE49-F238E27FC236}">
                  <a16:creationId xmlns:a16="http://schemas.microsoft.com/office/drawing/2014/main" id="{94AF7EE1-2C06-C055-AF69-17E85B874B76}"/>
                </a:ext>
              </a:extLst>
            </p:cNvPr>
            <p:cNvSpPr/>
            <p:nvPr/>
          </p:nvSpPr>
          <p:spPr>
            <a:xfrm>
              <a:off x="1528176" y="1979112"/>
              <a:ext cx="1853852" cy="5010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a:extLst>
                <a:ext uri="{FF2B5EF4-FFF2-40B4-BE49-F238E27FC236}">
                  <a16:creationId xmlns:a16="http://schemas.microsoft.com/office/drawing/2014/main" id="{3681D094-B114-59B5-5288-71DDD481358A}"/>
                </a:ext>
              </a:extLst>
            </p:cNvPr>
            <p:cNvSpPr/>
            <p:nvPr/>
          </p:nvSpPr>
          <p:spPr>
            <a:xfrm>
              <a:off x="8589201" y="1941533"/>
              <a:ext cx="1644562" cy="5010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25F85DD-3FD2-0446-A551-F248A39B1CBB}"/>
                </a:ext>
              </a:extLst>
            </p:cNvPr>
            <p:cNvSpPr txBox="1"/>
            <p:nvPr/>
          </p:nvSpPr>
          <p:spPr>
            <a:xfrm>
              <a:off x="1684751" y="1703260"/>
              <a:ext cx="1327759" cy="369332"/>
            </a:xfrm>
            <a:prstGeom prst="rect">
              <a:avLst/>
            </a:prstGeom>
            <a:noFill/>
          </p:spPr>
          <p:txBody>
            <a:bodyPr wrap="square" rtlCol="0">
              <a:spAutoFit/>
            </a:bodyPr>
            <a:lstStyle/>
            <a:p>
              <a:r>
                <a:rPr lang="en-US" dirty="0"/>
                <a:t>Amount in</a:t>
              </a:r>
            </a:p>
          </p:txBody>
        </p:sp>
        <p:sp>
          <p:nvSpPr>
            <p:cNvPr id="8" name="TextBox 7">
              <a:extLst>
                <a:ext uri="{FF2B5EF4-FFF2-40B4-BE49-F238E27FC236}">
                  <a16:creationId xmlns:a16="http://schemas.microsoft.com/office/drawing/2014/main" id="{CC01882F-4842-E19A-565B-23A11F27C427}"/>
                </a:ext>
              </a:extLst>
            </p:cNvPr>
            <p:cNvSpPr txBox="1"/>
            <p:nvPr/>
          </p:nvSpPr>
          <p:spPr>
            <a:xfrm>
              <a:off x="8906005" y="1684610"/>
              <a:ext cx="1817575" cy="538972"/>
            </a:xfrm>
            <a:prstGeom prst="rect">
              <a:avLst/>
            </a:prstGeom>
            <a:noFill/>
          </p:spPr>
          <p:txBody>
            <a:bodyPr wrap="square" rtlCol="0">
              <a:spAutoFit/>
            </a:bodyPr>
            <a:lstStyle/>
            <a:p>
              <a:r>
                <a:rPr lang="en-US" dirty="0"/>
                <a:t>Amount out</a:t>
              </a:r>
            </a:p>
          </p:txBody>
        </p:sp>
        <p:sp>
          <p:nvSpPr>
            <p:cNvPr id="9" name="TextBox 8">
              <a:extLst>
                <a:ext uri="{FF2B5EF4-FFF2-40B4-BE49-F238E27FC236}">
                  <a16:creationId xmlns:a16="http://schemas.microsoft.com/office/drawing/2014/main" id="{46AFCDD8-C426-AA16-576C-C604C0F95610}"/>
                </a:ext>
              </a:extLst>
            </p:cNvPr>
            <p:cNvSpPr txBox="1"/>
            <p:nvPr/>
          </p:nvSpPr>
          <p:spPr>
            <a:xfrm>
              <a:off x="4495281" y="1784457"/>
              <a:ext cx="2393687" cy="538972"/>
            </a:xfrm>
            <a:prstGeom prst="rect">
              <a:avLst/>
            </a:prstGeom>
            <a:noFill/>
          </p:spPr>
          <p:txBody>
            <a:bodyPr wrap="square" rtlCol="0">
              <a:spAutoFit/>
            </a:bodyPr>
            <a:lstStyle/>
            <a:p>
              <a:r>
                <a:rPr lang="en-US" dirty="0"/>
                <a:t>Total in Box is constant </a:t>
              </a:r>
            </a:p>
          </p:txBody>
        </p:sp>
      </p:grpSp>
      <p:sp>
        <p:nvSpPr>
          <p:cNvPr id="10" name="TextBox 9">
            <a:extLst>
              <a:ext uri="{FF2B5EF4-FFF2-40B4-BE49-F238E27FC236}">
                <a16:creationId xmlns:a16="http://schemas.microsoft.com/office/drawing/2014/main" id="{52E3F615-1D1B-12A3-9EF5-4EC32FDFA475}"/>
              </a:ext>
            </a:extLst>
          </p:cNvPr>
          <p:cNvSpPr txBox="1"/>
          <p:nvPr/>
        </p:nvSpPr>
        <p:spPr>
          <a:xfrm>
            <a:off x="4391490" y="1032605"/>
            <a:ext cx="2851237" cy="369332"/>
          </a:xfrm>
          <a:prstGeom prst="rect">
            <a:avLst/>
          </a:prstGeom>
          <a:noFill/>
        </p:spPr>
        <p:txBody>
          <a:bodyPr wrap="square" rtlCol="0">
            <a:spAutoFit/>
          </a:bodyPr>
          <a:lstStyle/>
          <a:p>
            <a:r>
              <a:rPr lang="en-US" dirty="0"/>
              <a:t>Amount in = Amount out</a:t>
            </a:r>
          </a:p>
        </p:txBody>
      </p:sp>
      <p:cxnSp>
        <p:nvCxnSpPr>
          <p:cNvPr id="13" name="Straight Arrow Connector 12">
            <a:extLst>
              <a:ext uri="{FF2B5EF4-FFF2-40B4-BE49-F238E27FC236}">
                <a16:creationId xmlns:a16="http://schemas.microsoft.com/office/drawing/2014/main" id="{B2BE8E71-893A-D880-1300-3F28807D6257}"/>
              </a:ext>
            </a:extLst>
          </p:cNvPr>
          <p:cNvCxnSpPr>
            <a:cxnSpLocks/>
          </p:cNvCxnSpPr>
          <p:nvPr/>
        </p:nvCxnSpPr>
        <p:spPr>
          <a:xfrm flipV="1">
            <a:off x="6981126" y="3667022"/>
            <a:ext cx="2689443" cy="159315"/>
          </a:xfrm>
          <a:prstGeom prst="straightConnector1">
            <a:avLst/>
          </a:prstGeom>
          <a:ln w="50800">
            <a:solidFill>
              <a:srgbClr val="0070C0"/>
            </a:solidFill>
            <a:tailEnd type="triangle"/>
          </a:ln>
        </p:spPr>
        <p:style>
          <a:lnRef idx="3">
            <a:schemeClr val="accent5"/>
          </a:lnRef>
          <a:fillRef idx="0">
            <a:schemeClr val="accent5"/>
          </a:fillRef>
          <a:effectRef idx="2">
            <a:schemeClr val="accent5"/>
          </a:effectRef>
          <a:fontRef idx="minor">
            <a:schemeClr val="tx1"/>
          </a:fontRef>
        </p:style>
      </p:cxnSp>
      <p:sp>
        <p:nvSpPr>
          <p:cNvPr id="15" name="TextBox 14">
            <a:extLst>
              <a:ext uri="{FF2B5EF4-FFF2-40B4-BE49-F238E27FC236}">
                <a16:creationId xmlns:a16="http://schemas.microsoft.com/office/drawing/2014/main" id="{3AEEB28C-6E23-BF13-203F-9AD51D0DF4AC}"/>
              </a:ext>
            </a:extLst>
          </p:cNvPr>
          <p:cNvSpPr txBox="1"/>
          <p:nvPr/>
        </p:nvSpPr>
        <p:spPr>
          <a:xfrm>
            <a:off x="9766646" y="3190978"/>
            <a:ext cx="1991639" cy="646331"/>
          </a:xfrm>
          <a:prstGeom prst="rect">
            <a:avLst/>
          </a:prstGeom>
          <a:noFill/>
        </p:spPr>
        <p:txBody>
          <a:bodyPr wrap="square" rtlCol="0">
            <a:spAutoFit/>
          </a:bodyPr>
          <a:lstStyle/>
          <a:p>
            <a:r>
              <a:rPr lang="en-US" dirty="0"/>
              <a:t>Because total in box is constant </a:t>
            </a:r>
          </a:p>
        </p:txBody>
      </p:sp>
      <p:cxnSp>
        <p:nvCxnSpPr>
          <p:cNvPr id="16" name="Straight Arrow Connector 15">
            <a:extLst>
              <a:ext uri="{FF2B5EF4-FFF2-40B4-BE49-F238E27FC236}">
                <a16:creationId xmlns:a16="http://schemas.microsoft.com/office/drawing/2014/main" id="{91F75E6B-1D92-89B6-FAB3-FA3EF93B693B}"/>
              </a:ext>
            </a:extLst>
          </p:cNvPr>
          <p:cNvCxnSpPr>
            <a:cxnSpLocks/>
          </p:cNvCxnSpPr>
          <p:nvPr/>
        </p:nvCxnSpPr>
        <p:spPr>
          <a:xfrm>
            <a:off x="6494944" y="4820632"/>
            <a:ext cx="2211688" cy="564290"/>
          </a:xfrm>
          <a:prstGeom prst="straightConnector1">
            <a:avLst/>
          </a:prstGeom>
          <a:ln w="50800">
            <a:solidFill>
              <a:srgbClr val="0070C0"/>
            </a:solidFill>
            <a:tailEnd type="triangle"/>
          </a:ln>
        </p:spPr>
        <p:style>
          <a:lnRef idx="3">
            <a:schemeClr val="accent5"/>
          </a:lnRef>
          <a:fillRef idx="0">
            <a:schemeClr val="accent5"/>
          </a:fillRef>
          <a:effectRef idx="2">
            <a:schemeClr val="accent5"/>
          </a:effectRef>
          <a:fontRef idx="minor">
            <a:schemeClr val="tx1"/>
          </a:fontRef>
        </p:style>
      </p:cxnSp>
      <p:sp>
        <p:nvSpPr>
          <p:cNvPr id="17" name="TextBox 16">
            <a:extLst>
              <a:ext uri="{FF2B5EF4-FFF2-40B4-BE49-F238E27FC236}">
                <a16:creationId xmlns:a16="http://schemas.microsoft.com/office/drawing/2014/main" id="{697330A2-B4C9-B599-762A-493A44EBBECF}"/>
              </a:ext>
            </a:extLst>
          </p:cNvPr>
          <p:cNvSpPr txBox="1"/>
          <p:nvPr/>
        </p:nvSpPr>
        <p:spPr>
          <a:xfrm>
            <a:off x="1689463" y="2971183"/>
            <a:ext cx="1478071" cy="369332"/>
          </a:xfrm>
          <a:prstGeom prst="rect">
            <a:avLst/>
          </a:prstGeom>
          <a:noFill/>
        </p:spPr>
        <p:txBody>
          <a:bodyPr wrap="square" rtlCol="0">
            <a:spAutoFit/>
          </a:bodyPr>
          <a:lstStyle/>
          <a:p>
            <a:r>
              <a:rPr lang="en-US" dirty="0"/>
              <a:t>(1.1)</a:t>
            </a:r>
          </a:p>
        </p:txBody>
      </p:sp>
      <p:sp>
        <p:nvSpPr>
          <p:cNvPr id="18" name="TextBox 17">
            <a:extLst>
              <a:ext uri="{FF2B5EF4-FFF2-40B4-BE49-F238E27FC236}">
                <a16:creationId xmlns:a16="http://schemas.microsoft.com/office/drawing/2014/main" id="{C30D7B47-612C-9329-EC1F-76CADE454BF1}"/>
              </a:ext>
            </a:extLst>
          </p:cNvPr>
          <p:cNvSpPr txBox="1"/>
          <p:nvPr/>
        </p:nvSpPr>
        <p:spPr>
          <a:xfrm>
            <a:off x="1689464" y="3663301"/>
            <a:ext cx="1478071" cy="369332"/>
          </a:xfrm>
          <a:prstGeom prst="rect">
            <a:avLst/>
          </a:prstGeom>
          <a:noFill/>
        </p:spPr>
        <p:txBody>
          <a:bodyPr wrap="square" rtlCol="0">
            <a:spAutoFit/>
          </a:bodyPr>
          <a:lstStyle/>
          <a:p>
            <a:r>
              <a:rPr lang="en-US" dirty="0"/>
              <a:t>(1.2)</a:t>
            </a:r>
          </a:p>
        </p:txBody>
      </p:sp>
      <p:sp>
        <p:nvSpPr>
          <p:cNvPr id="19" name="TextBox 18">
            <a:extLst>
              <a:ext uri="{FF2B5EF4-FFF2-40B4-BE49-F238E27FC236}">
                <a16:creationId xmlns:a16="http://schemas.microsoft.com/office/drawing/2014/main" id="{AAC87EF9-059B-F171-36B4-9737DA7065A5}"/>
              </a:ext>
            </a:extLst>
          </p:cNvPr>
          <p:cNvSpPr txBox="1"/>
          <p:nvPr/>
        </p:nvSpPr>
        <p:spPr>
          <a:xfrm>
            <a:off x="1689464" y="4378471"/>
            <a:ext cx="1478071" cy="369332"/>
          </a:xfrm>
          <a:prstGeom prst="rect">
            <a:avLst/>
          </a:prstGeom>
          <a:noFill/>
        </p:spPr>
        <p:txBody>
          <a:bodyPr wrap="square" rtlCol="0">
            <a:spAutoFit/>
          </a:bodyPr>
          <a:lstStyle/>
          <a:p>
            <a:r>
              <a:rPr lang="en-US" dirty="0"/>
              <a:t>(1.3)</a:t>
            </a:r>
          </a:p>
        </p:txBody>
      </p:sp>
      <p:sp>
        <p:nvSpPr>
          <p:cNvPr id="20" name="TextBox 19">
            <a:extLst>
              <a:ext uri="{FF2B5EF4-FFF2-40B4-BE49-F238E27FC236}">
                <a16:creationId xmlns:a16="http://schemas.microsoft.com/office/drawing/2014/main" id="{D637FAE3-8F4C-EA9C-A41F-8FA75FA774B2}"/>
              </a:ext>
            </a:extLst>
          </p:cNvPr>
          <p:cNvSpPr txBox="1"/>
          <p:nvPr/>
        </p:nvSpPr>
        <p:spPr>
          <a:xfrm>
            <a:off x="1689464" y="5036752"/>
            <a:ext cx="1478071" cy="369332"/>
          </a:xfrm>
          <a:prstGeom prst="rect">
            <a:avLst/>
          </a:prstGeom>
          <a:noFill/>
        </p:spPr>
        <p:txBody>
          <a:bodyPr wrap="square" rtlCol="0">
            <a:spAutoFit/>
          </a:bodyPr>
          <a:lstStyle/>
          <a:p>
            <a:r>
              <a:rPr lang="en-US" dirty="0"/>
              <a:t>(1.4)</a:t>
            </a:r>
          </a:p>
        </p:txBody>
      </p:sp>
      <p:sp>
        <p:nvSpPr>
          <p:cNvPr id="22" name="TextBox 21">
            <a:extLst>
              <a:ext uri="{FF2B5EF4-FFF2-40B4-BE49-F238E27FC236}">
                <a16:creationId xmlns:a16="http://schemas.microsoft.com/office/drawing/2014/main" id="{3C85F896-3002-87C0-4133-A6361E89DEC0}"/>
              </a:ext>
            </a:extLst>
          </p:cNvPr>
          <p:cNvSpPr txBox="1"/>
          <p:nvPr/>
        </p:nvSpPr>
        <p:spPr>
          <a:xfrm>
            <a:off x="8770827" y="5159473"/>
            <a:ext cx="1991639" cy="646331"/>
          </a:xfrm>
          <a:prstGeom prst="rect">
            <a:avLst/>
          </a:prstGeom>
          <a:noFill/>
        </p:spPr>
        <p:txBody>
          <a:bodyPr wrap="square" rtlCol="0">
            <a:spAutoFit/>
          </a:bodyPr>
          <a:lstStyle/>
          <a:p>
            <a:r>
              <a:rPr lang="en-US" dirty="0"/>
              <a:t>Use chain rule to get 1.4</a:t>
            </a:r>
          </a:p>
        </p:txBody>
      </p:sp>
      <p:sp>
        <p:nvSpPr>
          <p:cNvPr id="25" name="TextBox 24">
            <a:extLst>
              <a:ext uri="{FF2B5EF4-FFF2-40B4-BE49-F238E27FC236}">
                <a16:creationId xmlns:a16="http://schemas.microsoft.com/office/drawing/2014/main" id="{81E172E9-4349-5670-7590-CC56A655129D}"/>
              </a:ext>
            </a:extLst>
          </p:cNvPr>
          <p:cNvSpPr txBox="1"/>
          <p:nvPr/>
        </p:nvSpPr>
        <p:spPr>
          <a:xfrm>
            <a:off x="1708255" y="5801987"/>
            <a:ext cx="1478071" cy="369332"/>
          </a:xfrm>
          <a:prstGeom prst="rect">
            <a:avLst/>
          </a:prstGeom>
          <a:noFill/>
        </p:spPr>
        <p:txBody>
          <a:bodyPr wrap="square" rtlCol="0">
            <a:spAutoFit/>
          </a:bodyPr>
          <a:lstStyle/>
          <a:p>
            <a:r>
              <a:rPr lang="en-US" dirty="0"/>
              <a:t>(1.5)</a:t>
            </a:r>
          </a:p>
        </p:txBody>
      </p:sp>
    </p:spTree>
    <p:extLst>
      <p:ext uri="{BB962C8B-B14F-4D97-AF65-F5344CB8AC3E}">
        <p14:creationId xmlns:p14="http://schemas.microsoft.com/office/powerpoint/2010/main" val="4142139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9E02A-E041-31F4-6EFD-04AE3764593B}"/>
              </a:ext>
            </a:extLst>
          </p:cNvPr>
          <p:cNvSpPr>
            <a:spLocks noGrp="1"/>
          </p:cNvSpPr>
          <p:nvPr>
            <p:ph type="title"/>
          </p:nvPr>
        </p:nvSpPr>
        <p:spPr/>
        <p:txBody>
          <a:bodyPr/>
          <a:lstStyle/>
          <a:p>
            <a:r>
              <a:rPr lang="en-US" dirty="0"/>
              <a:t>Traffic Wave Equation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6A5EB17-69FE-5C1D-F859-09571515B876}"/>
                  </a:ext>
                </a:extLst>
              </p:cNvPr>
              <p:cNvSpPr>
                <a:spLocks noGrp="1"/>
              </p:cNvSpPr>
              <p:nvPr>
                <p:ph idx="1"/>
              </p:nvPr>
            </p:nvSpPr>
            <p:spPr/>
            <p:txBody>
              <a:bodyPr/>
              <a:lstStyle/>
              <a:p>
                <a:r>
                  <a:rPr lang="en-US" dirty="0"/>
                  <a:t>If </a:t>
                </a:r>
                <a14:m>
                  <m:oMath xmlns:m="http://schemas.openxmlformats.org/officeDocument/2006/math">
                    <m:r>
                      <a:rPr lang="en-US" i="1" smtClean="0">
                        <a:latin typeface="Cambria Math" panose="02040503050406030204" pitchFamily="18" charset="0"/>
                        <a:ea typeface="Cambria Math" panose="02040503050406030204" pitchFamily="18" charset="0"/>
                      </a:rPr>
                      <m:t>𝜌</m:t>
                    </m:r>
                    <m:d>
                      <m:dPr>
                        <m:ctrlPr>
                          <a:rPr lang="en-US" b="0" i="1" smtClean="0">
                            <a:latin typeface="Cambria Math" panose="02040503050406030204" pitchFamily="18" charset="0"/>
                            <a:ea typeface="Cambria Math" panose="02040503050406030204" pitchFamily="18" charset="0"/>
                          </a:rPr>
                        </m:ctrlPr>
                      </m:dPr>
                      <m:e>
                        <m:r>
                          <m:rPr>
                            <m:sty m:val="p"/>
                          </m:rPr>
                          <a:rPr lang="en-US" b="0" i="0" smtClean="0">
                            <a:latin typeface="Cambria Math" panose="02040503050406030204" pitchFamily="18" charset="0"/>
                            <a:ea typeface="Cambria Math" panose="02040503050406030204" pitchFamily="18" charset="0"/>
                          </a:rPr>
                          <m:t>x</m:t>
                        </m:r>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t</m:t>
                        </m:r>
                      </m:e>
                    </m:d>
                  </m:oMath>
                </a14:m>
                <a:r>
                  <a:rPr lang="en-US" dirty="0"/>
                  <a:t> is constant we get the traffic wave equation</a:t>
                </a:r>
              </a:p>
              <a:p>
                <a:endParaRPr lang="en-US" dirty="0"/>
              </a:p>
              <a:p>
                <a:pPr marL="0" indent="0">
                  <a:buNone/>
                </a:pPr>
                <a:endParaRPr lang="en-US" dirty="0"/>
              </a:p>
              <a:p>
                <a:r>
                  <a:rPr lang="en-US" dirty="0"/>
                  <a:t>Traffic Waves :</a:t>
                </a:r>
              </a:p>
            </p:txBody>
          </p:sp>
        </mc:Choice>
        <mc:Fallback xmlns="">
          <p:sp>
            <p:nvSpPr>
              <p:cNvPr id="3" name="Content Placeholder 2">
                <a:extLst>
                  <a:ext uri="{FF2B5EF4-FFF2-40B4-BE49-F238E27FC236}">
                    <a16:creationId xmlns:a16="http://schemas.microsoft.com/office/drawing/2014/main" id="{A6A5EB17-69FE-5C1D-F859-09571515B876}"/>
                  </a:ext>
                </a:extLst>
              </p:cNvPr>
              <p:cNvSpPr>
                <a:spLocks noGrp="1" noRot="1" noChangeAspect="1" noMove="1" noResize="1" noEditPoints="1" noAdjustHandles="1" noChangeArrowheads="1" noChangeShapeType="1" noTextEdit="1"/>
              </p:cNvSpPr>
              <p:nvPr>
                <p:ph idx="1"/>
              </p:nvPr>
            </p:nvSpPr>
            <p:spPr>
              <a:blipFill>
                <a:blip r:embed="rId3"/>
                <a:stretch>
                  <a:fillRect l="-1086" t="-2326"/>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3CC87417-9D67-531D-09C5-098020318E83}"/>
              </a:ext>
            </a:extLst>
          </p:cNvPr>
          <p:cNvGrpSpPr/>
          <p:nvPr/>
        </p:nvGrpSpPr>
        <p:grpSpPr>
          <a:xfrm>
            <a:off x="8811323" y="1690688"/>
            <a:ext cx="3165088" cy="561433"/>
            <a:chOff x="3033132" y="5367144"/>
            <a:chExt cx="4087097" cy="944756"/>
          </a:xfrm>
        </p:grpSpPr>
        <p:pic>
          <p:nvPicPr>
            <p:cNvPr id="5" name="Picture 4" descr="A black text on a white background&#10;&#10;Description automatically generated">
              <a:extLst>
                <a:ext uri="{FF2B5EF4-FFF2-40B4-BE49-F238E27FC236}">
                  <a16:creationId xmlns:a16="http://schemas.microsoft.com/office/drawing/2014/main" id="{AB5D9E3A-F90A-9919-1ED8-5723A28F94E0}"/>
                </a:ext>
              </a:extLst>
            </p:cNvPr>
            <p:cNvPicPr>
              <a:picLocks noChangeAspect="1"/>
            </p:cNvPicPr>
            <p:nvPr/>
          </p:nvPicPr>
          <p:blipFill>
            <a:blip r:embed="rId4"/>
            <a:stretch>
              <a:fillRect/>
            </a:stretch>
          </p:blipFill>
          <p:spPr>
            <a:xfrm>
              <a:off x="3033132" y="5367144"/>
              <a:ext cx="4087097" cy="944756"/>
            </a:xfrm>
            <a:prstGeom prst="rect">
              <a:avLst/>
            </a:prstGeom>
          </p:spPr>
        </p:pic>
        <p:sp>
          <p:nvSpPr>
            <p:cNvPr id="6" name="Frame 5">
              <a:extLst>
                <a:ext uri="{FF2B5EF4-FFF2-40B4-BE49-F238E27FC236}">
                  <a16:creationId xmlns:a16="http://schemas.microsoft.com/office/drawing/2014/main" id="{825CF9F9-1D28-4CDD-9892-831D74809564}"/>
                </a:ext>
              </a:extLst>
            </p:cNvPr>
            <p:cNvSpPr/>
            <p:nvPr/>
          </p:nvSpPr>
          <p:spPr>
            <a:xfrm>
              <a:off x="4493941" y="5592162"/>
              <a:ext cx="646771" cy="719737"/>
            </a:xfrm>
            <a:prstGeom prst="frame">
              <a:avLst>
                <a:gd name="adj1" fmla="val 34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8" name="Picture 7">
            <a:extLst>
              <a:ext uri="{FF2B5EF4-FFF2-40B4-BE49-F238E27FC236}">
                <a16:creationId xmlns:a16="http://schemas.microsoft.com/office/drawing/2014/main" id="{6AD2996A-B2B2-1AE7-9584-9A904650DF6A}"/>
              </a:ext>
            </a:extLst>
          </p:cNvPr>
          <p:cNvPicPr>
            <a:picLocks noChangeAspect="1"/>
          </p:cNvPicPr>
          <p:nvPr/>
        </p:nvPicPr>
        <p:blipFill>
          <a:blip r:embed="rId5"/>
          <a:stretch>
            <a:fillRect/>
          </a:stretch>
        </p:blipFill>
        <p:spPr>
          <a:xfrm>
            <a:off x="447908" y="2252121"/>
            <a:ext cx="4471672" cy="858798"/>
          </a:xfrm>
          <a:prstGeom prst="rect">
            <a:avLst/>
          </a:prstGeom>
        </p:spPr>
      </p:pic>
      <p:pic>
        <p:nvPicPr>
          <p:cNvPr id="9" name="Picture 8" descr="A diagram of a function&#10;&#10;Description automatically generated">
            <a:extLst>
              <a:ext uri="{FF2B5EF4-FFF2-40B4-BE49-F238E27FC236}">
                <a16:creationId xmlns:a16="http://schemas.microsoft.com/office/drawing/2014/main" id="{9CAF5988-8FFA-4D40-6A99-9096C6E7C5BA}"/>
              </a:ext>
            </a:extLst>
          </p:cNvPr>
          <p:cNvPicPr>
            <a:picLocks noChangeAspect="1"/>
          </p:cNvPicPr>
          <p:nvPr/>
        </p:nvPicPr>
        <p:blipFill>
          <a:blip r:embed="rId6"/>
          <a:stretch>
            <a:fillRect/>
          </a:stretch>
        </p:blipFill>
        <p:spPr>
          <a:xfrm>
            <a:off x="2483341" y="4023079"/>
            <a:ext cx="6751671" cy="2580380"/>
          </a:xfrm>
          <a:prstGeom prst="rect">
            <a:avLst/>
          </a:prstGeom>
        </p:spPr>
      </p:pic>
    </p:spTree>
    <p:extLst>
      <p:ext uri="{BB962C8B-B14F-4D97-AF65-F5344CB8AC3E}">
        <p14:creationId xmlns:p14="http://schemas.microsoft.com/office/powerpoint/2010/main" val="5727577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5350</TotalTime>
  <Words>3480</Words>
  <Application>Microsoft Office PowerPoint</Application>
  <PresentationFormat>Widescreen</PresentationFormat>
  <Paragraphs>258</Paragraphs>
  <Slides>16</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Cambria Math</vt:lpstr>
      <vt:lpstr>Open Sans</vt:lpstr>
      <vt:lpstr>Office Theme</vt:lpstr>
      <vt:lpstr>Bayesian Analysis of Traffic Flow on Interstate I-55: The LWR Model </vt:lpstr>
      <vt:lpstr>Background </vt:lpstr>
      <vt:lpstr>Particle Filtering </vt:lpstr>
      <vt:lpstr>Traffic Flow Parameters </vt:lpstr>
      <vt:lpstr>LWR Model- Overview </vt:lpstr>
      <vt:lpstr>LWR- Fundamental Diagram </vt:lpstr>
      <vt:lpstr>LWR Model- Conservation Law </vt:lpstr>
      <vt:lpstr>Conservation Law- Closer Look </vt:lpstr>
      <vt:lpstr>Traffic Wave Equation </vt:lpstr>
      <vt:lpstr>LWR Parameter </vt:lpstr>
      <vt:lpstr>Goal Paper </vt:lpstr>
      <vt:lpstr>Conclusion </vt:lpstr>
      <vt:lpstr>Work Cited </vt:lpstr>
      <vt:lpstr>Work Cited pt. 2</vt:lpstr>
      <vt:lpstr>Work Cited pt.3 </vt:lpstr>
      <vt:lpstr>Thank you.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Bayesian Analysis of Traffic Flow on Interstate I-55: The LWR Model </dc:title>
  <dc:creator>Armin Kanter</dc:creator>
  <cp:lastModifiedBy>Riley, Doug A.</cp:lastModifiedBy>
  <cp:revision>8</cp:revision>
  <dcterms:created xsi:type="dcterms:W3CDTF">2023-10-21T16:35:00Z</dcterms:created>
  <dcterms:modified xsi:type="dcterms:W3CDTF">2023-10-25T16:18:46Z</dcterms:modified>
</cp:coreProperties>
</file>