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8"/>
  </p:notesMasterIdLst>
  <p:sldIdLst>
    <p:sldId id="256" r:id="rId2"/>
    <p:sldId id="257" r:id="rId3"/>
    <p:sldId id="258" r:id="rId4"/>
    <p:sldId id="259" r:id="rId5"/>
    <p:sldId id="260" r:id="rId6"/>
    <p:sldId id="261" r:id="rId7"/>
    <p:sldId id="262" r:id="rId8"/>
    <p:sldId id="263" r:id="rId9"/>
    <p:sldId id="264" r:id="rId10"/>
    <p:sldId id="265" r:id="rId11"/>
    <p:sldId id="267" r:id="rId12"/>
    <p:sldId id="268" r:id="rId13"/>
    <p:sldId id="269" r:id="rId14"/>
    <p:sldId id="266" r:id="rId15"/>
    <p:sldId id="271" r:id="rId16"/>
    <p:sldId id="270"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310"/>
    <p:restoredTop sz="94650"/>
  </p:normalViewPr>
  <p:slideViewPr>
    <p:cSldViewPr snapToGrid="0">
      <p:cViewPr varScale="1">
        <p:scale>
          <a:sx n="108" d="100"/>
          <a:sy n="108" d="100"/>
        </p:scale>
        <p:origin x="810"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FBD4561-48C7-AF43-98DD-F5A68A0F8151}" type="datetimeFigureOut">
              <a:rPr lang="en-US" smtClean="0"/>
              <a:t>10/25/2023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BC76C12-9010-374D-BDA8-2347ECFEF682}" type="slidenum">
              <a:rPr lang="en-US" smtClean="0"/>
              <a:t>‹#›</a:t>
            </a:fld>
            <a:endParaRPr lang="en-US"/>
          </a:p>
        </p:txBody>
      </p:sp>
    </p:spTree>
    <p:extLst>
      <p:ext uri="{BB962C8B-B14F-4D97-AF65-F5344CB8AC3E}">
        <p14:creationId xmlns:p14="http://schemas.microsoft.com/office/powerpoint/2010/main" val="10567098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OERA is 9 times the expected number of runs scored in one inning (the first entry of E).</a:t>
            </a:r>
          </a:p>
        </p:txBody>
      </p:sp>
      <p:sp>
        <p:nvSpPr>
          <p:cNvPr id="4" name="Slide Number Placeholder 3"/>
          <p:cNvSpPr>
            <a:spLocks noGrp="1"/>
          </p:cNvSpPr>
          <p:nvPr>
            <p:ph type="sldNum" sz="quarter" idx="5"/>
          </p:nvPr>
        </p:nvSpPr>
        <p:spPr/>
        <p:txBody>
          <a:bodyPr/>
          <a:lstStyle/>
          <a:p>
            <a:fld id="{EBC76C12-9010-374D-BDA8-2347ECFEF682}" type="slidenum">
              <a:rPr lang="en-US" smtClean="0"/>
              <a:t>10</a:t>
            </a:fld>
            <a:endParaRPr lang="en-US"/>
          </a:p>
        </p:txBody>
      </p:sp>
    </p:spTree>
    <p:extLst>
      <p:ext uri="{BB962C8B-B14F-4D97-AF65-F5344CB8AC3E}">
        <p14:creationId xmlns:p14="http://schemas.microsoft.com/office/powerpoint/2010/main" val="28550388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 represents a start when a batter comes to the plate with and runner on second base with one out and 13 represents a finishing state where there are no men left on base and still one out. </a:t>
            </a:r>
          </a:p>
        </p:txBody>
      </p:sp>
      <p:sp>
        <p:nvSpPr>
          <p:cNvPr id="4" name="Slide Number Placeholder 3"/>
          <p:cNvSpPr>
            <a:spLocks noGrp="1"/>
          </p:cNvSpPr>
          <p:nvPr>
            <p:ph type="sldNum" sz="quarter" idx="5"/>
          </p:nvPr>
        </p:nvSpPr>
        <p:spPr/>
        <p:txBody>
          <a:bodyPr/>
          <a:lstStyle/>
          <a:p>
            <a:fld id="{EBC76C12-9010-374D-BDA8-2347ECFEF682}" type="slidenum">
              <a:rPr lang="en-US" smtClean="0"/>
              <a:t>11</a:t>
            </a:fld>
            <a:endParaRPr lang="en-US"/>
          </a:p>
        </p:txBody>
      </p:sp>
    </p:spTree>
    <p:extLst>
      <p:ext uri="{BB962C8B-B14F-4D97-AF65-F5344CB8AC3E}">
        <p14:creationId xmlns:p14="http://schemas.microsoft.com/office/powerpoint/2010/main" val="38466071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 represents the state previously mentioned for Q in which a batter is up with one man on second with one out. This numbers seen in front of each parentheses represent the runs scored given the batter hits the ball. </a:t>
            </a:r>
          </a:p>
        </p:txBody>
      </p:sp>
      <p:sp>
        <p:nvSpPr>
          <p:cNvPr id="4" name="Slide Number Placeholder 3"/>
          <p:cNvSpPr>
            <a:spLocks noGrp="1"/>
          </p:cNvSpPr>
          <p:nvPr>
            <p:ph type="sldNum" sz="quarter" idx="5"/>
          </p:nvPr>
        </p:nvSpPr>
        <p:spPr/>
        <p:txBody>
          <a:bodyPr/>
          <a:lstStyle/>
          <a:p>
            <a:fld id="{EBC76C12-9010-374D-BDA8-2347ECFEF682}" type="slidenum">
              <a:rPr lang="en-US" smtClean="0"/>
              <a:t>12</a:t>
            </a:fld>
            <a:endParaRPr lang="en-US"/>
          </a:p>
        </p:txBody>
      </p:sp>
    </p:spTree>
    <p:extLst>
      <p:ext uri="{BB962C8B-B14F-4D97-AF65-F5344CB8AC3E}">
        <p14:creationId xmlns:p14="http://schemas.microsoft.com/office/powerpoint/2010/main" val="9609139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summation is simply matrix-vector multiplication of every state the batter could see. This is obviously based on the batter’s statistics of hitting so this will vary between different batters. This is also equal to the Inverse of the identity matrix minus Q multiplied by the Vector R which contains the hitter's probability of scoring one or more runs. Since were testing the probability of 9 identical players multiplying this E by 9 yields the OERA.</a:t>
            </a:r>
          </a:p>
        </p:txBody>
      </p:sp>
      <p:sp>
        <p:nvSpPr>
          <p:cNvPr id="4" name="Slide Number Placeholder 3"/>
          <p:cNvSpPr>
            <a:spLocks noGrp="1"/>
          </p:cNvSpPr>
          <p:nvPr>
            <p:ph type="sldNum" sz="quarter" idx="5"/>
          </p:nvPr>
        </p:nvSpPr>
        <p:spPr/>
        <p:txBody>
          <a:bodyPr/>
          <a:lstStyle/>
          <a:p>
            <a:fld id="{EBC76C12-9010-374D-BDA8-2347ECFEF682}" type="slidenum">
              <a:rPr lang="en-US" smtClean="0"/>
              <a:t>13</a:t>
            </a:fld>
            <a:endParaRPr lang="en-US"/>
          </a:p>
        </p:txBody>
      </p:sp>
    </p:spTree>
    <p:extLst>
      <p:ext uri="{BB962C8B-B14F-4D97-AF65-F5344CB8AC3E}">
        <p14:creationId xmlns:p14="http://schemas.microsoft.com/office/powerpoint/2010/main" val="30189616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38DECA-1F5B-0B1A-1677-4A4129D53E3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355610C-FF14-1246-9189-ACEFEB75E20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AD142C0-CB43-64C9-C0F6-15090D76B04D}"/>
              </a:ext>
            </a:extLst>
          </p:cNvPr>
          <p:cNvSpPr>
            <a:spLocks noGrp="1"/>
          </p:cNvSpPr>
          <p:nvPr>
            <p:ph type="dt" sz="half" idx="10"/>
          </p:nvPr>
        </p:nvSpPr>
        <p:spPr/>
        <p:txBody>
          <a:bodyPr/>
          <a:lstStyle/>
          <a:p>
            <a:fld id="{494DA93E-3F9D-B44A-8296-2C562594308A}" type="datetimeFigureOut">
              <a:rPr lang="en-US" smtClean="0"/>
              <a:t>10/25/2023</a:t>
            </a:fld>
            <a:endParaRPr lang="en-US"/>
          </a:p>
        </p:txBody>
      </p:sp>
      <p:sp>
        <p:nvSpPr>
          <p:cNvPr id="5" name="Footer Placeholder 4">
            <a:extLst>
              <a:ext uri="{FF2B5EF4-FFF2-40B4-BE49-F238E27FC236}">
                <a16:creationId xmlns:a16="http://schemas.microsoft.com/office/drawing/2014/main" id="{A7051052-8A8D-87EE-801A-609010EB186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591BDFF-9B01-3B04-046E-A89BFB3EF063}"/>
              </a:ext>
            </a:extLst>
          </p:cNvPr>
          <p:cNvSpPr>
            <a:spLocks noGrp="1"/>
          </p:cNvSpPr>
          <p:nvPr>
            <p:ph type="sldNum" sz="quarter" idx="12"/>
          </p:nvPr>
        </p:nvSpPr>
        <p:spPr/>
        <p:txBody>
          <a:bodyPr/>
          <a:lstStyle/>
          <a:p>
            <a:fld id="{2D26BC03-19C2-A841-8720-ED1A078263FA}" type="slidenum">
              <a:rPr lang="en-US" smtClean="0"/>
              <a:t>‹#›</a:t>
            </a:fld>
            <a:endParaRPr lang="en-US"/>
          </a:p>
        </p:txBody>
      </p:sp>
    </p:spTree>
    <p:extLst>
      <p:ext uri="{BB962C8B-B14F-4D97-AF65-F5344CB8AC3E}">
        <p14:creationId xmlns:p14="http://schemas.microsoft.com/office/powerpoint/2010/main" val="34541906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2CBB7D-BC00-310C-0EA0-46CE29901EF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B15D202-3561-6E1D-D175-97309CDFB54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7802302-6F41-49E6-E0DA-CDC0A8C9EABB}"/>
              </a:ext>
            </a:extLst>
          </p:cNvPr>
          <p:cNvSpPr>
            <a:spLocks noGrp="1"/>
          </p:cNvSpPr>
          <p:nvPr>
            <p:ph type="dt" sz="half" idx="10"/>
          </p:nvPr>
        </p:nvSpPr>
        <p:spPr/>
        <p:txBody>
          <a:bodyPr/>
          <a:lstStyle/>
          <a:p>
            <a:fld id="{494DA93E-3F9D-B44A-8296-2C562594308A}" type="datetimeFigureOut">
              <a:rPr lang="en-US" smtClean="0"/>
              <a:t>10/25/2023</a:t>
            </a:fld>
            <a:endParaRPr lang="en-US"/>
          </a:p>
        </p:txBody>
      </p:sp>
      <p:sp>
        <p:nvSpPr>
          <p:cNvPr id="5" name="Footer Placeholder 4">
            <a:extLst>
              <a:ext uri="{FF2B5EF4-FFF2-40B4-BE49-F238E27FC236}">
                <a16:creationId xmlns:a16="http://schemas.microsoft.com/office/drawing/2014/main" id="{26F7A84B-DF01-7AC5-F339-D1539A24596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ED67FD1-2E87-9E50-C0E4-D80BC7FFA5EC}"/>
              </a:ext>
            </a:extLst>
          </p:cNvPr>
          <p:cNvSpPr>
            <a:spLocks noGrp="1"/>
          </p:cNvSpPr>
          <p:nvPr>
            <p:ph type="sldNum" sz="quarter" idx="12"/>
          </p:nvPr>
        </p:nvSpPr>
        <p:spPr/>
        <p:txBody>
          <a:bodyPr/>
          <a:lstStyle/>
          <a:p>
            <a:fld id="{2D26BC03-19C2-A841-8720-ED1A078263FA}" type="slidenum">
              <a:rPr lang="en-US" smtClean="0"/>
              <a:t>‹#›</a:t>
            </a:fld>
            <a:endParaRPr lang="en-US"/>
          </a:p>
        </p:txBody>
      </p:sp>
    </p:spTree>
    <p:extLst>
      <p:ext uri="{BB962C8B-B14F-4D97-AF65-F5344CB8AC3E}">
        <p14:creationId xmlns:p14="http://schemas.microsoft.com/office/powerpoint/2010/main" val="26541074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44AD608-E64B-2BC7-4733-131106EC5BC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AA40F1E-73E7-F57B-3616-081DEA5BBFA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29689DA-F754-B5C6-D110-5C3B2D7FE827}"/>
              </a:ext>
            </a:extLst>
          </p:cNvPr>
          <p:cNvSpPr>
            <a:spLocks noGrp="1"/>
          </p:cNvSpPr>
          <p:nvPr>
            <p:ph type="dt" sz="half" idx="10"/>
          </p:nvPr>
        </p:nvSpPr>
        <p:spPr/>
        <p:txBody>
          <a:bodyPr/>
          <a:lstStyle/>
          <a:p>
            <a:fld id="{494DA93E-3F9D-B44A-8296-2C562594308A}" type="datetimeFigureOut">
              <a:rPr lang="en-US" smtClean="0"/>
              <a:t>10/25/2023</a:t>
            </a:fld>
            <a:endParaRPr lang="en-US"/>
          </a:p>
        </p:txBody>
      </p:sp>
      <p:sp>
        <p:nvSpPr>
          <p:cNvPr id="5" name="Footer Placeholder 4">
            <a:extLst>
              <a:ext uri="{FF2B5EF4-FFF2-40B4-BE49-F238E27FC236}">
                <a16:creationId xmlns:a16="http://schemas.microsoft.com/office/drawing/2014/main" id="{1CBCC727-F229-C124-E1A0-9D3257BB312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330A61F-C445-46E5-DB18-5AAFC3B06AAC}"/>
              </a:ext>
            </a:extLst>
          </p:cNvPr>
          <p:cNvSpPr>
            <a:spLocks noGrp="1"/>
          </p:cNvSpPr>
          <p:nvPr>
            <p:ph type="sldNum" sz="quarter" idx="12"/>
          </p:nvPr>
        </p:nvSpPr>
        <p:spPr/>
        <p:txBody>
          <a:bodyPr/>
          <a:lstStyle/>
          <a:p>
            <a:fld id="{2D26BC03-19C2-A841-8720-ED1A078263FA}" type="slidenum">
              <a:rPr lang="en-US" smtClean="0"/>
              <a:t>‹#›</a:t>
            </a:fld>
            <a:endParaRPr lang="en-US"/>
          </a:p>
        </p:txBody>
      </p:sp>
    </p:spTree>
    <p:extLst>
      <p:ext uri="{BB962C8B-B14F-4D97-AF65-F5344CB8AC3E}">
        <p14:creationId xmlns:p14="http://schemas.microsoft.com/office/powerpoint/2010/main" val="39460515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CF77DC-E634-4866-25A7-F2DAAAC6B3B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BBE82A6-9899-F963-EE18-4607C5118F2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EB6593E-4889-69E4-AB9C-86E2C1915928}"/>
              </a:ext>
            </a:extLst>
          </p:cNvPr>
          <p:cNvSpPr>
            <a:spLocks noGrp="1"/>
          </p:cNvSpPr>
          <p:nvPr>
            <p:ph type="dt" sz="half" idx="10"/>
          </p:nvPr>
        </p:nvSpPr>
        <p:spPr/>
        <p:txBody>
          <a:bodyPr/>
          <a:lstStyle/>
          <a:p>
            <a:fld id="{494DA93E-3F9D-B44A-8296-2C562594308A}" type="datetimeFigureOut">
              <a:rPr lang="en-US" smtClean="0"/>
              <a:t>10/25/2023</a:t>
            </a:fld>
            <a:endParaRPr lang="en-US"/>
          </a:p>
        </p:txBody>
      </p:sp>
      <p:sp>
        <p:nvSpPr>
          <p:cNvPr id="5" name="Footer Placeholder 4">
            <a:extLst>
              <a:ext uri="{FF2B5EF4-FFF2-40B4-BE49-F238E27FC236}">
                <a16:creationId xmlns:a16="http://schemas.microsoft.com/office/drawing/2014/main" id="{B842C7B3-4EFF-BCC4-E4D8-A8D933CB4CA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400CBB5-3DC0-54DA-0902-164F5E4A427F}"/>
              </a:ext>
            </a:extLst>
          </p:cNvPr>
          <p:cNvSpPr>
            <a:spLocks noGrp="1"/>
          </p:cNvSpPr>
          <p:nvPr>
            <p:ph type="sldNum" sz="quarter" idx="12"/>
          </p:nvPr>
        </p:nvSpPr>
        <p:spPr/>
        <p:txBody>
          <a:bodyPr/>
          <a:lstStyle/>
          <a:p>
            <a:fld id="{2D26BC03-19C2-A841-8720-ED1A078263FA}" type="slidenum">
              <a:rPr lang="en-US" smtClean="0"/>
              <a:t>‹#›</a:t>
            </a:fld>
            <a:endParaRPr lang="en-US"/>
          </a:p>
        </p:txBody>
      </p:sp>
    </p:spTree>
    <p:extLst>
      <p:ext uri="{BB962C8B-B14F-4D97-AF65-F5344CB8AC3E}">
        <p14:creationId xmlns:p14="http://schemas.microsoft.com/office/powerpoint/2010/main" val="25151287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D8075E-8361-58DF-A5CC-6CFA15DBB1A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1D3A069-610F-CC32-036D-9712C66BC73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6879160-C41B-38B7-6DAA-DEB791B7CC70}"/>
              </a:ext>
            </a:extLst>
          </p:cNvPr>
          <p:cNvSpPr>
            <a:spLocks noGrp="1"/>
          </p:cNvSpPr>
          <p:nvPr>
            <p:ph type="dt" sz="half" idx="10"/>
          </p:nvPr>
        </p:nvSpPr>
        <p:spPr/>
        <p:txBody>
          <a:bodyPr/>
          <a:lstStyle/>
          <a:p>
            <a:fld id="{494DA93E-3F9D-B44A-8296-2C562594308A}" type="datetimeFigureOut">
              <a:rPr lang="en-US" smtClean="0"/>
              <a:t>10/25/2023</a:t>
            </a:fld>
            <a:endParaRPr lang="en-US"/>
          </a:p>
        </p:txBody>
      </p:sp>
      <p:sp>
        <p:nvSpPr>
          <p:cNvPr id="5" name="Footer Placeholder 4">
            <a:extLst>
              <a:ext uri="{FF2B5EF4-FFF2-40B4-BE49-F238E27FC236}">
                <a16:creationId xmlns:a16="http://schemas.microsoft.com/office/drawing/2014/main" id="{660A5F1C-DDDB-A890-291E-ABC407F233E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4940FCE-6B27-4BB1-0773-9749B9EB147A}"/>
              </a:ext>
            </a:extLst>
          </p:cNvPr>
          <p:cNvSpPr>
            <a:spLocks noGrp="1"/>
          </p:cNvSpPr>
          <p:nvPr>
            <p:ph type="sldNum" sz="quarter" idx="12"/>
          </p:nvPr>
        </p:nvSpPr>
        <p:spPr/>
        <p:txBody>
          <a:bodyPr/>
          <a:lstStyle/>
          <a:p>
            <a:fld id="{2D26BC03-19C2-A841-8720-ED1A078263FA}" type="slidenum">
              <a:rPr lang="en-US" smtClean="0"/>
              <a:t>‹#›</a:t>
            </a:fld>
            <a:endParaRPr lang="en-US"/>
          </a:p>
        </p:txBody>
      </p:sp>
    </p:spTree>
    <p:extLst>
      <p:ext uri="{BB962C8B-B14F-4D97-AF65-F5344CB8AC3E}">
        <p14:creationId xmlns:p14="http://schemas.microsoft.com/office/powerpoint/2010/main" val="6488461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115A9D-D69F-EB2D-A0A2-F3043624265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2B26C5B-0737-C3EA-2FAA-D3288631406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518F3A1-163F-0BA0-595E-6A4DA45CEDE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87A8197-2036-C8AE-A465-18A4A6EBCCEB}"/>
              </a:ext>
            </a:extLst>
          </p:cNvPr>
          <p:cNvSpPr>
            <a:spLocks noGrp="1"/>
          </p:cNvSpPr>
          <p:nvPr>
            <p:ph type="dt" sz="half" idx="10"/>
          </p:nvPr>
        </p:nvSpPr>
        <p:spPr/>
        <p:txBody>
          <a:bodyPr/>
          <a:lstStyle/>
          <a:p>
            <a:fld id="{494DA93E-3F9D-B44A-8296-2C562594308A}" type="datetimeFigureOut">
              <a:rPr lang="en-US" smtClean="0"/>
              <a:t>10/25/2023</a:t>
            </a:fld>
            <a:endParaRPr lang="en-US"/>
          </a:p>
        </p:txBody>
      </p:sp>
      <p:sp>
        <p:nvSpPr>
          <p:cNvPr id="6" name="Footer Placeholder 5">
            <a:extLst>
              <a:ext uri="{FF2B5EF4-FFF2-40B4-BE49-F238E27FC236}">
                <a16:creationId xmlns:a16="http://schemas.microsoft.com/office/drawing/2014/main" id="{11F423EA-FD20-4105-8AA3-A8561624432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04F65DF-B230-D019-894A-DEEFE1C048A4}"/>
              </a:ext>
            </a:extLst>
          </p:cNvPr>
          <p:cNvSpPr>
            <a:spLocks noGrp="1"/>
          </p:cNvSpPr>
          <p:nvPr>
            <p:ph type="sldNum" sz="quarter" idx="12"/>
          </p:nvPr>
        </p:nvSpPr>
        <p:spPr/>
        <p:txBody>
          <a:bodyPr/>
          <a:lstStyle/>
          <a:p>
            <a:fld id="{2D26BC03-19C2-A841-8720-ED1A078263FA}" type="slidenum">
              <a:rPr lang="en-US" smtClean="0"/>
              <a:t>‹#›</a:t>
            </a:fld>
            <a:endParaRPr lang="en-US"/>
          </a:p>
        </p:txBody>
      </p:sp>
    </p:spTree>
    <p:extLst>
      <p:ext uri="{BB962C8B-B14F-4D97-AF65-F5344CB8AC3E}">
        <p14:creationId xmlns:p14="http://schemas.microsoft.com/office/powerpoint/2010/main" val="7725635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115C53-8994-586F-9ED4-47A0B50283F5}"/>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90F496B-750E-ADB8-96CE-A653C278DA5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C578951-9E02-4639-43E4-A5A83EA9D53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C5D102F-EAF6-77BE-CD5A-3A3916A9F45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26F769A-0BEA-B47E-C25A-CBFBB1A2CCB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938EF42-2BE9-B185-EF5A-0E3A5D8F2FED}"/>
              </a:ext>
            </a:extLst>
          </p:cNvPr>
          <p:cNvSpPr>
            <a:spLocks noGrp="1"/>
          </p:cNvSpPr>
          <p:nvPr>
            <p:ph type="dt" sz="half" idx="10"/>
          </p:nvPr>
        </p:nvSpPr>
        <p:spPr/>
        <p:txBody>
          <a:bodyPr/>
          <a:lstStyle/>
          <a:p>
            <a:fld id="{494DA93E-3F9D-B44A-8296-2C562594308A}" type="datetimeFigureOut">
              <a:rPr lang="en-US" smtClean="0"/>
              <a:t>10/25/2023</a:t>
            </a:fld>
            <a:endParaRPr lang="en-US"/>
          </a:p>
        </p:txBody>
      </p:sp>
      <p:sp>
        <p:nvSpPr>
          <p:cNvPr id="8" name="Footer Placeholder 7">
            <a:extLst>
              <a:ext uri="{FF2B5EF4-FFF2-40B4-BE49-F238E27FC236}">
                <a16:creationId xmlns:a16="http://schemas.microsoft.com/office/drawing/2014/main" id="{F33C0A1A-0F36-BD8E-6DF3-32E5D06D811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68E5040-A4F8-9D5A-9118-C0BB5A9F9376}"/>
              </a:ext>
            </a:extLst>
          </p:cNvPr>
          <p:cNvSpPr>
            <a:spLocks noGrp="1"/>
          </p:cNvSpPr>
          <p:nvPr>
            <p:ph type="sldNum" sz="quarter" idx="12"/>
          </p:nvPr>
        </p:nvSpPr>
        <p:spPr/>
        <p:txBody>
          <a:bodyPr/>
          <a:lstStyle/>
          <a:p>
            <a:fld id="{2D26BC03-19C2-A841-8720-ED1A078263FA}" type="slidenum">
              <a:rPr lang="en-US" smtClean="0"/>
              <a:t>‹#›</a:t>
            </a:fld>
            <a:endParaRPr lang="en-US"/>
          </a:p>
        </p:txBody>
      </p:sp>
    </p:spTree>
    <p:extLst>
      <p:ext uri="{BB962C8B-B14F-4D97-AF65-F5344CB8AC3E}">
        <p14:creationId xmlns:p14="http://schemas.microsoft.com/office/powerpoint/2010/main" val="18301334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082C48-9787-8C70-5F58-594F1CC963D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3B33D6A-93B7-2122-218F-7DF44E7F08DA}"/>
              </a:ext>
            </a:extLst>
          </p:cNvPr>
          <p:cNvSpPr>
            <a:spLocks noGrp="1"/>
          </p:cNvSpPr>
          <p:nvPr>
            <p:ph type="dt" sz="half" idx="10"/>
          </p:nvPr>
        </p:nvSpPr>
        <p:spPr/>
        <p:txBody>
          <a:bodyPr/>
          <a:lstStyle/>
          <a:p>
            <a:fld id="{494DA93E-3F9D-B44A-8296-2C562594308A}" type="datetimeFigureOut">
              <a:rPr lang="en-US" smtClean="0"/>
              <a:t>10/25/2023</a:t>
            </a:fld>
            <a:endParaRPr lang="en-US"/>
          </a:p>
        </p:txBody>
      </p:sp>
      <p:sp>
        <p:nvSpPr>
          <p:cNvPr id="4" name="Footer Placeholder 3">
            <a:extLst>
              <a:ext uri="{FF2B5EF4-FFF2-40B4-BE49-F238E27FC236}">
                <a16:creationId xmlns:a16="http://schemas.microsoft.com/office/drawing/2014/main" id="{E8E6ECF5-7043-A9F2-27AA-A8A152E0A32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8F455F8-7E3C-56E0-5D15-72850DFBC4AF}"/>
              </a:ext>
            </a:extLst>
          </p:cNvPr>
          <p:cNvSpPr>
            <a:spLocks noGrp="1"/>
          </p:cNvSpPr>
          <p:nvPr>
            <p:ph type="sldNum" sz="quarter" idx="12"/>
          </p:nvPr>
        </p:nvSpPr>
        <p:spPr/>
        <p:txBody>
          <a:bodyPr/>
          <a:lstStyle/>
          <a:p>
            <a:fld id="{2D26BC03-19C2-A841-8720-ED1A078263FA}" type="slidenum">
              <a:rPr lang="en-US" smtClean="0"/>
              <a:t>‹#›</a:t>
            </a:fld>
            <a:endParaRPr lang="en-US"/>
          </a:p>
        </p:txBody>
      </p:sp>
    </p:spTree>
    <p:extLst>
      <p:ext uri="{BB962C8B-B14F-4D97-AF65-F5344CB8AC3E}">
        <p14:creationId xmlns:p14="http://schemas.microsoft.com/office/powerpoint/2010/main" val="37956358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8B8E729-CF58-8067-4919-7535A3C8FB9C}"/>
              </a:ext>
            </a:extLst>
          </p:cNvPr>
          <p:cNvSpPr>
            <a:spLocks noGrp="1"/>
          </p:cNvSpPr>
          <p:nvPr>
            <p:ph type="dt" sz="half" idx="10"/>
          </p:nvPr>
        </p:nvSpPr>
        <p:spPr/>
        <p:txBody>
          <a:bodyPr/>
          <a:lstStyle/>
          <a:p>
            <a:fld id="{494DA93E-3F9D-B44A-8296-2C562594308A}" type="datetimeFigureOut">
              <a:rPr lang="en-US" smtClean="0"/>
              <a:t>10/25/2023</a:t>
            </a:fld>
            <a:endParaRPr lang="en-US"/>
          </a:p>
        </p:txBody>
      </p:sp>
      <p:sp>
        <p:nvSpPr>
          <p:cNvPr id="3" name="Footer Placeholder 2">
            <a:extLst>
              <a:ext uri="{FF2B5EF4-FFF2-40B4-BE49-F238E27FC236}">
                <a16:creationId xmlns:a16="http://schemas.microsoft.com/office/drawing/2014/main" id="{A1C4BFE4-2C54-7F14-47C0-C4727812EF4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DCEA9F2-1254-CB1A-9638-FC4AD0A4B420}"/>
              </a:ext>
            </a:extLst>
          </p:cNvPr>
          <p:cNvSpPr>
            <a:spLocks noGrp="1"/>
          </p:cNvSpPr>
          <p:nvPr>
            <p:ph type="sldNum" sz="quarter" idx="12"/>
          </p:nvPr>
        </p:nvSpPr>
        <p:spPr/>
        <p:txBody>
          <a:bodyPr/>
          <a:lstStyle/>
          <a:p>
            <a:fld id="{2D26BC03-19C2-A841-8720-ED1A078263FA}" type="slidenum">
              <a:rPr lang="en-US" smtClean="0"/>
              <a:t>‹#›</a:t>
            </a:fld>
            <a:endParaRPr lang="en-US"/>
          </a:p>
        </p:txBody>
      </p:sp>
    </p:spTree>
    <p:extLst>
      <p:ext uri="{BB962C8B-B14F-4D97-AF65-F5344CB8AC3E}">
        <p14:creationId xmlns:p14="http://schemas.microsoft.com/office/powerpoint/2010/main" val="9057954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336754-9738-DCD5-019F-25262D9DD30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B4D7778-5958-29B5-00D8-500792AA31B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917DE39-29D7-42E9-B379-ECE4D536F35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898B128-AFD1-2F49-7747-4944A0E3E57C}"/>
              </a:ext>
            </a:extLst>
          </p:cNvPr>
          <p:cNvSpPr>
            <a:spLocks noGrp="1"/>
          </p:cNvSpPr>
          <p:nvPr>
            <p:ph type="dt" sz="half" idx="10"/>
          </p:nvPr>
        </p:nvSpPr>
        <p:spPr/>
        <p:txBody>
          <a:bodyPr/>
          <a:lstStyle/>
          <a:p>
            <a:fld id="{494DA93E-3F9D-B44A-8296-2C562594308A}" type="datetimeFigureOut">
              <a:rPr lang="en-US" smtClean="0"/>
              <a:t>10/25/2023</a:t>
            </a:fld>
            <a:endParaRPr lang="en-US"/>
          </a:p>
        </p:txBody>
      </p:sp>
      <p:sp>
        <p:nvSpPr>
          <p:cNvPr id="6" name="Footer Placeholder 5">
            <a:extLst>
              <a:ext uri="{FF2B5EF4-FFF2-40B4-BE49-F238E27FC236}">
                <a16:creationId xmlns:a16="http://schemas.microsoft.com/office/drawing/2014/main" id="{E3116055-FFD5-C9F7-A97E-E71BD6B69C3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F2DE6D2-F040-7E1E-FFB3-FBA93A6550BF}"/>
              </a:ext>
            </a:extLst>
          </p:cNvPr>
          <p:cNvSpPr>
            <a:spLocks noGrp="1"/>
          </p:cNvSpPr>
          <p:nvPr>
            <p:ph type="sldNum" sz="quarter" idx="12"/>
          </p:nvPr>
        </p:nvSpPr>
        <p:spPr/>
        <p:txBody>
          <a:bodyPr/>
          <a:lstStyle/>
          <a:p>
            <a:fld id="{2D26BC03-19C2-A841-8720-ED1A078263FA}" type="slidenum">
              <a:rPr lang="en-US" smtClean="0"/>
              <a:t>‹#›</a:t>
            </a:fld>
            <a:endParaRPr lang="en-US"/>
          </a:p>
        </p:txBody>
      </p:sp>
    </p:spTree>
    <p:extLst>
      <p:ext uri="{BB962C8B-B14F-4D97-AF65-F5344CB8AC3E}">
        <p14:creationId xmlns:p14="http://schemas.microsoft.com/office/powerpoint/2010/main" val="5421872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496870-94E2-2BD5-1948-2D6552AA849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991F3CD-F0D2-C5ED-99D8-DC472E31327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EC6AFFB-12B8-21D3-A52F-97A9222FFFB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ABAA8F0-6281-48D8-8D25-434B52B2C1A9}"/>
              </a:ext>
            </a:extLst>
          </p:cNvPr>
          <p:cNvSpPr>
            <a:spLocks noGrp="1"/>
          </p:cNvSpPr>
          <p:nvPr>
            <p:ph type="dt" sz="half" idx="10"/>
          </p:nvPr>
        </p:nvSpPr>
        <p:spPr/>
        <p:txBody>
          <a:bodyPr/>
          <a:lstStyle/>
          <a:p>
            <a:fld id="{494DA93E-3F9D-B44A-8296-2C562594308A}" type="datetimeFigureOut">
              <a:rPr lang="en-US" smtClean="0"/>
              <a:t>10/25/2023</a:t>
            </a:fld>
            <a:endParaRPr lang="en-US"/>
          </a:p>
        </p:txBody>
      </p:sp>
      <p:sp>
        <p:nvSpPr>
          <p:cNvPr id="6" name="Footer Placeholder 5">
            <a:extLst>
              <a:ext uri="{FF2B5EF4-FFF2-40B4-BE49-F238E27FC236}">
                <a16:creationId xmlns:a16="http://schemas.microsoft.com/office/drawing/2014/main" id="{3CADBCAB-714A-C800-B205-8F76AFCA6FB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AF57598-C225-EA3D-23C1-D4939F2A53DC}"/>
              </a:ext>
            </a:extLst>
          </p:cNvPr>
          <p:cNvSpPr>
            <a:spLocks noGrp="1"/>
          </p:cNvSpPr>
          <p:nvPr>
            <p:ph type="sldNum" sz="quarter" idx="12"/>
          </p:nvPr>
        </p:nvSpPr>
        <p:spPr/>
        <p:txBody>
          <a:bodyPr/>
          <a:lstStyle/>
          <a:p>
            <a:fld id="{2D26BC03-19C2-A841-8720-ED1A078263FA}" type="slidenum">
              <a:rPr lang="en-US" smtClean="0"/>
              <a:t>‹#›</a:t>
            </a:fld>
            <a:endParaRPr lang="en-US"/>
          </a:p>
        </p:txBody>
      </p:sp>
    </p:spTree>
    <p:extLst>
      <p:ext uri="{BB962C8B-B14F-4D97-AF65-F5344CB8AC3E}">
        <p14:creationId xmlns:p14="http://schemas.microsoft.com/office/powerpoint/2010/main" val="14416582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4F3DF6D-C7F1-F682-2096-298BC359539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39109BB-6B8E-40FB-88BA-3419425C1CE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52B83A2-3D9D-897A-B37A-FAE1F4972A1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94DA93E-3F9D-B44A-8296-2C562594308A}" type="datetimeFigureOut">
              <a:rPr lang="en-US" smtClean="0"/>
              <a:t>10/25/2023</a:t>
            </a:fld>
            <a:endParaRPr lang="en-US"/>
          </a:p>
        </p:txBody>
      </p:sp>
      <p:sp>
        <p:nvSpPr>
          <p:cNvPr id="5" name="Footer Placeholder 4">
            <a:extLst>
              <a:ext uri="{FF2B5EF4-FFF2-40B4-BE49-F238E27FC236}">
                <a16:creationId xmlns:a16="http://schemas.microsoft.com/office/drawing/2014/main" id="{F958F794-02B8-EA52-690B-B2E83AB1120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AD3CE46-0F44-FB47-76F6-B143ADAAD42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D26BC03-19C2-A841-8720-ED1A078263FA}" type="slidenum">
              <a:rPr lang="en-US" smtClean="0"/>
              <a:t>‹#›</a:t>
            </a:fld>
            <a:endParaRPr lang="en-US"/>
          </a:p>
        </p:txBody>
      </p:sp>
    </p:spTree>
    <p:extLst>
      <p:ext uri="{BB962C8B-B14F-4D97-AF65-F5344CB8AC3E}">
        <p14:creationId xmlns:p14="http://schemas.microsoft.com/office/powerpoint/2010/main" val="13559799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322BDE-7171-CE87-B70D-7FECF8FABC82}"/>
              </a:ext>
            </a:extLst>
          </p:cNvPr>
          <p:cNvSpPr>
            <a:spLocks noGrp="1"/>
          </p:cNvSpPr>
          <p:nvPr>
            <p:ph type="ctrTitle"/>
          </p:nvPr>
        </p:nvSpPr>
        <p:spPr/>
        <p:txBody>
          <a:bodyPr/>
          <a:lstStyle/>
          <a:p>
            <a:r>
              <a:rPr lang="en-US" dirty="0"/>
              <a:t>The Greatest Hitter of All Time</a:t>
            </a:r>
          </a:p>
        </p:txBody>
      </p:sp>
      <p:sp>
        <p:nvSpPr>
          <p:cNvPr id="3" name="Subtitle 2">
            <a:extLst>
              <a:ext uri="{FF2B5EF4-FFF2-40B4-BE49-F238E27FC236}">
                <a16:creationId xmlns:a16="http://schemas.microsoft.com/office/drawing/2014/main" id="{70FCC84A-8E99-87C6-124E-C23976EF7122}"/>
              </a:ext>
            </a:extLst>
          </p:cNvPr>
          <p:cNvSpPr>
            <a:spLocks noGrp="1"/>
          </p:cNvSpPr>
          <p:nvPr>
            <p:ph type="subTitle" idx="1"/>
          </p:nvPr>
        </p:nvSpPr>
        <p:spPr/>
        <p:txBody>
          <a:bodyPr/>
          <a:lstStyle/>
          <a:p>
            <a:r>
              <a:rPr lang="en-US" dirty="0"/>
              <a:t>By: Ty Armstrong</a:t>
            </a:r>
          </a:p>
        </p:txBody>
      </p:sp>
    </p:spTree>
    <p:extLst>
      <p:ext uri="{BB962C8B-B14F-4D97-AF65-F5344CB8AC3E}">
        <p14:creationId xmlns:p14="http://schemas.microsoft.com/office/powerpoint/2010/main" val="41360549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A65C95A-D9DE-6AB9-020A-0097A1219C8F}"/>
              </a:ext>
            </a:extLst>
          </p:cNvPr>
          <p:cNvSpPr>
            <a:spLocks noGrp="1"/>
          </p:cNvSpPr>
          <p:nvPr>
            <p:ph type="title"/>
          </p:nvPr>
        </p:nvSpPr>
        <p:spPr>
          <a:xfrm>
            <a:off x="686834" y="1153572"/>
            <a:ext cx="3200400" cy="4461163"/>
          </a:xfrm>
        </p:spPr>
        <p:txBody>
          <a:bodyPr>
            <a:normAutofit/>
          </a:bodyPr>
          <a:lstStyle/>
          <a:p>
            <a:r>
              <a:rPr lang="en-US">
                <a:solidFill>
                  <a:srgbClr val="FFFFFF"/>
                </a:solidFill>
              </a:rPr>
              <a:t>Offensive Earned Run Average (OERA)</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A2389969-A9FE-EB36-4ECC-CEDA8A282F98}"/>
                  </a:ext>
                </a:extLst>
              </p:cNvPr>
              <p:cNvSpPr>
                <a:spLocks noGrp="1"/>
              </p:cNvSpPr>
              <p:nvPr>
                <p:ph idx="1"/>
              </p:nvPr>
            </p:nvSpPr>
            <p:spPr>
              <a:xfrm>
                <a:off x="4447308" y="591344"/>
                <a:ext cx="6906491" cy="5585619"/>
              </a:xfrm>
            </p:spPr>
            <p:txBody>
              <a:bodyPr anchor="ctr">
                <a:normAutofit/>
              </a:bodyPr>
              <a:lstStyle/>
              <a:p>
                <a14:m>
                  <m:oMath xmlns:m="http://schemas.openxmlformats.org/officeDocument/2006/math">
                    <m:r>
                      <a:rPr lang="en-US" b="0" i="1" smtClean="0">
                        <a:latin typeface="Cambria Math" panose="02040503050406030204" pitchFamily="18" charset="0"/>
                      </a:rPr>
                      <m:t>𝐸</m:t>
                    </m:r>
                    <m:r>
                      <a:rPr lang="en-US" b="0" i="1" smtClean="0">
                        <a:latin typeface="Cambria Math" panose="02040503050406030204" pitchFamily="18" charset="0"/>
                      </a:rPr>
                      <m:t>= </m:t>
                    </m:r>
                    <m:nary>
                      <m:naryPr>
                        <m:chr m:val="∑"/>
                        <m:ctrlPr>
                          <a:rPr lang="en-US" b="0" i="1" smtClean="0">
                            <a:latin typeface="Cambria Math" panose="02040503050406030204" pitchFamily="18" charset="0"/>
                          </a:rPr>
                        </m:ctrlPr>
                      </m:naryPr>
                      <m:sub>
                        <m:r>
                          <m:rPr>
                            <m:brk m:alnAt="23"/>
                          </m:rPr>
                          <a:rPr lang="en-US" b="0" i="1" smtClean="0">
                            <a:latin typeface="Cambria Math" panose="02040503050406030204" pitchFamily="18" charset="0"/>
                          </a:rPr>
                          <m:t>𝑖</m:t>
                        </m:r>
                        <m:r>
                          <a:rPr lang="en-US" b="0" i="1" smtClean="0">
                            <a:latin typeface="Cambria Math" panose="02040503050406030204" pitchFamily="18" charset="0"/>
                          </a:rPr>
                          <m:t>=0</m:t>
                        </m:r>
                      </m:sub>
                      <m:sup>
                        <m:r>
                          <a:rPr lang="en-US" b="0" i="1" smtClean="0">
                            <a:latin typeface="Cambria Math" panose="02040503050406030204" pitchFamily="18" charset="0"/>
                            <a:ea typeface="Cambria Math" panose="02040503050406030204" pitchFamily="18" charset="0"/>
                          </a:rPr>
                          <m:t>∞</m:t>
                        </m:r>
                      </m:sup>
                      <m:e>
                        <m:sSup>
                          <m:sSupPr>
                            <m:ctrlPr>
                              <a:rPr lang="en-US" b="0" i="1" smtClean="0">
                                <a:latin typeface="Cambria Math" panose="02040503050406030204" pitchFamily="18" charset="0"/>
                              </a:rPr>
                            </m:ctrlPr>
                          </m:sSupPr>
                          <m:e>
                            <m:r>
                              <a:rPr lang="en-US" b="0" i="1" smtClean="0">
                                <a:latin typeface="Cambria Math" panose="02040503050406030204" pitchFamily="18" charset="0"/>
                              </a:rPr>
                              <m:t>𝑄</m:t>
                            </m:r>
                          </m:e>
                          <m:sup>
                            <m:r>
                              <a:rPr lang="en-US" b="0" i="1" smtClean="0">
                                <a:latin typeface="Cambria Math" panose="02040503050406030204" pitchFamily="18" charset="0"/>
                              </a:rPr>
                              <m:t>𝑖</m:t>
                            </m:r>
                          </m:sup>
                        </m:sSup>
                        <m:r>
                          <a:rPr lang="en-US" b="0" i="1" smtClean="0">
                            <a:latin typeface="Cambria Math" panose="02040503050406030204" pitchFamily="18" charset="0"/>
                          </a:rPr>
                          <m:t>𝑅</m:t>
                        </m:r>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m:t>
                            </m:r>
                            <m:r>
                              <a:rPr lang="en-US" b="0" i="1" smtClean="0">
                                <a:latin typeface="Cambria Math" panose="02040503050406030204" pitchFamily="18" charset="0"/>
                              </a:rPr>
                              <m:t>𝐼</m:t>
                            </m:r>
                            <m:r>
                              <a:rPr lang="en-US" b="0" i="1" smtClean="0">
                                <a:latin typeface="Cambria Math" panose="02040503050406030204" pitchFamily="18" charset="0"/>
                              </a:rPr>
                              <m:t>−</m:t>
                            </m:r>
                            <m:r>
                              <a:rPr lang="en-US" b="0" i="1" smtClean="0">
                                <a:latin typeface="Cambria Math" panose="02040503050406030204" pitchFamily="18" charset="0"/>
                              </a:rPr>
                              <m:t>𝑄</m:t>
                            </m:r>
                            <m:r>
                              <a:rPr lang="en-US" b="0" i="1" smtClean="0">
                                <a:latin typeface="Cambria Math" panose="02040503050406030204" pitchFamily="18" charset="0"/>
                              </a:rPr>
                              <m:t>)</m:t>
                            </m:r>
                          </m:e>
                          <m:sup>
                            <m:r>
                              <a:rPr lang="en-US" b="0" i="1" smtClean="0">
                                <a:latin typeface="Cambria Math" panose="02040503050406030204" pitchFamily="18" charset="0"/>
                              </a:rPr>
                              <m:t>−1</m:t>
                            </m:r>
                          </m:sup>
                        </m:sSup>
                      </m:e>
                    </m:nary>
                    <m:r>
                      <a:rPr lang="en-US" b="0" i="1" smtClean="0">
                        <a:latin typeface="Cambria Math" panose="02040503050406030204" pitchFamily="18" charset="0"/>
                      </a:rPr>
                      <m:t>𝑅</m:t>
                    </m:r>
                  </m:oMath>
                </a14:m>
                <a:endParaRPr lang="en-US" dirty="0"/>
              </a:p>
              <a:p>
                <a:r>
                  <a:rPr lang="en-US" dirty="0"/>
                  <a:t>(E) = Total number of expected runs before three outs (24x1 vector)</a:t>
                </a:r>
              </a:p>
              <a:p>
                <a:r>
                  <a:rPr lang="en-US" dirty="0"/>
                  <a:t>(Q) = Probabilities of hitting in all scenarios (24x24 matrix)</a:t>
                </a:r>
              </a:p>
              <a:p>
                <a:r>
                  <a:rPr lang="en-US" dirty="0"/>
                  <a:t>(R) = Expected number of runs in one plate appearance (vector 24x1)</a:t>
                </a:r>
              </a:p>
            </p:txBody>
          </p:sp>
        </mc:Choice>
        <mc:Fallback xmlns="">
          <p:sp>
            <p:nvSpPr>
              <p:cNvPr id="3" name="Content Placeholder 2">
                <a:extLst>
                  <a:ext uri="{FF2B5EF4-FFF2-40B4-BE49-F238E27FC236}">
                    <a16:creationId xmlns:a16="http://schemas.microsoft.com/office/drawing/2014/main" id="{A2389969-A9FE-EB36-4ECC-CEDA8A282F98}"/>
                  </a:ext>
                </a:extLst>
              </p:cNvPr>
              <p:cNvSpPr>
                <a:spLocks noGrp="1" noRot="1" noChangeAspect="1" noMove="1" noResize="1" noEditPoints="1" noAdjustHandles="1" noChangeArrowheads="1" noChangeShapeType="1" noTextEdit="1"/>
              </p:cNvSpPr>
              <p:nvPr>
                <p:ph idx="1"/>
              </p:nvPr>
            </p:nvSpPr>
            <p:spPr>
              <a:xfrm>
                <a:off x="4447308" y="591344"/>
                <a:ext cx="6906491" cy="5585619"/>
              </a:xfrm>
              <a:blipFill>
                <a:blip r:embed="rId3"/>
                <a:stretch>
                  <a:fillRect l="-1654"/>
                </a:stretch>
              </a:blipFill>
            </p:spPr>
            <p:txBody>
              <a:bodyPr/>
              <a:lstStyle/>
              <a:p>
                <a:r>
                  <a:rPr lang="en-US">
                    <a:noFill/>
                  </a:rPr>
                  <a:t> </a:t>
                </a:r>
              </a:p>
            </p:txBody>
          </p:sp>
        </mc:Fallback>
      </mc:AlternateContent>
    </p:spTree>
    <p:extLst>
      <p:ext uri="{BB962C8B-B14F-4D97-AF65-F5344CB8AC3E}">
        <p14:creationId xmlns:p14="http://schemas.microsoft.com/office/powerpoint/2010/main" val="35924259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83" name="Rectangle 3082">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DDA1AB8-BAA8-BBF2-2450-7A1F9840CAAC}"/>
              </a:ext>
            </a:extLst>
          </p:cNvPr>
          <p:cNvSpPr>
            <a:spLocks noGrp="1"/>
          </p:cNvSpPr>
          <p:nvPr>
            <p:ph type="title"/>
          </p:nvPr>
        </p:nvSpPr>
        <p:spPr>
          <a:xfrm>
            <a:off x="630936" y="639520"/>
            <a:ext cx="3429000" cy="1719072"/>
          </a:xfrm>
        </p:spPr>
        <p:txBody>
          <a:bodyPr anchor="b">
            <a:normAutofit/>
          </a:bodyPr>
          <a:lstStyle/>
          <a:p>
            <a:r>
              <a:rPr lang="en-US" sz="5400"/>
              <a:t>Q Explained</a:t>
            </a:r>
          </a:p>
        </p:txBody>
      </p:sp>
      <p:sp>
        <p:nvSpPr>
          <p:cNvPr id="3084" name="sketch line">
            <a:extLst>
              <a:ext uri="{FF2B5EF4-FFF2-40B4-BE49-F238E27FC236}">
                <a16:creationId xmlns:a16="http://schemas.microsoft.com/office/drawing/2014/main" id="{CD8B4F24-440B-49E9-B85D-733523DC06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B54961A5-79E6-5AB7-54DE-B1F5D56AECD0}"/>
                  </a:ext>
                </a:extLst>
              </p:cNvPr>
              <p:cNvSpPr>
                <a:spLocks noGrp="1"/>
              </p:cNvSpPr>
              <p:nvPr>
                <p:ph idx="1"/>
              </p:nvPr>
            </p:nvSpPr>
            <p:spPr>
              <a:xfrm>
                <a:off x="630936" y="2807208"/>
                <a:ext cx="5490722" cy="3410712"/>
              </a:xfrm>
            </p:spPr>
            <p:txBody>
              <a:bodyPr anchor="t">
                <a:normAutofit/>
              </a:bodyPr>
              <a:lstStyle/>
              <a:p>
                <a:r>
                  <a:rPr lang="en-US" sz="2000" dirty="0"/>
                  <a:t>Entries of Q are probabilities of going from start </a:t>
                </a:r>
                <a14:m>
                  <m:oMath xmlns:m="http://schemas.openxmlformats.org/officeDocument/2006/math">
                    <m:r>
                      <a:rPr lang="en-US" sz="2000" b="0" i="1">
                        <a:latin typeface="Cambria Math" panose="02040503050406030204" pitchFamily="18" charset="0"/>
                      </a:rPr>
                      <m:t>𝑖</m:t>
                    </m:r>
                    <m:r>
                      <a:rPr lang="en-US" sz="2000" b="0" i="1">
                        <a:latin typeface="Cambria Math" panose="02040503050406030204" pitchFamily="18" charset="0"/>
                      </a:rPr>
                      <m:t> </m:t>
                    </m:r>
                  </m:oMath>
                </a14:m>
                <a:r>
                  <a:rPr lang="en-US" sz="2000" dirty="0"/>
                  <a:t>to state </a:t>
                </a:r>
                <a14:m>
                  <m:oMath xmlns:m="http://schemas.openxmlformats.org/officeDocument/2006/math">
                    <m:r>
                      <a:rPr lang="en-US" sz="2000" b="0" i="1">
                        <a:latin typeface="Cambria Math" panose="02040503050406030204" pitchFamily="18" charset="0"/>
                      </a:rPr>
                      <m:t>𝑗</m:t>
                    </m:r>
                  </m:oMath>
                </a14:m>
                <a:r>
                  <a:rPr lang="en-US" sz="2000" dirty="0"/>
                  <a:t>. </a:t>
                </a:r>
              </a:p>
              <a:p>
                <a:r>
                  <a:rPr lang="en-US" sz="2000" dirty="0"/>
                  <a:t>Take </a:t>
                </a:r>
                <a14:m>
                  <m:oMath xmlns:m="http://schemas.openxmlformats.org/officeDocument/2006/math">
                    <m:sSub>
                      <m:sSubPr>
                        <m:ctrlPr>
                          <a:rPr lang="en-US" sz="2000" i="1">
                            <a:latin typeface="Cambria Math" panose="02040503050406030204" pitchFamily="18" charset="0"/>
                          </a:rPr>
                        </m:ctrlPr>
                      </m:sSubPr>
                      <m:e>
                        <m:r>
                          <a:rPr lang="en-US" sz="2000" b="0" i="1">
                            <a:latin typeface="Cambria Math" panose="02040503050406030204" pitchFamily="18" charset="0"/>
                          </a:rPr>
                          <m:t>𝑄</m:t>
                        </m:r>
                      </m:e>
                      <m:sub>
                        <m:r>
                          <a:rPr lang="en-US" sz="2000" b="0" i="1">
                            <a:latin typeface="Cambria Math" panose="02040503050406030204" pitchFamily="18" charset="0"/>
                          </a:rPr>
                          <m:t>𝑖𝑗</m:t>
                        </m:r>
                      </m:sub>
                    </m:sSub>
                    <m:r>
                      <a:rPr lang="en-US" sz="2000" b="0" i="1">
                        <a:latin typeface="Cambria Math" panose="02040503050406030204" pitchFamily="18" charset="0"/>
                      </a:rPr>
                      <m:t> </m:t>
                    </m:r>
                  </m:oMath>
                </a14:m>
                <a:r>
                  <a:rPr lang="en-US" sz="2000" dirty="0"/>
                  <a:t>and consider </a:t>
                </a:r>
                <a14:m>
                  <m:oMath xmlns:m="http://schemas.openxmlformats.org/officeDocument/2006/math">
                    <m:sSub>
                      <m:sSubPr>
                        <m:ctrlPr>
                          <a:rPr lang="en-US" sz="2000" i="1">
                            <a:latin typeface="Cambria Math" panose="02040503050406030204" pitchFamily="18" charset="0"/>
                          </a:rPr>
                        </m:ctrlPr>
                      </m:sSubPr>
                      <m:e>
                        <m:r>
                          <a:rPr lang="en-US" sz="2000" b="0" i="1">
                            <a:latin typeface="Cambria Math" panose="02040503050406030204" pitchFamily="18" charset="0"/>
                          </a:rPr>
                          <m:t>𝑄</m:t>
                        </m:r>
                      </m:e>
                      <m:sub>
                        <m:r>
                          <a:rPr lang="en-US" sz="2000" b="0" i="1">
                            <a:latin typeface="Cambria Math" panose="02040503050406030204" pitchFamily="18" charset="0"/>
                          </a:rPr>
                          <m:t>7,13</m:t>
                        </m:r>
                      </m:sub>
                    </m:sSub>
                  </m:oMath>
                </a14:m>
                <a:r>
                  <a:rPr lang="en-US" sz="2000" dirty="0"/>
                  <a:t>. </a:t>
                </a:r>
              </a:p>
              <a:p>
                <a:r>
                  <a:rPr lang="en-US" sz="2000" dirty="0"/>
                  <a:t>Hitter must hit a home run. </a:t>
                </a:r>
              </a:p>
              <a:p>
                <a:r>
                  <a:rPr lang="en-US" sz="2000" dirty="0"/>
                  <a:t>Entry at this point is based on probability using hitter's statistics of that player hitting a home run. </a:t>
                </a:r>
              </a:p>
              <a:p>
                <a:r>
                  <a:rPr lang="en-US" sz="2000" dirty="0"/>
                  <a:t>Repeated for every scenario. </a:t>
                </a:r>
              </a:p>
              <a:p>
                <a:endParaRPr lang="en-US" sz="1700" dirty="0"/>
              </a:p>
            </p:txBody>
          </p:sp>
        </mc:Choice>
        <mc:Fallback xmlns="">
          <p:sp>
            <p:nvSpPr>
              <p:cNvPr id="3" name="Content Placeholder 2">
                <a:extLst>
                  <a:ext uri="{FF2B5EF4-FFF2-40B4-BE49-F238E27FC236}">
                    <a16:creationId xmlns:a16="http://schemas.microsoft.com/office/drawing/2014/main" id="{B54961A5-79E6-5AB7-54DE-B1F5D56AECD0}"/>
                  </a:ext>
                </a:extLst>
              </p:cNvPr>
              <p:cNvSpPr>
                <a:spLocks noGrp="1" noRot="1" noChangeAspect="1" noMove="1" noResize="1" noEditPoints="1" noAdjustHandles="1" noChangeArrowheads="1" noChangeShapeType="1" noTextEdit="1"/>
              </p:cNvSpPr>
              <p:nvPr>
                <p:ph idx="1"/>
              </p:nvPr>
            </p:nvSpPr>
            <p:spPr>
              <a:xfrm>
                <a:off x="630936" y="2807208"/>
                <a:ext cx="5490722" cy="3410712"/>
              </a:xfrm>
              <a:blipFill>
                <a:blip r:embed="rId3"/>
                <a:stretch>
                  <a:fillRect l="-924" t="-2230"/>
                </a:stretch>
              </a:blipFill>
            </p:spPr>
            <p:txBody>
              <a:bodyPr/>
              <a:lstStyle/>
              <a:p>
                <a:r>
                  <a:rPr lang="en-US">
                    <a:noFill/>
                  </a:rPr>
                  <a:t> </a:t>
                </a:r>
              </a:p>
            </p:txBody>
          </p:sp>
        </mc:Fallback>
      </mc:AlternateContent>
      <p:pic>
        <p:nvPicPr>
          <p:cNvPr id="3074" name="Picture 2" descr="Batting (baseball) - Wikipedia">
            <a:extLst>
              <a:ext uri="{FF2B5EF4-FFF2-40B4-BE49-F238E27FC236}">
                <a16:creationId xmlns:a16="http://schemas.microsoft.com/office/drawing/2014/main" id="{9E7EBF4F-0F2F-A9E0-0ACB-82B14FAF83C1}"/>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7137779" y="2358592"/>
            <a:ext cx="4802374" cy="34107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50456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117" name="Rectangle 4116">
            <a:extLst>
              <a:ext uri="{FF2B5EF4-FFF2-40B4-BE49-F238E27FC236}">
                <a16:creationId xmlns:a16="http://schemas.microsoft.com/office/drawing/2014/main" id="{743AA782-23D1-4521-8CAD-47662984AA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EDEF25A-CEEB-468D-43BA-C8A32427CCD9}"/>
              </a:ext>
            </a:extLst>
          </p:cNvPr>
          <p:cNvSpPr>
            <a:spLocks noGrp="1"/>
          </p:cNvSpPr>
          <p:nvPr>
            <p:ph type="title"/>
          </p:nvPr>
        </p:nvSpPr>
        <p:spPr>
          <a:xfrm>
            <a:off x="630936" y="640080"/>
            <a:ext cx="4818888" cy="1481328"/>
          </a:xfrm>
        </p:spPr>
        <p:txBody>
          <a:bodyPr anchor="b">
            <a:normAutofit/>
          </a:bodyPr>
          <a:lstStyle/>
          <a:p>
            <a:r>
              <a:rPr lang="en-US" sz="5400"/>
              <a:t>R Explained</a:t>
            </a:r>
          </a:p>
        </p:txBody>
      </p:sp>
      <p:sp>
        <p:nvSpPr>
          <p:cNvPr id="4119" name="sketch line">
            <a:extLst>
              <a:ext uri="{FF2B5EF4-FFF2-40B4-BE49-F238E27FC236}">
                <a16:creationId xmlns:a16="http://schemas.microsoft.com/office/drawing/2014/main" id="{71877DBC-BB60-40F0-AC93-2ACDBAAE60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372868"/>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9073BF5D-994E-4B2A-3680-3FA088C6F564}"/>
                  </a:ext>
                </a:extLst>
              </p:cNvPr>
              <p:cNvSpPr>
                <a:spLocks noGrp="1"/>
              </p:cNvSpPr>
              <p:nvPr>
                <p:ph idx="1"/>
              </p:nvPr>
            </p:nvSpPr>
            <p:spPr>
              <a:xfrm>
                <a:off x="630936" y="2660904"/>
                <a:ext cx="4818888" cy="3547872"/>
              </a:xfrm>
            </p:spPr>
            <p:txBody>
              <a:bodyPr anchor="t">
                <a:noAutofit/>
              </a:bodyPr>
              <a:lstStyle/>
              <a:p>
                <a:r>
                  <a:rPr lang="en-US" sz="2000" dirty="0"/>
                  <a:t>Each ending state has a probability of the hitter scoring one or more runs represented by R.</a:t>
                </a:r>
              </a:p>
              <a:p>
                <a:r>
                  <a:rPr lang="en-US" sz="2000" dirty="0"/>
                  <a:t>R is a 24x1 vector matrix that displays the probability of scoring one or more runs using the hitter’s statistics. </a:t>
                </a:r>
              </a:p>
              <a:p>
                <a:r>
                  <a:rPr lang="en-US" sz="2000" dirty="0"/>
                  <a:t>Consider </a:t>
                </a:r>
                <a14:m>
                  <m:oMath xmlns:m="http://schemas.openxmlformats.org/officeDocument/2006/math">
                    <m:sSub>
                      <m:sSubPr>
                        <m:ctrlPr>
                          <a:rPr lang="en-US" sz="2000" i="1">
                            <a:latin typeface="Cambria Math" panose="02040503050406030204" pitchFamily="18" charset="0"/>
                          </a:rPr>
                        </m:ctrlPr>
                      </m:sSubPr>
                      <m:e>
                        <m:r>
                          <a:rPr lang="en-US" sz="2000" b="0" i="1">
                            <a:latin typeface="Cambria Math" panose="02040503050406030204" pitchFamily="18" charset="0"/>
                          </a:rPr>
                          <m:t>𝑅</m:t>
                        </m:r>
                      </m:e>
                      <m:sub>
                        <m:r>
                          <a:rPr lang="en-US" sz="2000" b="0" i="1">
                            <a:latin typeface="Cambria Math" panose="02040503050406030204" pitchFamily="18" charset="0"/>
                          </a:rPr>
                          <m:t>7</m:t>
                        </m:r>
                      </m:sub>
                    </m:sSub>
                  </m:oMath>
                </a14:m>
                <a:r>
                  <a:rPr lang="en-US" sz="2000" dirty="0"/>
                  <a:t> </a:t>
                </a:r>
              </a:p>
              <a:p>
                <a14:m>
                  <m:oMath xmlns:m="http://schemas.openxmlformats.org/officeDocument/2006/math">
                    <m:sSub>
                      <m:sSubPr>
                        <m:ctrlPr>
                          <a:rPr lang="en-US" sz="2000" i="1">
                            <a:latin typeface="Cambria Math" panose="02040503050406030204" pitchFamily="18" charset="0"/>
                          </a:rPr>
                        </m:ctrlPr>
                      </m:sSubPr>
                      <m:e>
                        <m:r>
                          <a:rPr lang="en-US" sz="2000" b="0" i="1">
                            <a:latin typeface="Cambria Math" panose="02040503050406030204" pitchFamily="18" charset="0"/>
                          </a:rPr>
                          <m:t>𝑅</m:t>
                        </m:r>
                      </m:e>
                      <m:sub>
                        <m:r>
                          <a:rPr lang="en-US" sz="2000" b="0" i="1">
                            <a:latin typeface="Cambria Math" panose="02040503050406030204" pitchFamily="18" charset="0"/>
                          </a:rPr>
                          <m:t>7</m:t>
                        </m:r>
                      </m:sub>
                    </m:sSub>
                    <m:r>
                      <a:rPr lang="en-US" sz="2000" b="0" i="1">
                        <a:latin typeface="Cambria Math" panose="02040503050406030204" pitchFamily="18" charset="0"/>
                      </a:rPr>
                      <m:t>=1</m:t>
                    </m:r>
                    <m:r>
                      <a:rPr lang="en-US" sz="2000" b="0" i="1">
                        <a:latin typeface="Cambria Math" panose="02040503050406030204" pitchFamily="18" charset="0"/>
                        <a:ea typeface="Cambria Math" panose="02040503050406030204" pitchFamily="18" charset="0"/>
                      </a:rPr>
                      <m:t>×</m:t>
                    </m:r>
                    <m:d>
                      <m:dPr>
                        <m:ctrlPr>
                          <a:rPr lang="en-US" sz="2000" b="0" i="1">
                            <a:latin typeface="Cambria Math" panose="02040503050406030204" pitchFamily="18" charset="0"/>
                            <a:ea typeface="Cambria Math" panose="02040503050406030204" pitchFamily="18" charset="0"/>
                          </a:rPr>
                        </m:ctrlPr>
                      </m:dPr>
                      <m:e>
                        <m:r>
                          <a:rPr lang="en-US" sz="2000" b="0" i="1">
                            <a:latin typeface="Cambria Math" panose="02040503050406030204" pitchFamily="18" charset="0"/>
                            <a:ea typeface="Cambria Math" panose="02040503050406030204" pitchFamily="18" charset="0"/>
                          </a:rPr>
                          <m:t>𝑃𝑟𝑜𝑏</m:t>
                        </m:r>
                        <m:r>
                          <a:rPr lang="en-US" sz="2000" b="0" i="1">
                            <a:latin typeface="Cambria Math" panose="02040503050406030204" pitchFamily="18" charset="0"/>
                            <a:ea typeface="Cambria Math" panose="02040503050406030204" pitchFamily="18" charset="0"/>
                          </a:rPr>
                          <m:t>. </m:t>
                        </m:r>
                        <m:r>
                          <a:rPr lang="en-US" sz="2000" b="0" i="1">
                            <a:latin typeface="Cambria Math" panose="02040503050406030204" pitchFamily="18" charset="0"/>
                            <a:ea typeface="Cambria Math" panose="02040503050406030204" pitchFamily="18" charset="0"/>
                          </a:rPr>
                          <m:t>𝑜𝑓</m:t>
                        </m:r>
                        <m:r>
                          <a:rPr lang="en-US" sz="2000" b="0" i="1">
                            <a:latin typeface="Cambria Math" panose="02040503050406030204" pitchFamily="18" charset="0"/>
                            <a:ea typeface="Cambria Math" panose="02040503050406030204" pitchFamily="18" charset="0"/>
                          </a:rPr>
                          <m:t> </m:t>
                        </m:r>
                        <m:r>
                          <a:rPr lang="en-US" sz="2000" b="0" i="1">
                            <a:latin typeface="Cambria Math" panose="02040503050406030204" pitchFamily="18" charset="0"/>
                            <a:ea typeface="Cambria Math" panose="02040503050406030204" pitchFamily="18" charset="0"/>
                          </a:rPr>
                          <m:t>𝑆</m:t>
                        </m:r>
                      </m:e>
                    </m:d>
                    <m:r>
                      <a:rPr lang="en-US" sz="2000" b="0" i="1">
                        <a:latin typeface="Cambria Math" panose="02040503050406030204" pitchFamily="18" charset="0"/>
                        <a:ea typeface="Cambria Math" panose="02040503050406030204" pitchFamily="18" charset="0"/>
                      </a:rPr>
                      <m:t>+1×</m:t>
                    </m:r>
                    <m:d>
                      <m:dPr>
                        <m:ctrlPr>
                          <a:rPr lang="en-US" sz="2000" b="0" i="1">
                            <a:latin typeface="Cambria Math" panose="02040503050406030204" pitchFamily="18" charset="0"/>
                            <a:ea typeface="Cambria Math" panose="02040503050406030204" pitchFamily="18" charset="0"/>
                          </a:rPr>
                        </m:ctrlPr>
                      </m:dPr>
                      <m:e>
                        <m:r>
                          <a:rPr lang="en-US" sz="2000" b="0" i="1">
                            <a:latin typeface="Cambria Math" panose="02040503050406030204" pitchFamily="18" charset="0"/>
                            <a:ea typeface="Cambria Math" panose="02040503050406030204" pitchFamily="18" charset="0"/>
                          </a:rPr>
                          <m:t>𝑃𝑟𝑜𝑏</m:t>
                        </m:r>
                        <m:r>
                          <a:rPr lang="en-US" sz="2000" b="0" i="1">
                            <a:latin typeface="Cambria Math" panose="02040503050406030204" pitchFamily="18" charset="0"/>
                            <a:ea typeface="Cambria Math" panose="02040503050406030204" pitchFamily="18" charset="0"/>
                          </a:rPr>
                          <m:t>. </m:t>
                        </m:r>
                        <m:r>
                          <a:rPr lang="en-US" sz="2000" b="0" i="1">
                            <a:latin typeface="Cambria Math" panose="02040503050406030204" pitchFamily="18" charset="0"/>
                            <a:ea typeface="Cambria Math" panose="02040503050406030204" pitchFamily="18" charset="0"/>
                          </a:rPr>
                          <m:t>𝑜𝑓</m:t>
                        </m:r>
                        <m:r>
                          <a:rPr lang="en-US" sz="2000" b="0" i="1">
                            <a:latin typeface="Cambria Math" panose="02040503050406030204" pitchFamily="18" charset="0"/>
                            <a:ea typeface="Cambria Math" panose="02040503050406030204" pitchFamily="18" charset="0"/>
                          </a:rPr>
                          <m:t> </m:t>
                        </m:r>
                        <m:r>
                          <a:rPr lang="en-US" sz="2000" b="0" i="1">
                            <a:latin typeface="Cambria Math" panose="02040503050406030204" pitchFamily="18" charset="0"/>
                            <a:ea typeface="Cambria Math" panose="02040503050406030204" pitchFamily="18" charset="0"/>
                          </a:rPr>
                          <m:t>𝐷</m:t>
                        </m:r>
                      </m:e>
                    </m:d>
                    <m:r>
                      <a:rPr lang="en-US" sz="2000" b="0" i="1">
                        <a:latin typeface="Cambria Math" panose="02040503050406030204" pitchFamily="18" charset="0"/>
                        <a:ea typeface="Cambria Math" panose="02040503050406030204" pitchFamily="18" charset="0"/>
                      </a:rPr>
                      <m:t>+1×</m:t>
                    </m:r>
                    <m:d>
                      <m:dPr>
                        <m:ctrlPr>
                          <a:rPr lang="en-US" sz="2000" b="0" i="1">
                            <a:latin typeface="Cambria Math" panose="02040503050406030204" pitchFamily="18" charset="0"/>
                            <a:ea typeface="Cambria Math" panose="02040503050406030204" pitchFamily="18" charset="0"/>
                          </a:rPr>
                        </m:ctrlPr>
                      </m:dPr>
                      <m:e>
                        <m:r>
                          <a:rPr lang="en-US" sz="2000" b="0" i="1">
                            <a:latin typeface="Cambria Math" panose="02040503050406030204" pitchFamily="18" charset="0"/>
                            <a:ea typeface="Cambria Math" panose="02040503050406030204" pitchFamily="18" charset="0"/>
                          </a:rPr>
                          <m:t>𝑃𝑟𝑜𝑏</m:t>
                        </m:r>
                        <m:r>
                          <a:rPr lang="en-US" sz="2000" b="0" i="1" smtClean="0">
                            <a:latin typeface="Cambria Math" panose="02040503050406030204" pitchFamily="18" charset="0"/>
                            <a:ea typeface="Cambria Math" panose="02040503050406030204" pitchFamily="18" charset="0"/>
                          </a:rPr>
                          <m:t>.</m:t>
                        </m:r>
                        <m:r>
                          <a:rPr lang="en-US" sz="2000" b="0" i="1">
                            <a:latin typeface="Cambria Math" panose="02040503050406030204" pitchFamily="18" charset="0"/>
                            <a:ea typeface="Cambria Math" panose="02040503050406030204" pitchFamily="18" charset="0"/>
                          </a:rPr>
                          <m:t> </m:t>
                        </m:r>
                        <m:r>
                          <a:rPr lang="en-US" sz="2000" b="0" i="1">
                            <a:latin typeface="Cambria Math" panose="02040503050406030204" pitchFamily="18" charset="0"/>
                            <a:ea typeface="Cambria Math" panose="02040503050406030204" pitchFamily="18" charset="0"/>
                          </a:rPr>
                          <m:t>𝑜𝑓</m:t>
                        </m:r>
                        <m:r>
                          <a:rPr lang="en-US" sz="2000" b="0" i="1">
                            <a:latin typeface="Cambria Math" panose="02040503050406030204" pitchFamily="18" charset="0"/>
                            <a:ea typeface="Cambria Math" panose="02040503050406030204" pitchFamily="18" charset="0"/>
                          </a:rPr>
                          <m:t> </m:t>
                        </m:r>
                        <m:r>
                          <a:rPr lang="en-US" sz="2000" b="0" i="1">
                            <a:latin typeface="Cambria Math" panose="02040503050406030204" pitchFamily="18" charset="0"/>
                            <a:ea typeface="Cambria Math" panose="02040503050406030204" pitchFamily="18" charset="0"/>
                          </a:rPr>
                          <m:t>𝑇</m:t>
                        </m:r>
                      </m:e>
                    </m:d>
                    <m:r>
                      <a:rPr lang="en-US" sz="2000" b="0" i="1">
                        <a:latin typeface="Cambria Math" panose="02040503050406030204" pitchFamily="18" charset="0"/>
                        <a:ea typeface="Cambria Math" panose="02040503050406030204" pitchFamily="18" charset="0"/>
                      </a:rPr>
                      <m:t>+2×(</m:t>
                    </m:r>
                    <m:r>
                      <a:rPr lang="en-US" sz="2000" b="0" i="1">
                        <a:latin typeface="Cambria Math" panose="02040503050406030204" pitchFamily="18" charset="0"/>
                        <a:ea typeface="Cambria Math" panose="02040503050406030204" pitchFamily="18" charset="0"/>
                      </a:rPr>
                      <m:t>𝑃𝑟𝑜𝑏</m:t>
                    </m:r>
                    <m:r>
                      <a:rPr lang="en-US" sz="2000" b="0" i="1">
                        <a:latin typeface="Cambria Math" panose="02040503050406030204" pitchFamily="18" charset="0"/>
                        <a:ea typeface="Cambria Math" panose="02040503050406030204" pitchFamily="18" charset="0"/>
                      </a:rPr>
                      <m:t>. </m:t>
                    </m:r>
                    <m:r>
                      <a:rPr lang="en-US" sz="2000" b="0" i="1">
                        <a:latin typeface="Cambria Math" panose="02040503050406030204" pitchFamily="18" charset="0"/>
                        <a:ea typeface="Cambria Math" panose="02040503050406030204" pitchFamily="18" charset="0"/>
                      </a:rPr>
                      <m:t>𝑜𝑓</m:t>
                    </m:r>
                    <m:r>
                      <a:rPr lang="en-US" sz="2000" b="0" i="1">
                        <a:latin typeface="Cambria Math" panose="02040503050406030204" pitchFamily="18" charset="0"/>
                        <a:ea typeface="Cambria Math" panose="02040503050406030204" pitchFamily="18" charset="0"/>
                      </a:rPr>
                      <m:t> </m:t>
                    </m:r>
                    <m:r>
                      <a:rPr lang="en-US" sz="2000" b="0" i="1">
                        <a:latin typeface="Cambria Math" panose="02040503050406030204" pitchFamily="18" charset="0"/>
                        <a:ea typeface="Cambria Math" panose="02040503050406030204" pitchFamily="18" charset="0"/>
                      </a:rPr>
                      <m:t>𝐻𝑅</m:t>
                    </m:r>
                    <m:r>
                      <a:rPr lang="en-US" sz="2000" b="0" i="1">
                        <a:latin typeface="Cambria Math" panose="02040503050406030204" pitchFamily="18" charset="0"/>
                        <a:ea typeface="Cambria Math" panose="02040503050406030204" pitchFamily="18" charset="0"/>
                      </a:rPr>
                      <m:t>)</m:t>
                    </m:r>
                  </m:oMath>
                </a14:m>
                <a:endParaRPr lang="en-US" sz="2000" dirty="0"/>
              </a:p>
              <a:p>
                <a:r>
                  <a:rPr lang="en-US" sz="2000" dirty="0"/>
                  <a:t>Each entry of R will include the sum of each state presented to the batter. </a:t>
                </a:r>
              </a:p>
            </p:txBody>
          </p:sp>
        </mc:Choice>
        <mc:Fallback xmlns="">
          <p:sp>
            <p:nvSpPr>
              <p:cNvPr id="3" name="Content Placeholder 2">
                <a:extLst>
                  <a:ext uri="{FF2B5EF4-FFF2-40B4-BE49-F238E27FC236}">
                    <a16:creationId xmlns:a16="http://schemas.microsoft.com/office/drawing/2014/main" id="{9073BF5D-994E-4B2A-3680-3FA088C6F564}"/>
                  </a:ext>
                </a:extLst>
              </p:cNvPr>
              <p:cNvSpPr>
                <a:spLocks noGrp="1" noRot="1" noChangeAspect="1" noMove="1" noResize="1" noEditPoints="1" noAdjustHandles="1" noChangeArrowheads="1" noChangeShapeType="1" noTextEdit="1"/>
              </p:cNvSpPr>
              <p:nvPr>
                <p:ph idx="1"/>
              </p:nvPr>
            </p:nvSpPr>
            <p:spPr>
              <a:xfrm>
                <a:off x="630936" y="2660904"/>
                <a:ext cx="4818888" cy="3547872"/>
              </a:xfrm>
              <a:blipFill>
                <a:blip r:embed="rId3"/>
                <a:stretch>
                  <a:fillRect l="-1050" t="-1779" b="-12100"/>
                </a:stretch>
              </a:blipFill>
            </p:spPr>
            <p:txBody>
              <a:bodyPr/>
              <a:lstStyle/>
              <a:p>
                <a:r>
                  <a:rPr lang="en-US">
                    <a:noFill/>
                  </a:rPr>
                  <a:t> </a:t>
                </a:r>
              </a:p>
            </p:txBody>
          </p:sp>
        </mc:Fallback>
      </mc:AlternateContent>
      <p:pic>
        <p:nvPicPr>
          <p:cNvPr id="4098" name="Picture 2" descr="Running up the score in baseball is okay. Seriously – Bat Flips and Nerds">
            <a:extLst>
              <a:ext uri="{FF2B5EF4-FFF2-40B4-BE49-F238E27FC236}">
                <a16:creationId xmlns:a16="http://schemas.microsoft.com/office/drawing/2014/main" id="{FA652F2A-83E4-479A-7951-7BF928A85939}"/>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6099048" y="1825428"/>
            <a:ext cx="5458968" cy="32071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638398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777A147A-9ED8-46B4-8660-1B3C2AA880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AB9E59B-4411-14AA-DB43-3AA5389204A7}"/>
              </a:ext>
            </a:extLst>
          </p:cNvPr>
          <p:cNvSpPr>
            <a:spLocks noGrp="1"/>
          </p:cNvSpPr>
          <p:nvPr>
            <p:ph type="title"/>
          </p:nvPr>
        </p:nvSpPr>
        <p:spPr>
          <a:xfrm>
            <a:off x="841248" y="548640"/>
            <a:ext cx="3600860" cy="5431536"/>
          </a:xfrm>
        </p:spPr>
        <p:txBody>
          <a:bodyPr>
            <a:normAutofit/>
          </a:bodyPr>
          <a:lstStyle/>
          <a:p>
            <a:r>
              <a:rPr lang="en-US" sz="5400" dirty="0"/>
              <a:t>Revisiting OERA</a:t>
            </a:r>
          </a:p>
        </p:txBody>
      </p:sp>
      <p:sp>
        <p:nvSpPr>
          <p:cNvPr id="10" name="sketch line">
            <a:extLst>
              <a:ext uri="{FF2B5EF4-FFF2-40B4-BE49-F238E27FC236}">
                <a16:creationId xmlns:a16="http://schemas.microsoft.com/office/drawing/2014/main" id="{5D6C15A0-C087-4593-8414-2B4EC1CDC3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543983" y="3258715"/>
            <a:ext cx="4480560" cy="18288"/>
          </a:xfrm>
          <a:custGeom>
            <a:avLst/>
            <a:gdLst>
              <a:gd name="connsiteX0" fmla="*/ 0 w 4480560"/>
              <a:gd name="connsiteY0" fmla="*/ 0 h 18288"/>
              <a:gd name="connsiteX1" fmla="*/ 595274 w 4480560"/>
              <a:gd name="connsiteY1" fmla="*/ 0 h 18288"/>
              <a:gd name="connsiteX2" fmla="*/ 1100938 w 4480560"/>
              <a:gd name="connsiteY2" fmla="*/ 0 h 18288"/>
              <a:gd name="connsiteX3" fmla="*/ 1651406 w 4480560"/>
              <a:gd name="connsiteY3" fmla="*/ 0 h 18288"/>
              <a:gd name="connsiteX4" fmla="*/ 2336292 w 4480560"/>
              <a:gd name="connsiteY4" fmla="*/ 0 h 18288"/>
              <a:gd name="connsiteX5" fmla="*/ 2931566 w 4480560"/>
              <a:gd name="connsiteY5" fmla="*/ 0 h 18288"/>
              <a:gd name="connsiteX6" fmla="*/ 3482035 w 4480560"/>
              <a:gd name="connsiteY6" fmla="*/ 0 h 18288"/>
              <a:gd name="connsiteX7" fmla="*/ 4480560 w 4480560"/>
              <a:gd name="connsiteY7" fmla="*/ 0 h 18288"/>
              <a:gd name="connsiteX8" fmla="*/ 4480560 w 4480560"/>
              <a:gd name="connsiteY8" fmla="*/ 18288 h 18288"/>
              <a:gd name="connsiteX9" fmla="*/ 3840480 w 4480560"/>
              <a:gd name="connsiteY9" fmla="*/ 18288 h 18288"/>
              <a:gd name="connsiteX10" fmla="*/ 3290011 w 4480560"/>
              <a:gd name="connsiteY10" fmla="*/ 18288 h 18288"/>
              <a:gd name="connsiteX11" fmla="*/ 2560320 w 4480560"/>
              <a:gd name="connsiteY11" fmla="*/ 18288 h 18288"/>
              <a:gd name="connsiteX12" fmla="*/ 1965046 w 4480560"/>
              <a:gd name="connsiteY12" fmla="*/ 18288 h 18288"/>
              <a:gd name="connsiteX13" fmla="*/ 1459382 w 4480560"/>
              <a:gd name="connsiteY13" fmla="*/ 18288 h 18288"/>
              <a:gd name="connsiteX14" fmla="*/ 774497 w 4480560"/>
              <a:gd name="connsiteY14" fmla="*/ 18288 h 18288"/>
              <a:gd name="connsiteX15" fmla="*/ 0 w 4480560"/>
              <a:gd name="connsiteY15" fmla="*/ 18288 h 18288"/>
              <a:gd name="connsiteX16" fmla="*/ 0 w 4480560"/>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480560" h="18288" fill="none" extrusionOk="0">
                <a:moveTo>
                  <a:pt x="0" y="0"/>
                </a:moveTo>
                <a:cubicBezTo>
                  <a:pt x="267821" y="8731"/>
                  <a:pt x="334105" y="2629"/>
                  <a:pt x="595274" y="0"/>
                </a:cubicBezTo>
                <a:cubicBezTo>
                  <a:pt x="856443" y="-2629"/>
                  <a:pt x="863808" y="-13353"/>
                  <a:pt x="1100938" y="0"/>
                </a:cubicBezTo>
                <a:cubicBezTo>
                  <a:pt x="1338068" y="13353"/>
                  <a:pt x="1431663" y="-25862"/>
                  <a:pt x="1651406" y="0"/>
                </a:cubicBezTo>
                <a:cubicBezTo>
                  <a:pt x="1871149" y="25862"/>
                  <a:pt x="2173163" y="23827"/>
                  <a:pt x="2336292" y="0"/>
                </a:cubicBezTo>
                <a:cubicBezTo>
                  <a:pt x="2499421" y="-23827"/>
                  <a:pt x="2720589" y="28148"/>
                  <a:pt x="2931566" y="0"/>
                </a:cubicBezTo>
                <a:cubicBezTo>
                  <a:pt x="3142543" y="-28148"/>
                  <a:pt x="3323630" y="27022"/>
                  <a:pt x="3482035" y="0"/>
                </a:cubicBezTo>
                <a:cubicBezTo>
                  <a:pt x="3640440" y="-27022"/>
                  <a:pt x="4012110" y="-20118"/>
                  <a:pt x="4480560" y="0"/>
                </a:cubicBezTo>
                <a:cubicBezTo>
                  <a:pt x="4480958" y="7429"/>
                  <a:pt x="4480540" y="10822"/>
                  <a:pt x="4480560" y="18288"/>
                </a:cubicBezTo>
                <a:cubicBezTo>
                  <a:pt x="4314132" y="14924"/>
                  <a:pt x="4028383" y="36632"/>
                  <a:pt x="3840480" y="18288"/>
                </a:cubicBezTo>
                <a:cubicBezTo>
                  <a:pt x="3652577" y="-56"/>
                  <a:pt x="3547615" y="2848"/>
                  <a:pt x="3290011" y="18288"/>
                </a:cubicBezTo>
                <a:cubicBezTo>
                  <a:pt x="3032407" y="33728"/>
                  <a:pt x="2830268" y="8719"/>
                  <a:pt x="2560320" y="18288"/>
                </a:cubicBezTo>
                <a:cubicBezTo>
                  <a:pt x="2290372" y="27857"/>
                  <a:pt x="2147422" y="6728"/>
                  <a:pt x="1965046" y="18288"/>
                </a:cubicBezTo>
                <a:cubicBezTo>
                  <a:pt x="1782670" y="29848"/>
                  <a:pt x="1689791" y="40680"/>
                  <a:pt x="1459382" y="18288"/>
                </a:cubicBezTo>
                <a:cubicBezTo>
                  <a:pt x="1228973" y="-4104"/>
                  <a:pt x="915486" y="36501"/>
                  <a:pt x="774497" y="18288"/>
                </a:cubicBezTo>
                <a:cubicBezTo>
                  <a:pt x="633508" y="75"/>
                  <a:pt x="361442" y="-11107"/>
                  <a:pt x="0" y="18288"/>
                </a:cubicBezTo>
                <a:cubicBezTo>
                  <a:pt x="-591" y="13205"/>
                  <a:pt x="-663" y="6329"/>
                  <a:pt x="0" y="0"/>
                </a:cubicBezTo>
                <a:close/>
              </a:path>
              <a:path w="4480560" h="18288" stroke="0" extrusionOk="0">
                <a:moveTo>
                  <a:pt x="0" y="0"/>
                </a:moveTo>
                <a:cubicBezTo>
                  <a:pt x="285465" y="225"/>
                  <a:pt x="322691" y="16223"/>
                  <a:pt x="595274" y="0"/>
                </a:cubicBezTo>
                <a:cubicBezTo>
                  <a:pt x="867857" y="-16223"/>
                  <a:pt x="989129" y="-11242"/>
                  <a:pt x="1100938" y="0"/>
                </a:cubicBezTo>
                <a:cubicBezTo>
                  <a:pt x="1212747" y="11242"/>
                  <a:pt x="1574350" y="-36410"/>
                  <a:pt x="1830629" y="0"/>
                </a:cubicBezTo>
                <a:cubicBezTo>
                  <a:pt x="2086908" y="36410"/>
                  <a:pt x="2180922" y="4645"/>
                  <a:pt x="2425903" y="0"/>
                </a:cubicBezTo>
                <a:cubicBezTo>
                  <a:pt x="2670884" y="-4645"/>
                  <a:pt x="2782024" y="22929"/>
                  <a:pt x="3021178" y="0"/>
                </a:cubicBezTo>
                <a:cubicBezTo>
                  <a:pt x="3260332" y="-22929"/>
                  <a:pt x="3456982" y="-1586"/>
                  <a:pt x="3750869" y="0"/>
                </a:cubicBezTo>
                <a:cubicBezTo>
                  <a:pt x="4044756" y="1586"/>
                  <a:pt x="4302726" y="17043"/>
                  <a:pt x="4480560" y="0"/>
                </a:cubicBezTo>
                <a:cubicBezTo>
                  <a:pt x="4479674" y="5429"/>
                  <a:pt x="4481381" y="14046"/>
                  <a:pt x="4480560" y="18288"/>
                </a:cubicBezTo>
                <a:cubicBezTo>
                  <a:pt x="4279652" y="-6850"/>
                  <a:pt x="4200762" y="41566"/>
                  <a:pt x="3930091" y="18288"/>
                </a:cubicBezTo>
                <a:cubicBezTo>
                  <a:pt x="3659420" y="-4990"/>
                  <a:pt x="3456052" y="22294"/>
                  <a:pt x="3290011" y="18288"/>
                </a:cubicBezTo>
                <a:cubicBezTo>
                  <a:pt x="3123970" y="14282"/>
                  <a:pt x="2882392" y="32818"/>
                  <a:pt x="2649931" y="18288"/>
                </a:cubicBezTo>
                <a:cubicBezTo>
                  <a:pt x="2417470" y="3758"/>
                  <a:pt x="2238426" y="7337"/>
                  <a:pt x="2054657" y="18288"/>
                </a:cubicBezTo>
                <a:cubicBezTo>
                  <a:pt x="1870888" y="29239"/>
                  <a:pt x="1566368" y="45040"/>
                  <a:pt x="1324966" y="18288"/>
                </a:cubicBezTo>
                <a:cubicBezTo>
                  <a:pt x="1083564" y="-8464"/>
                  <a:pt x="787410" y="10946"/>
                  <a:pt x="595274" y="18288"/>
                </a:cubicBezTo>
                <a:cubicBezTo>
                  <a:pt x="403138" y="25630"/>
                  <a:pt x="169622" y="10499"/>
                  <a:pt x="0" y="18288"/>
                </a:cubicBezTo>
                <a:cubicBezTo>
                  <a:pt x="668" y="13665"/>
                  <a:pt x="578" y="5675"/>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146537F6-0E2F-A50E-510E-7498DB4B2016}"/>
                  </a:ext>
                </a:extLst>
              </p:cNvPr>
              <p:cNvSpPr>
                <a:spLocks noGrp="1"/>
              </p:cNvSpPr>
              <p:nvPr>
                <p:ph idx="1"/>
              </p:nvPr>
            </p:nvSpPr>
            <p:spPr>
              <a:xfrm>
                <a:off x="5126418" y="552091"/>
                <a:ext cx="6721229" cy="5431536"/>
              </a:xfrm>
            </p:spPr>
            <p:txBody>
              <a:bodyPr anchor="ctr">
                <a:normAutofit/>
              </a:bodyPr>
              <a:lstStyle/>
              <a:p>
                <a14:m>
                  <m:oMath xmlns:m="http://schemas.openxmlformats.org/officeDocument/2006/math">
                    <m:r>
                      <a:rPr lang="en-US" sz="4000" b="0" i="1">
                        <a:latin typeface="Cambria Math" panose="02040503050406030204" pitchFamily="18" charset="0"/>
                      </a:rPr>
                      <m:t>𝐸</m:t>
                    </m:r>
                    <m:r>
                      <a:rPr lang="en-US" sz="4000" b="0" i="1">
                        <a:latin typeface="Cambria Math" panose="02040503050406030204" pitchFamily="18" charset="0"/>
                      </a:rPr>
                      <m:t>= </m:t>
                    </m:r>
                    <m:nary>
                      <m:naryPr>
                        <m:chr m:val="∑"/>
                        <m:ctrlPr>
                          <a:rPr lang="en-US" sz="4000" b="0" i="1">
                            <a:latin typeface="Cambria Math" panose="02040503050406030204" pitchFamily="18" charset="0"/>
                          </a:rPr>
                        </m:ctrlPr>
                      </m:naryPr>
                      <m:sub>
                        <m:r>
                          <m:rPr>
                            <m:brk m:alnAt="23"/>
                          </m:rPr>
                          <a:rPr lang="en-US" sz="4000" b="0" i="1">
                            <a:latin typeface="Cambria Math" panose="02040503050406030204" pitchFamily="18" charset="0"/>
                          </a:rPr>
                          <m:t>𝑖</m:t>
                        </m:r>
                        <m:r>
                          <a:rPr lang="en-US" sz="4000" b="0" i="1">
                            <a:latin typeface="Cambria Math" panose="02040503050406030204" pitchFamily="18" charset="0"/>
                          </a:rPr>
                          <m:t>=0</m:t>
                        </m:r>
                      </m:sub>
                      <m:sup>
                        <m:r>
                          <a:rPr lang="en-US" sz="4000" b="0" i="1">
                            <a:latin typeface="Cambria Math" panose="02040503050406030204" pitchFamily="18" charset="0"/>
                            <a:ea typeface="Cambria Math" panose="02040503050406030204" pitchFamily="18" charset="0"/>
                          </a:rPr>
                          <m:t>∞</m:t>
                        </m:r>
                      </m:sup>
                      <m:e>
                        <m:sSup>
                          <m:sSupPr>
                            <m:ctrlPr>
                              <a:rPr lang="en-US" sz="4000" b="0" i="1">
                                <a:latin typeface="Cambria Math" panose="02040503050406030204" pitchFamily="18" charset="0"/>
                              </a:rPr>
                            </m:ctrlPr>
                          </m:sSupPr>
                          <m:e>
                            <m:r>
                              <a:rPr lang="en-US" sz="4000" b="0" i="1">
                                <a:latin typeface="Cambria Math" panose="02040503050406030204" pitchFamily="18" charset="0"/>
                              </a:rPr>
                              <m:t>𝑄</m:t>
                            </m:r>
                          </m:e>
                          <m:sup>
                            <m:r>
                              <a:rPr lang="en-US" sz="4000" b="0" i="1">
                                <a:latin typeface="Cambria Math" panose="02040503050406030204" pitchFamily="18" charset="0"/>
                              </a:rPr>
                              <m:t>𝑖</m:t>
                            </m:r>
                          </m:sup>
                        </m:sSup>
                        <m:r>
                          <a:rPr lang="en-US" sz="4000" b="0" i="1">
                            <a:latin typeface="Cambria Math" panose="02040503050406030204" pitchFamily="18" charset="0"/>
                          </a:rPr>
                          <m:t>𝑅</m:t>
                        </m:r>
                        <m:r>
                          <a:rPr lang="en-US" sz="4000" b="0" i="1">
                            <a:latin typeface="Cambria Math" panose="02040503050406030204" pitchFamily="18" charset="0"/>
                          </a:rPr>
                          <m:t>=</m:t>
                        </m:r>
                        <m:sSup>
                          <m:sSupPr>
                            <m:ctrlPr>
                              <a:rPr lang="en-US" sz="4000" b="0" i="1">
                                <a:latin typeface="Cambria Math" panose="02040503050406030204" pitchFamily="18" charset="0"/>
                              </a:rPr>
                            </m:ctrlPr>
                          </m:sSupPr>
                          <m:e>
                            <m:r>
                              <a:rPr lang="en-US" sz="4000" b="0" i="1">
                                <a:latin typeface="Cambria Math" panose="02040503050406030204" pitchFamily="18" charset="0"/>
                              </a:rPr>
                              <m:t>(</m:t>
                            </m:r>
                            <m:r>
                              <a:rPr lang="en-US" sz="4000" b="0" i="1">
                                <a:latin typeface="Cambria Math" panose="02040503050406030204" pitchFamily="18" charset="0"/>
                              </a:rPr>
                              <m:t>𝐼</m:t>
                            </m:r>
                            <m:r>
                              <a:rPr lang="en-US" sz="4000" b="0" i="1">
                                <a:latin typeface="Cambria Math" panose="02040503050406030204" pitchFamily="18" charset="0"/>
                              </a:rPr>
                              <m:t>−</m:t>
                            </m:r>
                            <m:r>
                              <a:rPr lang="en-US" sz="4000" b="0" i="1">
                                <a:latin typeface="Cambria Math" panose="02040503050406030204" pitchFamily="18" charset="0"/>
                              </a:rPr>
                              <m:t>𝑄</m:t>
                            </m:r>
                            <m:r>
                              <a:rPr lang="en-US" sz="4000" b="0" i="1">
                                <a:latin typeface="Cambria Math" panose="02040503050406030204" pitchFamily="18" charset="0"/>
                              </a:rPr>
                              <m:t>)</m:t>
                            </m:r>
                          </m:e>
                          <m:sup>
                            <m:r>
                              <a:rPr lang="en-US" sz="4000" b="0" i="1">
                                <a:latin typeface="Cambria Math" panose="02040503050406030204" pitchFamily="18" charset="0"/>
                              </a:rPr>
                              <m:t>−1</m:t>
                            </m:r>
                          </m:sup>
                        </m:sSup>
                      </m:e>
                    </m:nary>
                    <m:r>
                      <a:rPr lang="en-US" sz="4000" b="0" i="1">
                        <a:latin typeface="Cambria Math" panose="02040503050406030204" pitchFamily="18" charset="0"/>
                      </a:rPr>
                      <m:t>𝑅</m:t>
                    </m:r>
                  </m:oMath>
                </a14:m>
                <a:endParaRPr lang="en-US" sz="4000" dirty="0"/>
              </a:p>
              <a:p>
                <a:endParaRPr lang="en-US" sz="2200" dirty="0"/>
              </a:p>
            </p:txBody>
          </p:sp>
        </mc:Choice>
        <mc:Fallback xmlns="">
          <p:sp>
            <p:nvSpPr>
              <p:cNvPr id="3" name="Content Placeholder 2">
                <a:extLst>
                  <a:ext uri="{FF2B5EF4-FFF2-40B4-BE49-F238E27FC236}">
                    <a16:creationId xmlns:a16="http://schemas.microsoft.com/office/drawing/2014/main" id="{146537F6-0E2F-A50E-510E-7498DB4B2016}"/>
                  </a:ext>
                </a:extLst>
              </p:cNvPr>
              <p:cNvSpPr>
                <a:spLocks noGrp="1" noRot="1" noChangeAspect="1" noMove="1" noResize="1" noEditPoints="1" noAdjustHandles="1" noChangeArrowheads="1" noChangeShapeType="1" noTextEdit="1"/>
              </p:cNvSpPr>
              <p:nvPr>
                <p:ph idx="1"/>
              </p:nvPr>
            </p:nvSpPr>
            <p:spPr>
              <a:xfrm>
                <a:off x="5126418" y="552091"/>
                <a:ext cx="6721229" cy="5431536"/>
              </a:xfrm>
              <a:blipFill>
                <a:blip r:embed="rId3"/>
                <a:stretch>
                  <a:fillRect l="-2825"/>
                </a:stretch>
              </a:blipFill>
            </p:spPr>
            <p:txBody>
              <a:bodyPr/>
              <a:lstStyle/>
              <a:p>
                <a:r>
                  <a:rPr lang="en-US">
                    <a:noFill/>
                  </a:rPr>
                  <a:t> </a:t>
                </a:r>
              </a:p>
            </p:txBody>
          </p:sp>
        </mc:Fallback>
      </mc:AlternateContent>
    </p:spTree>
    <p:extLst>
      <p:ext uri="{BB962C8B-B14F-4D97-AF65-F5344CB8AC3E}">
        <p14:creationId xmlns:p14="http://schemas.microsoft.com/office/powerpoint/2010/main" val="31189043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665DBBEF-238B-476B-96AB-8AAC3224ECE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0334445-A10A-1266-BB05-7A004C9D2698}"/>
              </a:ext>
            </a:extLst>
          </p:cNvPr>
          <p:cNvSpPr>
            <a:spLocks noGrp="1"/>
          </p:cNvSpPr>
          <p:nvPr>
            <p:ph type="title"/>
          </p:nvPr>
        </p:nvSpPr>
        <p:spPr>
          <a:xfrm>
            <a:off x="638882" y="639193"/>
            <a:ext cx="3571810" cy="3573516"/>
          </a:xfrm>
        </p:spPr>
        <p:txBody>
          <a:bodyPr vert="horz" lIns="91440" tIns="45720" rIns="91440" bIns="45720" rtlCol="0" anchor="b">
            <a:normAutofit/>
          </a:bodyPr>
          <a:lstStyle/>
          <a:p>
            <a:r>
              <a:rPr lang="en-US" sz="6600" kern="1200">
                <a:solidFill>
                  <a:schemeClr val="tx1"/>
                </a:solidFill>
                <a:latin typeface="+mj-lt"/>
                <a:ea typeface="+mj-ea"/>
                <a:cs typeface="+mj-cs"/>
              </a:rPr>
              <a:t>Results of OERA</a:t>
            </a:r>
          </a:p>
        </p:txBody>
      </p:sp>
      <p:sp>
        <p:nvSpPr>
          <p:cNvPr id="14" name="sketch line">
            <a:extLst>
              <a:ext uri="{FF2B5EF4-FFF2-40B4-BE49-F238E27FC236}">
                <a16:creationId xmlns:a16="http://schemas.microsoft.com/office/drawing/2014/main" id="{3FCFB1DE-0B7E-48CC-BA90-B2AB0889F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4409267"/>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Content Placeholder 6" descr="A close-up of a list of names&#10;&#10;Description automatically generated">
            <a:extLst>
              <a:ext uri="{FF2B5EF4-FFF2-40B4-BE49-F238E27FC236}">
                <a16:creationId xmlns:a16="http://schemas.microsoft.com/office/drawing/2014/main" id="{83020B9A-4DF1-096B-41A1-F34F7B3167A3}"/>
              </a:ext>
            </a:extLst>
          </p:cNvPr>
          <p:cNvPicPr>
            <a:picLocks noGrp="1" noChangeAspect="1"/>
          </p:cNvPicPr>
          <p:nvPr>
            <p:ph idx="1"/>
          </p:nvPr>
        </p:nvPicPr>
        <p:blipFill>
          <a:blip r:embed="rId2"/>
          <a:stretch>
            <a:fillRect/>
          </a:stretch>
        </p:blipFill>
        <p:spPr>
          <a:xfrm>
            <a:off x="4654296" y="1395192"/>
            <a:ext cx="7214616" cy="4040184"/>
          </a:xfrm>
          <a:prstGeom prst="rect">
            <a:avLst/>
          </a:prstGeom>
        </p:spPr>
      </p:pic>
    </p:spTree>
    <p:extLst>
      <p:ext uri="{BB962C8B-B14F-4D97-AF65-F5344CB8AC3E}">
        <p14:creationId xmlns:p14="http://schemas.microsoft.com/office/powerpoint/2010/main" val="42380160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50CC664-D050-EAD4-00A7-A8F473E6051C}"/>
              </a:ext>
            </a:extLst>
          </p:cNvPr>
          <p:cNvSpPr>
            <a:spLocks noGrp="1"/>
          </p:cNvSpPr>
          <p:nvPr>
            <p:ph type="title"/>
          </p:nvPr>
        </p:nvSpPr>
        <p:spPr>
          <a:xfrm>
            <a:off x="838200" y="365125"/>
            <a:ext cx="10515600" cy="1325563"/>
          </a:xfrm>
        </p:spPr>
        <p:txBody>
          <a:bodyPr>
            <a:normAutofit/>
          </a:bodyPr>
          <a:lstStyle/>
          <a:p>
            <a:r>
              <a:rPr lang="en-US" sz="5400"/>
              <a:t>Conclusion</a:t>
            </a:r>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410B4A40-20AD-1D4D-4EE1-3F29EBBD276C}"/>
              </a:ext>
            </a:extLst>
          </p:cNvPr>
          <p:cNvSpPr>
            <a:spLocks noGrp="1"/>
          </p:cNvSpPr>
          <p:nvPr>
            <p:ph idx="1"/>
          </p:nvPr>
        </p:nvSpPr>
        <p:spPr>
          <a:xfrm>
            <a:off x="838200" y="1929384"/>
            <a:ext cx="10515600" cy="4251960"/>
          </a:xfrm>
        </p:spPr>
        <p:txBody>
          <a:bodyPr>
            <a:normAutofit/>
          </a:bodyPr>
          <a:lstStyle/>
          <a:p>
            <a:r>
              <a:rPr lang="en-US" dirty="0"/>
              <a:t>The OERA formula is the best formula because it takes every outcome into consideration.</a:t>
            </a:r>
          </a:p>
          <a:p>
            <a:r>
              <a:rPr lang="en-US" dirty="0"/>
              <a:t>Regardless of the time period, the formula will produce a fair result due to every aspect a hitter may face being involved. </a:t>
            </a:r>
          </a:p>
          <a:p>
            <a:r>
              <a:rPr lang="en-US" dirty="0"/>
              <a:t>This test can still be used today as the game is still the same. </a:t>
            </a:r>
          </a:p>
        </p:txBody>
      </p:sp>
    </p:spTree>
    <p:extLst>
      <p:ext uri="{BB962C8B-B14F-4D97-AF65-F5344CB8AC3E}">
        <p14:creationId xmlns:p14="http://schemas.microsoft.com/office/powerpoint/2010/main" val="15865826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5874BFC-548C-1EDE-A9F7-A50B5AE1B1B9}"/>
              </a:ext>
            </a:extLst>
          </p:cNvPr>
          <p:cNvSpPr>
            <a:spLocks noGrp="1"/>
          </p:cNvSpPr>
          <p:nvPr>
            <p:ph type="title"/>
          </p:nvPr>
        </p:nvSpPr>
        <p:spPr>
          <a:xfrm>
            <a:off x="838200" y="365125"/>
            <a:ext cx="10515600" cy="1325563"/>
          </a:xfrm>
        </p:spPr>
        <p:txBody>
          <a:bodyPr>
            <a:normAutofit/>
          </a:bodyPr>
          <a:lstStyle/>
          <a:p>
            <a:r>
              <a:rPr lang="en-US" sz="5400"/>
              <a:t>References</a:t>
            </a:r>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7FD9E570-94B4-62A7-ED49-8337231A93F2}"/>
              </a:ext>
            </a:extLst>
          </p:cNvPr>
          <p:cNvSpPr>
            <a:spLocks noGrp="1"/>
          </p:cNvSpPr>
          <p:nvPr>
            <p:ph idx="1"/>
          </p:nvPr>
        </p:nvSpPr>
        <p:spPr>
          <a:xfrm>
            <a:off x="838200" y="1929384"/>
            <a:ext cx="10515600" cy="4251960"/>
          </a:xfrm>
        </p:spPr>
        <p:txBody>
          <a:bodyPr>
            <a:normAutofit/>
          </a:bodyPr>
          <a:lstStyle/>
          <a:p>
            <a:r>
              <a:rPr lang="en-US" sz="2200" b="0" i="0" u="none" strike="noStrike" dirty="0">
                <a:effectLst/>
              </a:rPr>
              <a:t>GALLIAN, JOSEPH A. “Who Is the Greatest Hitter of Them All?” </a:t>
            </a:r>
            <a:r>
              <a:rPr lang="en-US" sz="2200" b="0" i="1" u="none" strike="noStrike" dirty="0">
                <a:effectLst/>
              </a:rPr>
              <a:t>Math Horizons</a:t>
            </a:r>
            <a:r>
              <a:rPr lang="en-US" sz="2200" b="0" i="0" u="none" strike="noStrike" dirty="0">
                <a:effectLst/>
              </a:rPr>
              <a:t>, vol. 10, no. 1, 2002, pp. 13–28. </a:t>
            </a:r>
            <a:r>
              <a:rPr lang="en-US" sz="2200" b="0" i="1" u="none" strike="noStrike" dirty="0">
                <a:effectLst/>
              </a:rPr>
              <a:t>JSTOR</a:t>
            </a:r>
            <a:r>
              <a:rPr lang="en-US" sz="2200" b="0" i="0" u="none" strike="noStrike" dirty="0">
                <a:effectLst/>
              </a:rPr>
              <a:t>, http://</a:t>
            </a:r>
            <a:r>
              <a:rPr lang="en-US" sz="2200" b="0" i="0" u="none" strike="noStrike" dirty="0" err="1">
                <a:effectLst/>
              </a:rPr>
              <a:t>www.jstor.org</a:t>
            </a:r>
            <a:r>
              <a:rPr lang="en-US" sz="2200" b="0" i="0" u="none" strike="noStrike" dirty="0">
                <a:effectLst/>
              </a:rPr>
              <a:t>/stable/25678380. Accessed 24 Oct. 2023.</a:t>
            </a:r>
          </a:p>
          <a:p>
            <a:endParaRPr lang="en-US" sz="2200" dirty="0"/>
          </a:p>
        </p:txBody>
      </p:sp>
    </p:spTree>
    <p:extLst>
      <p:ext uri="{BB962C8B-B14F-4D97-AF65-F5344CB8AC3E}">
        <p14:creationId xmlns:p14="http://schemas.microsoft.com/office/powerpoint/2010/main" val="14336109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06FF1CA-9E1E-491D-7CEB-F7A208AF739F}"/>
              </a:ext>
            </a:extLst>
          </p:cNvPr>
          <p:cNvSpPr>
            <a:spLocks noGrp="1"/>
          </p:cNvSpPr>
          <p:nvPr>
            <p:ph type="title"/>
          </p:nvPr>
        </p:nvSpPr>
        <p:spPr>
          <a:xfrm>
            <a:off x="572493" y="238539"/>
            <a:ext cx="11018520" cy="1434415"/>
          </a:xfrm>
        </p:spPr>
        <p:txBody>
          <a:bodyPr anchor="b">
            <a:normAutofit/>
          </a:bodyPr>
          <a:lstStyle/>
          <a:p>
            <a:r>
              <a:rPr lang="en-US" sz="5400"/>
              <a:t>Hitting in Baseball</a:t>
            </a:r>
          </a:p>
        </p:txBody>
      </p:sp>
      <p:sp>
        <p:nvSpPr>
          <p:cNvPr id="19"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886C7465-05F1-382A-4967-6D9CC656865E}"/>
              </a:ext>
            </a:extLst>
          </p:cNvPr>
          <p:cNvSpPr>
            <a:spLocks noGrp="1"/>
          </p:cNvSpPr>
          <p:nvPr>
            <p:ph idx="1"/>
          </p:nvPr>
        </p:nvSpPr>
        <p:spPr>
          <a:xfrm>
            <a:off x="572493" y="2071316"/>
            <a:ext cx="6713552" cy="4119172"/>
          </a:xfrm>
        </p:spPr>
        <p:txBody>
          <a:bodyPr anchor="t">
            <a:normAutofit/>
          </a:bodyPr>
          <a:lstStyle/>
          <a:p>
            <a:r>
              <a:rPr lang="en-US" sz="2200" dirty="0"/>
              <a:t>Innings are started with a team batting and a team on defense. This team can score as many runs as possible before reaching 3 outs. </a:t>
            </a:r>
          </a:p>
          <a:p>
            <a:r>
              <a:rPr lang="en-US" sz="2200" dirty="0"/>
              <a:t>Includes a large variety of opportunities compared to other sports. </a:t>
            </a:r>
          </a:p>
          <a:p>
            <a:r>
              <a:rPr lang="en-US" sz="2200" dirty="0"/>
              <a:t>Hitter Parks: Smaller parks and smaller foul territory.</a:t>
            </a:r>
          </a:p>
          <a:p>
            <a:r>
              <a:rPr lang="en-US" sz="2200" dirty="0"/>
              <a:t>Right vs. left-handed hitters</a:t>
            </a:r>
          </a:p>
          <a:p>
            <a:endParaRPr lang="en-US" sz="2200" dirty="0"/>
          </a:p>
        </p:txBody>
      </p:sp>
      <p:pic>
        <p:nvPicPr>
          <p:cNvPr id="4" name="Picture 2" descr="The Clout of Babe Ruth's 1st Homer is Still Felt 100 Years Later |  University of Central Florida News">
            <a:extLst>
              <a:ext uri="{FF2B5EF4-FFF2-40B4-BE49-F238E27FC236}">
                <a16:creationId xmlns:a16="http://schemas.microsoft.com/office/drawing/2014/main" id="{3F427E48-0C79-FE66-A56B-CA6E7D003BC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7998" r="23101" b="1"/>
          <a:stretch/>
        </p:blipFill>
        <p:spPr bwMode="auto">
          <a:xfrm>
            <a:off x="7675658" y="2093976"/>
            <a:ext cx="3941064" cy="4096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343581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84ECDE7A-6944-466D-8FFE-149A29BA6BA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4" name="Rectangle 13">
            <a:extLst>
              <a:ext uri="{FF2B5EF4-FFF2-40B4-BE49-F238E27FC236}">
                <a16:creationId xmlns:a16="http://schemas.microsoft.com/office/drawing/2014/main" id="{B3420082-9415-44EC-802E-C77D71D59C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0"/>
            <a:ext cx="11167447" cy="2018806"/>
          </a:xfrm>
          <a:prstGeom prst="rect">
            <a:avLst/>
          </a:prstGeom>
          <a:ln w="12700">
            <a:solidFill>
              <a:srgbClr val="E1E1E1"/>
            </a:solidFill>
          </a:ln>
          <a:effectLst>
            <a:outerShdw blurRad="50800" dist="38100" dir="2700000" algn="t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6" name="Rectangle 15">
            <a:extLst>
              <a:ext uri="{FF2B5EF4-FFF2-40B4-BE49-F238E27FC236}">
                <a16:creationId xmlns:a16="http://schemas.microsoft.com/office/drawing/2014/main" id="{55A52C45-1FCB-4636-A80F-2849B8226C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6928" y="0"/>
            <a:ext cx="11155680" cy="2011680"/>
          </a:xfrm>
          <a:prstGeom prst="rect">
            <a:avLst/>
          </a:prstGeom>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FD4FA7E3-FC71-92D4-D266-241B1C234F85}"/>
              </a:ext>
            </a:extLst>
          </p:cNvPr>
          <p:cNvSpPr>
            <a:spLocks noGrp="1"/>
          </p:cNvSpPr>
          <p:nvPr>
            <p:ph type="title"/>
          </p:nvPr>
        </p:nvSpPr>
        <p:spPr>
          <a:xfrm>
            <a:off x="1115568" y="548640"/>
            <a:ext cx="10168128" cy="1179576"/>
          </a:xfrm>
        </p:spPr>
        <p:txBody>
          <a:bodyPr>
            <a:normAutofit/>
          </a:bodyPr>
          <a:lstStyle/>
          <a:p>
            <a:r>
              <a:rPr lang="en-US" sz="4000"/>
              <a:t>Formulating a Plan</a:t>
            </a:r>
          </a:p>
        </p:txBody>
      </p:sp>
      <p:sp>
        <p:nvSpPr>
          <p:cNvPr id="18" name="Rectangle 17">
            <a:extLst>
              <a:ext uri="{FF2B5EF4-FFF2-40B4-BE49-F238E27FC236}">
                <a16:creationId xmlns:a16="http://schemas.microsoft.com/office/drawing/2014/main" id="{768EB4DD-3704-43AD-92B3-C4E0C6EA92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770799"/>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Content Placeholder 4" descr="A table of baseball players&#10;&#10;Description automatically generated">
            <a:extLst>
              <a:ext uri="{FF2B5EF4-FFF2-40B4-BE49-F238E27FC236}">
                <a16:creationId xmlns:a16="http://schemas.microsoft.com/office/drawing/2014/main" id="{0A51BC70-DC95-8A7B-2DB6-91EA3120F4B4}"/>
              </a:ext>
            </a:extLst>
          </p:cNvPr>
          <p:cNvPicPr>
            <a:picLocks noChangeAspect="1"/>
          </p:cNvPicPr>
          <p:nvPr/>
        </p:nvPicPr>
        <p:blipFill rotWithShape="1">
          <a:blip r:embed="rId2"/>
          <a:srcRect l="762"/>
          <a:stretch/>
        </p:blipFill>
        <p:spPr>
          <a:xfrm>
            <a:off x="908304" y="2478024"/>
            <a:ext cx="6009855" cy="3694176"/>
          </a:xfrm>
          <a:prstGeom prst="rect">
            <a:avLst/>
          </a:prstGeom>
        </p:spPr>
      </p:pic>
      <p:sp>
        <p:nvSpPr>
          <p:cNvPr id="9" name="Content Placeholder 8">
            <a:extLst>
              <a:ext uri="{FF2B5EF4-FFF2-40B4-BE49-F238E27FC236}">
                <a16:creationId xmlns:a16="http://schemas.microsoft.com/office/drawing/2014/main" id="{B909DC8F-793F-70D5-D9C0-E2821BC356FF}"/>
              </a:ext>
            </a:extLst>
          </p:cNvPr>
          <p:cNvSpPr>
            <a:spLocks noGrp="1"/>
          </p:cNvSpPr>
          <p:nvPr>
            <p:ph idx="1"/>
          </p:nvPr>
        </p:nvSpPr>
        <p:spPr>
          <a:xfrm>
            <a:off x="7411453" y="2478024"/>
            <a:ext cx="3872243" cy="3694176"/>
          </a:xfrm>
        </p:spPr>
        <p:txBody>
          <a:bodyPr anchor="ctr">
            <a:normAutofit/>
          </a:bodyPr>
          <a:lstStyle/>
          <a:p>
            <a:r>
              <a:rPr lang="en-US" sz="1800" dirty="0"/>
              <a:t>These averages were adjusted in accordance with the hitting averages of the past. </a:t>
            </a:r>
          </a:p>
          <a:p>
            <a:r>
              <a:rPr lang="en-US" sz="1800" dirty="0"/>
              <a:t>Many base the best hitter solely on the best batting average. </a:t>
            </a:r>
          </a:p>
          <a:p>
            <a:r>
              <a:rPr lang="en-US" sz="1800" dirty="0"/>
              <a:t>Doesn’t account for walks of slugging percentages. </a:t>
            </a:r>
          </a:p>
        </p:txBody>
      </p:sp>
    </p:spTree>
    <p:extLst>
      <p:ext uri="{BB962C8B-B14F-4D97-AF65-F5344CB8AC3E}">
        <p14:creationId xmlns:p14="http://schemas.microsoft.com/office/powerpoint/2010/main" val="19674731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777E57D-6A88-4B5B-A068-2BA7FF4E8C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A6B72A7-475E-6079-8982-709508DB68CD}"/>
              </a:ext>
            </a:extLst>
          </p:cNvPr>
          <p:cNvSpPr>
            <a:spLocks noGrp="1"/>
          </p:cNvSpPr>
          <p:nvPr>
            <p:ph type="title"/>
          </p:nvPr>
        </p:nvSpPr>
        <p:spPr>
          <a:xfrm>
            <a:off x="841248" y="502920"/>
            <a:ext cx="10509504" cy="1975104"/>
          </a:xfrm>
        </p:spPr>
        <p:txBody>
          <a:bodyPr anchor="b">
            <a:normAutofit/>
          </a:bodyPr>
          <a:lstStyle/>
          <a:p>
            <a:r>
              <a:rPr lang="en-US" sz="5400"/>
              <a:t>Slugging Average (SLG)</a:t>
            </a:r>
          </a:p>
        </p:txBody>
      </p:sp>
      <p:sp>
        <p:nvSpPr>
          <p:cNvPr id="10" name="Rectangle 9">
            <a:extLst>
              <a:ext uri="{FF2B5EF4-FFF2-40B4-BE49-F238E27FC236}">
                <a16:creationId xmlns:a16="http://schemas.microsoft.com/office/drawing/2014/main" id="{F7117410-A2A4-4085-9ADC-46744551DB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42772" y="0"/>
            <a:ext cx="10506456" cy="19138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2" name="Rectangle 11">
            <a:extLst>
              <a:ext uri="{FF2B5EF4-FFF2-40B4-BE49-F238E27FC236}">
                <a16:creationId xmlns:a16="http://schemas.microsoft.com/office/drawing/2014/main" id="{99F74EB5-E547-4FB4-95F5-BCC788F3C4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41248" y="2894076"/>
            <a:ext cx="10506456"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461DFCE2-1C52-CA68-84CA-8281380F588C}"/>
                  </a:ext>
                </a:extLst>
              </p:cNvPr>
              <p:cNvSpPr>
                <a:spLocks noGrp="1"/>
              </p:cNvSpPr>
              <p:nvPr>
                <p:ph idx="1"/>
              </p:nvPr>
            </p:nvSpPr>
            <p:spPr>
              <a:xfrm>
                <a:off x="250025" y="3905203"/>
                <a:ext cx="6624082" cy="1525618"/>
              </a:xfrm>
            </p:spPr>
            <p:txBody>
              <a:bodyPr>
                <a:normAutofit/>
              </a:bodyPr>
              <a:lstStyle/>
              <a:p>
                <a14:m>
                  <m:oMath xmlns:m="http://schemas.openxmlformats.org/officeDocument/2006/math">
                    <m:r>
                      <a:rPr lang="en-US" sz="3200" b="0" i="1">
                        <a:latin typeface="Cambria Math" panose="02040503050406030204" pitchFamily="18" charset="0"/>
                      </a:rPr>
                      <m:t>𝑆𝐿𝐺</m:t>
                    </m:r>
                    <m:r>
                      <a:rPr lang="en-US" sz="3200" b="0" i="1">
                        <a:latin typeface="Cambria Math" panose="02040503050406030204" pitchFamily="18" charset="0"/>
                      </a:rPr>
                      <m:t>= </m:t>
                    </m:r>
                    <m:f>
                      <m:fPr>
                        <m:ctrlPr>
                          <a:rPr lang="en-US" sz="3200" b="0" i="1">
                            <a:latin typeface="Cambria Math" panose="02040503050406030204" pitchFamily="18" charset="0"/>
                          </a:rPr>
                        </m:ctrlPr>
                      </m:fPr>
                      <m:num>
                        <m:d>
                          <m:dPr>
                            <m:ctrlPr>
                              <a:rPr lang="en-US" sz="3200" b="0" i="1">
                                <a:latin typeface="Cambria Math" panose="02040503050406030204" pitchFamily="18" charset="0"/>
                              </a:rPr>
                            </m:ctrlPr>
                          </m:dPr>
                          <m:e>
                            <m:r>
                              <a:rPr lang="en-US" sz="3200" b="0" i="1">
                                <a:latin typeface="Cambria Math" panose="02040503050406030204" pitchFamily="18" charset="0"/>
                              </a:rPr>
                              <m:t>1</m:t>
                            </m:r>
                            <m:r>
                              <a:rPr lang="en-US" sz="3200" b="0" i="1">
                                <a:latin typeface="Cambria Math" panose="02040503050406030204" pitchFamily="18" charset="0"/>
                                <a:ea typeface="Cambria Math" panose="02040503050406030204" pitchFamily="18" charset="0"/>
                              </a:rPr>
                              <m:t>×1</m:t>
                            </m:r>
                            <m:r>
                              <a:rPr lang="en-US" sz="3200" b="0" i="1">
                                <a:latin typeface="Cambria Math" panose="02040503050406030204" pitchFamily="18" charset="0"/>
                                <a:ea typeface="Cambria Math" panose="02040503050406030204" pitchFamily="18" charset="0"/>
                              </a:rPr>
                              <m:t>𝐵</m:t>
                            </m:r>
                          </m:e>
                        </m:d>
                        <m:r>
                          <a:rPr lang="en-US" sz="3200" b="0" i="1">
                            <a:latin typeface="Cambria Math" panose="02040503050406030204" pitchFamily="18" charset="0"/>
                            <a:ea typeface="Cambria Math" panose="02040503050406030204" pitchFamily="18" charset="0"/>
                          </a:rPr>
                          <m:t>+</m:t>
                        </m:r>
                        <m:d>
                          <m:dPr>
                            <m:ctrlPr>
                              <a:rPr lang="en-US" sz="3200" b="0" i="1">
                                <a:latin typeface="Cambria Math" panose="02040503050406030204" pitchFamily="18" charset="0"/>
                                <a:ea typeface="Cambria Math" panose="02040503050406030204" pitchFamily="18" charset="0"/>
                              </a:rPr>
                            </m:ctrlPr>
                          </m:dPr>
                          <m:e>
                            <m:r>
                              <a:rPr lang="en-US" sz="3200" b="0" i="1">
                                <a:latin typeface="Cambria Math" panose="02040503050406030204" pitchFamily="18" charset="0"/>
                                <a:ea typeface="Cambria Math" panose="02040503050406030204" pitchFamily="18" charset="0"/>
                              </a:rPr>
                              <m:t>2×2</m:t>
                            </m:r>
                            <m:r>
                              <a:rPr lang="en-US" sz="3200" b="0" i="1">
                                <a:latin typeface="Cambria Math" panose="02040503050406030204" pitchFamily="18" charset="0"/>
                                <a:ea typeface="Cambria Math" panose="02040503050406030204" pitchFamily="18" charset="0"/>
                              </a:rPr>
                              <m:t>𝐵</m:t>
                            </m:r>
                          </m:e>
                        </m:d>
                        <m:r>
                          <a:rPr lang="en-US" sz="3200" b="0" i="1">
                            <a:latin typeface="Cambria Math" panose="02040503050406030204" pitchFamily="18" charset="0"/>
                            <a:ea typeface="Cambria Math" panose="02040503050406030204" pitchFamily="18" charset="0"/>
                          </a:rPr>
                          <m:t>+</m:t>
                        </m:r>
                        <m:d>
                          <m:dPr>
                            <m:ctrlPr>
                              <a:rPr lang="en-US" sz="3200" b="0" i="1">
                                <a:latin typeface="Cambria Math" panose="02040503050406030204" pitchFamily="18" charset="0"/>
                                <a:ea typeface="Cambria Math" panose="02040503050406030204" pitchFamily="18" charset="0"/>
                              </a:rPr>
                            </m:ctrlPr>
                          </m:dPr>
                          <m:e>
                            <m:r>
                              <a:rPr lang="en-US" sz="3200" b="0" i="1">
                                <a:latin typeface="Cambria Math" panose="02040503050406030204" pitchFamily="18" charset="0"/>
                                <a:ea typeface="Cambria Math" panose="02040503050406030204" pitchFamily="18" charset="0"/>
                              </a:rPr>
                              <m:t>3×3</m:t>
                            </m:r>
                            <m:r>
                              <a:rPr lang="en-US" sz="3200" b="0" i="1">
                                <a:latin typeface="Cambria Math" panose="02040503050406030204" pitchFamily="18" charset="0"/>
                                <a:ea typeface="Cambria Math" panose="02040503050406030204" pitchFamily="18" charset="0"/>
                              </a:rPr>
                              <m:t>𝐵</m:t>
                            </m:r>
                          </m:e>
                        </m:d>
                        <m:r>
                          <a:rPr lang="en-US" sz="3200" b="0" i="1">
                            <a:latin typeface="Cambria Math" panose="02040503050406030204" pitchFamily="18" charset="0"/>
                            <a:ea typeface="Cambria Math" panose="02040503050406030204" pitchFamily="18" charset="0"/>
                          </a:rPr>
                          <m:t>+(4×</m:t>
                        </m:r>
                        <m:r>
                          <a:rPr lang="en-US" sz="3200" b="0" i="1">
                            <a:latin typeface="Cambria Math" panose="02040503050406030204" pitchFamily="18" charset="0"/>
                            <a:ea typeface="Cambria Math" panose="02040503050406030204" pitchFamily="18" charset="0"/>
                          </a:rPr>
                          <m:t>𝐻𝑅</m:t>
                        </m:r>
                        <m:r>
                          <a:rPr lang="en-US" sz="3200" b="0" i="1">
                            <a:latin typeface="Cambria Math" panose="02040503050406030204" pitchFamily="18" charset="0"/>
                            <a:ea typeface="Cambria Math" panose="02040503050406030204" pitchFamily="18" charset="0"/>
                          </a:rPr>
                          <m:t>)</m:t>
                        </m:r>
                      </m:num>
                      <m:den>
                        <m:r>
                          <a:rPr lang="en-US" sz="3200" b="0" i="1">
                            <a:latin typeface="Cambria Math" panose="02040503050406030204" pitchFamily="18" charset="0"/>
                          </a:rPr>
                          <m:t>𝑇𝐵</m:t>
                        </m:r>
                      </m:den>
                    </m:f>
                  </m:oMath>
                </a14:m>
                <a:endParaRPr lang="en-US" sz="3200" dirty="0"/>
              </a:p>
            </p:txBody>
          </p:sp>
        </mc:Choice>
        <mc:Fallback xmlns="">
          <p:sp>
            <p:nvSpPr>
              <p:cNvPr id="3" name="Content Placeholder 2">
                <a:extLst>
                  <a:ext uri="{FF2B5EF4-FFF2-40B4-BE49-F238E27FC236}">
                    <a16:creationId xmlns:a16="http://schemas.microsoft.com/office/drawing/2014/main" id="{461DFCE2-1C52-CA68-84CA-8281380F588C}"/>
                  </a:ext>
                </a:extLst>
              </p:cNvPr>
              <p:cNvSpPr>
                <a:spLocks noGrp="1" noRot="1" noChangeAspect="1" noMove="1" noResize="1" noEditPoints="1" noAdjustHandles="1" noChangeArrowheads="1" noChangeShapeType="1" noTextEdit="1"/>
              </p:cNvSpPr>
              <p:nvPr>
                <p:ph idx="1"/>
              </p:nvPr>
            </p:nvSpPr>
            <p:spPr>
              <a:xfrm>
                <a:off x="250025" y="3905203"/>
                <a:ext cx="6624082" cy="1525618"/>
              </a:xfrm>
              <a:blipFill>
                <a:blip r:embed="rId2"/>
                <a:stretch>
                  <a:fillRect l="-2103" t="-826"/>
                </a:stretch>
              </a:blipFill>
            </p:spPr>
            <p:txBody>
              <a:bodyPr/>
              <a:lstStyle/>
              <a:p>
                <a:r>
                  <a:rPr lang="en-US">
                    <a:noFill/>
                  </a:rPr>
                  <a:t> </a:t>
                </a:r>
              </a:p>
            </p:txBody>
          </p:sp>
        </mc:Fallback>
      </mc:AlternateContent>
      <p:sp>
        <p:nvSpPr>
          <p:cNvPr id="5" name="TextBox 4">
            <a:extLst>
              <a:ext uri="{FF2B5EF4-FFF2-40B4-BE49-F238E27FC236}">
                <a16:creationId xmlns:a16="http://schemas.microsoft.com/office/drawing/2014/main" id="{62321826-9576-4C5F-DFAC-B5E083BB04BC}"/>
              </a:ext>
            </a:extLst>
          </p:cNvPr>
          <p:cNvSpPr txBox="1"/>
          <p:nvPr/>
        </p:nvSpPr>
        <p:spPr>
          <a:xfrm>
            <a:off x="7239728" y="3689781"/>
            <a:ext cx="4107976" cy="2215991"/>
          </a:xfrm>
          <a:prstGeom prst="rect">
            <a:avLst/>
          </a:prstGeom>
          <a:noFill/>
        </p:spPr>
        <p:txBody>
          <a:bodyPr wrap="square" rtlCol="0">
            <a:spAutoFit/>
          </a:bodyPr>
          <a:lstStyle/>
          <a:p>
            <a:pPr marL="285750" indent="-285750">
              <a:buFont typeface="Arial" panose="020B0604020202020204" pitchFamily="34" charset="0"/>
              <a:buChar char="•"/>
            </a:pPr>
            <a:r>
              <a:rPr lang="en-US" sz="2400" dirty="0"/>
              <a:t>(1B)= Number of singles</a:t>
            </a:r>
          </a:p>
          <a:p>
            <a:pPr marL="285750" indent="-285750">
              <a:buFont typeface="Arial" panose="020B0604020202020204" pitchFamily="34" charset="0"/>
              <a:buChar char="•"/>
            </a:pPr>
            <a:r>
              <a:rPr lang="en-US" sz="2400" dirty="0"/>
              <a:t>(2B) = Number of doubles</a:t>
            </a:r>
          </a:p>
          <a:p>
            <a:pPr marL="285750" indent="-285750">
              <a:buFont typeface="Arial" panose="020B0604020202020204" pitchFamily="34" charset="0"/>
              <a:buChar char="•"/>
            </a:pPr>
            <a:r>
              <a:rPr lang="en-US" sz="2400" dirty="0"/>
              <a:t>(3B) = Number of triples</a:t>
            </a:r>
          </a:p>
          <a:p>
            <a:pPr marL="285750" indent="-285750">
              <a:buFont typeface="Arial" panose="020B0604020202020204" pitchFamily="34" charset="0"/>
              <a:buChar char="•"/>
            </a:pPr>
            <a:r>
              <a:rPr lang="en-US" sz="2400" dirty="0"/>
              <a:t>(HR) = Number of homeruns</a:t>
            </a:r>
          </a:p>
          <a:p>
            <a:pPr marL="285750" indent="-285750">
              <a:buFont typeface="Arial" panose="020B0604020202020204" pitchFamily="34" charset="0"/>
              <a:buChar char="•"/>
            </a:pPr>
            <a:r>
              <a:rPr lang="en-US" sz="2400" dirty="0"/>
              <a:t>(TB) = Total bases reached</a:t>
            </a:r>
          </a:p>
          <a:p>
            <a:endParaRPr lang="en-US" dirty="0"/>
          </a:p>
        </p:txBody>
      </p:sp>
    </p:spTree>
    <p:extLst>
      <p:ext uri="{BB962C8B-B14F-4D97-AF65-F5344CB8AC3E}">
        <p14:creationId xmlns:p14="http://schemas.microsoft.com/office/powerpoint/2010/main" val="35627062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CDA4511-E860-64E3-5FA1-53869404E981}"/>
              </a:ext>
            </a:extLst>
          </p:cNvPr>
          <p:cNvSpPr>
            <a:spLocks noGrp="1"/>
          </p:cNvSpPr>
          <p:nvPr>
            <p:ph type="title"/>
          </p:nvPr>
        </p:nvSpPr>
        <p:spPr>
          <a:xfrm>
            <a:off x="630936" y="639520"/>
            <a:ext cx="3429000" cy="1719072"/>
          </a:xfrm>
        </p:spPr>
        <p:txBody>
          <a:bodyPr anchor="b">
            <a:normAutofit/>
          </a:bodyPr>
          <a:lstStyle/>
          <a:p>
            <a:r>
              <a:rPr lang="en-US" sz="5400" dirty="0"/>
              <a:t>Results of SLG</a:t>
            </a:r>
          </a:p>
        </p:txBody>
      </p:sp>
      <p:sp>
        <p:nvSpPr>
          <p:cNvPr id="14" name="sketch line">
            <a:extLst>
              <a:ext uri="{FF2B5EF4-FFF2-40B4-BE49-F238E27FC236}">
                <a16:creationId xmlns:a16="http://schemas.microsoft.com/office/drawing/2014/main" id="{CD8B4F24-440B-49E9-B85D-733523DC06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8">
            <a:extLst>
              <a:ext uri="{FF2B5EF4-FFF2-40B4-BE49-F238E27FC236}">
                <a16:creationId xmlns:a16="http://schemas.microsoft.com/office/drawing/2014/main" id="{80D258AE-9071-644B-4C1D-5DC2703387C1}"/>
              </a:ext>
            </a:extLst>
          </p:cNvPr>
          <p:cNvSpPr>
            <a:spLocks noGrp="1"/>
          </p:cNvSpPr>
          <p:nvPr>
            <p:ph idx="1"/>
          </p:nvPr>
        </p:nvSpPr>
        <p:spPr>
          <a:xfrm>
            <a:off x="630936" y="2807208"/>
            <a:ext cx="3429000" cy="3410712"/>
          </a:xfrm>
        </p:spPr>
        <p:txBody>
          <a:bodyPr anchor="t">
            <a:normAutofit/>
          </a:bodyPr>
          <a:lstStyle/>
          <a:p>
            <a:r>
              <a:rPr lang="en-US" sz="2200" dirty="0"/>
              <a:t>Most top finishers are still active as of 2001.</a:t>
            </a:r>
          </a:p>
          <a:p>
            <a:r>
              <a:rPr lang="en-US" sz="2200" dirty="0"/>
              <a:t>Due to more emphasis being put on hitting home runs.</a:t>
            </a:r>
          </a:p>
          <a:p>
            <a:r>
              <a:rPr lang="en-US" sz="2200" dirty="0"/>
              <a:t>Doesn’t take walks into consideration. </a:t>
            </a:r>
          </a:p>
        </p:txBody>
      </p:sp>
      <p:pic>
        <p:nvPicPr>
          <p:cNvPr id="5" name="Content Placeholder 4" descr="A list of names and numbers&#10;&#10;Description automatically generated">
            <a:extLst>
              <a:ext uri="{FF2B5EF4-FFF2-40B4-BE49-F238E27FC236}">
                <a16:creationId xmlns:a16="http://schemas.microsoft.com/office/drawing/2014/main" id="{9F80690E-5D44-2724-EF4E-2519D24E575A}"/>
              </a:ext>
            </a:extLst>
          </p:cNvPr>
          <p:cNvPicPr>
            <a:picLocks noChangeAspect="1"/>
          </p:cNvPicPr>
          <p:nvPr/>
        </p:nvPicPr>
        <p:blipFill>
          <a:blip r:embed="rId2"/>
          <a:stretch>
            <a:fillRect/>
          </a:stretch>
        </p:blipFill>
        <p:spPr>
          <a:xfrm>
            <a:off x="4654296" y="719290"/>
            <a:ext cx="6903720" cy="5419419"/>
          </a:xfrm>
          <a:prstGeom prst="rect">
            <a:avLst/>
          </a:prstGeom>
        </p:spPr>
      </p:pic>
    </p:spTree>
    <p:extLst>
      <p:ext uri="{BB962C8B-B14F-4D97-AF65-F5344CB8AC3E}">
        <p14:creationId xmlns:p14="http://schemas.microsoft.com/office/powerpoint/2010/main" val="19322586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5ACC6BB2-28F8-4405-829D-0562733BEE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Freeform: Shape 11">
            <a:extLst>
              <a:ext uri="{FF2B5EF4-FFF2-40B4-BE49-F238E27FC236}">
                <a16:creationId xmlns:a16="http://schemas.microsoft.com/office/drawing/2014/main" id="{5C2E53F0-AD54-4A55-99A0-EC896CE3C2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1899601"/>
          </a:xfrm>
          <a:custGeom>
            <a:avLst/>
            <a:gdLst>
              <a:gd name="connsiteX0" fmla="*/ 0 w 12188952"/>
              <a:gd name="connsiteY0" fmla="*/ 0 h 1899601"/>
              <a:gd name="connsiteX1" fmla="*/ 12188952 w 12188952"/>
              <a:gd name="connsiteY1" fmla="*/ 0 h 1899601"/>
              <a:gd name="connsiteX2" fmla="*/ 12188952 w 12188952"/>
              <a:gd name="connsiteY2" fmla="*/ 1635106 h 1899601"/>
              <a:gd name="connsiteX3" fmla="*/ 11356325 w 12188952"/>
              <a:gd name="connsiteY3" fmla="*/ 1707615 h 1899601"/>
              <a:gd name="connsiteX4" fmla="*/ 6096001 w 12188952"/>
              <a:gd name="connsiteY4" fmla="*/ 1899601 h 1899601"/>
              <a:gd name="connsiteX5" fmla="*/ 835678 w 12188952"/>
              <a:gd name="connsiteY5" fmla="*/ 1707615 h 1899601"/>
              <a:gd name="connsiteX6" fmla="*/ 0 w 12188952"/>
              <a:gd name="connsiteY6" fmla="*/ 1634841 h 1899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88952" h="1899601">
                <a:moveTo>
                  <a:pt x="0" y="0"/>
                </a:moveTo>
                <a:lnTo>
                  <a:pt x="12188952" y="0"/>
                </a:lnTo>
                <a:lnTo>
                  <a:pt x="12188952" y="1635106"/>
                </a:lnTo>
                <a:lnTo>
                  <a:pt x="11356325" y="1707615"/>
                </a:lnTo>
                <a:cubicBezTo>
                  <a:pt x="9739512" y="1831240"/>
                  <a:pt x="7961919" y="1899601"/>
                  <a:pt x="6096001" y="1899601"/>
                </a:cubicBezTo>
                <a:cubicBezTo>
                  <a:pt x="4230084" y="1899601"/>
                  <a:pt x="2452490" y="1831240"/>
                  <a:pt x="835678" y="1707615"/>
                </a:cubicBezTo>
                <a:lnTo>
                  <a:pt x="0" y="1634841"/>
                </a:lnTo>
                <a:close/>
              </a:path>
            </a:pathLst>
          </a:custGeom>
          <a:ln w="9525">
            <a:solidFill>
              <a:srgbClr val="EFEFEF"/>
            </a:solidFill>
          </a:ln>
          <a:effectLst>
            <a:outerShdw blurRad="88900" dist="38100" dir="2700000" algn="t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4" name="Freeform: Shape 13">
            <a:extLst>
              <a:ext uri="{FF2B5EF4-FFF2-40B4-BE49-F238E27FC236}">
                <a16:creationId xmlns:a16="http://schemas.microsoft.com/office/drawing/2014/main" id="{D15F19F8-85EE-477A-ACBA-4B6D069780E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1890722"/>
          </a:xfrm>
          <a:custGeom>
            <a:avLst/>
            <a:gdLst>
              <a:gd name="connsiteX0" fmla="*/ 0 w 12192000"/>
              <a:gd name="connsiteY0" fmla="*/ 0 h 1890722"/>
              <a:gd name="connsiteX1" fmla="*/ 12192000 w 12192000"/>
              <a:gd name="connsiteY1" fmla="*/ 0 h 1890722"/>
              <a:gd name="connsiteX2" fmla="*/ 12192000 w 12192000"/>
              <a:gd name="connsiteY2" fmla="*/ 1626227 h 1890722"/>
              <a:gd name="connsiteX3" fmla="*/ 11359165 w 12192000"/>
              <a:gd name="connsiteY3" fmla="*/ 1698736 h 1890722"/>
              <a:gd name="connsiteX4" fmla="*/ 6097526 w 12192000"/>
              <a:gd name="connsiteY4" fmla="*/ 1890722 h 1890722"/>
              <a:gd name="connsiteX5" fmla="*/ 835887 w 12192000"/>
              <a:gd name="connsiteY5" fmla="*/ 1698736 h 1890722"/>
              <a:gd name="connsiteX6" fmla="*/ 0 w 12192000"/>
              <a:gd name="connsiteY6" fmla="*/ 1625962 h 1890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890722">
                <a:moveTo>
                  <a:pt x="0" y="0"/>
                </a:moveTo>
                <a:lnTo>
                  <a:pt x="12192000" y="0"/>
                </a:lnTo>
                <a:lnTo>
                  <a:pt x="12192000" y="1626227"/>
                </a:lnTo>
                <a:lnTo>
                  <a:pt x="11359165" y="1698736"/>
                </a:lnTo>
                <a:cubicBezTo>
                  <a:pt x="9741947" y="1822361"/>
                  <a:pt x="7963910" y="1890722"/>
                  <a:pt x="6097526" y="1890722"/>
                </a:cubicBezTo>
                <a:cubicBezTo>
                  <a:pt x="4231142" y="1890722"/>
                  <a:pt x="2453104" y="1822361"/>
                  <a:pt x="835887" y="1698736"/>
                </a:cubicBezTo>
                <a:lnTo>
                  <a:pt x="0" y="1625962"/>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E1ACE6A5-AB81-B4A5-2778-EA093EB89C1C}"/>
              </a:ext>
            </a:extLst>
          </p:cNvPr>
          <p:cNvSpPr>
            <a:spLocks noGrp="1"/>
          </p:cNvSpPr>
          <p:nvPr>
            <p:ph type="title"/>
          </p:nvPr>
        </p:nvSpPr>
        <p:spPr>
          <a:xfrm>
            <a:off x="838200" y="253397"/>
            <a:ext cx="10515600" cy="1273233"/>
          </a:xfrm>
        </p:spPr>
        <p:txBody>
          <a:bodyPr vert="horz" lIns="91440" tIns="45720" rIns="91440" bIns="45720" rtlCol="0" anchor="ctr">
            <a:normAutofit/>
          </a:bodyPr>
          <a:lstStyle/>
          <a:p>
            <a:r>
              <a:rPr lang="en-US" sz="4000" kern="1200">
                <a:solidFill>
                  <a:schemeClr val="tx1"/>
                </a:solidFill>
                <a:latin typeface="+mj-lt"/>
                <a:ea typeface="+mj-ea"/>
                <a:cs typeface="+mj-cs"/>
              </a:rPr>
              <a:t>Total Average (TA)</a:t>
            </a:r>
          </a:p>
        </p:txBody>
      </p:sp>
      <p:sp>
        <p:nvSpPr>
          <p:cNvPr id="16" name="Rectangle 15">
            <a:extLst>
              <a:ext uri="{FF2B5EF4-FFF2-40B4-BE49-F238E27FC236}">
                <a16:creationId xmlns:a16="http://schemas.microsoft.com/office/drawing/2014/main" id="{92C3387C-D24F-4737-8A37-1DC5CFF09C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7970"/>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18DEEB2E-D789-7462-64FB-201716D862B3}"/>
                  </a:ext>
                </a:extLst>
              </p:cNvPr>
              <p:cNvSpPr>
                <a:spLocks noGrp="1"/>
              </p:cNvSpPr>
              <p:nvPr>
                <p:ph sz="half" idx="1"/>
              </p:nvPr>
            </p:nvSpPr>
            <p:spPr>
              <a:xfrm>
                <a:off x="704406" y="2957017"/>
                <a:ext cx="4836094" cy="1417343"/>
              </a:xfrm>
            </p:spPr>
            <p:txBody>
              <a:bodyPr>
                <a:normAutofit/>
              </a:bodyPr>
              <a:lstStyle/>
              <a:p>
                <a:pPr marL="212598" indent="-212598" defTabSz="850392">
                  <a:spcBef>
                    <a:spcPts val="930"/>
                  </a:spcBef>
                </a:pPr>
                <a14:m>
                  <m:oMath xmlns:m="http://schemas.openxmlformats.org/officeDocument/2006/math">
                    <m:r>
                      <a:rPr lang="en-US" sz="3600" i="1" kern="1200">
                        <a:solidFill>
                          <a:schemeClr val="tx1"/>
                        </a:solidFill>
                        <a:latin typeface="Cambria Math" panose="02040503050406030204" pitchFamily="18" charset="0"/>
                      </a:rPr>
                      <m:t>𝑇𝐴</m:t>
                    </m:r>
                    <m:r>
                      <a:rPr lang="en-US" sz="3600" i="1" kern="1200">
                        <a:solidFill>
                          <a:schemeClr val="tx1"/>
                        </a:solidFill>
                        <a:latin typeface="Cambria Math" panose="02040503050406030204" pitchFamily="18" charset="0"/>
                      </a:rPr>
                      <m:t>= </m:t>
                    </m:r>
                    <m:f>
                      <m:fPr>
                        <m:ctrlPr>
                          <a:rPr lang="en-US" sz="3600" i="1" kern="1200">
                            <a:solidFill>
                              <a:schemeClr val="tx1"/>
                            </a:solidFill>
                            <a:latin typeface="Cambria Math" panose="02040503050406030204" pitchFamily="18" charset="0"/>
                          </a:rPr>
                        </m:ctrlPr>
                      </m:fPr>
                      <m:num>
                        <m:r>
                          <a:rPr lang="en-US" sz="3600" i="1" kern="1200">
                            <a:solidFill>
                              <a:schemeClr val="tx1"/>
                            </a:solidFill>
                            <a:latin typeface="Cambria Math" panose="02040503050406030204" pitchFamily="18" charset="0"/>
                          </a:rPr>
                          <m:t>𝑇𝐵</m:t>
                        </m:r>
                        <m:r>
                          <a:rPr lang="en-US" sz="3600" i="1" kern="1200">
                            <a:solidFill>
                              <a:schemeClr val="tx1"/>
                            </a:solidFill>
                            <a:latin typeface="Cambria Math" panose="02040503050406030204" pitchFamily="18" charset="0"/>
                          </a:rPr>
                          <m:t>+</m:t>
                        </m:r>
                        <m:r>
                          <a:rPr lang="en-US" sz="3600" i="1" kern="1200">
                            <a:solidFill>
                              <a:schemeClr val="tx1"/>
                            </a:solidFill>
                            <a:latin typeface="Cambria Math" panose="02040503050406030204" pitchFamily="18" charset="0"/>
                          </a:rPr>
                          <m:t>𝐵𝐵</m:t>
                        </m:r>
                        <m:r>
                          <a:rPr lang="en-US" sz="3600" i="1" kern="1200">
                            <a:solidFill>
                              <a:schemeClr val="tx1"/>
                            </a:solidFill>
                            <a:latin typeface="Cambria Math" panose="02040503050406030204" pitchFamily="18" charset="0"/>
                          </a:rPr>
                          <m:t>+</m:t>
                        </m:r>
                        <m:r>
                          <a:rPr lang="en-US" sz="3600" i="1" kern="1200">
                            <a:solidFill>
                              <a:schemeClr val="tx1"/>
                            </a:solidFill>
                            <a:latin typeface="Cambria Math" panose="02040503050406030204" pitchFamily="18" charset="0"/>
                          </a:rPr>
                          <m:t>𝐻𝐵𝑃</m:t>
                        </m:r>
                        <m:r>
                          <a:rPr lang="en-US" sz="3600" i="1" kern="1200">
                            <a:solidFill>
                              <a:schemeClr val="tx1"/>
                            </a:solidFill>
                            <a:latin typeface="Cambria Math" panose="02040503050406030204" pitchFamily="18" charset="0"/>
                          </a:rPr>
                          <m:t>+</m:t>
                        </m:r>
                        <m:r>
                          <a:rPr lang="en-US" sz="3600" i="1" kern="1200">
                            <a:solidFill>
                              <a:schemeClr val="tx1"/>
                            </a:solidFill>
                            <a:latin typeface="Cambria Math" panose="02040503050406030204" pitchFamily="18" charset="0"/>
                          </a:rPr>
                          <m:t>𝑆𝐵</m:t>
                        </m:r>
                      </m:num>
                      <m:den>
                        <m:r>
                          <a:rPr lang="en-US" sz="3600" i="1" kern="1200">
                            <a:solidFill>
                              <a:schemeClr val="tx1"/>
                            </a:solidFill>
                            <a:latin typeface="Cambria Math" panose="02040503050406030204" pitchFamily="18" charset="0"/>
                          </a:rPr>
                          <m:t>𝐴𝐵</m:t>
                        </m:r>
                        <m:r>
                          <a:rPr lang="en-US" sz="3600" i="1" kern="1200">
                            <a:solidFill>
                              <a:schemeClr val="tx1"/>
                            </a:solidFill>
                            <a:latin typeface="Cambria Math" panose="02040503050406030204" pitchFamily="18" charset="0"/>
                          </a:rPr>
                          <m:t> −</m:t>
                        </m:r>
                        <m:r>
                          <a:rPr lang="en-US" sz="3600" i="1" kern="1200">
                            <a:solidFill>
                              <a:schemeClr val="tx1"/>
                            </a:solidFill>
                            <a:latin typeface="Cambria Math" panose="02040503050406030204" pitchFamily="18" charset="0"/>
                          </a:rPr>
                          <m:t>𝐻</m:t>
                        </m:r>
                        <m:r>
                          <a:rPr lang="en-US" sz="3600" i="1" kern="1200">
                            <a:solidFill>
                              <a:schemeClr val="tx1"/>
                            </a:solidFill>
                            <a:latin typeface="Cambria Math" panose="02040503050406030204" pitchFamily="18" charset="0"/>
                          </a:rPr>
                          <m:t>+</m:t>
                        </m:r>
                        <m:r>
                          <a:rPr lang="en-US" sz="3600" i="1" kern="1200">
                            <a:solidFill>
                              <a:schemeClr val="tx1"/>
                            </a:solidFill>
                            <a:latin typeface="Cambria Math" panose="02040503050406030204" pitchFamily="18" charset="0"/>
                          </a:rPr>
                          <m:t>𝐶𝑆</m:t>
                        </m:r>
                        <m:r>
                          <a:rPr lang="en-US" sz="3600" i="1" kern="1200">
                            <a:solidFill>
                              <a:schemeClr val="tx1"/>
                            </a:solidFill>
                            <a:latin typeface="Cambria Math" panose="02040503050406030204" pitchFamily="18" charset="0"/>
                          </a:rPr>
                          <m:t>+</m:t>
                        </m:r>
                        <m:r>
                          <a:rPr lang="en-US" sz="3600" i="1" kern="1200">
                            <a:solidFill>
                              <a:schemeClr val="tx1"/>
                            </a:solidFill>
                            <a:latin typeface="Cambria Math" panose="02040503050406030204" pitchFamily="18" charset="0"/>
                          </a:rPr>
                          <m:t>𝐺𝐼𝐷𝑃</m:t>
                        </m:r>
                        <m:r>
                          <a:rPr lang="en-US" sz="3600" i="1" kern="1200">
                            <a:solidFill>
                              <a:schemeClr val="tx1"/>
                            </a:solidFill>
                            <a:latin typeface="Cambria Math" panose="02040503050406030204" pitchFamily="18" charset="0"/>
                          </a:rPr>
                          <m:t> </m:t>
                        </m:r>
                      </m:den>
                    </m:f>
                  </m:oMath>
                </a14:m>
                <a:endParaRPr lang="en-US" sz="3600" dirty="0"/>
              </a:p>
            </p:txBody>
          </p:sp>
        </mc:Choice>
        <mc:Fallback xmlns="">
          <p:sp>
            <p:nvSpPr>
              <p:cNvPr id="3" name="Content Placeholder 2">
                <a:extLst>
                  <a:ext uri="{FF2B5EF4-FFF2-40B4-BE49-F238E27FC236}">
                    <a16:creationId xmlns:a16="http://schemas.microsoft.com/office/drawing/2014/main" id="{18DEEB2E-D789-7462-64FB-201716D862B3}"/>
                  </a:ext>
                </a:extLst>
              </p:cNvPr>
              <p:cNvSpPr>
                <a:spLocks noGrp="1" noRot="1" noChangeAspect="1" noMove="1" noResize="1" noEditPoints="1" noAdjustHandles="1" noChangeArrowheads="1" noChangeShapeType="1" noTextEdit="1"/>
              </p:cNvSpPr>
              <p:nvPr>
                <p:ph sz="half" idx="1"/>
              </p:nvPr>
            </p:nvSpPr>
            <p:spPr>
              <a:xfrm>
                <a:off x="704406" y="2957017"/>
                <a:ext cx="4836094" cy="1417343"/>
              </a:xfrm>
              <a:blipFill>
                <a:blip r:embed="rId2"/>
                <a:stretch>
                  <a:fillRect l="-3403"/>
                </a:stretch>
              </a:blipFill>
            </p:spPr>
            <p:txBody>
              <a:bodyPr/>
              <a:lstStyle/>
              <a:p>
                <a:r>
                  <a:rPr lang="en-US">
                    <a:noFill/>
                  </a:rPr>
                  <a:t> </a:t>
                </a:r>
              </a:p>
            </p:txBody>
          </p:sp>
        </mc:Fallback>
      </mc:AlternateContent>
      <p:sp>
        <p:nvSpPr>
          <p:cNvPr id="4" name="TextBox 3">
            <a:extLst>
              <a:ext uri="{FF2B5EF4-FFF2-40B4-BE49-F238E27FC236}">
                <a16:creationId xmlns:a16="http://schemas.microsoft.com/office/drawing/2014/main" id="{B6B44E2D-5CA9-4F93-648F-D5C4363A6DCE}"/>
              </a:ext>
            </a:extLst>
          </p:cNvPr>
          <p:cNvSpPr txBox="1"/>
          <p:nvPr/>
        </p:nvSpPr>
        <p:spPr>
          <a:xfrm>
            <a:off x="6244905" y="2253796"/>
            <a:ext cx="4813869" cy="2357440"/>
          </a:xfrm>
          <a:prstGeom prst="rect">
            <a:avLst/>
          </a:prstGeom>
          <a:noFill/>
        </p:spPr>
        <p:txBody>
          <a:bodyPr wrap="square" rtlCol="0">
            <a:spAutoFit/>
          </a:bodyPr>
          <a:lstStyle/>
          <a:p>
            <a:pPr defTabSz="850392">
              <a:spcAft>
                <a:spcPts val="600"/>
              </a:spcAft>
            </a:pPr>
            <a:r>
              <a:rPr lang="en-US" sz="1674" kern="1200">
                <a:solidFill>
                  <a:schemeClr val="tx1"/>
                </a:solidFill>
                <a:latin typeface="+mn-lt"/>
                <a:ea typeface="+mn-ea"/>
                <a:cs typeface="+mn-cs"/>
              </a:rPr>
              <a:t>(BB) = Number of walks</a:t>
            </a:r>
          </a:p>
          <a:p>
            <a:pPr defTabSz="850392">
              <a:spcAft>
                <a:spcPts val="600"/>
              </a:spcAft>
            </a:pPr>
            <a:r>
              <a:rPr lang="en-US" sz="1674" kern="1200">
                <a:solidFill>
                  <a:schemeClr val="tx1"/>
                </a:solidFill>
                <a:latin typeface="+mn-lt"/>
                <a:ea typeface="+mn-ea"/>
                <a:cs typeface="+mn-cs"/>
              </a:rPr>
              <a:t>(HBP) = Number of hit by pitches</a:t>
            </a:r>
          </a:p>
          <a:p>
            <a:pPr defTabSz="850392">
              <a:spcAft>
                <a:spcPts val="600"/>
              </a:spcAft>
            </a:pPr>
            <a:r>
              <a:rPr lang="en-US" sz="1674" kern="1200">
                <a:solidFill>
                  <a:schemeClr val="tx1"/>
                </a:solidFill>
                <a:latin typeface="+mn-lt"/>
                <a:ea typeface="+mn-ea"/>
                <a:cs typeface="+mn-cs"/>
              </a:rPr>
              <a:t>(SB) = Number of stolen bases</a:t>
            </a:r>
          </a:p>
          <a:p>
            <a:pPr defTabSz="850392">
              <a:spcAft>
                <a:spcPts val="600"/>
              </a:spcAft>
            </a:pPr>
            <a:r>
              <a:rPr lang="en-US" sz="1674" kern="1200">
                <a:solidFill>
                  <a:schemeClr val="tx1"/>
                </a:solidFill>
                <a:latin typeface="+mn-lt"/>
                <a:ea typeface="+mn-ea"/>
                <a:cs typeface="+mn-cs"/>
              </a:rPr>
              <a:t>(CS) = Number of times caught stealing</a:t>
            </a:r>
          </a:p>
          <a:p>
            <a:pPr defTabSz="850392">
              <a:spcAft>
                <a:spcPts val="600"/>
              </a:spcAft>
            </a:pPr>
            <a:r>
              <a:rPr lang="en-US" sz="1674" kern="1200">
                <a:solidFill>
                  <a:schemeClr val="tx1"/>
                </a:solidFill>
                <a:latin typeface="+mn-lt"/>
                <a:ea typeface="+mn-ea"/>
                <a:cs typeface="+mn-cs"/>
              </a:rPr>
              <a:t>(AB) = Number of times batted</a:t>
            </a:r>
          </a:p>
          <a:p>
            <a:pPr defTabSz="850392">
              <a:spcAft>
                <a:spcPts val="600"/>
              </a:spcAft>
            </a:pPr>
            <a:r>
              <a:rPr lang="en-US" sz="1674" kern="1200">
                <a:solidFill>
                  <a:schemeClr val="tx1"/>
                </a:solidFill>
                <a:latin typeface="+mn-lt"/>
                <a:ea typeface="+mn-ea"/>
                <a:cs typeface="+mn-cs"/>
              </a:rPr>
              <a:t>(H) = Number of hits</a:t>
            </a:r>
          </a:p>
          <a:p>
            <a:pPr defTabSz="850392">
              <a:spcAft>
                <a:spcPts val="600"/>
              </a:spcAft>
            </a:pPr>
            <a:r>
              <a:rPr lang="en-US" sz="1674" kern="1200">
                <a:solidFill>
                  <a:schemeClr val="tx1"/>
                </a:solidFill>
                <a:latin typeface="+mn-lt"/>
                <a:ea typeface="+mn-ea"/>
                <a:cs typeface="+mn-cs"/>
              </a:rPr>
              <a:t>(GIDP) = Number of times grounded into double play</a:t>
            </a:r>
            <a:endParaRPr lang="en-US"/>
          </a:p>
        </p:txBody>
      </p:sp>
    </p:spTree>
    <p:extLst>
      <p:ext uri="{BB962C8B-B14F-4D97-AF65-F5344CB8AC3E}">
        <p14:creationId xmlns:p14="http://schemas.microsoft.com/office/powerpoint/2010/main" val="2691490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3" name="Rectangle 1032">
            <a:extLst>
              <a:ext uri="{FF2B5EF4-FFF2-40B4-BE49-F238E27FC236}">
                <a16:creationId xmlns:a16="http://schemas.microsoft.com/office/drawing/2014/main" id="{743AA782-23D1-4521-8CAD-47662984AA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a:extLst>
              <a:ext uri="{FF2B5EF4-FFF2-40B4-BE49-F238E27FC236}">
                <a16:creationId xmlns:a16="http://schemas.microsoft.com/office/drawing/2014/main" id="{724B894A-5937-3D28-64E2-8C6F9DDF2954}"/>
              </a:ext>
            </a:extLst>
          </p:cNvPr>
          <p:cNvSpPr>
            <a:spLocks noGrp="1"/>
          </p:cNvSpPr>
          <p:nvPr>
            <p:ph type="title"/>
          </p:nvPr>
        </p:nvSpPr>
        <p:spPr>
          <a:xfrm>
            <a:off x="630936" y="640080"/>
            <a:ext cx="4818888" cy="1481328"/>
          </a:xfrm>
        </p:spPr>
        <p:txBody>
          <a:bodyPr vert="horz" lIns="91440" tIns="45720" rIns="91440" bIns="45720" rtlCol="0" anchor="b">
            <a:normAutofit/>
          </a:bodyPr>
          <a:lstStyle/>
          <a:p>
            <a:r>
              <a:rPr lang="en-US" sz="5000" kern="1200">
                <a:solidFill>
                  <a:schemeClr val="tx1"/>
                </a:solidFill>
                <a:latin typeface="+mj-lt"/>
                <a:ea typeface="+mj-ea"/>
                <a:cs typeface="+mj-cs"/>
              </a:rPr>
              <a:t>Total Average Results</a:t>
            </a:r>
          </a:p>
        </p:txBody>
      </p:sp>
      <p:sp>
        <p:nvSpPr>
          <p:cNvPr id="1035" name="sketch line">
            <a:extLst>
              <a:ext uri="{FF2B5EF4-FFF2-40B4-BE49-F238E27FC236}">
                <a16:creationId xmlns:a16="http://schemas.microsoft.com/office/drawing/2014/main" id="{71877DBC-BB60-40F0-AC93-2ACDBAAE60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372868"/>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 Placeholder 6">
            <a:extLst>
              <a:ext uri="{FF2B5EF4-FFF2-40B4-BE49-F238E27FC236}">
                <a16:creationId xmlns:a16="http://schemas.microsoft.com/office/drawing/2014/main" id="{40FF24F8-4D46-FE47-27F7-C1575BAEF376}"/>
              </a:ext>
            </a:extLst>
          </p:cNvPr>
          <p:cNvSpPr>
            <a:spLocks noGrp="1"/>
          </p:cNvSpPr>
          <p:nvPr>
            <p:ph type="body" sz="half" idx="2"/>
          </p:nvPr>
        </p:nvSpPr>
        <p:spPr>
          <a:xfrm>
            <a:off x="630936" y="2660904"/>
            <a:ext cx="4818888" cy="3547872"/>
          </a:xfrm>
        </p:spPr>
        <p:txBody>
          <a:bodyPr vert="horz" lIns="91440" tIns="45720" rIns="91440" bIns="45720" rtlCol="0" anchor="t">
            <a:normAutofit/>
          </a:bodyPr>
          <a:lstStyle/>
          <a:p>
            <a:pPr indent="-228600">
              <a:buFont typeface="Arial" panose="020B0604020202020204" pitchFamily="34" charset="0"/>
              <a:buChar char="•"/>
            </a:pPr>
            <a:r>
              <a:rPr lang="en-US" sz="2200" dirty="0"/>
              <a:t>The equation awards ability to get on base, power, and speed. </a:t>
            </a:r>
          </a:p>
          <a:p>
            <a:pPr indent="-228600">
              <a:buFont typeface="Arial" panose="020B0604020202020204" pitchFamily="34" charset="0"/>
              <a:buChar char="•"/>
            </a:pPr>
            <a:r>
              <a:rPr lang="en-US" sz="2200" dirty="0"/>
              <a:t>Measures determine the better overall player in terms of offensive ability. </a:t>
            </a:r>
          </a:p>
          <a:p>
            <a:pPr indent="-228600">
              <a:buFont typeface="Arial" panose="020B0604020202020204" pitchFamily="34" charset="0"/>
              <a:buChar char="•"/>
            </a:pPr>
            <a:r>
              <a:rPr lang="en-US" sz="2200" dirty="0"/>
              <a:t>Doesn’t ignore walks as a factor of hitting. </a:t>
            </a:r>
          </a:p>
          <a:p>
            <a:pPr indent="-228600">
              <a:buFont typeface="Arial" panose="020B0604020202020204" pitchFamily="34" charset="0"/>
              <a:buChar char="•"/>
            </a:pPr>
            <a:r>
              <a:rPr lang="en-US" sz="2200" dirty="0"/>
              <a:t>Considers all aspects of hitting</a:t>
            </a:r>
          </a:p>
          <a:p>
            <a:pPr indent="-228600">
              <a:buFont typeface="Arial" panose="020B0604020202020204" pitchFamily="34" charset="0"/>
              <a:buChar char="•"/>
            </a:pPr>
            <a:endParaRPr lang="en-US" sz="2200" dirty="0"/>
          </a:p>
        </p:txBody>
      </p:sp>
      <p:pic>
        <p:nvPicPr>
          <p:cNvPr id="1028" name="Picture 4" descr="When Baserunning Matters - AZ Snake Pit">
            <a:extLst>
              <a:ext uri="{FF2B5EF4-FFF2-40B4-BE49-F238E27FC236}">
                <a16:creationId xmlns:a16="http://schemas.microsoft.com/office/drawing/2014/main" id="{7A36D046-AD50-04B1-46A2-72DD27FC0362}"/>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099048" y="1612652"/>
            <a:ext cx="5458968" cy="36326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213117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a:extLst>
              <a:ext uri="{FF2B5EF4-FFF2-40B4-BE49-F238E27FC236}">
                <a16:creationId xmlns:a16="http://schemas.microsoft.com/office/drawing/2014/main" id="{C466C6A0-66F4-68E8-3841-30AA43A0E761}"/>
              </a:ext>
            </a:extLst>
          </p:cNvPr>
          <p:cNvSpPr>
            <a:spLocks noGrp="1"/>
          </p:cNvSpPr>
          <p:nvPr>
            <p:ph type="title"/>
          </p:nvPr>
        </p:nvSpPr>
        <p:spPr>
          <a:xfrm>
            <a:off x="630936" y="214329"/>
            <a:ext cx="3429000" cy="1719072"/>
          </a:xfrm>
        </p:spPr>
        <p:txBody>
          <a:bodyPr anchor="b">
            <a:normAutofit/>
          </a:bodyPr>
          <a:lstStyle/>
          <a:p>
            <a:r>
              <a:rPr lang="en-US" sz="4200" dirty="0"/>
              <a:t>Offensive Quotient (OQ)</a:t>
            </a:r>
          </a:p>
        </p:txBody>
      </p:sp>
      <p:sp>
        <p:nvSpPr>
          <p:cNvPr id="18" name="sketch line">
            <a:extLst>
              <a:ext uri="{FF2B5EF4-FFF2-40B4-BE49-F238E27FC236}">
                <a16:creationId xmlns:a16="http://schemas.microsoft.com/office/drawing/2014/main" id="{CD8B4F24-440B-49E9-B85D-733523DC06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6" name="Content Placeholder 5">
                <a:extLst>
                  <a:ext uri="{FF2B5EF4-FFF2-40B4-BE49-F238E27FC236}">
                    <a16:creationId xmlns:a16="http://schemas.microsoft.com/office/drawing/2014/main" id="{591366D1-F808-9EB1-31A0-2D1768D0CD2F}"/>
                  </a:ext>
                </a:extLst>
              </p:cNvPr>
              <p:cNvSpPr>
                <a:spLocks noGrp="1"/>
              </p:cNvSpPr>
              <p:nvPr>
                <p:ph idx="1"/>
              </p:nvPr>
            </p:nvSpPr>
            <p:spPr>
              <a:xfrm>
                <a:off x="630936" y="2690344"/>
                <a:ext cx="4459360" cy="3410712"/>
              </a:xfrm>
            </p:spPr>
            <p:txBody>
              <a:bodyPr anchor="t">
                <a:noAutofit/>
              </a:bodyPr>
              <a:lstStyle/>
              <a:p>
                <a14:m>
                  <m:oMath xmlns:m="http://schemas.openxmlformats.org/officeDocument/2006/math">
                    <m:r>
                      <a:rPr lang="en-US" b="0" i="1">
                        <a:latin typeface="Cambria Math" panose="02040503050406030204" pitchFamily="18" charset="0"/>
                      </a:rPr>
                      <m:t>𝑂𝑄</m:t>
                    </m:r>
                    <m:r>
                      <a:rPr lang="en-US" b="0" i="1">
                        <a:latin typeface="Cambria Math" panose="02040503050406030204" pitchFamily="18" charset="0"/>
                      </a:rPr>
                      <m:t>= </m:t>
                    </m:r>
                    <m:f>
                      <m:fPr>
                        <m:ctrlPr>
                          <a:rPr lang="en-US" b="0" i="1">
                            <a:latin typeface="Cambria Math" panose="02040503050406030204" pitchFamily="18" charset="0"/>
                          </a:rPr>
                        </m:ctrlPr>
                      </m:fPr>
                      <m:num>
                        <m:r>
                          <a:rPr lang="en-US" b="0" i="1">
                            <a:latin typeface="Cambria Math" panose="02040503050406030204" pitchFamily="18" charset="0"/>
                          </a:rPr>
                          <m:t>𝑇𝐵</m:t>
                        </m:r>
                        <m:r>
                          <a:rPr lang="en-US" b="0" i="1">
                            <a:latin typeface="Cambria Math" panose="02040503050406030204" pitchFamily="18" charset="0"/>
                          </a:rPr>
                          <m:t>+</m:t>
                        </m:r>
                        <m:r>
                          <a:rPr lang="en-US" b="0" i="1">
                            <a:latin typeface="Cambria Math" panose="02040503050406030204" pitchFamily="18" charset="0"/>
                          </a:rPr>
                          <m:t>𝐵𝐵</m:t>
                        </m:r>
                      </m:num>
                      <m:den>
                        <m:r>
                          <a:rPr lang="en-US" b="0" i="1">
                            <a:latin typeface="Cambria Math" panose="02040503050406030204" pitchFamily="18" charset="0"/>
                          </a:rPr>
                          <m:t>𝑂𝑢𝑡𝑠</m:t>
                        </m:r>
                      </m:den>
                    </m:f>
                    <m:r>
                      <a:rPr lang="en-US" b="0" i="1">
                        <a:latin typeface="Cambria Math" panose="02040503050406030204" pitchFamily="18" charset="0"/>
                        <a:ea typeface="Cambria Math" panose="02040503050406030204" pitchFamily="18" charset="0"/>
                      </a:rPr>
                      <m:t>×100 </m:t>
                    </m:r>
                  </m:oMath>
                </a14:m>
                <a:endParaRPr lang="en-US" dirty="0"/>
              </a:p>
              <a:p>
                <a:r>
                  <a:rPr lang="en-US" sz="2000" dirty="0"/>
                  <a:t>Using this offensive quotient experts were able to ignore factors such as time period and consider the overall bases reached divided by the number of outs. </a:t>
                </a:r>
              </a:p>
              <a:p>
                <a:r>
                  <a:rPr lang="en-US" sz="2000" dirty="0"/>
                  <a:t>This produces a player that has reached the highest number of bases while getting out the least. </a:t>
                </a:r>
              </a:p>
            </p:txBody>
          </p:sp>
        </mc:Choice>
        <mc:Fallback xmlns="">
          <p:sp>
            <p:nvSpPr>
              <p:cNvPr id="6" name="Content Placeholder 5">
                <a:extLst>
                  <a:ext uri="{FF2B5EF4-FFF2-40B4-BE49-F238E27FC236}">
                    <a16:creationId xmlns:a16="http://schemas.microsoft.com/office/drawing/2014/main" id="{591366D1-F808-9EB1-31A0-2D1768D0CD2F}"/>
                  </a:ext>
                </a:extLst>
              </p:cNvPr>
              <p:cNvSpPr>
                <a:spLocks noGrp="1" noRot="1" noChangeAspect="1" noMove="1" noResize="1" noEditPoints="1" noAdjustHandles="1" noChangeArrowheads="1" noChangeShapeType="1" noTextEdit="1"/>
              </p:cNvSpPr>
              <p:nvPr>
                <p:ph idx="1"/>
              </p:nvPr>
            </p:nvSpPr>
            <p:spPr>
              <a:xfrm>
                <a:off x="630936" y="2690344"/>
                <a:ext cx="4459360" cy="3410712"/>
              </a:xfrm>
              <a:blipFill>
                <a:blip r:embed="rId2"/>
                <a:stretch>
                  <a:fillRect l="-2273"/>
                </a:stretch>
              </a:blipFill>
            </p:spPr>
            <p:txBody>
              <a:bodyPr/>
              <a:lstStyle/>
              <a:p>
                <a:r>
                  <a:rPr lang="en-US">
                    <a:noFill/>
                  </a:rPr>
                  <a:t> </a:t>
                </a:r>
              </a:p>
            </p:txBody>
          </p:sp>
        </mc:Fallback>
      </mc:AlternateContent>
      <p:pic>
        <p:nvPicPr>
          <p:cNvPr id="8" name="Picture 7" descr="A close-up of a list of people's names&#10;&#10;Description automatically generated">
            <a:extLst>
              <a:ext uri="{FF2B5EF4-FFF2-40B4-BE49-F238E27FC236}">
                <a16:creationId xmlns:a16="http://schemas.microsoft.com/office/drawing/2014/main" id="{AD7B19A8-5432-0D98-1759-8A7821DEBAC6}"/>
              </a:ext>
            </a:extLst>
          </p:cNvPr>
          <p:cNvPicPr>
            <a:picLocks noChangeAspect="1"/>
          </p:cNvPicPr>
          <p:nvPr/>
        </p:nvPicPr>
        <p:blipFill>
          <a:blip r:embed="rId3"/>
          <a:stretch>
            <a:fillRect/>
          </a:stretch>
        </p:blipFill>
        <p:spPr>
          <a:xfrm>
            <a:off x="5305946" y="1933401"/>
            <a:ext cx="6670403" cy="4112791"/>
          </a:xfrm>
          <a:prstGeom prst="rect">
            <a:avLst/>
          </a:prstGeom>
        </p:spPr>
      </p:pic>
    </p:spTree>
    <p:extLst>
      <p:ext uri="{BB962C8B-B14F-4D97-AF65-F5344CB8AC3E}">
        <p14:creationId xmlns:p14="http://schemas.microsoft.com/office/powerpoint/2010/main" val="1980915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AF1966E-FD40-4A4A-B61B-C4DF7FA05F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047BFA19-D45E-416B-A404-7AF2F3F270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0"/>
            <a:ext cx="11167447" cy="2018806"/>
          </a:xfrm>
          <a:prstGeom prst="rect">
            <a:avLst/>
          </a:prstGeom>
          <a:ln w="9525">
            <a:solidFill>
              <a:srgbClr val="E1E1E1"/>
            </a:solidFill>
          </a:ln>
          <a:effectLst>
            <a:outerShdw blurRad="50800" dist="38100" dir="2700000" algn="t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2" name="Rectangle 11">
            <a:extLst>
              <a:ext uri="{FF2B5EF4-FFF2-40B4-BE49-F238E27FC236}">
                <a16:creationId xmlns:a16="http://schemas.microsoft.com/office/drawing/2014/main" id="{8E0105E7-23DB-4CF2-8258-FF47C7620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128C5B50-8BF2-C390-7911-5FDC90A26EB4}"/>
              </a:ext>
            </a:extLst>
          </p:cNvPr>
          <p:cNvSpPr>
            <a:spLocks noGrp="1"/>
          </p:cNvSpPr>
          <p:nvPr>
            <p:ph type="title"/>
          </p:nvPr>
        </p:nvSpPr>
        <p:spPr>
          <a:xfrm>
            <a:off x="1115568" y="548640"/>
            <a:ext cx="10168128" cy="1179576"/>
          </a:xfrm>
        </p:spPr>
        <p:txBody>
          <a:bodyPr>
            <a:normAutofit/>
          </a:bodyPr>
          <a:lstStyle/>
          <a:p>
            <a:r>
              <a:rPr lang="en-US" sz="4000"/>
              <a:t>Investigating a Function Involving Everything</a:t>
            </a:r>
          </a:p>
        </p:txBody>
      </p:sp>
      <p:sp>
        <p:nvSpPr>
          <p:cNvPr id="14" name="Rectangle 13">
            <a:extLst>
              <a:ext uri="{FF2B5EF4-FFF2-40B4-BE49-F238E27FC236}">
                <a16:creationId xmlns:a16="http://schemas.microsoft.com/office/drawing/2014/main" id="{074B4F7D-14B2-478B-8BF5-01E4E0C5D2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758952"/>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 name="Content Placeholder 2">
            <a:extLst>
              <a:ext uri="{FF2B5EF4-FFF2-40B4-BE49-F238E27FC236}">
                <a16:creationId xmlns:a16="http://schemas.microsoft.com/office/drawing/2014/main" id="{71BE3084-9019-B2B9-C1EF-2FA01A4F2C9A}"/>
              </a:ext>
            </a:extLst>
          </p:cNvPr>
          <p:cNvSpPr>
            <a:spLocks noGrp="1"/>
          </p:cNvSpPr>
          <p:nvPr>
            <p:ph idx="1"/>
          </p:nvPr>
        </p:nvSpPr>
        <p:spPr>
          <a:xfrm>
            <a:off x="1115568" y="2481943"/>
            <a:ext cx="10168128" cy="3695020"/>
          </a:xfrm>
        </p:spPr>
        <p:txBody>
          <a:bodyPr>
            <a:normAutofit/>
          </a:bodyPr>
          <a:lstStyle/>
          <a:p>
            <a:r>
              <a:rPr lang="en-US" sz="2400" dirty="0"/>
              <a:t>Known as the OERA developed by Cove and Keiler.</a:t>
            </a:r>
          </a:p>
          <a:p>
            <a:r>
              <a:rPr lang="en-US" sz="2400" dirty="0"/>
              <a:t>Determines how many runs a team of 9 identical players score per game.</a:t>
            </a:r>
          </a:p>
          <a:p>
            <a:r>
              <a:rPr lang="en-US" sz="2400" dirty="0"/>
              <a:t>Uses a 24x24 matrix as well as the probability of hitting statistics of the batter being tested.</a:t>
            </a:r>
          </a:p>
          <a:p>
            <a:endParaRPr lang="en-US" sz="2200" dirty="0"/>
          </a:p>
        </p:txBody>
      </p:sp>
    </p:spTree>
    <p:extLst>
      <p:ext uri="{BB962C8B-B14F-4D97-AF65-F5344CB8AC3E}">
        <p14:creationId xmlns:p14="http://schemas.microsoft.com/office/powerpoint/2010/main" val="405482753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2355</TotalTime>
  <Words>880</Words>
  <Application>Microsoft Office PowerPoint</Application>
  <PresentationFormat>Widescreen</PresentationFormat>
  <Paragraphs>78</Paragraphs>
  <Slides>16</Slides>
  <Notes>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Arial</vt:lpstr>
      <vt:lpstr>Calibri</vt:lpstr>
      <vt:lpstr>Calibri Light</vt:lpstr>
      <vt:lpstr>Cambria Math</vt:lpstr>
      <vt:lpstr>Office Theme</vt:lpstr>
      <vt:lpstr>The Greatest Hitter of All Time</vt:lpstr>
      <vt:lpstr>Hitting in Baseball</vt:lpstr>
      <vt:lpstr>Formulating a Plan</vt:lpstr>
      <vt:lpstr>Slugging Average (SLG)</vt:lpstr>
      <vt:lpstr>Results of SLG</vt:lpstr>
      <vt:lpstr>Total Average (TA)</vt:lpstr>
      <vt:lpstr>Total Average Results</vt:lpstr>
      <vt:lpstr>Offensive Quotient (OQ)</vt:lpstr>
      <vt:lpstr>Investigating a Function Involving Everything</vt:lpstr>
      <vt:lpstr>Offensive Earned Run Average (OERA)</vt:lpstr>
      <vt:lpstr>Q Explained</vt:lpstr>
      <vt:lpstr>R Explained</vt:lpstr>
      <vt:lpstr>Revisiting OERA</vt:lpstr>
      <vt:lpstr>Results of OERA</vt:lpstr>
      <vt:lpstr>Conclusion</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Greatest Hitter of All Time</dc:title>
  <dc:creator>Armstrong, Kolby</dc:creator>
  <cp:lastModifiedBy>Riley, Doug A.</cp:lastModifiedBy>
  <cp:revision>4</cp:revision>
  <dcterms:created xsi:type="dcterms:W3CDTF">2023-10-24T00:43:26Z</dcterms:created>
  <dcterms:modified xsi:type="dcterms:W3CDTF">2023-10-25T16:20:37Z</dcterms:modified>
</cp:coreProperties>
</file>