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9" r:id="rId3"/>
    <p:sldId id="261" r:id="rId4"/>
    <p:sldId id="260" r:id="rId5"/>
    <p:sldId id="257" r:id="rId6"/>
    <p:sldId id="262" r:id="rId7"/>
    <p:sldId id="258"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7BA8CC9-1A50-4A7C-BAFF-FB4D64FB11AF}" v="156" dt="2023-10-25T03:38:25.4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9" autoAdjust="0"/>
    <p:restoredTop sz="65141" autoAdjust="0"/>
  </p:normalViewPr>
  <p:slideViewPr>
    <p:cSldViewPr snapToGrid="0">
      <p:cViewPr varScale="1">
        <p:scale>
          <a:sx n="74" d="100"/>
          <a:sy n="74" d="100"/>
        </p:scale>
        <p:origin x="1932"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70E375-8E29-49F3-AB4D-2F47CBF72D7F}" type="datetimeFigureOut">
              <a:rPr lang="en-US" smtClean="0"/>
              <a:t>10/25/2023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5521BC-C628-4417-A94C-FD91CF3A7EEA}" type="slidenum">
              <a:rPr lang="en-US" smtClean="0"/>
              <a:t>‹#›</a:t>
            </a:fld>
            <a:endParaRPr lang="en-US"/>
          </a:p>
        </p:txBody>
      </p:sp>
    </p:spTree>
    <p:extLst>
      <p:ext uri="{BB962C8B-B14F-4D97-AF65-F5344CB8AC3E}">
        <p14:creationId xmlns:p14="http://schemas.microsoft.com/office/powerpoint/2010/main" val="1791064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Markov Chain was named after Andrey Markov a Russian mathematician and was published in a paper in 1906</a:t>
            </a:r>
          </a:p>
          <a:p>
            <a:endParaRPr lang="en-US" dirty="0"/>
          </a:p>
          <a:p>
            <a:r>
              <a:rPr lang="en-US" dirty="0"/>
              <a:t>- Most importantly the predictions are just as good as the ones made knowing the full history </a:t>
            </a:r>
          </a:p>
        </p:txBody>
      </p:sp>
      <p:sp>
        <p:nvSpPr>
          <p:cNvPr id="4" name="Slide Number Placeholder 3"/>
          <p:cNvSpPr>
            <a:spLocks noGrp="1"/>
          </p:cNvSpPr>
          <p:nvPr>
            <p:ph type="sldNum" sz="quarter" idx="5"/>
          </p:nvPr>
        </p:nvSpPr>
        <p:spPr/>
        <p:txBody>
          <a:bodyPr/>
          <a:lstStyle/>
          <a:p>
            <a:fld id="{345521BC-C628-4417-A94C-FD91CF3A7EEA}" type="slidenum">
              <a:rPr lang="en-US" smtClean="0"/>
              <a:t>2</a:t>
            </a:fld>
            <a:endParaRPr lang="en-US"/>
          </a:p>
        </p:txBody>
      </p:sp>
    </p:spTree>
    <p:extLst>
      <p:ext uri="{BB962C8B-B14F-4D97-AF65-F5344CB8AC3E}">
        <p14:creationId xmlns:p14="http://schemas.microsoft.com/office/powerpoint/2010/main" val="698138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(picture): canonical block form of the transition probability matrix </a:t>
            </a:r>
          </a:p>
          <a:p>
            <a:endParaRPr lang="en-US" dirty="0"/>
          </a:p>
          <a:p>
            <a:r>
              <a:rPr lang="en-US" dirty="0"/>
              <a:t>- Q = transitions probability between transient states </a:t>
            </a:r>
          </a:p>
          <a:p>
            <a:r>
              <a:rPr lang="en-US" dirty="0"/>
              <a:t>- R = transition probabilities from transient to absorbing </a:t>
            </a:r>
          </a:p>
          <a:p>
            <a:r>
              <a:rPr lang="en-US" dirty="0"/>
              <a:t>- I = transition probability between absorbing states </a:t>
            </a:r>
          </a:p>
          <a:p>
            <a:endParaRPr lang="en-US" dirty="0"/>
          </a:p>
          <a:p>
            <a:r>
              <a:rPr lang="en-US" dirty="0"/>
              <a:t>R absorbing states and T transient states</a:t>
            </a:r>
          </a:p>
          <a:p>
            <a:endParaRPr lang="en-US" dirty="0"/>
          </a:p>
          <a:p>
            <a:r>
              <a:rPr lang="en-US" dirty="0"/>
              <a:t>-B = probability of absorption from any non absorption state  </a:t>
            </a:r>
          </a:p>
        </p:txBody>
      </p:sp>
      <p:sp>
        <p:nvSpPr>
          <p:cNvPr id="4" name="Slide Number Placeholder 3"/>
          <p:cNvSpPr>
            <a:spLocks noGrp="1"/>
          </p:cNvSpPr>
          <p:nvPr>
            <p:ph type="sldNum" sz="quarter" idx="5"/>
          </p:nvPr>
        </p:nvSpPr>
        <p:spPr/>
        <p:txBody>
          <a:bodyPr/>
          <a:lstStyle/>
          <a:p>
            <a:fld id="{345521BC-C628-4417-A94C-FD91CF3A7EEA}" type="slidenum">
              <a:rPr lang="en-US" smtClean="0"/>
              <a:t>3</a:t>
            </a:fld>
            <a:endParaRPr lang="en-US"/>
          </a:p>
        </p:txBody>
      </p:sp>
    </p:spTree>
    <p:extLst>
      <p:ext uri="{BB962C8B-B14F-4D97-AF65-F5344CB8AC3E}">
        <p14:creationId xmlns:p14="http://schemas.microsoft.com/office/powerpoint/2010/main" val="29594534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factors such as field position, time remaining, point deficit will most likely change the values of alpha, beta, and </a:t>
            </a:r>
            <a:r>
              <a:rPr lang="en-US" dirty="0" err="1"/>
              <a:t>gama</a:t>
            </a:r>
            <a:r>
              <a:rPr lang="en-US" dirty="0"/>
              <a:t> during regulation and overtime. However, a simulation study showed that varying these values yielded similar results. So we assume constant values for alpha beta and </a:t>
            </a:r>
            <a:r>
              <a:rPr lang="en-US" dirty="0" err="1"/>
              <a:t>gama</a:t>
            </a:r>
            <a:r>
              <a:rPr lang="en-US" dirty="0"/>
              <a:t> for simplicity. </a:t>
            </a:r>
          </a:p>
          <a:p>
            <a:endParaRPr lang="en-US" dirty="0"/>
          </a:p>
          <a:p>
            <a:r>
              <a:rPr lang="en-US" dirty="0"/>
              <a:t>- a (points scored by team A)</a:t>
            </a:r>
          </a:p>
          <a:p>
            <a:r>
              <a:rPr lang="en-US" dirty="0"/>
              <a:t>- b (points scored by team B)</a:t>
            </a:r>
          </a:p>
          <a:p>
            <a:r>
              <a:rPr lang="en-US" dirty="0"/>
              <a:t>-T (who has possession of T) </a:t>
            </a:r>
          </a:p>
        </p:txBody>
      </p:sp>
      <p:sp>
        <p:nvSpPr>
          <p:cNvPr id="4" name="Slide Number Placeholder 3"/>
          <p:cNvSpPr>
            <a:spLocks noGrp="1"/>
          </p:cNvSpPr>
          <p:nvPr>
            <p:ph type="sldNum" sz="quarter" idx="5"/>
          </p:nvPr>
        </p:nvSpPr>
        <p:spPr/>
        <p:txBody>
          <a:bodyPr/>
          <a:lstStyle/>
          <a:p>
            <a:fld id="{345521BC-C628-4417-A94C-FD91CF3A7EEA}" type="slidenum">
              <a:rPr lang="en-US" smtClean="0"/>
              <a:t>4</a:t>
            </a:fld>
            <a:endParaRPr lang="en-US"/>
          </a:p>
        </p:txBody>
      </p:sp>
    </p:spTree>
    <p:extLst>
      <p:ext uri="{BB962C8B-B14F-4D97-AF65-F5344CB8AC3E}">
        <p14:creationId xmlns:p14="http://schemas.microsoft.com/office/powerpoint/2010/main" val="20867924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Before this sudden death format was instituted teams were allowed to tie during the regular season and sudden death was only used in the playoffs</a:t>
            </a:r>
          </a:p>
          <a:p>
            <a:endParaRPr lang="en-US" dirty="0"/>
          </a:p>
          <a:p>
            <a:r>
              <a:rPr lang="en-US" dirty="0"/>
              <a:t>-Of those 60%, 34% of them were on the first possession</a:t>
            </a:r>
          </a:p>
          <a:p>
            <a:endParaRPr lang="en-US" dirty="0"/>
          </a:p>
        </p:txBody>
      </p:sp>
      <p:sp>
        <p:nvSpPr>
          <p:cNvPr id="4" name="Slide Number Placeholder 3"/>
          <p:cNvSpPr>
            <a:spLocks noGrp="1"/>
          </p:cNvSpPr>
          <p:nvPr>
            <p:ph type="sldNum" sz="quarter" idx="5"/>
          </p:nvPr>
        </p:nvSpPr>
        <p:spPr/>
        <p:txBody>
          <a:bodyPr/>
          <a:lstStyle/>
          <a:p>
            <a:fld id="{345521BC-C628-4417-A94C-FD91CF3A7EEA}" type="slidenum">
              <a:rPr lang="en-US" smtClean="0"/>
              <a:t>5</a:t>
            </a:fld>
            <a:endParaRPr lang="en-US"/>
          </a:p>
        </p:txBody>
      </p:sp>
    </p:spTree>
    <p:extLst>
      <p:ext uri="{BB962C8B-B14F-4D97-AF65-F5344CB8AC3E}">
        <p14:creationId xmlns:p14="http://schemas.microsoft.com/office/powerpoint/2010/main" val="10456087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a:t>
            </a:r>
            <a:r>
              <a:rPr lang="en-US" baseline="30000" dirty="0"/>
              <a:t>st</a:t>
            </a:r>
            <a:r>
              <a:rPr lang="en-US" dirty="0"/>
              <a:t> Matrix = One step transition matrix </a:t>
            </a:r>
          </a:p>
          <a:p>
            <a:endParaRPr lang="en-US" dirty="0"/>
          </a:p>
          <a:p>
            <a:r>
              <a:rPr lang="en-US" dirty="0" err="1"/>
              <a:t>W_old</a:t>
            </a:r>
            <a:r>
              <a:rPr lang="en-US" dirty="0"/>
              <a:t> = probability team A wins </a:t>
            </a:r>
          </a:p>
        </p:txBody>
      </p:sp>
      <p:sp>
        <p:nvSpPr>
          <p:cNvPr id="4" name="Slide Number Placeholder 3"/>
          <p:cNvSpPr>
            <a:spLocks noGrp="1"/>
          </p:cNvSpPr>
          <p:nvPr>
            <p:ph type="sldNum" sz="quarter" idx="5"/>
          </p:nvPr>
        </p:nvSpPr>
        <p:spPr/>
        <p:txBody>
          <a:bodyPr/>
          <a:lstStyle/>
          <a:p>
            <a:fld id="{345521BC-C628-4417-A94C-FD91CF3A7EEA}" type="slidenum">
              <a:rPr lang="en-US" smtClean="0"/>
              <a:t>6</a:t>
            </a:fld>
            <a:endParaRPr lang="en-US"/>
          </a:p>
        </p:txBody>
      </p:sp>
    </p:spTree>
    <p:extLst>
      <p:ext uri="{BB962C8B-B14F-4D97-AF65-F5344CB8AC3E}">
        <p14:creationId xmlns:p14="http://schemas.microsoft.com/office/powerpoint/2010/main" val="39129278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It took until 2012 for this new system to get fully implemented during the regular season. </a:t>
            </a:r>
          </a:p>
        </p:txBody>
      </p:sp>
      <p:sp>
        <p:nvSpPr>
          <p:cNvPr id="4" name="Slide Number Placeholder 3"/>
          <p:cNvSpPr>
            <a:spLocks noGrp="1"/>
          </p:cNvSpPr>
          <p:nvPr>
            <p:ph type="sldNum" sz="quarter" idx="5"/>
          </p:nvPr>
        </p:nvSpPr>
        <p:spPr/>
        <p:txBody>
          <a:bodyPr/>
          <a:lstStyle/>
          <a:p>
            <a:fld id="{345521BC-C628-4417-A94C-FD91CF3A7EEA}" type="slidenum">
              <a:rPr lang="en-US" smtClean="0"/>
              <a:t>7</a:t>
            </a:fld>
            <a:endParaRPr lang="en-US"/>
          </a:p>
        </p:txBody>
      </p:sp>
    </p:spTree>
    <p:extLst>
      <p:ext uri="{BB962C8B-B14F-4D97-AF65-F5344CB8AC3E}">
        <p14:creationId xmlns:p14="http://schemas.microsoft.com/office/powerpoint/2010/main" val="1889897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a:t>
            </a:r>
            <a:r>
              <a:rPr lang="en-US" baseline="30000" dirty="0"/>
              <a:t>st</a:t>
            </a:r>
            <a:r>
              <a:rPr lang="en-US" dirty="0"/>
              <a:t> matrix = transition matrix </a:t>
            </a:r>
          </a:p>
        </p:txBody>
      </p:sp>
      <p:sp>
        <p:nvSpPr>
          <p:cNvPr id="4" name="Slide Number Placeholder 3"/>
          <p:cNvSpPr>
            <a:spLocks noGrp="1"/>
          </p:cNvSpPr>
          <p:nvPr>
            <p:ph type="sldNum" sz="quarter" idx="5"/>
          </p:nvPr>
        </p:nvSpPr>
        <p:spPr/>
        <p:txBody>
          <a:bodyPr/>
          <a:lstStyle/>
          <a:p>
            <a:fld id="{345521BC-C628-4417-A94C-FD91CF3A7EEA}" type="slidenum">
              <a:rPr lang="en-US" smtClean="0"/>
              <a:t>9</a:t>
            </a:fld>
            <a:endParaRPr lang="en-US"/>
          </a:p>
        </p:txBody>
      </p:sp>
    </p:spTree>
    <p:extLst>
      <p:ext uri="{BB962C8B-B14F-4D97-AF65-F5344CB8AC3E}">
        <p14:creationId xmlns:p14="http://schemas.microsoft.com/office/powerpoint/2010/main" val="3184226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45521BC-C628-4417-A94C-FD91CF3A7EEA}" type="slidenum">
              <a:rPr lang="en-US" smtClean="0"/>
              <a:t>10</a:t>
            </a:fld>
            <a:endParaRPr lang="en-US"/>
          </a:p>
        </p:txBody>
      </p:sp>
    </p:spTree>
    <p:extLst>
      <p:ext uri="{BB962C8B-B14F-4D97-AF65-F5344CB8AC3E}">
        <p14:creationId xmlns:p14="http://schemas.microsoft.com/office/powerpoint/2010/main" val="356308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Thus, this new overtime system reduces the advantage of winning the coin toss. However, it does not completely eliminate the advantage, it does show that there is less of an advantage. </a:t>
            </a:r>
          </a:p>
        </p:txBody>
      </p:sp>
      <p:sp>
        <p:nvSpPr>
          <p:cNvPr id="4" name="Slide Number Placeholder 3"/>
          <p:cNvSpPr>
            <a:spLocks noGrp="1"/>
          </p:cNvSpPr>
          <p:nvPr>
            <p:ph type="sldNum" sz="quarter" idx="5"/>
          </p:nvPr>
        </p:nvSpPr>
        <p:spPr/>
        <p:txBody>
          <a:bodyPr/>
          <a:lstStyle/>
          <a:p>
            <a:fld id="{345521BC-C628-4417-A94C-FD91CF3A7EEA}" type="slidenum">
              <a:rPr lang="en-US" smtClean="0"/>
              <a:t>11</a:t>
            </a:fld>
            <a:endParaRPr lang="en-US"/>
          </a:p>
        </p:txBody>
      </p:sp>
    </p:spTree>
    <p:extLst>
      <p:ext uri="{BB962C8B-B14F-4D97-AF65-F5344CB8AC3E}">
        <p14:creationId xmlns:p14="http://schemas.microsoft.com/office/powerpoint/2010/main" val="24543724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62BCC-409F-6BFB-995B-6275431EC9F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8777927-FEEC-868E-CD86-76BF4B2ABA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3BE60B3-83D8-01D8-D5C5-A987198EF47F}"/>
              </a:ext>
            </a:extLst>
          </p:cNvPr>
          <p:cNvSpPr>
            <a:spLocks noGrp="1"/>
          </p:cNvSpPr>
          <p:nvPr>
            <p:ph type="dt" sz="half" idx="10"/>
          </p:nvPr>
        </p:nvSpPr>
        <p:spPr/>
        <p:txBody>
          <a:bodyPr/>
          <a:lstStyle/>
          <a:p>
            <a:fld id="{87F91C47-4828-4820-AE63-EF730D19AB02}" type="datetimeFigureOut">
              <a:rPr lang="en-US" smtClean="0"/>
              <a:t>10/25/2023</a:t>
            </a:fld>
            <a:endParaRPr lang="en-US"/>
          </a:p>
        </p:txBody>
      </p:sp>
      <p:sp>
        <p:nvSpPr>
          <p:cNvPr id="5" name="Footer Placeholder 4">
            <a:extLst>
              <a:ext uri="{FF2B5EF4-FFF2-40B4-BE49-F238E27FC236}">
                <a16:creationId xmlns:a16="http://schemas.microsoft.com/office/drawing/2014/main" id="{30804631-46B5-CA70-793A-8AE8AEABA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BA4DE1-349B-50A9-D5D1-91DB2C2278AC}"/>
              </a:ext>
            </a:extLst>
          </p:cNvPr>
          <p:cNvSpPr>
            <a:spLocks noGrp="1"/>
          </p:cNvSpPr>
          <p:nvPr>
            <p:ph type="sldNum" sz="quarter" idx="12"/>
          </p:nvPr>
        </p:nvSpPr>
        <p:spPr/>
        <p:txBody>
          <a:bodyPr/>
          <a:lstStyle/>
          <a:p>
            <a:fld id="{D8BDBDEF-BA15-4289-8153-2EEE69EA27AB}" type="slidenum">
              <a:rPr lang="en-US" smtClean="0"/>
              <a:t>‹#›</a:t>
            </a:fld>
            <a:endParaRPr lang="en-US"/>
          </a:p>
        </p:txBody>
      </p:sp>
    </p:spTree>
    <p:extLst>
      <p:ext uri="{BB962C8B-B14F-4D97-AF65-F5344CB8AC3E}">
        <p14:creationId xmlns:p14="http://schemas.microsoft.com/office/powerpoint/2010/main" val="3740366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16976-592F-162A-9654-FCD089F8925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F3C6876-1204-D87C-84C3-E9A6120FEC3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43339CB-14A1-6728-425C-003D41753403}"/>
              </a:ext>
            </a:extLst>
          </p:cNvPr>
          <p:cNvSpPr>
            <a:spLocks noGrp="1"/>
          </p:cNvSpPr>
          <p:nvPr>
            <p:ph type="dt" sz="half" idx="10"/>
          </p:nvPr>
        </p:nvSpPr>
        <p:spPr/>
        <p:txBody>
          <a:bodyPr/>
          <a:lstStyle/>
          <a:p>
            <a:fld id="{87F91C47-4828-4820-AE63-EF730D19AB02}" type="datetimeFigureOut">
              <a:rPr lang="en-US" smtClean="0"/>
              <a:t>10/25/2023</a:t>
            </a:fld>
            <a:endParaRPr lang="en-US"/>
          </a:p>
        </p:txBody>
      </p:sp>
      <p:sp>
        <p:nvSpPr>
          <p:cNvPr id="5" name="Footer Placeholder 4">
            <a:extLst>
              <a:ext uri="{FF2B5EF4-FFF2-40B4-BE49-F238E27FC236}">
                <a16:creationId xmlns:a16="http://schemas.microsoft.com/office/drawing/2014/main" id="{D2D7DC7E-C55D-23E7-C1E3-C1A6161CED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3D03EC-DCD4-B31E-EB90-068588B3D009}"/>
              </a:ext>
            </a:extLst>
          </p:cNvPr>
          <p:cNvSpPr>
            <a:spLocks noGrp="1"/>
          </p:cNvSpPr>
          <p:nvPr>
            <p:ph type="sldNum" sz="quarter" idx="12"/>
          </p:nvPr>
        </p:nvSpPr>
        <p:spPr/>
        <p:txBody>
          <a:bodyPr/>
          <a:lstStyle/>
          <a:p>
            <a:fld id="{D8BDBDEF-BA15-4289-8153-2EEE69EA27AB}" type="slidenum">
              <a:rPr lang="en-US" smtClean="0"/>
              <a:t>‹#›</a:t>
            </a:fld>
            <a:endParaRPr lang="en-US"/>
          </a:p>
        </p:txBody>
      </p:sp>
    </p:spTree>
    <p:extLst>
      <p:ext uri="{BB962C8B-B14F-4D97-AF65-F5344CB8AC3E}">
        <p14:creationId xmlns:p14="http://schemas.microsoft.com/office/powerpoint/2010/main" val="5942561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12F4770-F484-5BAF-2775-B6DA10C73FE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3004F09-44D0-F1AE-B974-6C3B5759141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27A273C-0947-B2CC-ECFB-B4FC3F888FF4}"/>
              </a:ext>
            </a:extLst>
          </p:cNvPr>
          <p:cNvSpPr>
            <a:spLocks noGrp="1"/>
          </p:cNvSpPr>
          <p:nvPr>
            <p:ph type="dt" sz="half" idx="10"/>
          </p:nvPr>
        </p:nvSpPr>
        <p:spPr/>
        <p:txBody>
          <a:bodyPr/>
          <a:lstStyle/>
          <a:p>
            <a:fld id="{87F91C47-4828-4820-AE63-EF730D19AB02}" type="datetimeFigureOut">
              <a:rPr lang="en-US" smtClean="0"/>
              <a:t>10/25/2023</a:t>
            </a:fld>
            <a:endParaRPr lang="en-US"/>
          </a:p>
        </p:txBody>
      </p:sp>
      <p:sp>
        <p:nvSpPr>
          <p:cNvPr id="5" name="Footer Placeholder 4">
            <a:extLst>
              <a:ext uri="{FF2B5EF4-FFF2-40B4-BE49-F238E27FC236}">
                <a16:creationId xmlns:a16="http://schemas.microsoft.com/office/drawing/2014/main" id="{0A613233-186B-A6D6-91D6-599DA6C4C2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1628CB-D8F8-43AC-11D3-10C4930873D9}"/>
              </a:ext>
            </a:extLst>
          </p:cNvPr>
          <p:cNvSpPr>
            <a:spLocks noGrp="1"/>
          </p:cNvSpPr>
          <p:nvPr>
            <p:ph type="sldNum" sz="quarter" idx="12"/>
          </p:nvPr>
        </p:nvSpPr>
        <p:spPr/>
        <p:txBody>
          <a:bodyPr/>
          <a:lstStyle/>
          <a:p>
            <a:fld id="{D8BDBDEF-BA15-4289-8153-2EEE69EA27AB}" type="slidenum">
              <a:rPr lang="en-US" smtClean="0"/>
              <a:t>‹#›</a:t>
            </a:fld>
            <a:endParaRPr lang="en-US"/>
          </a:p>
        </p:txBody>
      </p:sp>
    </p:spTree>
    <p:extLst>
      <p:ext uri="{BB962C8B-B14F-4D97-AF65-F5344CB8AC3E}">
        <p14:creationId xmlns:p14="http://schemas.microsoft.com/office/powerpoint/2010/main" val="2797774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9DF74-FEA2-C530-ACB6-DAAFE11346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F2425A5-DCAB-85EC-D46A-546E0F89C1F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823AB7-EEEA-3160-90DB-1B3ADDB3EA7D}"/>
              </a:ext>
            </a:extLst>
          </p:cNvPr>
          <p:cNvSpPr>
            <a:spLocks noGrp="1"/>
          </p:cNvSpPr>
          <p:nvPr>
            <p:ph type="dt" sz="half" idx="10"/>
          </p:nvPr>
        </p:nvSpPr>
        <p:spPr/>
        <p:txBody>
          <a:bodyPr/>
          <a:lstStyle/>
          <a:p>
            <a:fld id="{87F91C47-4828-4820-AE63-EF730D19AB02}" type="datetimeFigureOut">
              <a:rPr lang="en-US" smtClean="0"/>
              <a:t>10/25/2023</a:t>
            </a:fld>
            <a:endParaRPr lang="en-US"/>
          </a:p>
        </p:txBody>
      </p:sp>
      <p:sp>
        <p:nvSpPr>
          <p:cNvPr id="5" name="Footer Placeholder 4">
            <a:extLst>
              <a:ext uri="{FF2B5EF4-FFF2-40B4-BE49-F238E27FC236}">
                <a16:creationId xmlns:a16="http://schemas.microsoft.com/office/drawing/2014/main" id="{0E674AE3-B790-5D47-BF40-3BA52CD8ED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8EC3696-7001-840D-EEC9-1749B1F3A072}"/>
              </a:ext>
            </a:extLst>
          </p:cNvPr>
          <p:cNvSpPr>
            <a:spLocks noGrp="1"/>
          </p:cNvSpPr>
          <p:nvPr>
            <p:ph type="sldNum" sz="quarter" idx="12"/>
          </p:nvPr>
        </p:nvSpPr>
        <p:spPr/>
        <p:txBody>
          <a:bodyPr/>
          <a:lstStyle/>
          <a:p>
            <a:fld id="{D8BDBDEF-BA15-4289-8153-2EEE69EA27AB}" type="slidenum">
              <a:rPr lang="en-US" smtClean="0"/>
              <a:t>‹#›</a:t>
            </a:fld>
            <a:endParaRPr lang="en-US"/>
          </a:p>
        </p:txBody>
      </p:sp>
    </p:spTree>
    <p:extLst>
      <p:ext uri="{BB962C8B-B14F-4D97-AF65-F5344CB8AC3E}">
        <p14:creationId xmlns:p14="http://schemas.microsoft.com/office/powerpoint/2010/main" val="1067264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3EBBE-C557-09BB-1E03-030BA190B09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A76667B-5D59-8A58-47BC-AC401B46B89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F289E72-CC84-9A1B-9CE9-FEB852A46A95}"/>
              </a:ext>
            </a:extLst>
          </p:cNvPr>
          <p:cNvSpPr>
            <a:spLocks noGrp="1"/>
          </p:cNvSpPr>
          <p:nvPr>
            <p:ph type="dt" sz="half" idx="10"/>
          </p:nvPr>
        </p:nvSpPr>
        <p:spPr/>
        <p:txBody>
          <a:bodyPr/>
          <a:lstStyle/>
          <a:p>
            <a:fld id="{87F91C47-4828-4820-AE63-EF730D19AB02}" type="datetimeFigureOut">
              <a:rPr lang="en-US" smtClean="0"/>
              <a:t>10/25/2023</a:t>
            </a:fld>
            <a:endParaRPr lang="en-US"/>
          </a:p>
        </p:txBody>
      </p:sp>
      <p:sp>
        <p:nvSpPr>
          <p:cNvPr id="5" name="Footer Placeholder 4">
            <a:extLst>
              <a:ext uri="{FF2B5EF4-FFF2-40B4-BE49-F238E27FC236}">
                <a16:creationId xmlns:a16="http://schemas.microsoft.com/office/drawing/2014/main" id="{69238BBC-68BC-BC48-4953-561EA72553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53F7F3-B1E8-69DE-B974-DCCEA33E78F4}"/>
              </a:ext>
            </a:extLst>
          </p:cNvPr>
          <p:cNvSpPr>
            <a:spLocks noGrp="1"/>
          </p:cNvSpPr>
          <p:nvPr>
            <p:ph type="sldNum" sz="quarter" idx="12"/>
          </p:nvPr>
        </p:nvSpPr>
        <p:spPr/>
        <p:txBody>
          <a:bodyPr/>
          <a:lstStyle/>
          <a:p>
            <a:fld id="{D8BDBDEF-BA15-4289-8153-2EEE69EA27AB}" type="slidenum">
              <a:rPr lang="en-US" smtClean="0"/>
              <a:t>‹#›</a:t>
            </a:fld>
            <a:endParaRPr lang="en-US"/>
          </a:p>
        </p:txBody>
      </p:sp>
    </p:spTree>
    <p:extLst>
      <p:ext uri="{BB962C8B-B14F-4D97-AF65-F5344CB8AC3E}">
        <p14:creationId xmlns:p14="http://schemas.microsoft.com/office/powerpoint/2010/main" val="465160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5888A-8255-6C7D-1A93-44664722526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8EAF6B-1CCA-6107-D7EE-E6C1D1A753B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96A3A77-8037-7DB7-E556-2A8B937B891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41A123E-FDD8-6B86-40B8-E823CB9B795B}"/>
              </a:ext>
            </a:extLst>
          </p:cNvPr>
          <p:cNvSpPr>
            <a:spLocks noGrp="1"/>
          </p:cNvSpPr>
          <p:nvPr>
            <p:ph type="dt" sz="half" idx="10"/>
          </p:nvPr>
        </p:nvSpPr>
        <p:spPr/>
        <p:txBody>
          <a:bodyPr/>
          <a:lstStyle/>
          <a:p>
            <a:fld id="{87F91C47-4828-4820-AE63-EF730D19AB02}" type="datetimeFigureOut">
              <a:rPr lang="en-US" smtClean="0"/>
              <a:t>10/25/2023</a:t>
            </a:fld>
            <a:endParaRPr lang="en-US"/>
          </a:p>
        </p:txBody>
      </p:sp>
      <p:sp>
        <p:nvSpPr>
          <p:cNvPr id="6" name="Footer Placeholder 5">
            <a:extLst>
              <a:ext uri="{FF2B5EF4-FFF2-40B4-BE49-F238E27FC236}">
                <a16:creationId xmlns:a16="http://schemas.microsoft.com/office/drawing/2014/main" id="{95226CBD-B396-C95C-79E2-8C0BA5522D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492029D-4822-CBCE-825F-1482CC516F0F}"/>
              </a:ext>
            </a:extLst>
          </p:cNvPr>
          <p:cNvSpPr>
            <a:spLocks noGrp="1"/>
          </p:cNvSpPr>
          <p:nvPr>
            <p:ph type="sldNum" sz="quarter" idx="12"/>
          </p:nvPr>
        </p:nvSpPr>
        <p:spPr/>
        <p:txBody>
          <a:bodyPr/>
          <a:lstStyle/>
          <a:p>
            <a:fld id="{D8BDBDEF-BA15-4289-8153-2EEE69EA27AB}" type="slidenum">
              <a:rPr lang="en-US" smtClean="0"/>
              <a:t>‹#›</a:t>
            </a:fld>
            <a:endParaRPr lang="en-US"/>
          </a:p>
        </p:txBody>
      </p:sp>
    </p:spTree>
    <p:extLst>
      <p:ext uri="{BB962C8B-B14F-4D97-AF65-F5344CB8AC3E}">
        <p14:creationId xmlns:p14="http://schemas.microsoft.com/office/powerpoint/2010/main" val="1668278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5D6BE-DD7D-9CC4-0C40-399CC1E346B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54CFDEA-5206-A157-F960-7EDBD3BAB61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32CA985-F4E3-B5BA-DF16-15F55FDBC32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B3FDCCE-496E-3EF4-ACF6-A52DE80F08B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AAB4EA4-B923-28FB-9C24-352E97F069E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36CF3F-9BA2-14AE-33A7-71B7DFEFA18C}"/>
              </a:ext>
            </a:extLst>
          </p:cNvPr>
          <p:cNvSpPr>
            <a:spLocks noGrp="1"/>
          </p:cNvSpPr>
          <p:nvPr>
            <p:ph type="dt" sz="half" idx="10"/>
          </p:nvPr>
        </p:nvSpPr>
        <p:spPr/>
        <p:txBody>
          <a:bodyPr/>
          <a:lstStyle/>
          <a:p>
            <a:fld id="{87F91C47-4828-4820-AE63-EF730D19AB02}" type="datetimeFigureOut">
              <a:rPr lang="en-US" smtClean="0"/>
              <a:t>10/25/2023</a:t>
            </a:fld>
            <a:endParaRPr lang="en-US"/>
          </a:p>
        </p:txBody>
      </p:sp>
      <p:sp>
        <p:nvSpPr>
          <p:cNvPr id="8" name="Footer Placeholder 7">
            <a:extLst>
              <a:ext uri="{FF2B5EF4-FFF2-40B4-BE49-F238E27FC236}">
                <a16:creationId xmlns:a16="http://schemas.microsoft.com/office/drawing/2014/main" id="{3E074793-4F15-586B-29D1-C0CFC13971B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ACF7E4A-B2FC-6C65-A811-A9C8CC339A72}"/>
              </a:ext>
            </a:extLst>
          </p:cNvPr>
          <p:cNvSpPr>
            <a:spLocks noGrp="1"/>
          </p:cNvSpPr>
          <p:nvPr>
            <p:ph type="sldNum" sz="quarter" idx="12"/>
          </p:nvPr>
        </p:nvSpPr>
        <p:spPr/>
        <p:txBody>
          <a:bodyPr/>
          <a:lstStyle/>
          <a:p>
            <a:fld id="{D8BDBDEF-BA15-4289-8153-2EEE69EA27AB}" type="slidenum">
              <a:rPr lang="en-US" smtClean="0"/>
              <a:t>‹#›</a:t>
            </a:fld>
            <a:endParaRPr lang="en-US"/>
          </a:p>
        </p:txBody>
      </p:sp>
    </p:spTree>
    <p:extLst>
      <p:ext uri="{BB962C8B-B14F-4D97-AF65-F5344CB8AC3E}">
        <p14:creationId xmlns:p14="http://schemas.microsoft.com/office/powerpoint/2010/main" val="22322126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E006C-4D0F-98CD-9817-8A77FFBDF7C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77077DE-A5CC-5BEC-E50A-287137095630}"/>
              </a:ext>
            </a:extLst>
          </p:cNvPr>
          <p:cNvSpPr>
            <a:spLocks noGrp="1"/>
          </p:cNvSpPr>
          <p:nvPr>
            <p:ph type="dt" sz="half" idx="10"/>
          </p:nvPr>
        </p:nvSpPr>
        <p:spPr/>
        <p:txBody>
          <a:bodyPr/>
          <a:lstStyle/>
          <a:p>
            <a:fld id="{87F91C47-4828-4820-AE63-EF730D19AB02}" type="datetimeFigureOut">
              <a:rPr lang="en-US" smtClean="0"/>
              <a:t>10/25/2023</a:t>
            </a:fld>
            <a:endParaRPr lang="en-US"/>
          </a:p>
        </p:txBody>
      </p:sp>
      <p:sp>
        <p:nvSpPr>
          <p:cNvPr id="4" name="Footer Placeholder 3">
            <a:extLst>
              <a:ext uri="{FF2B5EF4-FFF2-40B4-BE49-F238E27FC236}">
                <a16:creationId xmlns:a16="http://schemas.microsoft.com/office/drawing/2014/main" id="{8AF89068-B5B9-5A13-1A72-F76F67BB530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DCBBE06-6824-7F2D-C67F-C997428C3703}"/>
              </a:ext>
            </a:extLst>
          </p:cNvPr>
          <p:cNvSpPr>
            <a:spLocks noGrp="1"/>
          </p:cNvSpPr>
          <p:nvPr>
            <p:ph type="sldNum" sz="quarter" idx="12"/>
          </p:nvPr>
        </p:nvSpPr>
        <p:spPr/>
        <p:txBody>
          <a:bodyPr/>
          <a:lstStyle/>
          <a:p>
            <a:fld id="{D8BDBDEF-BA15-4289-8153-2EEE69EA27AB}" type="slidenum">
              <a:rPr lang="en-US" smtClean="0"/>
              <a:t>‹#›</a:t>
            </a:fld>
            <a:endParaRPr lang="en-US"/>
          </a:p>
        </p:txBody>
      </p:sp>
    </p:spTree>
    <p:extLst>
      <p:ext uri="{BB962C8B-B14F-4D97-AF65-F5344CB8AC3E}">
        <p14:creationId xmlns:p14="http://schemas.microsoft.com/office/powerpoint/2010/main" val="1900506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72D880A-C68B-2214-8EE9-7917EE6AF5F2}"/>
              </a:ext>
            </a:extLst>
          </p:cNvPr>
          <p:cNvSpPr>
            <a:spLocks noGrp="1"/>
          </p:cNvSpPr>
          <p:nvPr>
            <p:ph type="dt" sz="half" idx="10"/>
          </p:nvPr>
        </p:nvSpPr>
        <p:spPr/>
        <p:txBody>
          <a:bodyPr/>
          <a:lstStyle/>
          <a:p>
            <a:fld id="{87F91C47-4828-4820-AE63-EF730D19AB02}" type="datetimeFigureOut">
              <a:rPr lang="en-US" smtClean="0"/>
              <a:t>10/25/2023</a:t>
            </a:fld>
            <a:endParaRPr lang="en-US"/>
          </a:p>
        </p:txBody>
      </p:sp>
      <p:sp>
        <p:nvSpPr>
          <p:cNvPr id="3" name="Footer Placeholder 2">
            <a:extLst>
              <a:ext uri="{FF2B5EF4-FFF2-40B4-BE49-F238E27FC236}">
                <a16:creationId xmlns:a16="http://schemas.microsoft.com/office/drawing/2014/main" id="{684C6754-EB47-7B56-48D4-408E59A7342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26DD1FB-04F5-0629-889A-421D8099FA9B}"/>
              </a:ext>
            </a:extLst>
          </p:cNvPr>
          <p:cNvSpPr>
            <a:spLocks noGrp="1"/>
          </p:cNvSpPr>
          <p:nvPr>
            <p:ph type="sldNum" sz="quarter" idx="12"/>
          </p:nvPr>
        </p:nvSpPr>
        <p:spPr/>
        <p:txBody>
          <a:bodyPr/>
          <a:lstStyle/>
          <a:p>
            <a:fld id="{D8BDBDEF-BA15-4289-8153-2EEE69EA27AB}" type="slidenum">
              <a:rPr lang="en-US" smtClean="0"/>
              <a:t>‹#›</a:t>
            </a:fld>
            <a:endParaRPr lang="en-US"/>
          </a:p>
        </p:txBody>
      </p:sp>
    </p:spTree>
    <p:extLst>
      <p:ext uri="{BB962C8B-B14F-4D97-AF65-F5344CB8AC3E}">
        <p14:creationId xmlns:p14="http://schemas.microsoft.com/office/powerpoint/2010/main" val="3977033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C2DFC-49F2-AD77-B359-255824C153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308C60B-DA78-1F67-7C88-06438F54190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D379698-43EC-223F-477C-F5250DFD3F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96BE77C-53C0-69CF-694D-69E0C7959F11}"/>
              </a:ext>
            </a:extLst>
          </p:cNvPr>
          <p:cNvSpPr>
            <a:spLocks noGrp="1"/>
          </p:cNvSpPr>
          <p:nvPr>
            <p:ph type="dt" sz="half" idx="10"/>
          </p:nvPr>
        </p:nvSpPr>
        <p:spPr/>
        <p:txBody>
          <a:bodyPr/>
          <a:lstStyle/>
          <a:p>
            <a:fld id="{87F91C47-4828-4820-AE63-EF730D19AB02}" type="datetimeFigureOut">
              <a:rPr lang="en-US" smtClean="0"/>
              <a:t>10/25/2023</a:t>
            </a:fld>
            <a:endParaRPr lang="en-US"/>
          </a:p>
        </p:txBody>
      </p:sp>
      <p:sp>
        <p:nvSpPr>
          <p:cNvPr id="6" name="Footer Placeholder 5">
            <a:extLst>
              <a:ext uri="{FF2B5EF4-FFF2-40B4-BE49-F238E27FC236}">
                <a16:creationId xmlns:a16="http://schemas.microsoft.com/office/drawing/2014/main" id="{BB0052DD-FA6B-FE68-698F-2042E4089B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EF20A3-2881-2959-F71C-D9817BFE126C}"/>
              </a:ext>
            </a:extLst>
          </p:cNvPr>
          <p:cNvSpPr>
            <a:spLocks noGrp="1"/>
          </p:cNvSpPr>
          <p:nvPr>
            <p:ph type="sldNum" sz="quarter" idx="12"/>
          </p:nvPr>
        </p:nvSpPr>
        <p:spPr/>
        <p:txBody>
          <a:bodyPr/>
          <a:lstStyle/>
          <a:p>
            <a:fld id="{D8BDBDEF-BA15-4289-8153-2EEE69EA27AB}" type="slidenum">
              <a:rPr lang="en-US" smtClean="0"/>
              <a:t>‹#›</a:t>
            </a:fld>
            <a:endParaRPr lang="en-US"/>
          </a:p>
        </p:txBody>
      </p:sp>
    </p:spTree>
    <p:extLst>
      <p:ext uri="{BB962C8B-B14F-4D97-AF65-F5344CB8AC3E}">
        <p14:creationId xmlns:p14="http://schemas.microsoft.com/office/powerpoint/2010/main" val="2269155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94643-3760-978E-C8DB-5003F01D04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8576B20-DB83-99DA-392F-F0E3F5BB0B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41AACAA-DC52-1605-1DB0-2D45B7B798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9897839-E97D-A65E-C9E8-13882B05C895}"/>
              </a:ext>
            </a:extLst>
          </p:cNvPr>
          <p:cNvSpPr>
            <a:spLocks noGrp="1"/>
          </p:cNvSpPr>
          <p:nvPr>
            <p:ph type="dt" sz="half" idx="10"/>
          </p:nvPr>
        </p:nvSpPr>
        <p:spPr/>
        <p:txBody>
          <a:bodyPr/>
          <a:lstStyle/>
          <a:p>
            <a:fld id="{87F91C47-4828-4820-AE63-EF730D19AB02}" type="datetimeFigureOut">
              <a:rPr lang="en-US" smtClean="0"/>
              <a:t>10/25/2023</a:t>
            </a:fld>
            <a:endParaRPr lang="en-US"/>
          </a:p>
        </p:txBody>
      </p:sp>
      <p:sp>
        <p:nvSpPr>
          <p:cNvPr id="6" name="Footer Placeholder 5">
            <a:extLst>
              <a:ext uri="{FF2B5EF4-FFF2-40B4-BE49-F238E27FC236}">
                <a16:creationId xmlns:a16="http://schemas.microsoft.com/office/drawing/2014/main" id="{FB14D0C6-E46B-F667-8CA3-22B4D5B0B8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16614DB-2654-63C1-209D-4C0488C05E2A}"/>
              </a:ext>
            </a:extLst>
          </p:cNvPr>
          <p:cNvSpPr>
            <a:spLocks noGrp="1"/>
          </p:cNvSpPr>
          <p:nvPr>
            <p:ph type="sldNum" sz="quarter" idx="12"/>
          </p:nvPr>
        </p:nvSpPr>
        <p:spPr/>
        <p:txBody>
          <a:bodyPr/>
          <a:lstStyle/>
          <a:p>
            <a:fld id="{D8BDBDEF-BA15-4289-8153-2EEE69EA27AB}" type="slidenum">
              <a:rPr lang="en-US" smtClean="0"/>
              <a:t>‹#›</a:t>
            </a:fld>
            <a:endParaRPr lang="en-US"/>
          </a:p>
        </p:txBody>
      </p:sp>
    </p:spTree>
    <p:extLst>
      <p:ext uri="{BB962C8B-B14F-4D97-AF65-F5344CB8AC3E}">
        <p14:creationId xmlns:p14="http://schemas.microsoft.com/office/powerpoint/2010/main" val="31016431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6B578C-305B-8E51-F747-B8DE0B32869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C02E84C-BC71-628F-23AA-CD181D9075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FD7F42-1DC6-BDB1-94C0-71FAC0E8C7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F91C47-4828-4820-AE63-EF730D19AB02}" type="datetimeFigureOut">
              <a:rPr lang="en-US" smtClean="0"/>
              <a:t>10/25/2023</a:t>
            </a:fld>
            <a:endParaRPr lang="en-US"/>
          </a:p>
        </p:txBody>
      </p:sp>
      <p:sp>
        <p:nvSpPr>
          <p:cNvPr id="5" name="Footer Placeholder 4">
            <a:extLst>
              <a:ext uri="{FF2B5EF4-FFF2-40B4-BE49-F238E27FC236}">
                <a16:creationId xmlns:a16="http://schemas.microsoft.com/office/drawing/2014/main" id="{46C22E01-893B-A9A0-2A89-BDB05DCB60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DCEC56F-B0AA-33D4-9F9C-41F3CC2E05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BDBDEF-BA15-4289-8153-2EEE69EA27AB}" type="slidenum">
              <a:rPr lang="en-US" smtClean="0"/>
              <a:t>‹#›</a:t>
            </a:fld>
            <a:endParaRPr lang="en-US"/>
          </a:p>
        </p:txBody>
      </p:sp>
    </p:spTree>
    <p:extLst>
      <p:ext uri="{BB962C8B-B14F-4D97-AF65-F5344CB8AC3E}">
        <p14:creationId xmlns:p14="http://schemas.microsoft.com/office/powerpoint/2010/main" val="1080600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tandfonline-com.ezproxy.bsc.edu/doi/epdf/10.4169/college.math.j.47.1.2?needAccess=tru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16658-B101-9897-A8E1-BF523ACB354D}"/>
              </a:ext>
            </a:extLst>
          </p:cNvPr>
          <p:cNvSpPr>
            <a:spLocks noGrp="1"/>
          </p:cNvSpPr>
          <p:nvPr>
            <p:ph type="ctrTitle"/>
          </p:nvPr>
        </p:nvSpPr>
        <p:spPr/>
        <p:txBody>
          <a:bodyPr>
            <a:normAutofit fontScale="90000"/>
          </a:bodyPr>
          <a:lstStyle/>
          <a:p>
            <a:r>
              <a:rPr lang="en-US" dirty="0"/>
              <a:t>Advantage of the Coin Toss for Overtime in The National Football League</a:t>
            </a:r>
          </a:p>
        </p:txBody>
      </p:sp>
      <p:sp>
        <p:nvSpPr>
          <p:cNvPr id="3" name="Subtitle 2">
            <a:extLst>
              <a:ext uri="{FF2B5EF4-FFF2-40B4-BE49-F238E27FC236}">
                <a16:creationId xmlns:a16="http://schemas.microsoft.com/office/drawing/2014/main" id="{6C4BA22E-7B96-A9E4-ACA4-9273091226F2}"/>
              </a:ext>
            </a:extLst>
          </p:cNvPr>
          <p:cNvSpPr>
            <a:spLocks noGrp="1"/>
          </p:cNvSpPr>
          <p:nvPr>
            <p:ph type="subTitle" idx="1"/>
          </p:nvPr>
        </p:nvSpPr>
        <p:spPr/>
        <p:txBody>
          <a:bodyPr/>
          <a:lstStyle/>
          <a:p>
            <a:r>
              <a:rPr lang="en-US" dirty="0"/>
              <a:t>MA: 470</a:t>
            </a:r>
          </a:p>
          <a:p>
            <a:r>
              <a:rPr lang="en-US" dirty="0"/>
              <a:t>Tyson Swope</a:t>
            </a:r>
          </a:p>
        </p:txBody>
      </p:sp>
    </p:spTree>
    <p:extLst>
      <p:ext uri="{BB962C8B-B14F-4D97-AF65-F5344CB8AC3E}">
        <p14:creationId xmlns:p14="http://schemas.microsoft.com/office/powerpoint/2010/main" val="34390485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DF405-D9CF-5BD8-FED0-F027F6E8DAEA}"/>
              </a:ext>
            </a:extLst>
          </p:cNvPr>
          <p:cNvSpPr>
            <a:spLocks noGrp="1"/>
          </p:cNvSpPr>
          <p:nvPr>
            <p:ph type="title"/>
          </p:nvPr>
        </p:nvSpPr>
        <p:spPr/>
        <p:txBody>
          <a:bodyPr/>
          <a:lstStyle/>
          <a:p>
            <a:r>
              <a:rPr lang="en-US" dirty="0"/>
              <a:t>New Overtime System Continued </a:t>
            </a:r>
          </a:p>
        </p:txBody>
      </p:sp>
      <p:pic>
        <p:nvPicPr>
          <p:cNvPr id="7" name="Picture 6" descr="A black text on a white background&#10;&#10;Description automatically generated">
            <a:extLst>
              <a:ext uri="{FF2B5EF4-FFF2-40B4-BE49-F238E27FC236}">
                <a16:creationId xmlns:a16="http://schemas.microsoft.com/office/drawing/2014/main" id="{FDAF19A7-2740-2FA9-4B71-F79085A42C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7858" y="2495502"/>
            <a:ext cx="3253851" cy="1084618"/>
          </a:xfrm>
          <a:prstGeom prst="rect">
            <a:avLst/>
          </a:prstGeom>
        </p:spPr>
      </p:pic>
      <p:pic>
        <p:nvPicPr>
          <p:cNvPr id="9" name="Picture 8" descr="A close up of a text&#10;&#10;Description automatically generated">
            <a:extLst>
              <a:ext uri="{FF2B5EF4-FFF2-40B4-BE49-F238E27FC236}">
                <a16:creationId xmlns:a16="http://schemas.microsoft.com/office/drawing/2014/main" id="{6C9323DF-EFBC-F1A9-7EA4-F62FB14CD8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3759" y="1597946"/>
            <a:ext cx="7485492" cy="990299"/>
          </a:xfrm>
          <a:prstGeom prst="rect">
            <a:avLst/>
          </a:prstGeom>
        </p:spPr>
      </p:pic>
      <p:pic>
        <p:nvPicPr>
          <p:cNvPr id="13" name="Content Placeholder 12" descr="A math equation with numbers and symbols&#10;&#10;Description automatically generated">
            <a:extLst>
              <a:ext uri="{FF2B5EF4-FFF2-40B4-BE49-F238E27FC236}">
                <a16:creationId xmlns:a16="http://schemas.microsoft.com/office/drawing/2014/main" id="{47509977-D274-916C-66C9-8CDF8E5C4B94}"/>
              </a:ext>
            </a:extLst>
          </p:cNvPr>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583759" y="3548173"/>
            <a:ext cx="6857112" cy="1006064"/>
          </a:xfrm>
        </p:spPr>
      </p:pic>
      <p:pic>
        <p:nvPicPr>
          <p:cNvPr id="15" name="Picture 14" descr="A math equation with numbers&#10;&#10;Description automatically generated with medium confidence">
            <a:extLst>
              <a:ext uri="{FF2B5EF4-FFF2-40B4-BE49-F238E27FC236}">
                <a16:creationId xmlns:a16="http://schemas.microsoft.com/office/drawing/2014/main" id="{0AB8092F-DB41-DC5C-2E51-E48F874DB8F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3567" y="4634730"/>
            <a:ext cx="8200063" cy="1858145"/>
          </a:xfrm>
          <a:prstGeom prst="rect">
            <a:avLst/>
          </a:prstGeom>
        </p:spPr>
      </p:pic>
    </p:spTree>
    <p:extLst>
      <p:ext uri="{BB962C8B-B14F-4D97-AF65-F5344CB8AC3E}">
        <p14:creationId xmlns:p14="http://schemas.microsoft.com/office/powerpoint/2010/main" val="29693470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37DC5-FA73-68AE-B93E-A00CD53AC79D}"/>
              </a:ext>
            </a:extLst>
          </p:cNvPr>
          <p:cNvSpPr>
            <a:spLocks noGrp="1"/>
          </p:cNvSpPr>
          <p:nvPr>
            <p:ph type="title"/>
          </p:nvPr>
        </p:nvSpPr>
        <p:spPr/>
        <p:txBody>
          <a:bodyPr/>
          <a:lstStyle/>
          <a:p>
            <a:r>
              <a:rPr lang="en-US" dirty="0"/>
              <a:t>Comparison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21FFC70-756A-DFFB-FB08-72E0CB081241}"/>
                  </a:ext>
                </a:extLst>
              </p:cNvPr>
              <p:cNvSpPr>
                <a:spLocks noGrp="1"/>
              </p:cNvSpPr>
              <p:nvPr>
                <p:ph idx="1"/>
              </p:nvPr>
            </p:nvSpPr>
            <p:spPr/>
            <p:txBody>
              <a:bodyPr/>
              <a:lstStyle/>
              <a:p>
                <a:r>
                  <a:rPr lang="en-US" dirty="0"/>
                  <a:t>We can eliminate the </a:t>
                </a:r>
                <a:r>
                  <a:rPr lang="el-GR" dirty="0"/>
                  <a:t>α</a:t>
                </a:r>
                <a:r>
                  <a:rPr lang="en-US" dirty="0"/>
                  <a:t> in the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𝑤</m:t>
                        </m:r>
                      </m:e>
                      <m:sub>
                        <m:r>
                          <a:rPr lang="en-US" b="0" i="1" smtClean="0">
                            <a:latin typeface="Cambria Math" panose="02040503050406030204" pitchFamily="18" charset="0"/>
                          </a:rPr>
                          <m:t>𝑛𝑒𝑤</m:t>
                        </m:r>
                      </m:sub>
                    </m:sSub>
                    <m:r>
                      <a:rPr lang="en-US" b="0" i="0" smtClean="0">
                        <a:latin typeface="Cambria Math" panose="02040503050406030204" pitchFamily="18" charset="0"/>
                      </a:rPr>
                      <m:t> </m:t>
                    </m:r>
                  </m:oMath>
                </a14:m>
                <a:r>
                  <a:rPr lang="en-US" dirty="0"/>
                  <a:t>by α+</a:t>
                </a:r>
                <a:r>
                  <a:rPr lang="el-GR" dirty="0"/>
                  <a:t> β</a:t>
                </a:r>
                <a:r>
                  <a:rPr lang="en-US" dirty="0"/>
                  <a:t>+</a:t>
                </a:r>
                <a:r>
                  <a:rPr lang="el-GR" dirty="0"/>
                  <a:t> γ</a:t>
                </a:r>
                <a:r>
                  <a:rPr lang="en-US" dirty="0"/>
                  <a:t>= 1 which results in</a:t>
                </a:r>
              </a:p>
            </p:txBody>
          </p:sp>
        </mc:Choice>
        <mc:Fallback xmlns="">
          <p:sp>
            <p:nvSpPr>
              <p:cNvPr id="3" name="Content Placeholder 2">
                <a:extLst>
                  <a:ext uri="{FF2B5EF4-FFF2-40B4-BE49-F238E27FC236}">
                    <a16:creationId xmlns:a16="http://schemas.microsoft.com/office/drawing/2014/main" id="{321FFC70-756A-DFFB-FB08-72E0CB081241}"/>
                  </a:ext>
                </a:extLst>
              </p:cNvPr>
              <p:cNvSpPr>
                <a:spLocks noGrp="1" noRot="1" noChangeAspect="1" noMove="1" noResize="1" noEditPoints="1" noAdjustHandles="1" noChangeArrowheads="1" noChangeShapeType="1" noTextEdit="1"/>
              </p:cNvSpPr>
              <p:nvPr>
                <p:ph idx="1"/>
              </p:nvPr>
            </p:nvSpPr>
            <p:spPr>
              <a:blipFill>
                <a:blip r:embed="rId3"/>
                <a:stretch>
                  <a:fillRect l="-1043" t="-2241"/>
                </a:stretch>
              </a:blipFill>
            </p:spPr>
            <p:txBody>
              <a:bodyPr/>
              <a:lstStyle/>
              <a:p>
                <a:r>
                  <a:rPr lang="en-US">
                    <a:noFill/>
                  </a:rPr>
                  <a:t> </a:t>
                </a:r>
              </a:p>
            </p:txBody>
          </p:sp>
        </mc:Fallback>
      </mc:AlternateContent>
      <p:pic>
        <p:nvPicPr>
          <p:cNvPr id="5" name="Picture 4" descr="A black and white math equation&#10;&#10;Description automatically generated with medium confidence">
            <a:extLst>
              <a:ext uri="{FF2B5EF4-FFF2-40B4-BE49-F238E27FC236}">
                <a16:creationId xmlns:a16="http://schemas.microsoft.com/office/drawing/2014/main" id="{1756FC6F-B997-D3F5-40EF-651D4C55EA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4871" y="2355616"/>
            <a:ext cx="4481129" cy="1419763"/>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7C4A2518-4A93-626D-52CC-A5E788823909}"/>
                  </a:ext>
                </a:extLst>
              </p:cNvPr>
              <p:cNvSpPr txBox="1"/>
              <p:nvPr/>
            </p:nvSpPr>
            <p:spPr>
              <a:xfrm>
                <a:off x="1080655" y="3664527"/>
                <a:ext cx="10086109" cy="400110"/>
              </a:xfrm>
              <a:prstGeom prst="rect">
                <a:avLst/>
              </a:prstGeom>
              <a:noFill/>
            </p:spPr>
            <p:txBody>
              <a:bodyPr wrap="square" rtlCol="0">
                <a:spAutoFit/>
              </a:bodyPr>
              <a:lstStyle/>
              <a:p>
                <a:r>
                  <a:rPr lang="en-US" sz="2000" dirty="0"/>
                  <a:t>Since 0 &lt; </a:t>
                </a:r>
                <a:r>
                  <a:rPr lang="el-GR" sz="2000" dirty="0"/>
                  <a:t>β</a:t>
                </a:r>
                <a:r>
                  <a:rPr lang="en-US" sz="2000" dirty="0"/>
                  <a:t> + </a:t>
                </a:r>
                <a:r>
                  <a:rPr lang="el-GR" sz="2000" dirty="0"/>
                  <a:t>γ</a:t>
                </a:r>
                <a:r>
                  <a:rPr lang="en-US" sz="2000" dirty="0"/>
                  <a:t> &lt; 1, we have 0 &lt; </a:t>
                </a:r>
                <a:r>
                  <a:rPr lang="el-GR" sz="2000" dirty="0"/>
                  <a:t>β </a:t>
                </a:r>
                <a:r>
                  <a:rPr lang="en-US" sz="2000" dirty="0"/>
                  <a:t>+ </a:t>
                </a:r>
                <a14:m>
                  <m:oMath xmlns:m="http://schemas.openxmlformats.org/officeDocument/2006/math">
                    <m:sSup>
                      <m:sSupPr>
                        <m:ctrlPr>
                          <a:rPr lang="en-US" sz="2000" i="1" smtClean="0">
                            <a:latin typeface="Cambria Math" panose="02040503050406030204" pitchFamily="18" charset="0"/>
                          </a:rPr>
                        </m:ctrlPr>
                      </m:sSupPr>
                      <m:e>
                        <m:r>
                          <m:rPr>
                            <m:nor/>
                          </m:rPr>
                          <a:rPr lang="el-GR" sz="2000" dirty="0" smtClean="0"/>
                          <m:t>γ</m:t>
                        </m:r>
                      </m:e>
                      <m:sup>
                        <m:r>
                          <a:rPr lang="en-US" sz="2000" b="0" i="1" smtClean="0">
                            <a:latin typeface="Cambria Math" panose="02040503050406030204" pitchFamily="18" charset="0"/>
                          </a:rPr>
                          <m:t>2</m:t>
                        </m:r>
                      </m:sup>
                    </m:sSup>
                  </m:oMath>
                </a14:m>
                <a:r>
                  <a:rPr lang="en-US" sz="2000" dirty="0"/>
                  <a:t> &lt; 1. Thus 0 &lt; </a:t>
                </a:r>
                <a:r>
                  <a:rPr lang="el-GR" sz="2000" dirty="0"/>
                  <a:t>β</a:t>
                </a:r>
                <a:r>
                  <a:rPr lang="en-US" sz="2000" dirty="0"/>
                  <a:t>[1- (</a:t>
                </a:r>
                <a:r>
                  <a:rPr lang="el-GR" sz="2000" dirty="0"/>
                  <a:t>β</a:t>
                </a:r>
                <a:r>
                  <a:rPr lang="en-US" sz="2000" dirty="0"/>
                  <a:t> + </a:t>
                </a:r>
                <a14:m>
                  <m:oMath xmlns:m="http://schemas.openxmlformats.org/officeDocument/2006/math">
                    <m:sSup>
                      <m:sSupPr>
                        <m:ctrlPr>
                          <a:rPr lang="en-US" sz="2000" i="1" smtClean="0">
                            <a:latin typeface="Cambria Math" panose="02040503050406030204" pitchFamily="18" charset="0"/>
                          </a:rPr>
                        </m:ctrlPr>
                      </m:sSupPr>
                      <m:e>
                        <m:r>
                          <m:rPr>
                            <m:nor/>
                          </m:rPr>
                          <a:rPr lang="el-GR" sz="2000" dirty="0" smtClean="0"/>
                          <m:t>γ</m:t>
                        </m:r>
                      </m:e>
                      <m:sup>
                        <m:r>
                          <a:rPr lang="en-US" sz="2000" b="0" i="1" smtClean="0">
                            <a:latin typeface="Cambria Math" panose="02040503050406030204" pitchFamily="18" charset="0"/>
                          </a:rPr>
                          <m:t>2</m:t>
                        </m:r>
                      </m:sup>
                    </m:sSup>
                  </m:oMath>
                </a14:m>
                <a:r>
                  <a:rPr lang="en-US" sz="2000" dirty="0"/>
                  <a:t>)] &lt; 1   </a:t>
                </a:r>
              </a:p>
            </p:txBody>
          </p:sp>
        </mc:Choice>
        <mc:Fallback xmlns="">
          <p:sp>
            <p:nvSpPr>
              <p:cNvPr id="6" name="TextBox 5">
                <a:extLst>
                  <a:ext uri="{FF2B5EF4-FFF2-40B4-BE49-F238E27FC236}">
                    <a16:creationId xmlns:a16="http://schemas.microsoft.com/office/drawing/2014/main" id="{7C4A2518-4A93-626D-52CC-A5E788823909}"/>
                  </a:ext>
                </a:extLst>
              </p:cNvPr>
              <p:cNvSpPr txBox="1">
                <a:spLocks noRot="1" noChangeAspect="1" noMove="1" noResize="1" noEditPoints="1" noAdjustHandles="1" noChangeArrowheads="1" noChangeShapeType="1" noTextEdit="1"/>
              </p:cNvSpPr>
              <p:nvPr/>
            </p:nvSpPr>
            <p:spPr>
              <a:xfrm>
                <a:off x="1080655" y="3664527"/>
                <a:ext cx="10086109" cy="400110"/>
              </a:xfrm>
              <a:prstGeom prst="rect">
                <a:avLst/>
              </a:prstGeom>
              <a:blipFill>
                <a:blip r:embed="rId5"/>
                <a:stretch>
                  <a:fillRect l="-604" t="-7576" b="-25758"/>
                </a:stretch>
              </a:blipFill>
            </p:spPr>
            <p:txBody>
              <a:bodyPr/>
              <a:lstStyle/>
              <a:p>
                <a:r>
                  <a:rPr lang="en-US">
                    <a:noFill/>
                  </a:rPr>
                  <a:t> </a:t>
                </a:r>
              </a:p>
            </p:txBody>
          </p:sp>
        </mc:Fallback>
      </mc:AlternateContent>
      <p:pic>
        <p:nvPicPr>
          <p:cNvPr id="8" name="Picture 7" descr="A math equation with numbers&#10;&#10;Description automatically generated with medium confidence">
            <a:extLst>
              <a:ext uri="{FF2B5EF4-FFF2-40B4-BE49-F238E27FC236}">
                <a16:creationId xmlns:a16="http://schemas.microsoft.com/office/drawing/2014/main" id="{D10BB6B2-7142-2403-EF84-9A9F1F42B8D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8200" y="4162922"/>
            <a:ext cx="10389762" cy="1903714"/>
          </a:xfrm>
          <a:prstGeom prst="rect">
            <a:avLst/>
          </a:prstGeom>
        </p:spPr>
      </p:pic>
    </p:spTree>
    <p:extLst>
      <p:ext uri="{BB962C8B-B14F-4D97-AF65-F5344CB8AC3E}">
        <p14:creationId xmlns:p14="http://schemas.microsoft.com/office/powerpoint/2010/main" val="40960459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681F2-34DD-3B38-0F16-3CA38002A415}"/>
              </a:ext>
            </a:extLst>
          </p:cNvPr>
          <p:cNvSpPr>
            <a:spLocks noGrp="1"/>
          </p:cNvSpPr>
          <p:nvPr>
            <p:ph type="title"/>
          </p:nvPr>
        </p:nvSpPr>
        <p:spPr/>
        <p:txBody>
          <a:bodyPr/>
          <a:lstStyle/>
          <a:p>
            <a:r>
              <a:rPr lang="en-US" dirty="0"/>
              <a:t>Future Works </a:t>
            </a:r>
          </a:p>
        </p:txBody>
      </p:sp>
      <p:sp>
        <p:nvSpPr>
          <p:cNvPr id="3" name="Content Placeholder 2">
            <a:extLst>
              <a:ext uri="{FF2B5EF4-FFF2-40B4-BE49-F238E27FC236}">
                <a16:creationId xmlns:a16="http://schemas.microsoft.com/office/drawing/2014/main" id="{95CC131B-89C9-3D1F-C195-6603A43726F4}"/>
              </a:ext>
            </a:extLst>
          </p:cNvPr>
          <p:cNvSpPr>
            <a:spLocks noGrp="1"/>
          </p:cNvSpPr>
          <p:nvPr>
            <p:ph idx="1"/>
          </p:nvPr>
        </p:nvSpPr>
        <p:spPr/>
        <p:txBody>
          <a:bodyPr/>
          <a:lstStyle/>
          <a:p>
            <a:r>
              <a:rPr lang="en-US" dirty="0"/>
              <a:t>Examining the effects of the coin toss if the overtime format was the whoever scores six points first wins. </a:t>
            </a:r>
          </a:p>
          <a:p>
            <a:endParaRPr lang="en-US" dirty="0"/>
          </a:p>
          <a:p>
            <a:r>
              <a:rPr lang="en-US" dirty="0"/>
              <a:t>What if we eliminated the coin toss completely. Each team would bid for their initial field position. The team who bid the furthest distance from scoring would receive the ball first at the spot of their bid. </a:t>
            </a:r>
          </a:p>
        </p:txBody>
      </p:sp>
    </p:spTree>
    <p:extLst>
      <p:ext uri="{BB962C8B-B14F-4D97-AF65-F5344CB8AC3E}">
        <p14:creationId xmlns:p14="http://schemas.microsoft.com/office/powerpoint/2010/main" val="17150290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B8E63-7AB1-71BD-89A5-7E958523C859}"/>
              </a:ext>
            </a:extLst>
          </p:cNvPr>
          <p:cNvSpPr>
            <a:spLocks noGrp="1"/>
          </p:cNvSpPr>
          <p:nvPr>
            <p:ph type="title"/>
          </p:nvPr>
        </p:nvSpPr>
        <p:spPr/>
        <p:txBody>
          <a:bodyPr/>
          <a:lstStyle/>
          <a:p>
            <a:r>
              <a:rPr lang="en-US" dirty="0"/>
              <a:t>Works Cited</a:t>
            </a:r>
          </a:p>
        </p:txBody>
      </p:sp>
      <p:sp>
        <p:nvSpPr>
          <p:cNvPr id="3" name="Content Placeholder 2">
            <a:extLst>
              <a:ext uri="{FF2B5EF4-FFF2-40B4-BE49-F238E27FC236}">
                <a16:creationId xmlns:a16="http://schemas.microsoft.com/office/drawing/2014/main" id="{B6B86EB4-CC72-E70E-565D-C4F41ED6389D}"/>
              </a:ext>
            </a:extLst>
          </p:cNvPr>
          <p:cNvSpPr>
            <a:spLocks noGrp="1"/>
          </p:cNvSpPr>
          <p:nvPr>
            <p:ph idx="1"/>
          </p:nvPr>
        </p:nvSpPr>
        <p:spPr/>
        <p:txBody>
          <a:bodyPr>
            <a:normAutofit/>
          </a:bodyPr>
          <a:lstStyle/>
          <a:p>
            <a:r>
              <a:rPr lang="en-US" sz="2000" dirty="0" err="1"/>
              <a:t>Leake</a:t>
            </a:r>
            <a:r>
              <a:rPr lang="en-US" sz="2000" dirty="0"/>
              <a:t>, Jacqueline. Pritchard, Nicholas. “The Advantage of the Coin Toss for the New Overtime System in the National Football League.” </a:t>
            </a:r>
            <a:r>
              <a:rPr lang="en-US" sz="2000" i="1" dirty="0"/>
              <a:t>Taylor &amp; Francis Online, </a:t>
            </a:r>
            <a:r>
              <a:rPr lang="en-US" sz="2000" dirty="0"/>
              <a:t>2016, </a:t>
            </a:r>
            <a:r>
              <a:rPr lang="en-US" sz="2000" dirty="0">
                <a:hlinkClick r:id="rId2"/>
              </a:rPr>
              <a:t>The Advantage of the Coin Toss for the New Overtime System in the National Football League (bsc.edu)</a:t>
            </a:r>
            <a:r>
              <a:rPr lang="en-US" sz="2000" dirty="0"/>
              <a:t>. </a:t>
            </a:r>
          </a:p>
        </p:txBody>
      </p:sp>
    </p:spTree>
    <p:extLst>
      <p:ext uri="{BB962C8B-B14F-4D97-AF65-F5344CB8AC3E}">
        <p14:creationId xmlns:p14="http://schemas.microsoft.com/office/powerpoint/2010/main" val="4196139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75343D-F637-127C-BD1A-7CDF2FD8D501}"/>
              </a:ext>
            </a:extLst>
          </p:cNvPr>
          <p:cNvSpPr>
            <a:spLocks noGrp="1"/>
          </p:cNvSpPr>
          <p:nvPr>
            <p:ph type="title"/>
          </p:nvPr>
        </p:nvSpPr>
        <p:spPr/>
        <p:txBody>
          <a:bodyPr>
            <a:normAutofit/>
          </a:bodyPr>
          <a:lstStyle/>
          <a:p>
            <a:r>
              <a:rPr lang="en-US" sz="4000" dirty="0"/>
              <a:t>Absorbing Markov Chains </a:t>
            </a:r>
            <a:r>
              <a:rPr lang="en-US" sz="4000" dirty="0" err="1"/>
              <a:t>Defintions</a:t>
            </a:r>
            <a:endParaRPr lang="en-US" sz="4000" dirty="0"/>
          </a:p>
        </p:txBody>
      </p:sp>
      <p:sp>
        <p:nvSpPr>
          <p:cNvPr id="3" name="Content Placeholder 2">
            <a:extLst>
              <a:ext uri="{FF2B5EF4-FFF2-40B4-BE49-F238E27FC236}">
                <a16:creationId xmlns:a16="http://schemas.microsoft.com/office/drawing/2014/main" id="{5CEE48FA-1B1A-4402-546D-E065287515B1}"/>
              </a:ext>
            </a:extLst>
          </p:cNvPr>
          <p:cNvSpPr>
            <a:spLocks noGrp="1"/>
          </p:cNvSpPr>
          <p:nvPr>
            <p:ph idx="1"/>
          </p:nvPr>
        </p:nvSpPr>
        <p:spPr/>
        <p:txBody>
          <a:bodyPr/>
          <a:lstStyle/>
          <a:p>
            <a:r>
              <a:rPr lang="en-US" dirty="0"/>
              <a:t>Every step can reach an absorbing state </a:t>
            </a:r>
          </a:p>
          <a:p>
            <a:endParaRPr lang="en-US" dirty="0"/>
          </a:p>
          <a:p>
            <a:r>
              <a:rPr lang="en-US" dirty="0"/>
              <a:t>Absorbing refers to a state that once entered cannot be left </a:t>
            </a:r>
          </a:p>
          <a:p>
            <a:endParaRPr lang="en-US" dirty="0"/>
          </a:p>
          <a:p>
            <a:r>
              <a:rPr lang="en-US" dirty="0"/>
              <a:t>A state that is not absorbing is – transient </a:t>
            </a:r>
          </a:p>
          <a:p>
            <a:endParaRPr lang="en-US" dirty="0"/>
          </a:p>
          <a:p>
            <a:r>
              <a:rPr lang="en-US" dirty="0"/>
              <a:t>Markov Chain – predictions of future outcomes</a:t>
            </a:r>
          </a:p>
          <a:p>
            <a:pPr marL="0" indent="0">
              <a:buNone/>
            </a:pPr>
            <a:r>
              <a:rPr lang="en-US" dirty="0"/>
              <a:t>	from present state </a:t>
            </a:r>
          </a:p>
        </p:txBody>
      </p:sp>
      <p:pic>
        <p:nvPicPr>
          <p:cNvPr id="4" name="Picture 3">
            <a:extLst>
              <a:ext uri="{FF2B5EF4-FFF2-40B4-BE49-F238E27FC236}">
                <a16:creationId xmlns:a16="http://schemas.microsoft.com/office/drawing/2014/main" id="{FAD4BFB1-1136-B34D-7B32-46AE2F4FE96A}"/>
              </a:ext>
            </a:extLst>
          </p:cNvPr>
          <p:cNvPicPr>
            <a:picLocks noChangeAspect="1"/>
          </p:cNvPicPr>
          <p:nvPr/>
        </p:nvPicPr>
        <p:blipFill>
          <a:blip r:embed="rId3"/>
          <a:stretch>
            <a:fillRect/>
          </a:stretch>
        </p:blipFill>
        <p:spPr>
          <a:xfrm>
            <a:off x="8243024" y="3514476"/>
            <a:ext cx="2350764" cy="3213601"/>
          </a:xfrm>
          <a:prstGeom prst="rect">
            <a:avLst/>
          </a:prstGeom>
        </p:spPr>
      </p:pic>
    </p:spTree>
    <p:extLst>
      <p:ext uri="{BB962C8B-B14F-4D97-AF65-F5344CB8AC3E}">
        <p14:creationId xmlns:p14="http://schemas.microsoft.com/office/powerpoint/2010/main" val="252462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6D7A0-D1C7-89F6-538B-46746B0848FC}"/>
              </a:ext>
            </a:extLst>
          </p:cNvPr>
          <p:cNvSpPr>
            <a:spLocks noGrp="1"/>
          </p:cNvSpPr>
          <p:nvPr>
            <p:ph type="title"/>
          </p:nvPr>
        </p:nvSpPr>
        <p:spPr/>
        <p:txBody>
          <a:bodyPr/>
          <a:lstStyle/>
          <a:p>
            <a:r>
              <a:rPr lang="en-US" dirty="0"/>
              <a:t>Markov Chains Matrices </a:t>
            </a:r>
          </a:p>
        </p:txBody>
      </p:sp>
      <p:pic>
        <p:nvPicPr>
          <p:cNvPr id="5" name="Content Placeholder 4" descr="A close-up of a symbol&#10;&#10;Description automatically generated">
            <a:extLst>
              <a:ext uri="{FF2B5EF4-FFF2-40B4-BE49-F238E27FC236}">
                <a16:creationId xmlns:a16="http://schemas.microsoft.com/office/drawing/2014/main" id="{E57DB8B8-6241-BE27-355D-9863A8572AC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954233" y="1804946"/>
            <a:ext cx="5057144" cy="3371431"/>
          </a:xfr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2C62C24C-629A-654C-56CC-440222F13799}"/>
                  </a:ext>
                </a:extLst>
              </p:cNvPr>
              <p:cNvSpPr txBox="1"/>
              <p:nvPr/>
            </p:nvSpPr>
            <p:spPr>
              <a:xfrm>
                <a:off x="532737" y="1804946"/>
                <a:ext cx="7219785" cy="4401205"/>
              </a:xfrm>
              <a:prstGeom prst="rect">
                <a:avLst/>
              </a:prstGeom>
              <a:noFill/>
            </p:spPr>
            <p:txBody>
              <a:bodyPr wrap="square" rtlCol="0">
                <a:spAutoFit/>
              </a:bodyPr>
              <a:lstStyle/>
              <a:p>
                <a:pPr marL="285750" indent="-285750">
                  <a:buFont typeface="Arial" panose="020B0604020202020204" pitchFamily="34" charset="0"/>
                  <a:buChar char="•"/>
                </a:pPr>
                <a:r>
                  <a:rPr lang="en-US" sz="2800" dirty="0"/>
                  <a:t>Q: t x t matrix </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R: r x t matrix</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0: r x t matrix </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I: r x r matrix</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B = </a:t>
                </a:r>
                <a14:m>
                  <m:oMath xmlns:m="http://schemas.openxmlformats.org/officeDocument/2006/math">
                    <m:sSup>
                      <m:sSupPr>
                        <m:ctrlPr>
                          <a:rPr lang="en-US" sz="2800" i="1" smtClean="0">
                            <a:latin typeface="Cambria Math" panose="02040503050406030204" pitchFamily="18" charset="0"/>
                          </a:rPr>
                        </m:ctrlPr>
                      </m:sSupPr>
                      <m:e>
                        <m:r>
                          <a:rPr lang="en-US" sz="2800" b="0" i="1" smtClean="0">
                            <a:latin typeface="Cambria Math" panose="02040503050406030204" pitchFamily="18" charset="0"/>
                          </a:rPr>
                          <m:t>(</m:t>
                        </m:r>
                        <m:r>
                          <a:rPr lang="en-US" sz="2800" b="0" i="1" smtClean="0">
                            <a:latin typeface="Cambria Math" panose="02040503050406030204" pitchFamily="18" charset="0"/>
                          </a:rPr>
                          <m:t>𝐼</m:t>
                        </m:r>
                        <m:r>
                          <a:rPr lang="en-US" sz="2800" b="0" i="1" smtClean="0">
                            <a:latin typeface="Cambria Math" panose="02040503050406030204" pitchFamily="18" charset="0"/>
                          </a:rPr>
                          <m:t>−</m:t>
                        </m:r>
                        <m:r>
                          <a:rPr lang="en-US" sz="2800" b="0" i="1" smtClean="0">
                            <a:latin typeface="Cambria Math" panose="02040503050406030204" pitchFamily="18" charset="0"/>
                          </a:rPr>
                          <m:t>𝑄</m:t>
                        </m:r>
                        <m:r>
                          <a:rPr lang="en-US" sz="2800" b="0" i="1" smtClean="0">
                            <a:latin typeface="Cambria Math" panose="02040503050406030204" pitchFamily="18" charset="0"/>
                          </a:rPr>
                          <m:t>)</m:t>
                        </m:r>
                      </m:e>
                      <m:sup>
                        <m:r>
                          <a:rPr lang="en-US" sz="2800" b="0" i="1" smtClean="0">
                            <a:latin typeface="Cambria Math" panose="02040503050406030204" pitchFamily="18" charset="0"/>
                          </a:rPr>
                          <m:t>−1</m:t>
                        </m:r>
                      </m:sup>
                    </m:sSup>
                  </m:oMath>
                </a14:m>
                <a:r>
                  <a:rPr lang="en-US" sz="2800" dirty="0"/>
                  <a:t> R:  t x r matrix</a:t>
                </a:r>
              </a:p>
            </p:txBody>
          </p:sp>
        </mc:Choice>
        <mc:Fallback xmlns="">
          <p:sp>
            <p:nvSpPr>
              <p:cNvPr id="6" name="TextBox 5">
                <a:extLst>
                  <a:ext uri="{FF2B5EF4-FFF2-40B4-BE49-F238E27FC236}">
                    <a16:creationId xmlns:a16="http://schemas.microsoft.com/office/drawing/2014/main" id="{2C62C24C-629A-654C-56CC-440222F13799}"/>
                  </a:ext>
                </a:extLst>
              </p:cNvPr>
              <p:cNvSpPr txBox="1">
                <a:spLocks noRot="1" noChangeAspect="1" noMove="1" noResize="1" noEditPoints="1" noAdjustHandles="1" noChangeArrowheads="1" noChangeShapeType="1" noTextEdit="1"/>
              </p:cNvSpPr>
              <p:nvPr/>
            </p:nvSpPr>
            <p:spPr>
              <a:xfrm>
                <a:off x="532737" y="1804946"/>
                <a:ext cx="7219785" cy="4401205"/>
              </a:xfrm>
              <a:prstGeom prst="rect">
                <a:avLst/>
              </a:prstGeom>
              <a:blipFill>
                <a:blip r:embed="rId4"/>
                <a:stretch>
                  <a:fillRect l="-1519" t="-1247" b="-3047"/>
                </a:stretch>
              </a:blipFill>
            </p:spPr>
            <p:txBody>
              <a:bodyPr/>
              <a:lstStyle/>
              <a:p>
                <a:r>
                  <a:rPr lang="en-US">
                    <a:noFill/>
                  </a:rPr>
                  <a:t> </a:t>
                </a:r>
              </a:p>
            </p:txBody>
          </p:sp>
        </mc:Fallback>
      </mc:AlternateContent>
    </p:spTree>
    <p:extLst>
      <p:ext uri="{BB962C8B-B14F-4D97-AF65-F5344CB8AC3E}">
        <p14:creationId xmlns:p14="http://schemas.microsoft.com/office/powerpoint/2010/main" val="1029860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AFCD2-5164-EB2F-9F78-B25A6D359C8A}"/>
              </a:ext>
            </a:extLst>
          </p:cNvPr>
          <p:cNvSpPr>
            <a:spLocks noGrp="1"/>
          </p:cNvSpPr>
          <p:nvPr>
            <p:ph type="title"/>
          </p:nvPr>
        </p:nvSpPr>
        <p:spPr>
          <a:xfrm>
            <a:off x="930302" y="365125"/>
            <a:ext cx="10423497" cy="1325563"/>
          </a:xfrm>
        </p:spPr>
        <p:txBody>
          <a:bodyPr/>
          <a:lstStyle/>
          <a:p>
            <a:r>
              <a:rPr lang="en-US" dirty="0"/>
              <a:t>General Understandings </a:t>
            </a:r>
          </a:p>
        </p:txBody>
      </p:sp>
      <p:sp>
        <p:nvSpPr>
          <p:cNvPr id="3" name="Content Placeholder 2">
            <a:extLst>
              <a:ext uri="{FF2B5EF4-FFF2-40B4-BE49-F238E27FC236}">
                <a16:creationId xmlns:a16="http://schemas.microsoft.com/office/drawing/2014/main" id="{9962945A-29B0-8C14-3FB0-F310AEBD6A53}"/>
              </a:ext>
            </a:extLst>
          </p:cNvPr>
          <p:cNvSpPr>
            <a:spLocks noGrp="1"/>
          </p:cNvSpPr>
          <p:nvPr>
            <p:ph idx="1"/>
          </p:nvPr>
        </p:nvSpPr>
        <p:spPr/>
        <p:txBody>
          <a:bodyPr>
            <a:normAutofit lnSpcReduction="10000"/>
          </a:bodyPr>
          <a:lstStyle/>
          <a:p>
            <a:r>
              <a:rPr lang="en-US" dirty="0"/>
              <a:t>Assume: both teams are equal</a:t>
            </a:r>
          </a:p>
          <a:p>
            <a:r>
              <a:rPr lang="en-US" dirty="0"/>
              <a:t>Assume that team A always wins the coin toss </a:t>
            </a:r>
          </a:p>
          <a:p>
            <a:endParaRPr lang="en-US" dirty="0"/>
          </a:p>
          <a:p>
            <a:r>
              <a:rPr lang="en-US" dirty="0"/>
              <a:t>α = probability of a touchdown</a:t>
            </a:r>
          </a:p>
          <a:p>
            <a:r>
              <a:rPr lang="el-GR" dirty="0"/>
              <a:t>β</a:t>
            </a:r>
            <a:r>
              <a:rPr lang="en-US" dirty="0"/>
              <a:t> = probability of a field goal</a:t>
            </a:r>
          </a:p>
          <a:p>
            <a:r>
              <a:rPr lang="el-GR" dirty="0"/>
              <a:t>γ</a:t>
            </a:r>
            <a:r>
              <a:rPr lang="en-US" dirty="0"/>
              <a:t> = probability of not scoring </a:t>
            </a:r>
          </a:p>
          <a:p>
            <a:r>
              <a:rPr lang="en-US" dirty="0"/>
              <a:t>α+</a:t>
            </a:r>
            <a:r>
              <a:rPr lang="el-GR" dirty="0"/>
              <a:t> β</a:t>
            </a:r>
            <a:r>
              <a:rPr lang="en-US" dirty="0"/>
              <a:t>+</a:t>
            </a:r>
            <a:r>
              <a:rPr lang="el-GR" dirty="0"/>
              <a:t> γ</a:t>
            </a:r>
            <a:r>
              <a:rPr lang="en-US" dirty="0"/>
              <a:t>= 1</a:t>
            </a:r>
          </a:p>
          <a:p>
            <a:pPr marL="0" indent="0">
              <a:buNone/>
            </a:pPr>
            <a:endParaRPr lang="en-US" dirty="0"/>
          </a:p>
          <a:p>
            <a:r>
              <a:rPr lang="en-US" dirty="0"/>
              <a:t>[a, b, T]</a:t>
            </a:r>
          </a:p>
        </p:txBody>
      </p:sp>
    </p:spTree>
    <p:extLst>
      <p:ext uri="{BB962C8B-B14F-4D97-AF65-F5344CB8AC3E}">
        <p14:creationId xmlns:p14="http://schemas.microsoft.com/office/powerpoint/2010/main" val="20350898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82B19-5422-8E9B-F1BE-255B106718F1}"/>
              </a:ext>
            </a:extLst>
          </p:cNvPr>
          <p:cNvSpPr>
            <a:spLocks noGrp="1"/>
          </p:cNvSpPr>
          <p:nvPr>
            <p:ph type="title"/>
          </p:nvPr>
        </p:nvSpPr>
        <p:spPr/>
        <p:txBody>
          <a:bodyPr/>
          <a:lstStyle/>
          <a:p>
            <a:r>
              <a:rPr lang="en-US" dirty="0"/>
              <a:t>Old School Rules</a:t>
            </a:r>
          </a:p>
        </p:txBody>
      </p:sp>
      <p:sp>
        <p:nvSpPr>
          <p:cNvPr id="3" name="Content Placeholder 2">
            <a:extLst>
              <a:ext uri="{FF2B5EF4-FFF2-40B4-BE49-F238E27FC236}">
                <a16:creationId xmlns:a16="http://schemas.microsoft.com/office/drawing/2014/main" id="{1A442FA2-4FE1-E08D-A13C-38C615D34F43}"/>
              </a:ext>
            </a:extLst>
          </p:cNvPr>
          <p:cNvSpPr>
            <a:spLocks noGrp="1"/>
          </p:cNvSpPr>
          <p:nvPr>
            <p:ph idx="1"/>
          </p:nvPr>
        </p:nvSpPr>
        <p:spPr/>
        <p:txBody>
          <a:bodyPr/>
          <a:lstStyle/>
          <a:p>
            <a:r>
              <a:rPr lang="en-US" dirty="0"/>
              <a:t>First to score wins</a:t>
            </a:r>
          </a:p>
          <a:p>
            <a:pPr lvl="1"/>
            <a:r>
              <a:rPr lang="en-US" dirty="0"/>
              <a:t>First instituted in 1974 </a:t>
            </a:r>
          </a:p>
          <a:p>
            <a:endParaRPr lang="en-US" dirty="0"/>
          </a:p>
          <a:p>
            <a:r>
              <a:rPr lang="en-US" dirty="0"/>
              <a:t>1974-1993: 47%</a:t>
            </a:r>
          </a:p>
          <a:p>
            <a:endParaRPr lang="en-US" dirty="0"/>
          </a:p>
          <a:p>
            <a:r>
              <a:rPr lang="en-US" dirty="0"/>
              <a:t>1994-2009: 60% </a:t>
            </a:r>
          </a:p>
        </p:txBody>
      </p:sp>
    </p:spTree>
    <p:extLst>
      <p:ext uri="{BB962C8B-B14F-4D97-AF65-F5344CB8AC3E}">
        <p14:creationId xmlns:p14="http://schemas.microsoft.com/office/powerpoint/2010/main" val="1484047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169CA-79E6-DF8C-831F-03A5BDD024FB}"/>
              </a:ext>
            </a:extLst>
          </p:cNvPr>
          <p:cNvSpPr>
            <a:spLocks noGrp="1"/>
          </p:cNvSpPr>
          <p:nvPr>
            <p:ph type="title"/>
          </p:nvPr>
        </p:nvSpPr>
        <p:spPr>
          <a:xfrm>
            <a:off x="697078" y="68590"/>
            <a:ext cx="6046621" cy="1616203"/>
          </a:xfrm>
        </p:spPr>
        <p:txBody>
          <a:bodyPr anchor="b">
            <a:normAutofit/>
          </a:bodyPr>
          <a:lstStyle/>
          <a:p>
            <a:r>
              <a:rPr lang="en-US" sz="4800" dirty="0"/>
              <a:t>Old Overtime System</a:t>
            </a:r>
          </a:p>
        </p:txBody>
      </p:sp>
      <p:pic>
        <p:nvPicPr>
          <p:cNvPr id="7" name="Content Placeholder 6" descr="A white background with black letters&#10;&#10;Description automatically generated">
            <a:extLst>
              <a:ext uri="{FF2B5EF4-FFF2-40B4-BE49-F238E27FC236}">
                <a16:creationId xmlns:a16="http://schemas.microsoft.com/office/drawing/2014/main" id="{3904FD11-74DE-5511-834D-68F502A4F9F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660731" y="1979428"/>
            <a:ext cx="4364428" cy="1852222"/>
          </a:xfrm>
        </p:spPr>
      </p:pic>
      <p:pic>
        <p:nvPicPr>
          <p:cNvPr id="5" name="Content Placeholder 4" descr="A diagram of a diagram&#10;&#10;Description automatically generated">
            <a:extLst>
              <a:ext uri="{FF2B5EF4-FFF2-40B4-BE49-F238E27FC236}">
                <a16:creationId xmlns:a16="http://schemas.microsoft.com/office/drawing/2014/main" id="{72455B90-F4B9-8F9D-8825-44A8527B02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420" y="1675107"/>
            <a:ext cx="4786974" cy="2443002"/>
          </a:xfrm>
          <a:prstGeom prst="rect">
            <a:avLst/>
          </a:prstGeom>
        </p:spPr>
      </p:pic>
      <p:grpSp>
        <p:nvGrpSpPr>
          <p:cNvPr id="12" name="Group 11">
            <a:extLst>
              <a:ext uri="{FF2B5EF4-FFF2-40B4-BE49-F238E27FC236}">
                <a16:creationId xmlns:a16="http://schemas.microsoft.com/office/drawing/2014/main" id="{6258F736-B256-8039-9DC6-F4E49A5C5AD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2068638" y="0"/>
            <a:ext cx="123362" cy="6858000"/>
            <a:chOff x="12068638" y="0"/>
            <a:chExt cx="123362" cy="6858000"/>
          </a:xfrm>
        </p:grpSpPr>
        <p:sp>
          <p:nvSpPr>
            <p:cNvPr id="13" name="Rectangle 12">
              <a:extLst>
                <a:ext uri="{FF2B5EF4-FFF2-40B4-BE49-F238E27FC236}">
                  <a16:creationId xmlns:a16="http://schemas.microsoft.com/office/drawing/2014/main" id="{10B4520A-996E-330C-99DA-69CA4D89E9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C8FA945-E356-695F-18D6-CAD4EF34FE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a:extLst>
              <a:ext uri="{FF2B5EF4-FFF2-40B4-BE49-F238E27FC236}">
                <a16:creationId xmlns:a16="http://schemas.microsoft.com/office/drawing/2014/main" id="{26C5110F-B87B-AC3D-4216-FB06BA85BD0A}"/>
              </a:ext>
            </a:extLst>
          </p:cNvPr>
          <p:cNvSpPr txBox="1"/>
          <p:nvPr/>
        </p:nvSpPr>
        <p:spPr>
          <a:xfrm>
            <a:off x="7871308" y="2889582"/>
            <a:ext cx="1730098" cy="718457"/>
          </a:xfrm>
          <a:prstGeom prst="rect">
            <a:avLst/>
          </a:prstGeom>
          <a:noFill/>
          <a:ln>
            <a:solidFill>
              <a:srgbClr val="FF0000"/>
            </a:solidFill>
          </a:ln>
        </p:spPr>
        <p:txBody>
          <a:bodyPr wrap="square" rtlCol="0">
            <a:spAutoFit/>
          </a:bodyPr>
          <a:lstStyle/>
          <a:p>
            <a:endParaRPr lang="en-US" dirty="0"/>
          </a:p>
        </p:txBody>
      </p:sp>
      <p:sp>
        <p:nvSpPr>
          <p:cNvPr id="11" name="TextBox 10">
            <a:extLst>
              <a:ext uri="{FF2B5EF4-FFF2-40B4-BE49-F238E27FC236}">
                <a16:creationId xmlns:a16="http://schemas.microsoft.com/office/drawing/2014/main" id="{B0D0696E-E999-D84C-A34A-E329B706F610}"/>
              </a:ext>
            </a:extLst>
          </p:cNvPr>
          <p:cNvSpPr txBox="1"/>
          <p:nvPr/>
        </p:nvSpPr>
        <p:spPr>
          <a:xfrm>
            <a:off x="7842945" y="2108990"/>
            <a:ext cx="1758461" cy="676331"/>
          </a:xfrm>
          <a:prstGeom prst="rect">
            <a:avLst/>
          </a:prstGeom>
          <a:noFill/>
          <a:ln>
            <a:solidFill>
              <a:srgbClr val="00B0F0"/>
            </a:solidFill>
          </a:ln>
        </p:spPr>
        <p:txBody>
          <a:bodyPr wrap="square" rtlCol="0">
            <a:spAutoFit/>
          </a:bodyPr>
          <a:lstStyle/>
          <a:p>
            <a:endParaRPr lang="en-US" dirty="0"/>
          </a:p>
        </p:txBody>
      </p:sp>
      <p:sp>
        <p:nvSpPr>
          <p:cNvPr id="15" name="TextBox 14">
            <a:extLst>
              <a:ext uri="{FF2B5EF4-FFF2-40B4-BE49-F238E27FC236}">
                <a16:creationId xmlns:a16="http://schemas.microsoft.com/office/drawing/2014/main" id="{BD18957F-D322-8FE9-E45C-ACD32763E921}"/>
              </a:ext>
            </a:extLst>
          </p:cNvPr>
          <p:cNvSpPr txBox="1"/>
          <p:nvPr/>
        </p:nvSpPr>
        <p:spPr>
          <a:xfrm>
            <a:off x="7014058" y="2079321"/>
            <a:ext cx="857250" cy="718457"/>
          </a:xfrm>
          <a:prstGeom prst="rect">
            <a:avLst/>
          </a:prstGeom>
          <a:noFill/>
          <a:ln>
            <a:solidFill>
              <a:srgbClr val="92D050"/>
            </a:solidFill>
          </a:ln>
        </p:spPr>
        <p:txBody>
          <a:bodyPr wrap="square" rtlCol="0">
            <a:spAutoFit/>
          </a:bodyPr>
          <a:lstStyle/>
          <a:p>
            <a:endParaRPr lang="en-US" dirty="0"/>
          </a:p>
        </p:txBody>
      </p:sp>
      <p:pic>
        <p:nvPicPr>
          <p:cNvPr id="18" name="Picture 17" descr="A math equation with numbers and symbols&#10;&#10;Description automatically generated">
            <a:extLst>
              <a:ext uri="{FF2B5EF4-FFF2-40B4-BE49-F238E27FC236}">
                <a16:creationId xmlns:a16="http://schemas.microsoft.com/office/drawing/2014/main" id="{0B58CE69-ACCE-F617-38AA-533645AB595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59568" y="4045046"/>
            <a:ext cx="8527618" cy="1211169"/>
          </a:xfrm>
          <a:prstGeom prst="rect">
            <a:avLst/>
          </a:prstGeom>
        </p:spPr>
      </p:pic>
      <p:pic>
        <p:nvPicPr>
          <p:cNvPr id="20" name="Picture 19" descr="A math equation with numbers and symbols&#10;&#10;Description automatically generated">
            <a:extLst>
              <a:ext uri="{FF2B5EF4-FFF2-40B4-BE49-F238E27FC236}">
                <a16:creationId xmlns:a16="http://schemas.microsoft.com/office/drawing/2014/main" id="{235EB41A-6699-7F02-2A2F-22313F946F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28855" y="5360476"/>
            <a:ext cx="3693023" cy="1098752"/>
          </a:xfrm>
          <a:prstGeom prst="rect">
            <a:avLst/>
          </a:prstGeom>
        </p:spPr>
      </p:pic>
      <p:sp>
        <p:nvSpPr>
          <p:cNvPr id="21" name="TextBox 20">
            <a:extLst>
              <a:ext uri="{FF2B5EF4-FFF2-40B4-BE49-F238E27FC236}">
                <a16:creationId xmlns:a16="http://schemas.microsoft.com/office/drawing/2014/main" id="{4C88CDC3-40FA-41AC-DAF1-75D3F561A1BA}"/>
              </a:ext>
            </a:extLst>
          </p:cNvPr>
          <p:cNvSpPr txBox="1"/>
          <p:nvPr/>
        </p:nvSpPr>
        <p:spPr>
          <a:xfrm>
            <a:off x="4236121" y="4127795"/>
            <a:ext cx="1598212" cy="1098752"/>
          </a:xfrm>
          <a:prstGeom prst="rect">
            <a:avLst/>
          </a:prstGeom>
          <a:noFill/>
          <a:ln>
            <a:solidFill>
              <a:schemeClr val="accent4">
                <a:lumMod val="75000"/>
              </a:schemeClr>
            </a:solidFill>
          </a:ln>
        </p:spPr>
        <p:txBody>
          <a:bodyPr wrap="square" rtlCol="0">
            <a:spAutoFit/>
          </a:bodyPr>
          <a:lstStyle/>
          <a:p>
            <a:endParaRPr lang="en-US" dirty="0"/>
          </a:p>
        </p:txBody>
      </p:sp>
      <p:sp>
        <p:nvSpPr>
          <p:cNvPr id="23" name="TextBox 22">
            <a:extLst>
              <a:ext uri="{FF2B5EF4-FFF2-40B4-BE49-F238E27FC236}">
                <a16:creationId xmlns:a16="http://schemas.microsoft.com/office/drawing/2014/main" id="{9A6839CB-F880-B653-D219-41AF42296C02}"/>
              </a:ext>
            </a:extLst>
          </p:cNvPr>
          <p:cNvSpPr txBox="1"/>
          <p:nvPr/>
        </p:nvSpPr>
        <p:spPr>
          <a:xfrm>
            <a:off x="5834333" y="4118109"/>
            <a:ext cx="1789044" cy="1078769"/>
          </a:xfrm>
          <a:prstGeom prst="rect">
            <a:avLst/>
          </a:prstGeom>
          <a:noFill/>
          <a:ln>
            <a:solidFill>
              <a:schemeClr val="accent5"/>
            </a:solidFill>
          </a:ln>
        </p:spPr>
        <p:txBody>
          <a:bodyPr wrap="square" rtlCol="0">
            <a:spAutoFit/>
          </a:bodyPr>
          <a:lstStyle/>
          <a:p>
            <a:endParaRPr lang="en-US" dirty="0"/>
          </a:p>
        </p:txBody>
      </p:sp>
    </p:spTree>
    <p:extLst>
      <p:ext uri="{BB962C8B-B14F-4D97-AF65-F5344CB8AC3E}">
        <p14:creationId xmlns:p14="http://schemas.microsoft.com/office/powerpoint/2010/main" val="24324253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F6281-D76E-19C7-25FF-946E8271F56A}"/>
              </a:ext>
            </a:extLst>
          </p:cNvPr>
          <p:cNvSpPr>
            <a:spLocks noGrp="1"/>
          </p:cNvSpPr>
          <p:nvPr>
            <p:ph type="title"/>
          </p:nvPr>
        </p:nvSpPr>
        <p:spPr/>
        <p:txBody>
          <a:bodyPr/>
          <a:lstStyle/>
          <a:p>
            <a:r>
              <a:rPr lang="en-US" dirty="0"/>
              <a:t>New Rules </a:t>
            </a:r>
          </a:p>
        </p:txBody>
      </p:sp>
      <p:sp>
        <p:nvSpPr>
          <p:cNvPr id="3" name="Content Placeholder 2">
            <a:extLst>
              <a:ext uri="{FF2B5EF4-FFF2-40B4-BE49-F238E27FC236}">
                <a16:creationId xmlns:a16="http://schemas.microsoft.com/office/drawing/2014/main" id="{CB102CC3-4C6F-CBC8-0CBE-6380AAA7C241}"/>
              </a:ext>
            </a:extLst>
          </p:cNvPr>
          <p:cNvSpPr>
            <a:spLocks noGrp="1"/>
          </p:cNvSpPr>
          <p:nvPr>
            <p:ph idx="1"/>
          </p:nvPr>
        </p:nvSpPr>
        <p:spPr/>
        <p:txBody>
          <a:bodyPr/>
          <a:lstStyle/>
          <a:p>
            <a:r>
              <a:rPr lang="en-US" dirty="0"/>
              <a:t>Team who possesses the ball first scores a touchdown – game over</a:t>
            </a:r>
          </a:p>
          <a:p>
            <a:endParaRPr lang="en-US" dirty="0"/>
          </a:p>
          <a:p>
            <a:r>
              <a:rPr lang="en-US" dirty="0"/>
              <a:t>Team who possesses the ball first kicks a field goal, then the other team can win with a touch down or kick a field goal – Sudden death </a:t>
            </a:r>
          </a:p>
          <a:p>
            <a:endParaRPr lang="en-US" dirty="0"/>
          </a:p>
          <a:p>
            <a:r>
              <a:rPr lang="en-US" dirty="0"/>
              <a:t>Team who possesses the ball first does not score – sudden death</a:t>
            </a:r>
          </a:p>
          <a:p>
            <a:endParaRPr lang="en-US" dirty="0"/>
          </a:p>
          <a:p>
            <a:endParaRPr lang="en-US" dirty="0"/>
          </a:p>
        </p:txBody>
      </p:sp>
    </p:spTree>
    <p:extLst>
      <p:ext uri="{BB962C8B-B14F-4D97-AF65-F5344CB8AC3E}">
        <p14:creationId xmlns:p14="http://schemas.microsoft.com/office/powerpoint/2010/main" val="4223758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255F4D-2815-5CDD-07A3-3406BAC6E9D4}"/>
              </a:ext>
            </a:extLst>
          </p:cNvPr>
          <p:cNvSpPr>
            <a:spLocks noGrp="1"/>
          </p:cNvSpPr>
          <p:nvPr>
            <p:ph type="title"/>
          </p:nvPr>
        </p:nvSpPr>
        <p:spPr/>
        <p:txBody>
          <a:bodyPr/>
          <a:lstStyle/>
          <a:p>
            <a:r>
              <a:rPr lang="en-US" dirty="0"/>
              <a:t>New Overtime System</a:t>
            </a:r>
          </a:p>
        </p:txBody>
      </p:sp>
      <p:pic>
        <p:nvPicPr>
          <p:cNvPr id="5" name="Content Placeholder 4" descr="A close up of a text&#10;&#10;Description automatically generated">
            <a:extLst>
              <a:ext uri="{FF2B5EF4-FFF2-40B4-BE49-F238E27FC236}">
                <a16:creationId xmlns:a16="http://schemas.microsoft.com/office/drawing/2014/main" id="{B2E1481B-92AC-DE34-7272-C51733CEC59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5836" y="1588791"/>
            <a:ext cx="10744878" cy="1421504"/>
          </a:xfrm>
        </p:spPr>
      </p:pic>
      <p:pic>
        <p:nvPicPr>
          <p:cNvPr id="7" name="Picture 6" descr="A black text on a white background&#10;&#10;Description automatically generated">
            <a:extLst>
              <a:ext uri="{FF2B5EF4-FFF2-40B4-BE49-F238E27FC236}">
                <a16:creationId xmlns:a16="http://schemas.microsoft.com/office/drawing/2014/main" id="{F3BA3AC9-9060-3A1D-EAD4-EF7C95B5D7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323" y="2798860"/>
            <a:ext cx="4597513" cy="1532506"/>
          </a:xfrm>
          <a:prstGeom prst="rect">
            <a:avLst/>
          </a:prstGeom>
        </p:spPr>
      </p:pic>
    </p:spTree>
    <p:extLst>
      <p:ext uri="{BB962C8B-B14F-4D97-AF65-F5344CB8AC3E}">
        <p14:creationId xmlns:p14="http://schemas.microsoft.com/office/powerpoint/2010/main" val="3344811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A8ADF-4A2B-B321-BCD6-46D31F90CBD1}"/>
              </a:ext>
            </a:extLst>
          </p:cNvPr>
          <p:cNvSpPr>
            <a:spLocks noGrp="1"/>
          </p:cNvSpPr>
          <p:nvPr>
            <p:ph type="title"/>
          </p:nvPr>
        </p:nvSpPr>
        <p:spPr/>
        <p:txBody>
          <a:bodyPr/>
          <a:lstStyle/>
          <a:p>
            <a:r>
              <a:rPr lang="en-US" dirty="0"/>
              <a:t>P(A wins | FG) </a:t>
            </a:r>
          </a:p>
        </p:txBody>
      </p:sp>
      <p:pic>
        <p:nvPicPr>
          <p:cNvPr id="5" name="Content Placeholder 4" descr="A diagram of a diagram&#10;&#10;Description automatically generated">
            <a:extLst>
              <a:ext uri="{FF2B5EF4-FFF2-40B4-BE49-F238E27FC236}">
                <a16:creationId xmlns:a16="http://schemas.microsoft.com/office/drawing/2014/main" id="{D3B7E3D1-1848-4C64-63DA-25EE5F2516F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76523" y="1327522"/>
            <a:ext cx="5464319" cy="2865653"/>
          </a:xfrm>
        </p:spPr>
      </p:pic>
      <p:pic>
        <p:nvPicPr>
          <p:cNvPr id="7" name="Picture 6" descr="A white background with black letters&#10;&#10;Description automatically generated">
            <a:extLst>
              <a:ext uri="{FF2B5EF4-FFF2-40B4-BE49-F238E27FC236}">
                <a16:creationId xmlns:a16="http://schemas.microsoft.com/office/drawing/2014/main" id="{71A554D7-152B-4906-CB32-1F2C318632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6523" y="4193175"/>
            <a:ext cx="4710945" cy="2281089"/>
          </a:xfrm>
          <a:prstGeom prst="rect">
            <a:avLst/>
          </a:prstGeom>
        </p:spPr>
      </p:pic>
      <p:pic>
        <p:nvPicPr>
          <p:cNvPr id="9" name="Picture 8" descr="A math equations on a white background&#10;&#10;Description automatically generated">
            <a:extLst>
              <a:ext uri="{FF2B5EF4-FFF2-40B4-BE49-F238E27FC236}">
                <a16:creationId xmlns:a16="http://schemas.microsoft.com/office/drawing/2014/main" id="{A1704DA2-FAE4-2447-CBAA-3CE623FC80B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48462" y="1248268"/>
            <a:ext cx="6641779" cy="2474802"/>
          </a:xfrm>
          <a:prstGeom prst="rect">
            <a:avLst/>
          </a:prstGeom>
        </p:spPr>
      </p:pic>
      <p:sp>
        <p:nvSpPr>
          <p:cNvPr id="10" name="TextBox 9">
            <a:extLst>
              <a:ext uri="{FF2B5EF4-FFF2-40B4-BE49-F238E27FC236}">
                <a16:creationId xmlns:a16="http://schemas.microsoft.com/office/drawing/2014/main" id="{AAE391FC-BD14-7FD3-80A2-967BB76D7AEE}"/>
              </a:ext>
            </a:extLst>
          </p:cNvPr>
          <p:cNvSpPr txBox="1"/>
          <p:nvPr/>
        </p:nvSpPr>
        <p:spPr>
          <a:xfrm>
            <a:off x="1494845" y="4373217"/>
            <a:ext cx="1192696" cy="1157261"/>
          </a:xfrm>
          <a:prstGeom prst="rect">
            <a:avLst/>
          </a:prstGeom>
          <a:noFill/>
          <a:ln>
            <a:solidFill>
              <a:srgbClr val="92D050"/>
            </a:solidFill>
          </a:ln>
        </p:spPr>
        <p:txBody>
          <a:bodyPr wrap="square" rtlCol="0">
            <a:spAutoFit/>
          </a:bodyPr>
          <a:lstStyle/>
          <a:p>
            <a:endParaRPr lang="en-US" dirty="0"/>
          </a:p>
        </p:txBody>
      </p:sp>
      <p:sp>
        <p:nvSpPr>
          <p:cNvPr id="11" name="TextBox 10">
            <a:extLst>
              <a:ext uri="{FF2B5EF4-FFF2-40B4-BE49-F238E27FC236}">
                <a16:creationId xmlns:a16="http://schemas.microsoft.com/office/drawing/2014/main" id="{8782E5E8-491E-13B1-D37E-2611E6909B90}"/>
              </a:ext>
            </a:extLst>
          </p:cNvPr>
          <p:cNvSpPr txBox="1"/>
          <p:nvPr/>
        </p:nvSpPr>
        <p:spPr>
          <a:xfrm>
            <a:off x="2743200" y="4376055"/>
            <a:ext cx="1622066" cy="1154423"/>
          </a:xfrm>
          <a:prstGeom prst="rect">
            <a:avLst/>
          </a:prstGeom>
          <a:noFill/>
          <a:ln>
            <a:solidFill>
              <a:srgbClr val="00B0F0"/>
            </a:solidFill>
          </a:ln>
        </p:spPr>
        <p:txBody>
          <a:bodyPr wrap="square" rtlCol="0">
            <a:spAutoFit/>
          </a:bodyPr>
          <a:lstStyle/>
          <a:p>
            <a:endParaRPr lang="en-US" dirty="0"/>
          </a:p>
        </p:txBody>
      </p:sp>
      <p:sp>
        <p:nvSpPr>
          <p:cNvPr id="12" name="TextBox 11">
            <a:extLst>
              <a:ext uri="{FF2B5EF4-FFF2-40B4-BE49-F238E27FC236}">
                <a16:creationId xmlns:a16="http://schemas.microsoft.com/office/drawing/2014/main" id="{1AF165D1-DEAE-8253-B4E4-94B494276A98}"/>
              </a:ext>
            </a:extLst>
          </p:cNvPr>
          <p:cNvSpPr txBox="1"/>
          <p:nvPr/>
        </p:nvSpPr>
        <p:spPr>
          <a:xfrm>
            <a:off x="2743200" y="5474819"/>
            <a:ext cx="1622066" cy="759004"/>
          </a:xfrm>
          <a:prstGeom prst="rect">
            <a:avLst/>
          </a:prstGeom>
          <a:noFill/>
          <a:ln>
            <a:solidFill>
              <a:srgbClr val="FF0000"/>
            </a:solidFill>
          </a:ln>
        </p:spPr>
        <p:txBody>
          <a:bodyPr wrap="square" rtlCol="0">
            <a:spAutoFit/>
          </a:bodyPr>
          <a:lstStyle/>
          <a:p>
            <a:endParaRPr lang="en-US" dirty="0"/>
          </a:p>
        </p:txBody>
      </p:sp>
      <p:sp>
        <p:nvSpPr>
          <p:cNvPr id="13" name="TextBox 12">
            <a:extLst>
              <a:ext uri="{FF2B5EF4-FFF2-40B4-BE49-F238E27FC236}">
                <a16:creationId xmlns:a16="http://schemas.microsoft.com/office/drawing/2014/main" id="{92DD3BD3-839A-979C-D18F-4C1337C9D694}"/>
              </a:ext>
            </a:extLst>
          </p:cNvPr>
          <p:cNvSpPr txBox="1"/>
          <p:nvPr/>
        </p:nvSpPr>
        <p:spPr>
          <a:xfrm>
            <a:off x="6302519" y="1412882"/>
            <a:ext cx="1765190" cy="1025718"/>
          </a:xfrm>
          <a:prstGeom prst="rect">
            <a:avLst/>
          </a:prstGeom>
          <a:noFill/>
          <a:ln>
            <a:solidFill>
              <a:schemeClr val="accent4">
                <a:lumMod val="75000"/>
              </a:schemeClr>
            </a:solidFill>
          </a:ln>
        </p:spPr>
        <p:txBody>
          <a:bodyPr wrap="square" rtlCol="0">
            <a:spAutoFit/>
          </a:bodyPr>
          <a:lstStyle/>
          <a:p>
            <a:endParaRPr lang="en-US" dirty="0"/>
          </a:p>
        </p:txBody>
      </p:sp>
      <p:sp>
        <p:nvSpPr>
          <p:cNvPr id="15" name="TextBox 14">
            <a:extLst>
              <a:ext uri="{FF2B5EF4-FFF2-40B4-BE49-F238E27FC236}">
                <a16:creationId xmlns:a16="http://schemas.microsoft.com/office/drawing/2014/main" id="{9D7E53D0-529C-3E29-BED8-46DE19D2A5AE}"/>
              </a:ext>
            </a:extLst>
          </p:cNvPr>
          <p:cNvSpPr txBox="1"/>
          <p:nvPr/>
        </p:nvSpPr>
        <p:spPr>
          <a:xfrm>
            <a:off x="8092581" y="1401818"/>
            <a:ext cx="1645920" cy="1172013"/>
          </a:xfrm>
          <a:prstGeom prst="rect">
            <a:avLst/>
          </a:prstGeom>
          <a:noFill/>
          <a:ln>
            <a:solidFill>
              <a:srgbClr val="00B0F0"/>
            </a:solidFill>
          </a:ln>
        </p:spPr>
        <p:txBody>
          <a:bodyPr wrap="square" rtlCol="0">
            <a:spAutoFit/>
          </a:bodyPr>
          <a:lstStyle/>
          <a:p>
            <a:endParaRPr lang="en-US" dirty="0"/>
          </a:p>
        </p:txBody>
      </p:sp>
      <p:pic>
        <p:nvPicPr>
          <p:cNvPr id="17" name="Picture 16" descr="A math equation with numbers and symbols&#10;&#10;Description automatically generated">
            <a:extLst>
              <a:ext uri="{FF2B5EF4-FFF2-40B4-BE49-F238E27FC236}">
                <a16:creationId xmlns:a16="http://schemas.microsoft.com/office/drawing/2014/main" id="{FB5FA106-F084-269A-3D4B-D9FD7488A99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62888" y="4701412"/>
            <a:ext cx="6190912" cy="908320"/>
          </a:xfrm>
          <a:prstGeom prst="rect">
            <a:avLst/>
          </a:prstGeom>
        </p:spPr>
      </p:pic>
    </p:spTree>
    <p:extLst>
      <p:ext uri="{BB962C8B-B14F-4D97-AF65-F5344CB8AC3E}">
        <p14:creationId xmlns:p14="http://schemas.microsoft.com/office/powerpoint/2010/main" val="19353521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2938</TotalTime>
  <Words>704</Words>
  <Application>Microsoft Office PowerPoint</Application>
  <PresentationFormat>Widescreen</PresentationFormat>
  <Paragraphs>94</Paragraphs>
  <Slides>13</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Cambria Math</vt:lpstr>
      <vt:lpstr>Office Theme</vt:lpstr>
      <vt:lpstr>Advantage of the Coin Toss for Overtime in The National Football League</vt:lpstr>
      <vt:lpstr>Absorbing Markov Chains Defintions</vt:lpstr>
      <vt:lpstr>Markov Chains Matrices </vt:lpstr>
      <vt:lpstr>General Understandings </vt:lpstr>
      <vt:lpstr>Old School Rules</vt:lpstr>
      <vt:lpstr>Old Overtime System</vt:lpstr>
      <vt:lpstr>New Rules </vt:lpstr>
      <vt:lpstr>New Overtime System</vt:lpstr>
      <vt:lpstr>P(A wins | FG) </vt:lpstr>
      <vt:lpstr>New Overtime System Continued </vt:lpstr>
      <vt:lpstr>Comparison</vt:lpstr>
      <vt:lpstr>Future Works </vt:lpstr>
      <vt:lpstr>Works Cited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Advantage of the Coin Toss for overtime in The National Football League</dc:title>
  <dc:creator>Swope, Tyson</dc:creator>
  <cp:lastModifiedBy>Riley, Doug A.</cp:lastModifiedBy>
  <cp:revision>2</cp:revision>
  <dcterms:created xsi:type="dcterms:W3CDTF">2023-10-23T03:50:03Z</dcterms:created>
  <dcterms:modified xsi:type="dcterms:W3CDTF">2023-10-25T16:21:14Z</dcterms:modified>
</cp:coreProperties>
</file>