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3"/>
  </p:notesMasterIdLst>
  <p:sldIdLst>
    <p:sldId id="256" r:id="rId2"/>
    <p:sldId id="258" r:id="rId3"/>
    <p:sldId id="257" r:id="rId4"/>
    <p:sldId id="259" r:id="rId5"/>
    <p:sldId id="261" r:id="rId6"/>
    <p:sldId id="262" r:id="rId7"/>
    <p:sldId id="263" r:id="rId8"/>
    <p:sldId id="264" r:id="rId9"/>
    <p:sldId id="265" r:id="rId10"/>
    <p:sldId id="266" r:id="rId11"/>
    <p:sldId id="260"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56193"/>
  </p:normalViewPr>
  <p:slideViewPr>
    <p:cSldViewPr snapToGrid="0">
      <p:cViewPr varScale="1">
        <p:scale>
          <a:sx n="64" d="100"/>
          <a:sy n="64" d="100"/>
        </p:scale>
        <p:origin x="235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25021C-5EDE-1345-AE8F-F7931585E9A3}" type="datetimeFigureOut">
              <a:rPr lang="en-US" smtClean="0"/>
              <a:t>10/25/2023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9115C9-8622-9540-9116-920D9C62D3C4}" type="slidenum">
              <a:rPr lang="en-US" smtClean="0"/>
              <a:t>‹#›</a:t>
            </a:fld>
            <a:endParaRPr lang="en-US"/>
          </a:p>
        </p:txBody>
      </p:sp>
    </p:spTree>
    <p:extLst>
      <p:ext uri="{BB962C8B-B14F-4D97-AF65-F5344CB8AC3E}">
        <p14:creationId xmlns:p14="http://schemas.microsoft.com/office/powerpoint/2010/main" val="4193913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 thank you for coming to my talk today. My name is Markie Nelson, and I will be talking to you all about Polyovulation Possibilities.</a:t>
            </a:r>
          </a:p>
        </p:txBody>
      </p:sp>
      <p:sp>
        <p:nvSpPr>
          <p:cNvPr id="4" name="Slide Number Placeholder 3"/>
          <p:cNvSpPr>
            <a:spLocks noGrp="1"/>
          </p:cNvSpPr>
          <p:nvPr>
            <p:ph type="sldNum" sz="quarter" idx="5"/>
          </p:nvPr>
        </p:nvSpPr>
        <p:spPr/>
        <p:txBody>
          <a:bodyPr/>
          <a:lstStyle/>
          <a:p>
            <a:fld id="{A49115C9-8622-9540-9116-920D9C62D3C4}" type="slidenum">
              <a:rPr lang="en-US" smtClean="0"/>
              <a:t>1</a:t>
            </a:fld>
            <a:endParaRPr lang="en-US"/>
          </a:p>
        </p:txBody>
      </p:sp>
    </p:spTree>
    <p:extLst>
      <p:ext uri="{BB962C8B-B14F-4D97-AF65-F5344CB8AC3E}">
        <p14:creationId xmlns:p14="http://schemas.microsoft.com/office/powerpoint/2010/main" val="2496428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Future works consist of:</a:t>
            </a:r>
          </a:p>
          <a:p>
            <a:endParaRPr lang="en-US" sz="1200" dirty="0"/>
          </a:p>
          <a:p>
            <a:r>
              <a:rPr lang="en-US" sz="1200" dirty="0"/>
              <a:t>- Sensitivity analysis on the various literature estimates for anovulation, fertilization, implantation, and miscarriage.</a:t>
            </a:r>
          </a:p>
          <a:p>
            <a:pPr marL="0" indent="0">
              <a:buNone/>
            </a:pPr>
            <a:endParaRPr lang="en-US" sz="1200" dirty="0"/>
          </a:p>
          <a:p>
            <a:r>
              <a:rPr lang="en-US" sz="1200" dirty="0"/>
              <a:t>- The assumptions made in the fertilization, division &amp; implantation, and birth models could be reconsidered and generalized to have the models fully represent the true underlying biological processes possible. </a:t>
            </a:r>
          </a:p>
          <a:p>
            <a:pPr marL="0" indent="0">
              <a:buNone/>
            </a:pPr>
            <a:endParaRPr lang="en-US" sz="1200" dirty="0"/>
          </a:p>
          <a:p>
            <a:pPr marL="171450" indent="-171450">
              <a:buFontTx/>
              <a:buChar char="-"/>
            </a:pPr>
            <a:r>
              <a:rPr lang="en-US" sz="1200" dirty="0"/>
              <a:t>Explore different implantation probabilities for individual vs. shared placentas. (identical vs. fraternal twins)</a:t>
            </a:r>
          </a:p>
          <a:p>
            <a:pPr marL="171450" indent="-171450">
              <a:buFontTx/>
              <a:buChar char="-"/>
            </a:pPr>
            <a:endParaRPr lang="en-US" sz="120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dirty="0"/>
              <a:t>And lastly, analyze the distribution of the number of eggs ovulated from the left vs the right ovaries.</a:t>
            </a:r>
          </a:p>
          <a:p>
            <a:endParaRPr lang="en-US" dirty="0"/>
          </a:p>
          <a:p>
            <a:endParaRPr lang="en-US" dirty="0"/>
          </a:p>
          <a:p>
            <a:r>
              <a:rPr lang="en-US" dirty="0"/>
              <a:t>There were many more ideas addressed in the paper, but these were just a few of them I found interesting. </a:t>
            </a:r>
          </a:p>
        </p:txBody>
      </p:sp>
      <p:sp>
        <p:nvSpPr>
          <p:cNvPr id="4" name="Slide Number Placeholder 3"/>
          <p:cNvSpPr>
            <a:spLocks noGrp="1"/>
          </p:cNvSpPr>
          <p:nvPr>
            <p:ph type="sldNum" sz="quarter" idx="5"/>
          </p:nvPr>
        </p:nvSpPr>
        <p:spPr/>
        <p:txBody>
          <a:bodyPr/>
          <a:lstStyle/>
          <a:p>
            <a:fld id="{A49115C9-8622-9540-9116-920D9C62D3C4}" type="slidenum">
              <a:rPr lang="en-US" smtClean="0"/>
              <a:t>10</a:t>
            </a:fld>
            <a:endParaRPr lang="en-US"/>
          </a:p>
        </p:txBody>
      </p:sp>
    </p:spTree>
    <p:extLst>
      <p:ext uri="{BB962C8B-B14F-4D97-AF65-F5344CB8AC3E}">
        <p14:creationId xmlns:p14="http://schemas.microsoft.com/office/powerpoint/2010/main" val="2286354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reference is from the National Human Genome Research Institute, where I got some information about the difference between identical and fraternal twins. </a:t>
            </a:r>
          </a:p>
          <a:p>
            <a:endParaRPr lang="en-US" dirty="0"/>
          </a:p>
          <a:p>
            <a:r>
              <a:rPr lang="en-US" dirty="0"/>
              <a:t>The second reference is another website I used for more information about identical and fraternal twins.</a:t>
            </a:r>
          </a:p>
          <a:p>
            <a:endParaRPr lang="en-US" dirty="0"/>
          </a:p>
          <a:p>
            <a:r>
              <a:rPr lang="en-US" dirty="0"/>
              <a:t>The third reference is the paper I used for this talk. </a:t>
            </a:r>
          </a:p>
          <a:p>
            <a:endParaRPr lang="en-US" dirty="0"/>
          </a:p>
          <a:p>
            <a:r>
              <a:rPr lang="en-US" dirty="0"/>
              <a:t>And the fourth reference is what led me to the paper I used for this talk. One of the authors, Tiffany </a:t>
            </a:r>
            <a:r>
              <a:rPr lang="en-US" dirty="0" err="1"/>
              <a:t>Kolba</a:t>
            </a:r>
            <a:r>
              <a:rPr lang="en-US" dirty="0"/>
              <a:t>, was also an author in the 3</a:t>
            </a:r>
            <a:r>
              <a:rPr lang="en-US" baseline="30000" dirty="0"/>
              <a:t>rd</a:t>
            </a:r>
            <a:r>
              <a:rPr lang="en-US" dirty="0"/>
              <a:t> source paper. She wrote about her experience with twins and gave more in-depth about the biological side of this case. </a:t>
            </a:r>
          </a:p>
          <a:p>
            <a:endParaRPr lang="en-US" dirty="0"/>
          </a:p>
          <a:p>
            <a:endParaRPr lang="en-US" dirty="0"/>
          </a:p>
        </p:txBody>
      </p:sp>
      <p:sp>
        <p:nvSpPr>
          <p:cNvPr id="4" name="Slide Number Placeholder 3"/>
          <p:cNvSpPr>
            <a:spLocks noGrp="1"/>
          </p:cNvSpPr>
          <p:nvPr>
            <p:ph type="sldNum" sz="quarter" idx="5"/>
          </p:nvPr>
        </p:nvSpPr>
        <p:spPr/>
        <p:txBody>
          <a:bodyPr/>
          <a:lstStyle/>
          <a:p>
            <a:fld id="{A49115C9-8622-9540-9116-920D9C62D3C4}" type="slidenum">
              <a:rPr lang="en-US" smtClean="0"/>
              <a:t>11</a:t>
            </a:fld>
            <a:endParaRPr lang="en-US"/>
          </a:p>
        </p:txBody>
      </p:sp>
    </p:spTree>
    <p:extLst>
      <p:ext uri="{BB962C8B-B14F-4D97-AF65-F5344CB8AC3E}">
        <p14:creationId xmlns:p14="http://schemas.microsoft.com/office/powerpoint/2010/main" val="918692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Polyovulation- the production of more than one ovum at a single ovulation. This is one of the biological mechanisms that produce multiple births. This is also known as superovulation. </a:t>
            </a:r>
          </a:p>
          <a:p>
            <a:endParaRPr lang="en-US" dirty="0"/>
          </a:p>
          <a:p>
            <a:r>
              <a:rPr lang="en-US" dirty="0"/>
              <a:t>Anovulation: occurs when an egg does not release from a woman’s ovaries.</a:t>
            </a:r>
          </a:p>
          <a:p>
            <a:endParaRPr lang="en-US" dirty="0"/>
          </a:p>
          <a:p>
            <a:r>
              <a:rPr lang="en-US" dirty="0"/>
              <a:t>Ova: female reproductive cell</a:t>
            </a:r>
          </a:p>
          <a:p>
            <a:endParaRPr lang="en-US" dirty="0"/>
          </a:p>
          <a:p>
            <a:r>
              <a:rPr lang="en-US" dirty="0"/>
              <a:t>Ovum: a singular female reproductive cell</a:t>
            </a:r>
          </a:p>
          <a:p>
            <a:endParaRPr lang="en-US" dirty="0"/>
          </a:p>
          <a:p>
            <a:r>
              <a:rPr lang="en-US" dirty="0"/>
              <a:t>Singletons: the birth of only one child</a:t>
            </a:r>
          </a:p>
          <a:p>
            <a:endParaRPr lang="en-US" dirty="0"/>
          </a:p>
          <a:p>
            <a:r>
              <a:rPr lang="en-US" dirty="0"/>
              <a:t>Zygote- single fertilized egg</a:t>
            </a:r>
          </a:p>
          <a:p>
            <a:endParaRPr lang="en-US" dirty="0"/>
          </a:p>
        </p:txBody>
      </p:sp>
      <p:sp>
        <p:nvSpPr>
          <p:cNvPr id="4" name="Slide Number Placeholder 3"/>
          <p:cNvSpPr>
            <a:spLocks noGrp="1"/>
          </p:cNvSpPr>
          <p:nvPr>
            <p:ph type="sldNum" sz="quarter" idx="5"/>
          </p:nvPr>
        </p:nvSpPr>
        <p:spPr/>
        <p:txBody>
          <a:bodyPr/>
          <a:lstStyle/>
          <a:p>
            <a:fld id="{A49115C9-8622-9540-9116-920D9C62D3C4}" type="slidenum">
              <a:rPr lang="en-US" smtClean="0"/>
              <a:t>2</a:t>
            </a:fld>
            <a:endParaRPr lang="en-US"/>
          </a:p>
        </p:txBody>
      </p:sp>
    </p:spTree>
    <p:extLst>
      <p:ext uri="{BB962C8B-B14F-4D97-AF65-F5344CB8AC3E}">
        <p14:creationId xmlns:p14="http://schemas.microsoft.com/office/powerpoint/2010/main" val="210889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Twins account for 98% of multiple births, which are births of more than one child. </a:t>
            </a:r>
          </a:p>
          <a:p>
            <a:endParaRPr lang="en-US" dirty="0"/>
          </a:p>
          <a:p>
            <a:r>
              <a:rPr lang="en-US" dirty="0"/>
              <a:t>Identical twins also known as Monozygotic (one-cell) twins result from the fertilization of a single egg.  These twins share the same genomes and are always the same gender. </a:t>
            </a:r>
          </a:p>
          <a:p>
            <a:endParaRPr lang="en-US" dirty="0"/>
          </a:p>
          <a:p>
            <a:r>
              <a:rPr lang="en-US" dirty="0"/>
              <a:t>Fraternal twins also known as Dizygotic (two-cell) twins result from fertilization of two separate eggs in the same pregnancy.  They share half of their genomes, just like any other siblings born at different times. Fraternal twins do not have to be of the same gender or have similar appearances. </a:t>
            </a:r>
          </a:p>
          <a:p>
            <a:endParaRPr lang="en-US" dirty="0"/>
          </a:p>
          <a:p>
            <a:r>
              <a:rPr lang="en-US" dirty="0"/>
              <a:t>This image gives a visual representation of what I was just explaining. Where identical twins are represented on the left and fraternal on the right. </a:t>
            </a:r>
          </a:p>
        </p:txBody>
      </p:sp>
      <p:sp>
        <p:nvSpPr>
          <p:cNvPr id="4" name="Slide Number Placeholder 3"/>
          <p:cNvSpPr>
            <a:spLocks noGrp="1"/>
          </p:cNvSpPr>
          <p:nvPr>
            <p:ph type="sldNum" sz="quarter" idx="5"/>
          </p:nvPr>
        </p:nvSpPr>
        <p:spPr/>
        <p:txBody>
          <a:bodyPr/>
          <a:lstStyle/>
          <a:p>
            <a:fld id="{A49115C9-8622-9540-9116-920D9C62D3C4}" type="slidenum">
              <a:rPr lang="en-US" smtClean="0"/>
              <a:t>3</a:t>
            </a:fld>
            <a:endParaRPr lang="en-US"/>
          </a:p>
        </p:txBody>
      </p:sp>
    </p:spTree>
    <p:extLst>
      <p:ext uri="{BB962C8B-B14F-4D97-AF65-F5344CB8AC3E}">
        <p14:creationId xmlns:p14="http://schemas.microsoft.com/office/powerpoint/2010/main" val="213238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MR10"/>
              </a:rPr>
              <a:t>Here, is a table showing the birth numbers from 1952 to 1954. They utilized data from the 1950s since that was before the introduction of artificial reproductive technologies, such as ovulation-inducing drugs and in-vitro fertilization.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MR1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MR10"/>
              </a:rPr>
              <a:t>As you keep going down the chart you can see the numbers and frequencies reduce, since you are getting to more unique cases. Like the quadruplet set.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MR1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MR10"/>
              </a:rPr>
              <a:t>Now, we cannot simply use the birth-relative frequencies as our estimates of poly ovulation frequencies because there are many biological processes that occur between ovulation and birth. So, this is the motivation behind this paper. </a:t>
            </a:r>
            <a:endParaRPr lang="en-US" dirty="0"/>
          </a:p>
          <a:p>
            <a:endParaRPr lang="en-US" dirty="0"/>
          </a:p>
        </p:txBody>
      </p:sp>
      <p:sp>
        <p:nvSpPr>
          <p:cNvPr id="4" name="Slide Number Placeholder 3"/>
          <p:cNvSpPr>
            <a:spLocks noGrp="1"/>
          </p:cNvSpPr>
          <p:nvPr>
            <p:ph type="sldNum" sz="quarter" idx="5"/>
          </p:nvPr>
        </p:nvSpPr>
        <p:spPr/>
        <p:txBody>
          <a:bodyPr/>
          <a:lstStyle/>
          <a:p>
            <a:fld id="{A49115C9-8622-9540-9116-920D9C62D3C4}" type="slidenum">
              <a:rPr lang="en-US" smtClean="0"/>
              <a:t>4</a:t>
            </a:fld>
            <a:endParaRPr lang="en-US"/>
          </a:p>
        </p:txBody>
      </p:sp>
    </p:spTree>
    <p:extLst>
      <p:ext uri="{BB962C8B-B14F-4D97-AF65-F5344CB8AC3E}">
        <p14:creationId xmlns:p14="http://schemas.microsoft.com/office/powerpoint/2010/main" val="3314892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paper focused on the four stages of ovulation, fertilization, division &amp; implantation, and live birth. </a:t>
            </a:r>
          </a:p>
          <a:p>
            <a:endParaRPr lang="en-US" dirty="0"/>
          </a:p>
          <a:p>
            <a:r>
              <a:rPr lang="en-US" dirty="0"/>
              <a:t>Since there was so much to the paper, I chose the ovulation and fertilization models to talk to you all about. </a:t>
            </a:r>
          </a:p>
          <a:p>
            <a:endParaRPr lang="en-US" dirty="0"/>
          </a:p>
          <a:p>
            <a:endParaRPr lang="en-US" dirty="0"/>
          </a:p>
          <a:p>
            <a:r>
              <a:rPr lang="en-US" dirty="0"/>
              <a:t>So, they let “O sub k” denote the event that exactly “k” ova (egg cell) is ovulated in one menstrual cycle for “k” greater than or equal to 0.</a:t>
            </a:r>
          </a:p>
          <a:p>
            <a:endParaRPr lang="en-US" dirty="0"/>
          </a:p>
          <a:p>
            <a:r>
              <a:rPr lang="en-US" dirty="0"/>
              <a:t>	- The goal is to find the probabilities of these events </a:t>
            </a:r>
          </a:p>
          <a:p>
            <a:endParaRPr lang="en-US" dirty="0"/>
          </a:p>
          <a:p>
            <a:r>
              <a:rPr lang="en-US" dirty="0"/>
              <a:t>An assumption was made that ovulation of 5 or more eggs in a single cycle has a probability of zero. </a:t>
            </a:r>
          </a:p>
          <a:p>
            <a:endParaRPr lang="en-US" dirty="0"/>
          </a:p>
          <a:p>
            <a:r>
              <a:rPr lang="en-US" dirty="0"/>
              <a:t>	shown by “P(O sub k) = 0 “for “k greater than or equal to 5”. </a:t>
            </a:r>
          </a:p>
          <a:p>
            <a:endParaRPr lang="en-US" dirty="0"/>
          </a:p>
          <a:p>
            <a:r>
              <a:rPr lang="en-US" dirty="0"/>
              <a:t>Even though these probabilities are not exactly zero, the birth set used for the model had no observed quintuplets or higher (quintuplets are the birth of 5 children at one birth). So, it does not make sense to estimate these probabilities since they are such rare events. </a:t>
            </a:r>
          </a:p>
          <a:p>
            <a:endParaRPr lang="en-US" dirty="0"/>
          </a:p>
          <a:p>
            <a:r>
              <a:rPr lang="en-US" dirty="0"/>
              <a:t>The estimates are conditional that there was at least one egg ovulated. So, they needed a separate source for the estimate of zero eggs, which is known as anovulation.</a:t>
            </a:r>
          </a:p>
          <a:p>
            <a:endParaRPr lang="en-US" dirty="0"/>
          </a:p>
          <a:p>
            <a:r>
              <a:rPr lang="en-US" dirty="0"/>
              <a:t>	- They estimated the probability of anovulation in fertile women to be around 0.007.</a:t>
            </a:r>
          </a:p>
          <a:p>
            <a:r>
              <a:rPr lang="en-US" dirty="0"/>
              <a:t>	- So, P(O sub-0) = 0.007</a:t>
            </a:r>
          </a:p>
          <a:p>
            <a:r>
              <a:rPr lang="en-US" dirty="0"/>
              <a:t> </a:t>
            </a:r>
          </a:p>
          <a:p>
            <a:r>
              <a:rPr lang="en-US" dirty="0"/>
              <a:t>So, next, they created this model to represent the Polyovulation probabilities. They only added three linearly independent equations to be able to solve for all the unknown Polyovulation.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was also considered that implanted embryos must survive the possibility of a potential miscarriage in order to actually result in live births. </a:t>
            </a:r>
          </a:p>
          <a:p>
            <a:endParaRPr lang="en-US" dirty="0"/>
          </a:p>
        </p:txBody>
      </p:sp>
      <p:sp>
        <p:nvSpPr>
          <p:cNvPr id="4" name="Slide Number Placeholder 3"/>
          <p:cNvSpPr>
            <a:spLocks noGrp="1"/>
          </p:cNvSpPr>
          <p:nvPr>
            <p:ph type="sldNum" sz="quarter" idx="5"/>
          </p:nvPr>
        </p:nvSpPr>
        <p:spPr/>
        <p:txBody>
          <a:bodyPr/>
          <a:lstStyle/>
          <a:p>
            <a:fld id="{A49115C9-8622-9540-9116-920D9C62D3C4}" type="slidenum">
              <a:rPr lang="en-US" smtClean="0"/>
              <a:t>5</a:t>
            </a:fld>
            <a:endParaRPr lang="en-US"/>
          </a:p>
        </p:txBody>
      </p:sp>
    </p:spTree>
    <p:extLst>
      <p:ext uri="{BB962C8B-B14F-4D97-AF65-F5344CB8AC3E}">
        <p14:creationId xmlns:p14="http://schemas.microsoft.com/office/powerpoint/2010/main" val="3748419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is the fertilization model, where they let  Z sub k denote the event that exactly “k” zygotes (fertilized eggs) are produced in one cycle for k greater than or equal to 0. </a:t>
            </a:r>
          </a:p>
          <a:p>
            <a:endParaRPr lang="en-US" dirty="0"/>
          </a:p>
          <a:p>
            <a:r>
              <a:rPr lang="en-US" dirty="0"/>
              <a:t>And the red parts are the ovulation model pieces I just showed. </a:t>
            </a:r>
          </a:p>
          <a:p>
            <a:endParaRPr lang="en-US" dirty="0"/>
          </a:p>
          <a:p>
            <a:pPr marL="171450" indent="-171450">
              <a:buFontTx/>
              <a:buChar char="-"/>
            </a:pPr>
            <a:r>
              <a:rPr lang="en-US" dirty="0"/>
              <a:t>It was assumed that each egg is fertilized independently of all other eggs, shown by probability p sub f. It was estimated that the probability of fertilization is around 0.3.  </a:t>
            </a:r>
          </a:p>
          <a:p>
            <a:pPr marL="171450" indent="-171450">
              <a:buFontTx/>
              <a:buChar char="-"/>
            </a:pPr>
            <a:endParaRPr lang="en-US" dirty="0"/>
          </a:p>
          <a:p>
            <a:r>
              <a:rPr lang="en-US" dirty="0"/>
              <a:t>- This assumption is supported by the work of Tong from another reference this paper used, such that the ultrasound data of pregnant women exhibiting double ovulation was analyzed. </a:t>
            </a:r>
          </a:p>
          <a:p>
            <a:endParaRPr lang="en-US" dirty="0"/>
          </a:p>
          <a:p>
            <a:r>
              <a:rPr lang="en-US" dirty="0"/>
              <a:t>So, because of the independence assumption, they were able to model the Z sub k’s in terms of the O sub k’s and p sub f’s which is shown by the equations here. </a:t>
            </a:r>
          </a:p>
        </p:txBody>
      </p:sp>
      <p:sp>
        <p:nvSpPr>
          <p:cNvPr id="4" name="Slide Number Placeholder 3"/>
          <p:cNvSpPr>
            <a:spLocks noGrp="1"/>
          </p:cNvSpPr>
          <p:nvPr>
            <p:ph type="sldNum" sz="quarter" idx="5"/>
          </p:nvPr>
        </p:nvSpPr>
        <p:spPr/>
        <p:txBody>
          <a:bodyPr/>
          <a:lstStyle/>
          <a:p>
            <a:fld id="{A49115C9-8622-9540-9116-920D9C62D3C4}" type="slidenum">
              <a:rPr lang="en-US" smtClean="0"/>
              <a:t>6</a:t>
            </a:fld>
            <a:endParaRPr lang="en-US"/>
          </a:p>
        </p:txBody>
      </p:sp>
    </p:spTree>
    <p:extLst>
      <p:ext uri="{BB962C8B-B14F-4D97-AF65-F5344CB8AC3E}">
        <p14:creationId xmlns:p14="http://schemas.microsoft.com/office/powerpoint/2010/main" val="4011338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rest of the fertilization models. </a:t>
            </a:r>
          </a:p>
          <a:p>
            <a:endParaRPr lang="en-US" dirty="0"/>
          </a:p>
          <a:p>
            <a:r>
              <a:rPr lang="en-US" dirty="0"/>
              <a:t>From all these equations you can see that the coefficients of each term were in the form (n over k)  binomial form. This is where they were counting the number of ways to choose the “k” eggs that are fertilized from the “n” eggs that were ovulated. </a:t>
            </a:r>
          </a:p>
          <a:p>
            <a:endParaRPr lang="en-US" dirty="0"/>
          </a:p>
          <a:p>
            <a:endParaRPr lang="en-US" dirty="0"/>
          </a:p>
        </p:txBody>
      </p:sp>
      <p:sp>
        <p:nvSpPr>
          <p:cNvPr id="4" name="Slide Number Placeholder 3"/>
          <p:cNvSpPr>
            <a:spLocks noGrp="1"/>
          </p:cNvSpPr>
          <p:nvPr>
            <p:ph type="sldNum" sz="quarter" idx="5"/>
          </p:nvPr>
        </p:nvSpPr>
        <p:spPr/>
        <p:txBody>
          <a:bodyPr/>
          <a:lstStyle/>
          <a:p>
            <a:fld id="{A49115C9-8622-9540-9116-920D9C62D3C4}" type="slidenum">
              <a:rPr lang="en-US" smtClean="0"/>
              <a:t>7</a:t>
            </a:fld>
            <a:endParaRPr lang="en-US"/>
          </a:p>
        </p:txBody>
      </p:sp>
    </p:spTree>
    <p:extLst>
      <p:ext uri="{BB962C8B-B14F-4D97-AF65-F5344CB8AC3E}">
        <p14:creationId xmlns:p14="http://schemas.microsoft.com/office/powerpoint/2010/main" val="407930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the birth type relative frequencies, combined with the fertilization, division &amp; implantation, and miscarriage models, as well as the parameter values the estimates shown above were found for Polyovulation possibilities.</a:t>
            </a:r>
          </a:p>
          <a:p>
            <a:endParaRPr lang="en-US" dirty="0"/>
          </a:p>
          <a:p>
            <a:r>
              <a:rPr lang="en-US" dirty="0"/>
              <a:t>The division and implantation part was to model the process by which zygotes possibly divide and implant in order to reach the embryonic stage, which is about the 3</a:t>
            </a:r>
            <a:r>
              <a:rPr lang="en-US" baseline="30000" dirty="0"/>
              <a:t>rd</a:t>
            </a:r>
            <a:r>
              <a:rPr lang="en-US" dirty="0"/>
              <a:t> week until the 8</a:t>
            </a:r>
            <a:r>
              <a:rPr lang="en-US" baseline="30000" dirty="0"/>
              <a:t>th</a:t>
            </a:r>
            <a:r>
              <a:rPr lang="en-US" dirty="0"/>
              <a:t> week of pregnancy.</a:t>
            </a:r>
          </a:p>
          <a:p>
            <a:endParaRPr lang="en-US" dirty="0"/>
          </a:p>
          <a:p>
            <a:r>
              <a:rPr lang="en-US" dirty="0"/>
              <a:t>Lastly, is the birth model which was to model the process in which a certain number of embryos result in a certain number of live births, with the possibility of miscarriage in between.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was estimated that more than one egg is released approximately 3.5% of the time. </a:t>
            </a:r>
          </a:p>
          <a:p>
            <a:r>
              <a:rPr lang="en-US" dirty="0"/>
              <a:t>These estimates shown are of population frequencies across fertile women in the U.S. Of course, not every woman’s Polyovulation rates are going to be the same as these overall population frequencies. </a:t>
            </a:r>
          </a:p>
        </p:txBody>
      </p:sp>
      <p:sp>
        <p:nvSpPr>
          <p:cNvPr id="4" name="Slide Number Placeholder 3"/>
          <p:cNvSpPr>
            <a:spLocks noGrp="1"/>
          </p:cNvSpPr>
          <p:nvPr>
            <p:ph type="sldNum" sz="quarter" idx="5"/>
          </p:nvPr>
        </p:nvSpPr>
        <p:spPr/>
        <p:txBody>
          <a:bodyPr/>
          <a:lstStyle/>
          <a:p>
            <a:fld id="{A49115C9-8622-9540-9116-920D9C62D3C4}" type="slidenum">
              <a:rPr lang="en-US" smtClean="0"/>
              <a:t>8</a:t>
            </a:fld>
            <a:endParaRPr lang="en-US"/>
          </a:p>
        </p:txBody>
      </p:sp>
    </p:spTree>
    <p:extLst>
      <p:ext uri="{BB962C8B-B14F-4D97-AF65-F5344CB8AC3E}">
        <p14:creationId xmlns:p14="http://schemas.microsoft.com/office/powerpoint/2010/main" val="3310919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Overall, Polyovulation was analyzed, and estimates were created for the probability of the human ovarian system ovulating “k” eggs in a single cycle, for ”k” greater than or equal to 0.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Again, U.S. birth rate data from the 1950s was used, since this was before the introduction of artificial reproductive technologies.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Modeled the various stages that eggs undergo in order to reach live births, including fertilization, possible division, implantation, and potential miscarriage. </a:t>
            </a:r>
          </a:p>
          <a:p>
            <a:endParaRPr lang="en-US" dirty="0"/>
          </a:p>
        </p:txBody>
      </p:sp>
      <p:sp>
        <p:nvSpPr>
          <p:cNvPr id="4" name="Slide Number Placeholder 3"/>
          <p:cNvSpPr>
            <a:spLocks noGrp="1"/>
          </p:cNvSpPr>
          <p:nvPr>
            <p:ph type="sldNum" sz="quarter" idx="5"/>
          </p:nvPr>
        </p:nvSpPr>
        <p:spPr/>
        <p:txBody>
          <a:bodyPr/>
          <a:lstStyle/>
          <a:p>
            <a:fld id="{A49115C9-8622-9540-9116-920D9C62D3C4}" type="slidenum">
              <a:rPr lang="en-US" smtClean="0"/>
              <a:t>9</a:t>
            </a:fld>
            <a:endParaRPr lang="en-US"/>
          </a:p>
        </p:txBody>
      </p:sp>
    </p:spTree>
    <p:extLst>
      <p:ext uri="{BB962C8B-B14F-4D97-AF65-F5344CB8AC3E}">
        <p14:creationId xmlns:p14="http://schemas.microsoft.com/office/powerpoint/2010/main" val="156365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10/25/2023</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10/25/2023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10/25/2023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10/25/2023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10/25/2023</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10/25/2023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10/25/2023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10/25/2023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10/25/2023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10/25/2023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10/25/2023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10/25/2023</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enome.gov/genetics-glossary/identical-twins#:~:text=Identical%20twins%20share%20the%20same,just%20like%20any%20other%20sibling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AB1E3-0FCF-FA7D-CA7E-F4D05FE143C7}"/>
              </a:ext>
            </a:extLst>
          </p:cNvPr>
          <p:cNvSpPr>
            <a:spLocks noGrp="1"/>
          </p:cNvSpPr>
          <p:nvPr>
            <p:ph type="ctrTitle"/>
          </p:nvPr>
        </p:nvSpPr>
        <p:spPr/>
        <p:txBody>
          <a:bodyPr/>
          <a:lstStyle/>
          <a:p>
            <a:r>
              <a:rPr lang="en-US" dirty="0"/>
              <a:t>Polyovulation Possibilities </a:t>
            </a:r>
          </a:p>
        </p:txBody>
      </p:sp>
      <p:sp>
        <p:nvSpPr>
          <p:cNvPr id="3" name="Subtitle 2">
            <a:extLst>
              <a:ext uri="{FF2B5EF4-FFF2-40B4-BE49-F238E27FC236}">
                <a16:creationId xmlns:a16="http://schemas.microsoft.com/office/drawing/2014/main" id="{F3D7777C-D401-BBD0-878E-006F5B1D5E25}"/>
              </a:ext>
            </a:extLst>
          </p:cNvPr>
          <p:cNvSpPr>
            <a:spLocks noGrp="1"/>
          </p:cNvSpPr>
          <p:nvPr>
            <p:ph type="subTitle" idx="1"/>
          </p:nvPr>
        </p:nvSpPr>
        <p:spPr>
          <a:xfrm>
            <a:off x="2679905" y="4108679"/>
            <a:ext cx="6831673" cy="1086237"/>
          </a:xfrm>
        </p:spPr>
        <p:txBody>
          <a:bodyPr/>
          <a:lstStyle/>
          <a:p>
            <a:r>
              <a:rPr lang="en-US" dirty="0"/>
              <a:t>Markie Nelson</a:t>
            </a:r>
          </a:p>
          <a:p>
            <a:r>
              <a:rPr lang="en-US" dirty="0"/>
              <a:t>MA 470</a:t>
            </a:r>
          </a:p>
        </p:txBody>
      </p:sp>
    </p:spTree>
    <p:extLst>
      <p:ext uri="{BB962C8B-B14F-4D97-AF65-F5344CB8AC3E}">
        <p14:creationId xmlns:p14="http://schemas.microsoft.com/office/powerpoint/2010/main" val="2598788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C6123-03CF-AFA7-7430-1A13CC847B25}"/>
              </a:ext>
            </a:extLst>
          </p:cNvPr>
          <p:cNvSpPr>
            <a:spLocks noGrp="1"/>
          </p:cNvSpPr>
          <p:nvPr>
            <p:ph type="title"/>
          </p:nvPr>
        </p:nvSpPr>
        <p:spPr/>
        <p:txBody>
          <a:bodyPr/>
          <a:lstStyle/>
          <a:p>
            <a:pPr algn="ctr"/>
            <a:r>
              <a:rPr lang="en-US" dirty="0"/>
              <a:t>Future Works</a:t>
            </a:r>
          </a:p>
        </p:txBody>
      </p:sp>
      <p:sp>
        <p:nvSpPr>
          <p:cNvPr id="3" name="Content Placeholder 2">
            <a:extLst>
              <a:ext uri="{FF2B5EF4-FFF2-40B4-BE49-F238E27FC236}">
                <a16:creationId xmlns:a16="http://schemas.microsoft.com/office/drawing/2014/main" id="{35396E65-1C63-3EAB-905A-98CB1ED624EA}"/>
              </a:ext>
            </a:extLst>
          </p:cNvPr>
          <p:cNvSpPr>
            <a:spLocks noGrp="1"/>
          </p:cNvSpPr>
          <p:nvPr>
            <p:ph idx="1"/>
          </p:nvPr>
        </p:nvSpPr>
        <p:spPr>
          <a:xfrm>
            <a:off x="826168" y="1798721"/>
            <a:ext cx="10916653" cy="4674268"/>
          </a:xfrm>
        </p:spPr>
        <p:txBody>
          <a:bodyPr>
            <a:normAutofit fontScale="92500" lnSpcReduction="20000"/>
          </a:bodyPr>
          <a:lstStyle/>
          <a:p>
            <a:r>
              <a:rPr lang="en-US" sz="2800" dirty="0"/>
              <a:t>Sensitivity analysis on the various literature estimates for anovulation, fertilization, implantation, and miscarriage.</a:t>
            </a:r>
          </a:p>
          <a:p>
            <a:pPr marL="0" indent="0">
              <a:buNone/>
            </a:pPr>
            <a:endParaRPr lang="en-US" sz="2800" dirty="0"/>
          </a:p>
          <a:p>
            <a:r>
              <a:rPr lang="en-US" sz="2800" dirty="0"/>
              <a:t>The assumptions made in the fertilization, division &amp; implantation, and birth models could be reconsidered and generalized to have the models fully represent the true underlying biological processes possible. </a:t>
            </a:r>
          </a:p>
          <a:p>
            <a:pPr marL="0" indent="0">
              <a:buNone/>
            </a:pPr>
            <a:endParaRPr lang="en-US" sz="2800" dirty="0"/>
          </a:p>
          <a:p>
            <a:r>
              <a:rPr lang="en-US" sz="2800" dirty="0"/>
              <a:t>Explore different implantation probabilities for individual vs. shared placentas. </a:t>
            </a:r>
          </a:p>
          <a:p>
            <a:endParaRPr lang="en-US" sz="2800" dirty="0"/>
          </a:p>
          <a:p>
            <a:r>
              <a:rPr lang="en-US" sz="2800" dirty="0"/>
              <a:t>Analyze the distribution of the number of eggs ovulated from the left vs the right ovaries.</a:t>
            </a:r>
          </a:p>
          <a:p>
            <a:endParaRPr lang="en-US" sz="2800" dirty="0"/>
          </a:p>
        </p:txBody>
      </p:sp>
    </p:spTree>
    <p:extLst>
      <p:ext uri="{BB962C8B-B14F-4D97-AF65-F5344CB8AC3E}">
        <p14:creationId xmlns:p14="http://schemas.microsoft.com/office/powerpoint/2010/main" val="4215491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5DF0F-06BD-C370-7DF2-6A96BDBCC93E}"/>
              </a:ext>
            </a:extLst>
          </p:cNvPr>
          <p:cNvSpPr>
            <a:spLocks noGrp="1"/>
          </p:cNvSpPr>
          <p:nvPr>
            <p:ph type="title"/>
          </p:nvPr>
        </p:nvSpPr>
        <p:spPr/>
        <p:txBody>
          <a:bodyPr/>
          <a:lstStyle/>
          <a:p>
            <a:pPr algn="ctr"/>
            <a:r>
              <a:rPr lang="en-US" dirty="0"/>
              <a:t>References</a:t>
            </a:r>
          </a:p>
        </p:txBody>
      </p:sp>
      <p:sp>
        <p:nvSpPr>
          <p:cNvPr id="3" name="Content Placeholder 2">
            <a:extLst>
              <a:ext uri="{FF2B5EF4-FFF2-40B4-BE49-F238E27FC236}">
                <a16:creationId xmlns:a16="http://schemas.microsoft.com/office/drawing/2014/main" id="{629FBF44-48E9-FA54-75D2-DDF26C5A6856}"/>
              </a:ext>
            </a:extLst>
          </p:cNvPr>
          <p:cNvSpPr>
            <a:spLocks noGrp="1"/>
          </p:cNvSpPr>
          <p:nvPr>
            <p:ph idx="1"/>
          </p:nvPr>
        </p:nvSpPr>
        <p:spPr/>
        <p:txBody>
          <a:bodyPr>
            <a:normAutofit fontScale="85000" lnSpcReduction="10000"/>
          </a:bodyPr>
          <a:lstStyle/>
          <a:p>
            <a:r>
              <a:rPr lang="en-US" i="1" dirty="0">
                <a:effectLst/>
                <a:latin typeface="Calibri" panose="020F0502020204030204" pitchFamily="34" charset="0"/>
                <a:cs typeface="Calibri" panose="020F0502020204030204" pitchFamily="34" charset="0"/>
              </a:rPr>
              <a:t>Identical twins</a:t>
            </a:r>
            <a:r>
              <a:rPr lang="en-US" dirty="0">
                <a:effectLst/>
                <a:latin typeface="Calibri" panose="020F0502020204030204" pitchFamily="34" charset="0"/>
                <a:cs typeface="Calibri" panose="020F0502020204030204" pitchFamily="34" charset="0"/>
              </a:rPr>
              <a:t>. </a:t>
            </a:r>
            <a:r>
              <a:rPr lang="en-US" dirty="0" err="1">
                <a:effectLst/>
                <a:latin typeface="Calibri" panose="020F0502020204030204" pitchFamily="34" charset="0"/>
                <a:cs typeface="Calibri" panose="020F0502020204030204" pitchFamily="34" charset="0"/>
              </a:rPr>
              <a:t>Genome.gov</a:t>
            </a:r>
            <a:r>
              <a:rPr lang="en-US" dirty="0">
                <a:effectLst/>
                <a:latin typeface="Calibri" panose="020F0502020204030204" pitchFamily="34" charset="0"/>
                <a:cs typeface="Calibri" panose="020F0502020204030204" pitchFamily="34" charset="0"/>
              </a:rPr>
              <a:t>. (n.d.). </a:t>
            </a:r>
            <a:r>
              <a:rPr lang="en-US" dirty="0">
                <a:effectLst/>
                <a:latin typeface="Calibri" panose="020F0502020204030204" pitchFamily="34" charset="0"/>
                <a:cs typeface="Calibri" panose="020F0502020204030204" pitchFamily="34" charset="0"/>
                <a:hlinkClick r:id="rId3"/>
              </a:rPr>
              <a:t>https://www.genome.gov/genetics-glossary/identical-twins#:~:text=Identical%20twins%20share%20the%20same,just%20like%20any%20other%20siblings</a:t>
            </a:r>
            <a:r>
              <a:rPr lang="en-US" dirty="0">
                <a:effectLst/>
                <a:latin typeface="Calibri" panose="020F0502020204030204" pitchFamily="34" charset="0"/>
                <a:cs typeface="Calibri" panose="020F0502020204030204" pitchFamily="34" charset="0"/>
              </a:rPr>
              <a:t>.   </a:t>
            </a:r>
          </a:p>
          <a:p>
            <a:endParaRPr lang="en-US" dirty="0">
              <a:effectLst/>
              <a:latin typeface="Calibri" panose="020F0502020204030204" pitchFamily="34" charset="0"/>
              <a:cs typeface="Calibri" panose="020F0502020204030204" pitchFamily="34" charset="0"/>
            </a:endParaRPr>
          </a:p>
          <a:p>
            <a:r>
              <a:rPr lang="en-US" dirty="0">
                <a:effectLst/>
              </a:rPr>
              <a:t>Department of Health &amp; Human Services. (2001, March 21). </a:t>
            </a:r>
            <a:r>
              <a:rPr lang="en-US" i="1" dirty="0">
                <a:effectLst/>
              </a:rPr>
              <a:t>Twins - identical and fraternal</a:t>
            </a:r>
            <a:r>
              <a:rPr lang="en-US" dirty="0">
                <a:effectLst/>
              </a:rPr>
              <a:t>. Better Health Channel. https://</a:t>
            </a:r>
            <a:r>
              <a:rPr lang="en-US" dirty="0" err="1">
                <a:effectLst/>
              </a:rPr>
              <a:t>www.betterhealth.vic.gov.au</a:t>
            </a:r>
            <a:r>
              <a:rPr lang="en-US" dirty="0">
                <a:effectLst/>
              </a:rPr>
              <a:t>/health/</a:t>
            </a:r>
            <a:r>
              <a:rPr lang="en-US" dirty="0" err="1">
                <a:effectLst/>
              </a:rPr>
              <a:t>conditionsandtreatments</a:t>
            </a:r>
            <a:r>
              <a:rPr lang="en-US" dirty="0">
                <a:effectLst/>
              </a:rPr>
              <a:t>/twins-identical-and-fraternal </a:t>
            </a:r>
            <a:endParaRPr lang="en-US" dirty="0">
              <a:effectLst/>
              <a:latin typeface="Calibri" panose="020F0502020204030204" pitchFamily="34" charset="0"/>
              <a:cs typeface="Calibri" panose="020F0502020204030204" pitchFamily="34" charset="0"/>
            </a:endParaRPr>
          </a:p>
          <a:p>
            <a:pPr marL="0" indent="0">
              <a:buNone/>
            </a:pPr>
            <a:endParaRPr lang="en-US" sz="2400" dirty="0">
              <a:latin typeface="Calibri" panose="020F0502020204030204" pitchFamily="34" charset="0"/>
              <a:cs typeface="Calibri" panose="020F0502020204030204" pitchFamily="34" charset="0"/>
            </a:endParaRPr>
          </a:p>
          <a:p>
            <a:r>
              <a:rPr lang="en-US" dirty="0" err="1">
                <a:effectLst/>
                <a:latin typeface="Calibri" panose="020F0502020204030204" pitchFamily="34" charset="0"/>
                <a:cs typeface="Calibri" panose="020F0502020204030204" pitchFamily="34" charset="0"/>
              </a:rPr>
              <a:t>Kolba</a:t>
            </a:r>
            <a:r>
              <a:rPr lang="en-US" dirty="0">
                <a:effectLst/>
                <a:latin typeface="Calibri" panose="020F0502020204030204" pitchFamily="34" charset="0"/>
                <a:cs typeface="Calibri" panose="020F0502020204030204" pitchFamily="34" charset="0"/>
              </a:rPr>
              <a:t>, Tiffany N.; Banaszak, Kaylyn; and </a:t>
            </a:r>
            <a:r>
              <a:rPr lang="en-US" dirty="0" err="1">
                <a:effectLst/>
                <a:latin typeface="Calibri" panose="020F0502020204030204" pitchFamily="34" charset="0"/>
                <a:cs typeface="Calibri" panose="020F0502020204030204" pitchFamily="34" charset="0"/>
              </a:rPr>
              <a:t>Kaniewski</a:t>
            </a:r>
            <a:r>
              <a:rPr lang="en-US" dirty="0">
                <a:effectLst/>
                <a:latin typeface="Calibri" panose="020F0502020204030204" pitchFamily="34" charset="0"/>
                <a:cs typeface="Calibri" panose="020F0502020204030204" pitchFamily="34" charset="0"/>
              </a:rPr>
              <a:t>, Anna (2016) "Probabilistic Analysis of Polyovulation Frequencies," </a:t>
            </a:r>
            <a:r>
              <a:rPr lang="en-US" dirty="0" err="1">
                <a:effectLst/>
                <a:latin typeface="Calibri" panose="020F0502020204030204" pitchFamily="34" charset="0"/>
                <a:cs typeface="Calibri" panose="020F0502020204030204" pitchFamily="34" charset="0"/>
              </a:rPr>
              <a:t>Spora</a:t>
            </a:r>
            <a:r>
              <a:rPr lang="en-US" dirty="0">
                <a:effectLst/>
                <a:latin typeface="Calibri" panose="020F0502020204030204" pitchFamily="34" charset="0"/>
                <a:cs typeface="Calibri" panose="020F0502020204030204" pitchFamily="34" charset="0"/>
              </a:rPr>
              <a:t>: A Journal of Biomathematics: Vol. 2: Iss.1, .</a:t>
            </a:r>
          </a:p>
          <a:p>
            <a:endParaRPr lang="en-US" dirty="0">
              <a:latin typeface="Calibri" panose="020F0502020204030204" pitchFamily="34" charset="0"/>
              <a:cs typeface="Calibri" panose="020F0502020204030204" pitchFamily="34" charset="0"/>
            </a:endParaRPr>
          </a:p>
          <a:p>
            <a:r>
              <a:rPr lang="en-US" dirty="0">
                <a:effectLst/>
                <a:latin typeface="Calibri" panose="020F0502020204030204" pitchFamily="34" charset="0"/>
                <a:cs typeface="Calibri" panose="020F0502020204030204" pitchFamily="34" charset="0"/>
              </a:rPr>
              <a:t>Mathematics, Volume 8 Issue 2 (July 2018), pages 21-29. DOI: 10.5642/jhummath.201802.05. </a:t>
            </a:r>
            <a:endParaRPr lang="en-US" sz="2400" dirty="0">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1819001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BD636-1AE5-CEC4-5B56-8A7C129E7BA8}"/>
              </a:ext>
            </a:extLst>
          </p:cNvPr>
          <p:cNvSpPr>
            <a:spLocks noGrp="1"/>
          </p:cNvSpPr>
          <p:nvPr>
            <p:ph type="title"/>
          </p:nvPr>
        </p:nvSpPr>
        <p:spPr/>
        <p:txBody>
          <a:bodyPr/>
          <a:lstStyle/>
          <a:p>
            <a:pPr algn="ctr"/>
            <a:r>
              <a:rPr lang="en-US" dirty="0"/>
              <a:t>Definitions</a:t>
            </a:r>
          </a:p>
        </p:txBody>
      </p:sp>
      <p:sp>
        <p:nvSpPr>
          <p:cNvPr id="3" name="Content Placeholder 2">
            <a:extLst>
              <a:ext uri="{FF2B5EF4-FFF2-40B4-BE49-F238E27FC236}">
                <a16:creationId xmlns:a16="http://schemas.microsoft.com/office/drawing/2014/main" id="{2DE2E817-BFE7-2ED7-0B55-51A2618403FE}"/>
              </a:ext>
            </a:extLst>
          </p:cNvPr>
          <p:cNvSpPr>
            <a:spLocks noGrp="1"/>
          </p:cNvSpPr>
          <p:nvPr>
            <p:ph idx="1"/>
          </p:nvPr>
        </p:nvSpPr>
        <p:spPr>
          <a:xfrm>
            <a:off x="1371599" y="2285999"/>
            <a:ext cx="10323095" cy="4186989"/>
          </a:xfrm>
        </p:spPr>
        <p:txBody>
          <a:bodyPr>
            <a:normAutofit/>
          </a:bodyPr>
          <a:lstStyle/>
          <a:p>
            <a:r>
              <a:rPr lang="en-US" sz="2800" b="1" dirty="0"/>
              <a:t>Polyovulation</a:t>
            </a:r>
            <a:r>
              <a:rPr lang="en-US" sz="2800" dirty="0"/>
              <a:t>: production of more than one ovum at a single ovulation</a:t>
            </a:r>
          </a:p>
          <a:p>
            <a:r>
              <a:rPr lang="en-US" sz="2800" b="1" dirty="0"/>
              <a:t>Anovulation</a:t>
            </a:r>
            <a:r>
              <a:rPr lang="en-US" sz="2800" dirty="0"/>
              <a:t>: occurs when an egg does not release</a:t>
            </a:r>
          </a:p>
          <a:p>
            <a:r>
              <a:rPr lang="en-US" sz="2800" b="1" dirty="0"/>
              <a:t>Ova</a:t>
            </a:r>
            <a:r>
              <a:rPr lang="en-US" sz="2800" dirty="0"/>
              <a:t>: female reproductive cell</a:t>
            </a:r>
          </a:p>
          <a:p>
            <a:r>
              <a:rPr lang="en-US" sz="2800" b="1" dirty="0"/>
              <a:t>Ovum</a:t>
            </a:r>
            <a:r>
              <a:rPr lang="en-US" sz="2800" dirty="0"/>
              <a:t>: a singular female reproductive cell</a:t>
            </a:r>
          </a:p>
          <a:p>
            <a:r>
              <a:rPr lang="en-US" sz="2800" b="1" dirty="0"/>
              <a:t>Singletons</a:t>
            </a:r>
            <a:r>
              <a:rPr lang="en-US" sz="2800" dirty="0"/>
              <a:t>: the birth of only one child</a:t>
            </a:r>
          </a:p>
          <a:p>
            <a:r>
              <a:rPr lang="en-US" sz="2800" b="1" dirty="0"/>
              <a:t>Zygote:</a:t>
            </a:r>
            <a:r>
              <a:rPr lang="en-US" sz="2800" dirty="0"/>
              <a:t> single fertilized egg</a:t>
            </a:r>
          </a:p>
          <a:p>
            <a:endParaRPr lang="en-US" dirty="0"/>
          </a:p>
          <a:p>
            <a:endParaRPr lang="en-US" dirty="0"/>
          </a:p>
        </p:txBody>
      </p:sp>
    </p:spTree>
    <p:extLst>
      <p:ext uri="{BB962C8B-B14F-4D97-AF65-F5344CB8AC3E}">
        <p14:creationId xmlns:p14="http://schemas.microsoft.com/office/powerpoint/2010/main" val="3557745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392B4-A846-6EC8-E9EC-D01CA95E11E8}"/>
              </a:ext>
            </a:extLst>
          </p:cNvPr>
          <p:cNvSpPr>
            <a:spLocks noGrp="1"/>
          </p:cNvSpPr>
          <p:nvPr>
            <p:ph type="title"/>
          </p:nvPr>
        </p:nvSpPr>
        <p:spPr>
          <a:xfrm>
            <a:off x="1371600" y="685800"/>
            <a:ext cx="3282695" cy="1485900"/>
          </a:xfrm>
        </p:spPr>
        <p:txBody>
          <a:bodyPr>
            <a:normAutofit/>
          </a:bodyPr>
          <a:lstStyle/>
          <a:p>
            <a:r>
              <a:rPr lang="en-US" sz="3700"/>
              <a:t>Identical vs. Fraternal Twins</a:t>
            </a:r>
          </a:p>
        </p:txBody>
      </p:sp>
      <p:sp>
        <p:nvSpPr>
          <p:cNvPr id="7" name="Content Placeholder 6">
            <a:extLst>
              <a:ext uri="{FF2B5EF4-FFF2-40B4-BE49-F238E27FC236}">
                <a16:creationId xmlns:a16="http://schemas.microsoft.com/office/drawing/2014/main" id="{009F3C4E-D098-DE3A-B4B7-F2BF592DBB30}"/>
              </a:ext>
            </a:extLst>
          </p:cNvPr>
          <p:cNvSpPr>
            <a:spLocks noGrp="1"/>
          </p:cNvSpPr>
          <p:nvPr>
            <p:ph idx="1"/>
          </p:nvPr>
        </p:nvSpPr>
        <p:spPr>
          <a:xfrm>
            <a:off x="955547" y="2311453"/>
            <a:ext cx="4114800" cy="3581400"/>
          </a:xfrm>
        </p:spPr>
        <p:txBody>
          <a:bodyPr>
            <a:normAutofit/>
          </a:bodyPr>
          <a:lstStyle/>
          <a:p>
            <a:r>
              <a:rPr lang="en-US" dirty="0"/>
              <a:t>98% of multiple births are twins</a:t>
            </a:r>
          </a:p>
          <a:p>
            <a:pPr marL="0" indent="0">
              <a:buNone/>
            </a:pPr>
            <a:endParaRPr lang="en-US" dirty="0"/>
          </a:p>
          <a:p>
            <a:r>
              <a:rPr lang="en-US" dirty="0"/>
              <a:t>Identical Twins </a:t>
            </a:r>
            <a:r>
              <a:rPr lang="en-US" dirty="0">
                <a:sym typeface="Wingdings" pitchFamily="2" charset="2"/>
              </a:rPr>
              <a:t> Monozygotic (one cell)</a:t>
            </a:r>
          </a:p>
          <a:p>
            <a:endParaRPr lang="en-US" dirty="0">
              <a:sym typeface="Wingdings" pitchFamily="2" charset="2"/>
            </a:endParaRPr>
          </a:p>
          <a:p>
            <a:r>
              <a:rPr lang="en-US" dirty="0">
                <a:sym typeface="Wingdings" pitchFamily="2" charset="2"/>
              </a:rPr>
              <a:t>Fraternal Twins  Dizygotic (two cell)</a:t>
            </a:r>
            <a:endParaRPr lang="en-US" dirty="0"/>
          </a:p>
        </p:txBody>
      </p:sp>
      <p:pic>
        <p:nvPicPr>
          <p:cNvPr id="9" name="Picture 8" descr="A diagram of twins and sperm&#10;&#10;Description automatically generated with medium confidence">
            <a:extLst>
              <a:ext uri="{FF2B5EF4-FFF2-40B4-BE49-F238E27FC236}">
                <a16:creationId xmlns:a16="http://schemas.microsoft.com/office/drawing/2014/main" id="{9E314CE1-C884-CEFA-F9DB-6872B5424A06}"/>
              </a:ext>
            </a:extLst>
          </p:cNvPr>
          <p:cNvPicPr>
            <a:picLocks noChangeAspect="1"/>
          </p:cNvPicPr>
          <p:nvPr/>
        </p:nvPicPr>
        <p:blipFill>
          <a:blip r:embed="rId3"/>
          <a:stretch>
            <a:fillRect/>
          </a:stretch>
        </p:blipFill>
        <p:spPr>
          <a:xfrm>
            <a:off x="5341280" y="805126"/>
            <a:ext cx="6380239" cy="5247747"/>
          </a:xfrm>
          <a:prstGeom prst="rect">
            <a:avLst/>
          </a:prstGeom>
        </p:spPr>
      </p:pic>
    </p:spTree>
    <p:extLst>
      <p:ext uri="{BB962C8B-B14F-4D97-AF65-F5344CB8AC3E}">
        <p14:creationId xmlns:p14="http://schemas.microsoft.com/office/powerpoint/2010/main" val="3834792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0"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11"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grpSp>
      <p:sp useBgFill="1">
        <p:nvSpPr>
          <p:cNvPr id="13" name="Rectangle 12">
            <a:extLst>
              <a:ext uri="{FF2B5EF4-FFF2-40B4-BE49-F238E27FC236}">
                <a16:creationId xmlns:a16="http://schemas.microsoft.com/office/drawing/2014/main" id="{5D213B41-AC9B-4E61-BEED-FF4C168A8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A86A68-D17B-146E-37DC-F81EF6DB3C72}"/>
              </a:ext>
            </a:extLst>
          </p:cNvPr>
          <p:cNvSpPr>
            <a:spLocks noGrp="1"/>
          </p:cNvSpPr>
          <p:nvPr>
            <p:ph type="title"/>
          </p:nvPr>
        </p:nvSpPr>
        <p:spPr>
          <a:xfrm>
            <a:off x="659230" y="4484772"/>
            <a:ext cx="10869750" cy="1237298"/>
          </a:xfrm>
        </p:spPr>
        <p:txBody>
          <a:bodyPr vert="horz" lIns="91440" tIns="45720" rIns="91440" bIns="45720" rtlCol="0" anchor="b">
            <a:normAutofit/>
          </a:bodyPr>
          <a:lstStyle/>
          <a:p>
            <a:pPr algn="ctr"/>
            <a:r>
              <a:rPr lang="en-US" sz="6100" cap="all"/>
              <a:t>Birth Data from 1952-1954</a:t>
            </a:r>
          </a:p>
        </p:txBody>
      </p:sp>
      <p:sp>
        <p:nvSpPr>
          <p:cNvPr id="15" name="Freeform 6">
            <a:extLst>
              <a:ext uri="{FF2B5EF4-FFF2-40B4-BE49-F238E27FC236}">
                <a16:creationId xmlns:a16="http://schemas.microsoft.com/office/drawing/2014/main" id="{D8BB75D5-93A7-4EC9-A2FB-DCBDE6DE3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flipH="1">
            <a:off x="1046527" y="-133294"/>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sp>
        <p:nvSpPr>
          <p:cNvPr id="17" name="Freeform 6">
            <a:extLst>
              <a:ext uri="{FF2B5EF4-FFF2-40B4-BE49-F238E27FC236}">
                <a16:creationId xmlns:a16="http://schemas.microsoft.com/office/drawing/2014/main" id="{628FBD9F-3B86-4C98-8F77-3833207377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flipV="1">
            <a:off x="7838485" y="614084"/>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pic>
        <p:nvPicPr>
          <p:cNvPr id="4" name="Content Placeholder 4" descr="A table with numbers and text&#10;&#10;Description automatically generated">
            <a:extLst>
              <a:ext uri="{FF2B5EF4-FFF2-40B4-BE49-F238E27FC236}">
                <a16:creationId xmlns:a16="http://schemas.microsoft.com/office/drawing/2014/main" id="{F6E62A9E-95C3-C7C5-EF62-459C113C5338}"/>
              </a:ext>
            </a:extLst>
          </p:cNvPr>
          <p:cNvPicPr>
            <a:picLocks noGrp="1" noChangeAspect="1"/>
          </p:cNvPicPr>
          <p:nvPr>
            <p:ph idx="1"/>
          </p:nvPr>
        </p:nvPicPr>
        <p:blipFill>
          <a:blip r:embed="rId3"/>
          <a:stretch>
            <a:fillRect/>
          </a:stretch>
        </p:blipFill>
        <p:spPr>
          <a:xfrm>
            <a:off x="2587781" y="1150341"/>
            <a:ext cx="6987335" cy="2585314"/>
          </a:xfrm>
          <a:prstGeom prst="rect">
            <a:avLst/>
          </a:prstGeom>
        </p:spPr>
      </p:pic>
    </p:spTree>
    <p:extLst>
      <p:ext uri="{BB962C8B-B14F-4D97-AF65-F5344CB8AC3E}">
        <p14:creationId xmlns:p14="http://schemas.microsoft.com/office/powerpoint/2010/main" val="597728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F1CDF-653C-66EC-E4C4-559028AB1C55}"/>
              </a:ext>
            </a:extLst>
          </p:cNvPr>
          <p:cNvSpPr>
            <a:spLocks noGrp="1"/>
          </p:cNvSpPr>
          <p:nvPr>
            <p:ph type="title"/>
          </p:nvPr>
        </p:nvSpPr>
        <p:spPr/>
        <p:txBody>
          <a:bodyPr/>
          <a:lstStyle/>
          <a:p>
            <a:pPr algn="ctr"/>
            <a:r>
              <a:rPr lang="en-US" dirty="0"/>
              <a:t>Ovulation Model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6AC7766-C514-229F-A5BF-9D39D6F6E8BB}"/>
                  </a:ext>
                </a:extLst>
              </p:cNvPr>
              <p:cNvSpPr>
                <a:spLocks noGrp="1"/>
              </p:cNvSpPr>
              <p:nvPr>
                <p:ph idx="1"/>
              </p:nvPr>
            </p:nvSpPr>
            <p:spPr>
              <a:xfrm>
                <a:off x="1371600" y="1979418"/>
                <a:ext cx="9601200" cy="5149516"/>
              </a:xfrm>
            </p:spPr>
            <p:txBody>
              <a:bodyPr>
                <a:normAutofit/>
              </a:bodyPr>
              <a:lstStyle/>
              <a:p>
                <a:pPr marL="0" indent="0">
                  <a:buNone/>
                </a:pPr>
                <a14:m>
                  <m:oMathPara xmlns:m="http://schemas.openxmlformats.org/officeDocument/2006/math">
                    <m:oMathParaPr>
                      <m:jc m:val="centerGroup"/>
                    </m:oMathParaPr>
                    <m:oMath xmlns:m="http://schemas.openxmlformats.org/officeDocument/2006/math">
                      <m:sSub>
                        <m:sSubPr>
                          <m:ctrlPr>
                            <a:rPr lang="en-US" sz="3600" i="1" smtClean="0">
                              <a:latin typeface="Cambria Math" panose="02040503050406030204" pitchFamily="18" charset="0"/>
                            </a:rPr>
                          </m:ctrlPr>
                        </m:sSubPr>
                        <m:e>
                          <m:r>
                            <a:rPr lang="en-US" sz="3600" b="0" i="1" smtClean="0">
                              <a:latin typeface="Cambria Math" panose="02040503050406030204" pitchFamily="18" charset="0"/>
                            </a:rPr>
                            <m:t>𝑂</m:t>
                          </m:r>
                        </m:e>
                        <m:sub>
                          <m:r>
                            <a:rPr lang="en-US" sz="3600" b="0" i="1" smtClean="0">
                              <a:latin typeface="Cambria Math" panose="02040503050406030204" pitchFamily="18" charset="0"/>
                            </a:rPr>
                            <m:t>𝑘</m:t>
                          </m:r>
                        </m:sub>
                      </m:sSub>
                      <m:r>
                        <a:rPr lang="en-US" sz="3600" b="0" i="1" smtClean="0">
                          <a:latin typeface="Cambria Math" panose="02040503050406030204" pitchFamily="18" charset="0"/>
                        </a:rPr>
                        <m:t> , (</m:t>
                      </m:r>
                      <m:r>
                        <a:rPr lang="en-US" sz="3600" b="0" i="1" smtClean="0">
                          <a:latin typeface="Cambria Math" panose="02040503050406030204" pitchFamily="18" charset="0"/>
                        </a:rPr>
                        <m:t>𝑘</m:t>
                      </m:r>
                      <m:r>
                        <a:rPr lang="en-US" sz="3600" b="0" i="1" smtClean="0">
                          <a:latin typeface="Cambria Math" panose="02040503050406030204" pitchFamily="18" charset="0"/>
                        </a:rPr>
                        <m:t> ≥0)</m:t>
                      </m:r>
                    </m:oMath>
                  </m:oMathPara>
                </a14:m>
                <a:endParaRPr lang="en-US" sz="3600" dirty="0"/>
              </a:p>
              <a:p>
                <a:pPr marL="0" indent="0">
                  <a:buNone/>
                </a:pPr>
                <a:endParaRPr lang="en-US" sz="3600" dirty="0"/>
              </a:p>
              <a:p>
                <a:pPr marL="0" indent="0">
                  <a:buNone/>
                </a:pPr>
                <a14:m>
                  <m:oMathPara xmlns:m="http://schemas.openxmlformats.org/officeDocument/2006/math">
                    <m:oMathParaPr>
                      <m:jc m:val="centerGroup"/>
                    </m:oMathParaPr>
                    <m:oMath xmlns:m="http://schemas.openxmlformats.org/officeDocument/2006/math">
                      <m:sSub>
                        <m:sSubPr>
                          <m:ctrlPr>
                            <a:rPr lang="en-US" sz="3600" i="1" smtClean="0">
                              <a:latin typeface="Cambria Math" panose="02040503050406030204" pitchFamily="18" charset="0"/>
                            </a:rPr>
                          </m:ctrlPr>
                        </m:sSubPr>
                        <m:e>
                          <m:r>
                            <a:rPr lang="en-US" sz="3600" b="0" i="1" smtClean="0">
                              <a:latin typeface="Cambria Math" panose="02040503050406030204" pitchFamily="18" charset="0"/>
                            </a:rPr>
                            <m:t>𝑃</m:t>
                          </m:r>
                          <m:r>
                            <a:rPr lang="en-US" sz="3600" b="0" i="1" smtClean="0">
                              <a:latin typeface="Cambria Math" panose="02040503050406030204" pitchFamily="18" charset="0"/>
                            </a:rPr>
                            <m:t>(</m:t>
                          </m:r>
                          <m:r>
                            <a:rPr lang="en-US" sz="3600" b="0" i="1" smtClean="0">
                              <a:latin typeface="Cambria Math" panose="02040503050406030204" pitchFamily="18" charset="0"/>
                            </a:rPr>
                            <m:t>𝑂</m:t>
                          </m:r>
                        </m:e>
                        <m:sub>
                          <m:r>
                            <a:rPr lang="en-US" sz="3600" b="0" i="1" smtClean="0">
                              <a:latin typeface="Cambria Math" panose="02040503050406030204" pitchFamily="18" charset="0"/>
                            </a:rPr>
                            <m:t>𝑘</m:t>
                          </m:r>
                        </m:sub>
                      </m:sSub>
                      <m:r>
                        <a:rPr lang="en-US" sz="3600" b="0" i="1" smtClean="0">
                          <a:latin typeface="Cambria Math" panose="02040503050406030204" pitchFamily="18" charset="0"/>
                        </a:rPr>
                        <m:t>)=0 , </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𝑘</m:t>
                          </m:r>
                          <m:r>
                            <a:rPr lang="en-US" sz="3600" b="0" i="1" smtClean="0">
                              <a:latin typeface="Cambria Math" panose="02040503050406030204" pitchFamily="18" charset="0"/>
                            </a:rPr>
                            <m:t> ≥5</m:t>
                          </m:r>
                        </m:e>
                      </m:d>
                    </m:oMath>
                  </m:oMathPara>
                </a14:m>
                <a:endParaRPr lang="en-US" sz="3600" b="0" dirty="0">
                  <a:ea typeface="Cambria Math" panose="02040503050406030204" pitchFamily="18" charset="0"/>
                </a:endParaRPr>
              </a:p>
              <a:p>
                <a:pPr marL="0" indent="0">
                  <a:buNone/>
                </a:pPr>
                <a:endParaRPr lang="en-US" sz="3600" dirty="0"/>
              </a:p>
              <a:p>
                <a:pPr marL="0" indent="0">
                  <a:buNone/>
                </a:pPr>
                <a14:m>
                  <m:oMathPara xmlns:m="http://schemas.openxmlformats.org/officeDocument/2006/math">
                    <m:oMathParaPr>
                      <m:jc m:val="centerGroup"/>
                    </m:oMathParaPr>
                    <m:oMath xmlns:m="http://schemas.openxmlformats.org/officeDocument/2006/math">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𝑂</m:t>
                              </m:r>
                            </m:e>
                            <m:sub>
                              <m:r>
                                <a:rPr lang="en-US" sz="3600" b="0" i="1" smtClean="0">
                                  <a:latin typeface="Cambria Math" panose="02040503050406030204" pitchFamily="18" charset="0"/>
                                </a:rPr>
                                <m:t>0</m:t>
                              </m:r>
                            </m:sub>
                          </m:sSub>
                        </m:e>
                      </m:d>
                      <m:r>
                        <a:rPr lang="en-US" sz="3600" i="1">
                          <a:latin typeface="Cambria Math" panose="02040503050406030204" pitchFamily="18" charset="0"/>
                        </a:rPr>
                        <m:t>=0.007</m:t>
                      </m:r>
                    </m:oMath>
                  </m:oMathPara>
                </a14:m>
                <a:endParaRPr lang="en-US" sz="3600" dirty="0"/>
              </a:p>
              <a:p>
                <a:pPr marL="0" indent="0">
                  <a:buNone/>
                </a:pPr>
                <a:endParaRPr lang="en-US" sz="3600" b="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sz="3600" i="1">
                          <a:latin typeface="Cambria Math" panose="02040503050406030204" pitchFamily="18" charset="0"/>
                        </a:rPr>
                        <m:t>𝑃</m:t>
                      </m:r>
                      <m:d>
                        <m:dPr>
                          <m:ctrlPr>
                            <a:rPr lang="en-US" sz="3600" i="1">
                              <a:latin typeface="Cambria Math" panose="02040503050406030204" pitchFamily="18" charset="0"/>
                            </a:rPr>
                          </m:ctrlPr>
                        </m:dPr>
                        <m:e>
                          <m:sSub>
                            <m:sSubPr>
                              <m:ctrlPr>
                                <a:rPr lang="en-US" sz="3600" i="1">
                                  <a:latin typeface="Cambria Math" panose="02040503050406030204" pitchFamily="18" charset="0"/>
                                </a:rPr>
                              </m:ctrlPr>
                            </m:sSubPr>
                            <m:e>
                              <m:r>
                                <a:rPr lang="en-US" sz="3600" i="1">
                                  <a:latin typeface="Cambria Math" panose="02040503050406030204" pitchFamily="18" charset="0"/>
                                </a:rPr>
                                <m:t>𝑂</m:t>
                              </m:r>
                            </m:e>
                            <m:sub>
                              <m:r>
                                <a:rPr lang="en-US" sz="3600" i="1">
                                  <a:latin typeface="Cambria Math" panose="02040503050406030204" pitchFamily="18" charset="0"/>
                                </a:rPr>
                                <m:t>0</m:t>
                              </m:r>
                            </m:sub>
                          </m:sSub>
                        </m:e>
                      </m:d>
                      <m:r>
                        <a:rPr lang="en-US" sz="3600" i="1">
                          <a:latin typeface="Cambria Math" panose="02040503050406030204" pitchFamily="18" charset="0"/>
                        </a:rPr>
                        <m:t>+</m:t>
                      </m:r>
                      <m:r>
                        <a:rPr lang="en-US" sz="3600" i="1">
                          <a:latin typeface="Cambria Math" panose="02040503050406030204" pitchFamily="18" charset="0"/>
                        </a:rPr>
                        <m:t>𝑃</m:t>
                      </m:r>
                      <m:d>
                        <m:dPr>
                          <m:ctrlPr>
                            <a:rPr lang="en-US" sz="3600" i="1">
                              <a:latin typeface="Cambria Math" panose="02040503050406030204" pitchFamily="18" charset="0"/>
                            </a:rPr>
                          </m:ctrlPr>
                        </m:dPr>
                        <m:e>
                          <m:sSub>
                            <m:sSubPr>
                              <m:ctrlPr>
                                <a:rPr lang="en-US" sz="3600" i="1">
                                  <a:latin typeface="Cambria Math" panose="02040503050406030204" pitchFamily="18" charset="0"/>
                                </a:rPr>
                              </m:ctrlPr>
                            </m:sSubPr>
                            <m:e>
                              <m:r>
                                <a:rPr lang="en-US" sz="3600" i="1">
                                  <a:latin typeface="Cambria Math" panose="02040503050406030204" pitchFamily="18" charset="0"/>
                                </a:rPr>
                                <m:t>𝑂</m:t>
                              </m:r>
                            </m:e>
                            <m:sub>
                              <m:r>
                                <a:rPr lang="en-US" sz="3600" i="1">
                                  <a:latin typeface="Cambria Math" panose="02040503050406030204" pitchFamily="18" charset="0"/>
                                </a:rPr>
                                <m:t>1</m:t>
                              </m:r>
                            </m:sub>
                          </m:sSub>
                        </m:e>
                      </m:d>
                      <m:r>
                        <a:rPr lang="en-US" sz="3600" i="1">
                          <a:latin typeface="Cambria Math" panose="02040503050406030204" pitchFamily="18" charset="0"/>
                        </a:rPr>
                        <m:t>+</m:t>
                      </m:r>
                      <m:r>
                        <a:rPr lang="en-US" sz="3600" i="1">
                          <a:latin typeface="Cambria Math" panose="02040503050406030204" pitchFamily="18" charset="0"/>
                        </a:rPr>
                        <m:t>𝑃</m:t>
                      </m:r>
                      <m:d>
                        <m:dPr>
                          <m:ctrlPr>
                            <a:rPr lang="en-US" sz="3600" i="1">
                              <a:latin typeface="Cambria Math" panose="02040503050406030204" pitchFamily="18" charset="0"/>
                            </a:rPr>
                          </m:ctrlPr>
                        </m:dPr>
                        <m:e>
                          <m:sSub>
                            <m:sSubPr>
                              <m:ctrlPr>
                                <a:rPr lang="en-US" sz="3600" i="1">
                                  <a:latin typeface="Cambria Math" panose="02040503050406030204" pitchFamily="18" charset="0"/>
                                </a:rPr>
                              </m:ctrlPr>
                            </m:sSubPr>
                            <m:e>
                              <m:r>
                                <a:rPr lang="en-US" sz="3600" i="1">
                                  <a:latin typeface="Cambria Math" panose="02040503050406030204" pitchFamily="18" charset="0"/>
                                </a:rPr>
                                <m:t>𝑂</m:t>
                              </m:r>
                            </m:e>
                            <m:sub>
                              <m:r>
                                <a:rPr lang="en-US" sz="3600" i="1">
                                  <a:latin typeface="Cambria Math" panose="02040503050406030204" pitchFamily="18" charset="0"/>
                                </a:rPr>
                                <m:t>2</m:t>
                              </m:r>
                            </m:sub>
                          </m:sSub>
                        </m:e>
                      </m:d>
                      <m:r>
                        <a:rPr lang="en-US" sz="3600" i="1">
                          <a:latin typeface="Cambria Math" panose="02040503050406030204" pitchFamily="18" charset="0"/>
                        </a:rPr>
                        <m:t>+</m:t>
                      </m:r>
                      <m:r>
                        <a:rPr lang="en-US" sz="3600" i="1">
                          <a:latin typeface="Cambria Math" panose="02040503050406030204" pitchFamily="18" charset="0"/>
                        </a:rPr>
                        <m:t>𝑃</m:t>
                      </m:r>
                      <m:d>
                        <m:dPr>
                          <m:ctrlPr>
                            <a:rPr lang="en-US" sz="3600" i="1">
                              <a:latin typeface="Cambria Math" panose="02040503050406030204" pitchFamily="18" charset="0"/>
                            </a:rPr>
                          </m:ctrlPr>
                        </m:dPr>
                        <m:e>
                          <m:sSub>
                            <m:sSubPr>
                              <m:ctrlPr>
                                <a:rPr lang="en-US" sz="3600" i="1">
                                  <a:latin typeface="Cambria Math" panose="02040503050406030204" pitchFamily="18" charset="0"/>
                                </a:rPr>
                              </m:ctrlPr>
                            </m:sSubPr>
                            <m:e>
                              <m:r>
                                <a:rPr lang="en-US" sz="3600" i="1">
                                  <a:latin typeface="Cambria Math" panose="02040503050406030204" pitchFamily="18" charset="0"/>
                                </a:rPr>
                                <m:t>𝑂</m:t>
                              </m:r>
                            </m:e>
                            <m:sub>
                              <m:r>
                                <a:rPr lang="en-US" sz="3600" i="1">
                                  <a:latin typeface="Cambria Math" panose="02040503050406030204" pitchFamily="18" charset="0"/>
                                </a:rPr>
                                <m:t>3</m:t>
                              </m:r>
                            </m:sub>
                          </m:sSub>
                        </m:e>
                      </m:d>
                      <m:r>
                        <a:rPr lang="en-US" sz="3600" i="1">
                          <a:latin typeface="Cambria Math" panose="02040503050406030204" pitchFamily="18" charset="0"/>
                        </a:rPr>
                        <m:t>+</m:t>
                      </m:r>
                      <m:r>
                        <a:rPr lang="en-US" sz="3600" i="1">
                          <a:latin typeface="Cambria Math" panose="02040503050406030204" pitchFamily="18" charset="0"/>
                        </a:rPr>
                        <m:t>𝑃</m:t>
                      </m:r>
                      <m:d>
                        <m:dPr>
                          <m:ctrlPr>
                            <a:rPr lang="en-US" sz="3600" i="1">
                              <a:latin typeface="Cambria Math" panose="02040503050406030204" pitchFamily="18" charset="0"/>
                            </a:rPr>
                          </m:ctrlPr>
                        </m:dPr>
                        <m:e>
                          <m:sSub>
                            <m:sSubPr>
                              <m:ctrlPr>
                                <a:rPr lang="en-US" sz="3600" i="1">
                                  <a:latin typeface="Cambria Math" panose="02040503050406030204" pitchFamily="18" charset="0"/>
                                </a:rPr>
                              </m:ctrlPr>
                            </m:sSubPr>
                            <m:e>
                              <m:r>
                                <a:rPr lang="en-US" sz="3600" i="1">
                                  <a:latin typeface="Cambria Math" panose="02040503050406030204" pitchFamily="18" charset="0"/>
                                </a:rPr>
                                <m:t>𝑂</m:t>
                              </m:r>
                            </m:e>
                            <m:sub>
                              <m:r>
                                <a:rPr lang="en-US" sz="3600" i="1">
                                  <a:latin typeface="Cambria Math" panose="02040503050406030204" pitchFamily="18" charset="0"/>
                                </a:rPr>
                                <m:t>4</m:t>
                              </m:r>
                            </m:sub>
                          </m:sSub>
                        </m:e>
                      </m:d>
                      <m:r>
                        <a:rPr lang="en-US" sz="3600" i="1">
                          <a:latin typeface="Cambria Math" panose="02040503050406030204" pitchFamily="18" charset="0"/>
                        </a:rPr>
                        <m:t>=1</m:t>
                      </m:r>
                    </m:oMath>
                  </m:oMathPara>
                </a14:m>
                <a:endParaRPr lang="en-US" sz="3600" dirty="0"/>
              </a:p>
            </p:txBody>
          </p:sp>
        </mc:Choice>
        <mc:Fallback xmlns="">
          <p:sp>
            <p:nvSpPr>
              <p:cNvPr id="3" name="Content Placeholder 2">
                <a:extLst>
                  <a:ext uri="{FF2B5EF4-FFF2-40B4-BE49-F238E27FC236}">
                    <a16:creationId xmlns:a16="http://schemas.microsoft.com/office/drawing/2014/main" id="{36AC7766-C514-229F-A5BF-9D39D6F6E8BB}"/>
                  </a:ext>
                </a:extLst>
              </p:cNvPr>
              <p:cNvSpPr>
                <a:spLocks noGrp="1" noRot="1" noChangeAspect="1" noMove="1" noResize="1" noEditPoints="1" noAdjustHandles="1" noChangeArrowheads="1" noChangeShapeType="1" noTextEdit="1"/>
              </p:cNvSpPr>
              <p:nvPr>
                <p:ph idx="1"/>
              </p:nvPr>
            </p:nvSpPr>
            <p:spPr>
              <a:xfrm>
                <a:off x="1371600" y="1979418"/>
                <a:ext cx="9601200" cy="5149516"/>
              </a:xfrm>
              <a:blipFill>
                <a:blip r:embed="rId3"/>
                <a:stretch>
                  <a:fillRect t="-493"/>
                </a:stretch>
              </a:blipFill>
            </p:spPr>
            <p:txBody>
              <a:bodyPr/>
              <a:lstStyle/>
              <a:p>
                <a:r>
                  <a:rPr lang="en-US">
                    <a:noFill/>
                  </a:rPr>
                  <a:t> </a:t>
                </a:r>
              </a:p>
            </p:txBody>
          </p:sp>
        </mc:Fallback>
      </mc:AlternateContent>
    </p:spTree>
    <p:extLst>
      <p:ext uri="{BB962C8B-B14F-4D97-AF65-F5344CB8AC3E}">
        <p14:creationId xmlns:p14="http://schemas.microsoft.com/office/powerpoint/2010/main" val="691697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1E617-2732-E474-32FB-40287E7F710D}"/>
              </a:ext>
            </a:extLst>
          </p:cNvPr>
          <p:cNvSpPr>
            <a:spLocks noGrp="1"/>
          </p:cNvSpPr>
          <p:nvPr>
            <p:ph type="title"/>
          </p:nvPr>
        </p:nvSpPr>
        <p:spPr/>
        <p:txBody>
          <a:bodyPr/>
          <a:lstStyle/>
          <a:p>
            <a:pPr algn="ctr"/>
            <a:r>
              <a:rPr lang="en-US" dirty="0"/>
              <a:t>Fertilization Model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ED761B9-F402-D3D4-AB29-37A265300E1F}"/>
                  </a:ext>
                </a:extLst>
              </p:cNvPr>
              <p:cNvSpPr>
                <a:spLocks noGrp="1"/>
              </p:cNvSpPr>
              <p:nvPr>
                <p:ph idx="1"/>
              </p:nvPr>
            </p:nvSpPr>
            <p:spPr>
              <a:xfrm>
                <a:off x="504825" y="1981200"/>
                <a:ext cx="11478628" cy="4467726"/>
              </a:xfrm>
            </p:spPr>
            <p:txBody>
              <a:bodyPr/>
              <a:lstStyle/>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0</m:t>
                              </m:r>
                            </m:sub>
                          </m:sSub>
                        </m:e>
                      </m:d>
                      <m:r>
                        <a:rPr lang="en-US" b="0" i="1" smtClean="0">
                          <a:latin typeface="Cambria Math" panose="02040503050406030204" pitchFamily="18" charset="0"/>
                        </a:rPr>
                        <m:t>=</m:t>
                      </m:r>
                      <m:r>
                        <a:rPr lang="en-US" b="0" i="1" smtClean="0">
                          <a:solidFill>
                            <a:srgbClr val="FF0000"/>
                          </a:solidFill>
                          <a:latin typeface="Cambria Math" panose="02040503050406030204" pitchFamily="18" charset="0"/>
                        </a:rPr>
                        <m:t>𝑃</m:t>
                      </m:r>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𝑂</m:t>
                              </m:r>
                            </m:e>
                            <m:sub>
                              <m:r>
                                <a:rPr lang="en-US" b="0" i="1" smtClean="0">
                                  <a:solidFill>
                                    <a:srgbClr val="FF0000"/>
                                  </a:solidFill>
                                  <a:latin typeface="Cambria Math" panose="02040503050406030204" pitchFamily="18" charset="0"/>
                                </a:rPr>
                                <m:t>0</m:t>
                              </m:r>
                            </m:sub>
                          </m:sSub>
                        </m:e>
                      </m:d>
                      <m:r>
                        <a:rPr lang="en-US" b="0" i="1" smtClean="0">
                          <a:latin typeface="Cambria Math" panose="02040503050406030204" pitchFamily="18" charset="0"/>
                        </a:rPr>
                        <m:t>+</m:t>
                      </m:r>
                      <m:r>
                        <a:rPr lang="en-US" b="0" i="1" smtClean="0">
                          <a:solidFill>
                            <a:srgbClr val="FF0000"/>
                          </a:solidFill>
                          <a:latin typeface="Cambria Math" panose="02040503050406030204" pitchFamily="18" charset="0"/>
                        </a:rPr>
                        <m:t>𝑃</m:t>
                      </m:r>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𝑂</m:t>
                              </m:r>
                            </m:e>
                            <m:sub>
                              <m:r>
                                <a:rPr lang="en-US" b="0" i="1" smtClean="0">
                                  <a:solidFill>
                                    <a:srgbClr val="FF0000"/>
                                  </a:solidFill>
                                  <a:latin typeface="Cambria Math" panose="02040503050406030204" pitchFamily="18" charset="0"/>
                                </a:rPr>
                                <m:t>1</m:t>
                              </m:r>
                            </m:sub>
                          </m:sSub>
                        </m:e>
                      </m:d>
                      <m:d>
                        <m:dPr>
                          <m:ctrlPr>
                            <a:rPr lang="en-US" b="0" i="1" smtClean="0">
                              <a:latin typeface="Cambria Math" panose="02040503050406030204" pitchFamily="18" charset="0"/>
                            </a:rPr>
                          </m:ctrlPr>
                        </m:dPr>
                        <m:e>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𝑓</m:t>
                              </m:r>
                            </m:sub>
                          </m:sSub>
                        </m:e>
                      </m:d>
                      <m:r>
                        <a:rPr lang="en-US" b="0" i="1" smtClean="0">
                          <a:latin typeface="Cambria Math" panose="02040503050406030204" pitchFamily="18" charset="0"/>
                        </a:rPr>
                        <m:t>+</m:t>
                      </m:r>
                      <m:r>
                        <a:rPr lang="en-US" b="0" i="1" smtClean="0">
                          <a:solidFill>
                            <a:srgbClr val="FF0000"/>
                          </a:solidFill>
                          <a:latin typeface="Cambria Math" panose="02040503050406030204" pitchFamily="18" charset="0"/>
                        </a:rPr>
                        <m:t>𝑃</m:t>
                      </m:r>
                      <m:r>
                        <a:rPr lang="en-US" b="0" i="1" smtClean="0">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𝑂</m:t>
                          </m:r>
                        </m:e>
                        <m:sub>
                          <m:r>
                            <a:rPr lang="en-US" b="0" i="1" smtClean="0">
                              <a:solidFill>
                                <a:srgbClr val="FF0000"/>
                              </a:solidFill>
                              <a:latin typeface="Cambria Math" panose="02040503050406030204" pitchFamily="18" charset="0"/>
                            </a:rPr>
                            <m:t>2</m:t>
                          </m:r>
                        </m:sub>
                      </m:sSub>
                      <m:r>
                        <a:rPr lang="en-US" b="0" i="1" smtClean="0">
                          <a:solidFill>
                            <a:srgbClr val="FF0000"/>
                          </a:solidFill>
                          <a:latin typeface="Cambria Math" panose="02040503050406030204" pitchFamily="18" charset="0"/>
                        </a:rPr>
                        <m:t>)</m:t>
                      </m:r>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𝑓</m:t>
                                  </m:r>
                                </m:sub>
                              </m:sSub>
                            </m:e>
                          </m:d>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solidFill>
                            <a:srgbClr val="FF0000"/>
                          </a:solidFill>
                          <a:latin typeface="Cambria Math" panose="02040503050406030204" pitchFamily="18" charset="0"/>
                        </a:rPr>
                        <m:t>𝑃</m:t>
                      </m:r>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𝑂</m:t>
                              </m:r>
                            </m:e>
                            <m:sub>
                              <m:r>
                                <a:rPr lang="en-US" b="0" i="1" smtClean="0">
                                  <a:solidFill>
                                    <a:srgbClr val="FF0000"/>
                                  </a:solidFill>
                                  <a:latin typeface="Cambria Math" panose="02040503050406030204" pitchFamily="18" charset="0"/>
                                </a:rPr>
                                <m:t>3</m:t>
                              </m:r>
                            </m:sub>
                          </m:sSub>
                        </m:e>
                      </m:d>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𝑓</m:t>
                                  </m:r>
                                </m:sub>
                              </m:sSub>
                            </m:e>
                          </m:d>
                        </m:e>
                        <m:sup>
                          <m:r>
                            <a:rPr lang="en-US" b="0" i="1" smtClean="0">
                              <a:latin typeface="Cambria Math" panose="02040503050406030204" pitchFamily="18" charset="0"/>
                            </a:rPr>
                            <m:t>3</m:t>
                          </m:r>
                        </m:sup>
                      </m:sSup>
                      <m:r>
                        <a:rPr lang="en-US" b="0" i="1" smtClean="0">
                          <a:latin typeface="Cambria Math" panose="02040503050406030204" pitchFamily="18" charset="0"/>
                        </a:rPr>
                        <m:t>+</m:t>
                      </m:r>
                      <m:r>
                        <a:rPr lang="en-US" b="0" i="1" smtClean="0">
                          <a:solidFill>
                            <a:srgbClr val="FF0000"/>
                          </a:solidFill>
                          <a:latin typeface="Cambria Math" panose="02040503050406030204" pitchFamily="18" charset="0"/>
                        </a:rPr>
                        <m:t>𝑃</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m:t>
                          </m:r>
                          <m:r>
                            <a:rPr lang="en-US" b="0" i="1" smtClean="0">
                              <a:solidFill>
                                <a:srgbClr val="FF0000"/>
                              </a:solidFill>
                              <a:latin typeface="Cambria Math" panose="02040503050406030204" pitchFamily="18" charset="0"/>
                            </a:rPr>
                            <m:t>𝑂</m:t>
                          </m:r>
                        </m:e>
                        <m:sub>
                          <m:r>
                            <a:rPr lang="en-US" b="0" i="1" smtClean="0">
                              <a:solidFill>
                                <a:srgbClr val="FF0000"/>
                              </a:solidFill>
                              <a:latin typeface="Cambria Math" panose="02040503050406030204" pitchFamily="18" charset="0"/>
                            </a:rPr>
                            <m:t>4</m:t>
                          </m:r>
                        </m:sub>
                      </m:sSub>
                      <m:r>
                        <a:rPr lang="en-US" b="0" i="1" smtClean="0">
                          <a:solidFill>
                            <a:srgbClr val="FF0000"/>
                          </a:solidFill>
                          <a:latin typeface="Cambria Math" panose="02040503050406030204" pitchFamily="18" charset="0"/>
                        </a:rPr>
                        <m:t>)</m:t>
                      </m:r>
                      <m:sSup>
                        <m:sSupPr>
                          <m:ctrlPr>
                            <a:rPr lang="en-US" b="0" i="1" smtClean="0">
                              <a:latin typeface="Cambria Math" panose="02040503050406030204" pitchFamily="18" charset="0"/>
                            </a:rPr>
                          </m:ctrlPr>
                        </m:sSup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𝑓</m:t>
                              </m:r>
                            </m:sub>
                          </m:sSub>
                          <m:r>
                            <a:rPr lang="en-US" i="1">
                              <a:latin typeface="Cambria Math" panose="02040503050406030204" pitchFamily="18" charset="0"/>
                            </a:rPr>
                            <m:t>)</m:t>
                          </m:r>
                        </m:e>
                        <m:sup>
                          <m:r>
                            <a:rPr lang="en-US" b="0" i="1" smtClean="0">
                              <a:latin typeface="Cambria Math" panose="02040503050406030204" pitchFamily="18" charset="0"/>
                            </a:rPr>
                            <m:t>4</m:t>
                          </m:r>
                        </m:sup>
                      </m:sSup>
                    </m:oMath>
                  </m:oMathPara>
                </a14:m>
                <a:endParaRPr lang="en-US" dirty="0"/>
              </a:p>
              <a:p>
                <a:pPr marL="0" indent="0">
                  <a:buNone/>
                </a:pPr>
                <a:r>
                  <a:rPr lang="en-US" dirty="0"/>
                  <a:t>	</a:t>
                </a:r>
              </a:p>
              <a:p>
                <a:pPr marL="0" indent="0">
                  <a:buNone/>
                </a:pPr>
                <a:endParaRPr lang="en-US" dirty="0"/>
              </a:p>
              <a:p>
                <a:pPr marL="0" indent="0">
                  <a:buNone/>
                </a:pPr>
                <a:r>
                  <a:rPr lang="en-US" dirty="0"/>
                  <a:t>	</a:t>
                </a:r>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1</m:t>
                            </m:r>
                          </m:sub>
                        </m:sSub>
                      </m:e>
                    </m:d>
                    <m:r>
                      <a:rPr lang="en-US" b="0" i="1" smtClean="0">
                        <a:latin typeface="Cambria Math" panose="02040503050406030204" pitchFamily="18" charset="0"/>
                      </a:rPr>
                      <m:t>=</m:t>
                    </m:r>
                    <m:r>
                      <a:rPr lang="en-US" i="1">
                        <a:solidFill>
                          <a:srgbClr val="FF0000"/>
                        </a:solidFill>
                        <a:latin typeface="Cambria Math" panose="02040503050406030204" pitchFamily="18" charset="0"/>
                      </a:rPr>
                      <m:t>𝑃</m:t>
                    </m:r>
                    <m:d>
                      <m:dPr>
                        <m:ctrlPr>
                          <a:rPr lang="en-US" i="1">
                            <a:solidFill>
                              <a:srgbClr val="FF0000"/>
                            </a:solidFill>
                            <a:latin typeface="Cambria Math" panose="02040503050406030204" pitchFamily="18" charset="0"/>
                          </a:rPr>
                        </m:ctrlPr>
                      </m:dPr>
                      <m:e>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𝑂</m:t>
                            </m:r>
                          </m:e>
                          <m:sub>
                            <m:r>
                              <a:rPr lang="en-US" i="1">
                                <a:solidFill>
                                  <a:srgbClr val="FF0000"/>
                                </a:solidFill>
                                <a:latin typeface="Cambria Math" panose="02040503050406030204" pitchFamily="18" charset="0"/>
                              </a:rPr>
                              <m:t>1</m:t>
                            </m:r>
                          </m:sub>
                        </m:sSub>
                      </m:e>
                    </m:d>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𝑝</m:t>
                        </m:r>
                      </m:e>
                      <m:sub>
                        <m:r>
                          <a:rPr lang="en-US" b="0" i="1" smtClean="0">
                            <a:solidFill>
                              <a:schemeClr val="tx1"/>
                            </a:solidFill>
                            <a:latin typeface="Cambria Math" panose="02040503050406030204" pitchFamily="18" charset="0"/>
                          </a:rPr>
                          <m:t>𝑓</m:t>
                        </m:r>
                      </m:sub>
                    </m:sSub>
                    <m:r>
                      <a:rPr lang="en-US" i="1">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2</m:t>
                    </m:r>
                    <m:r>
                      <a:rPr lang="en-US" i="1">
                        <a:solidFill>
                          <a:srgbClr val="FF0000"/>
                        </a:solidFill>
                        <a:latin typeface="Cambria Math" panose="02040503050406030204" pitchFamily="18" charset="0"/>
                      </a:rPr>
                      <m:t>𝑃</m:t>
                    </m:r>
                    <m:d>
                      <m:dPr>
                        <m:ctrlPr>
                          <a:rPr lang="en-US" i="1">
                            <a:solidFill>
                              <a:srgbClr val="FF0000"/>
                            </a:solidFill>
                            <a:latin typeface="Cambria Math" panose="02040503050406030204" pitchFamily="18" charset="0"/>
                          </a:rPr>
                        </m:ctrlPr>
                      </m:dPr>
                      <m:e>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𝑂</m:t>
                            </m:r>
                          </m:e>
                          <m:sub>
                            <m:r>
                              <a:rPr lang="en-US" i="1">
                                <a:solidFill>
                                  <a:srgbClr val="FF0000"/>
                                </a:solidFill>
                                <a:latin typeface="Cambria Math" panose="02040503050406030204" pitchFamily="18" charset="0"/>
                              </a:rPr>
                              <m:t>2</m:t>
                            </m:r>
                          </m:sub>
                        </m:sSub>
                      </m:e>
                    </m:d>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𝑝</m:t>
                        </m:r>
                      </m:e>
                      <m:sub>
                        <m:r>
                          <a:rPr lang="en-US" b="0" i="1" smtClean="0">
                            <a:solidFill>
                              <a:schemeClr val="tx1"/>
                            </a:solidFill>
                            <a:latin typeface="Cambria Math" panose="02040503050406030204" pitchFamily="18" charset="0"/>
                          </a:rPr>
                          <m:t>𝑓</m:t>
                        </m:r>
                      </m:sub>
                    </m:sSub>
                    <m:r>
                      <a:rPr lang="en-US" b="0" i="1" smtClean="0">
                        <a:solidFill>
                          <a:schemeClr val="tx1"/>
                        </a:solidFill>
                        <a:latin typeface="Cambria Math" panose="02040503050406030204" pitchFamily="18" charset="0"/>
                      </a:rPr>
                      <m:t> (1−</m:t>
                    </m:r>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𝑝</m:t>
                        </m:r>
                      </m:e>
                      <m:sub>
                        <m:r>
                          <a:rPr lang="en-US" b="0" i="1" smtClean="0">
                            <a:solidFill>
                              <a:schemeClr val="tx1"/>
                            </a:solidFill>
                            <a:latin typeface="Cambria Math" panose="02040503050406030204" pitchFamily="18" charset="0"/>
                          </a:rPr>
                          <m:t>𝑓</m:t>
                        </m:r>
                      </m:sub>
                    </m:sSub>
                    <m:r>
                      <a:rPr lang="en-US" b="0" i="1" smtClean="0">
                        <a:solidFill>
                          <a:schemeClr val="tx1"/>
                        </a:solidFill>
                        <a:latin typeface="Cambria Math" panose="02040503050406030204" pitchFamily="18" charset="0"/>
                      </a:rPr>
                      <m:t>)</m:t>
                    </m:r>
                    <m:r>
                      <a:rPr lang="en-US" i="1" smtClean="0">
                        <a:solidFill>
                          <a:schemeClr val="tx1"/>
                        </a:solidFill>
                        <a:latin typeface="Cambria Math" panose="02040503050406030204" pitchFamily="18" charset="0"/>
                      </a:rPr>
                      <m:t> </m:t>
                    </m:r>
                    <m:r>
                      <a:rPr lang="en-US" i="1">
                        <a:latin typeface="Cambria Math" panose="02040503050406030204" pitchFamily="18" charset="0"/>
                      </a:rPr>
                      <m:t>+</m:t>
                    </m:r>
                    <m:r>
                      <a:rPr lang="en-US" b="0" i="1" smtClean="0">
                        <a:latin typeface="Cambria Math" panose="02040503050406030204" pitchFamily="18" charset="0"/>
                      </a:rPr>
                      <m:t>3</m:t>
                    </m:r>
                    <m:r>
                      <a:rPr lang="en-US" i="1">
                        <a:solidFill>
                          <a:srgbClr val="FF0000"/>
                        </a:solidFill>
                        <a:latin typeface="Cambria Math" panose="02040503050406030204" pitchFamily="18" charset="0"/>
                      </a:rPr>
                      <m:t>𝑃</m:t>
                    </m:r>
                    <m:d>
                      <m:dPr>
                        <m:ctrlPr>
                          <a:rPr lang="en-US" i="1">
                            <a:solidFill>
                              <a:srgbClr val="FF0000"/>
                            </a:solidFill>
                            <a:latin typeface="Cambria Math" panose="02040503050406030204" pitchFamily="18" charset="0"/>
                          </a:rPr>
                        </m:ctrlPr>
                      </m:dPr>
                      <m:e>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𝑂</m:t>
                            </m:r>
                          </m:e>
                          <m:sub>
                            <m:r>
                              <a:rPr lang="en-US" i="1">
                                <a:solidFill>
                                  <a:srgbClr val="FF0000"/>
                                </a:solidFill>
                                <a:latin typeface="Cambria Math" panose="02040503050406030204" pitchFamily="18" charset="0"/>
                              </a:rPr>
                              <m:t>3</m:t>
                            </m:r>
                          </m:sub>
                        </m:sSub>
                      </m:e>
                    </m:d>
                    <m:sSup>
                      <m:sSupPr>
                        <m:ctrlPr>
                          <a:rPr lang="en-US" i="1">
                            <a:latin typeface="Cambria Math" panose="02040503050406030204" pitchFamily="18" charset="0"/>
                          </a:rPr>
                        </m:ctrlPr>
                      </m:sSupPr>
                      <m:e>
                        <m:sSub>
                          <m:sSubPr>
                            <m:ctrlPr>
                              <a:rPr lang="en-US" i="1" smtClean="0">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𝑝</m:t>
                            </m:r>
                          </m:e>
                          <m:sub>
                            <m:r>
                              <a:rPr lang="en-US" b="0" i="1" smtClean="0">
                                <a:latin typeface="Cambria Math" panose="02040503050406030204" pitchFamily="18" charset="0"/>
                              </a:rPr>
                              <m:t>𝑓</m:t>
                            </m:r>
                          </m:sub>
                        </m:sSub>
                        <m:r>
                          <a:rPr lang="en-US" b="0" i="1" smtClean="0">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𝑓</m:t>
                                </m:r>
                              </m:sub>
                            </m:sSub>
                          </m:e>
                        </m:d>
                      </m:e>
                      <m:sup>
                        <m:r>
                          <a:rPr lang="en-US" b="0" i="1" smtClean="0">
                            <a:latin typeface="Cambria Math" panose="02040503050406030204" pitchFamily="18" charset="0"/>
                          </a:rPr>
                          <m:t>2</m:t>
                        </m:r>
                      </m:sup>
                    </m:sSup>
                    <m:r>
                      <a:rPr lang="en-US" i="1">
                        <a:latin typeface="Cambria Math" panose="02040503050406030204" pitchFamily="18" charset="0"/>
                      </a:rPr>
                      <m:t>+</m:t>
                    </m:r>
                    <m:r>
                      <a:rPr lang="en-US" b="0" i="1" smtClean="0">
                        <a:latin typeface="Cambria Math" panose="02040503050406030204" pitchFamily="18" charset="0"/>
                      </a:rPr>
                      <m:t>4</m:t>
                    </m:r>
                    <m:r>
                      <a:rPr lang="en-US" i="1">
                        <a:solidFill>
                          <a:srgbClr val="FF0000"/>
                        </a:solidFill>
                        <a:latin typeface="Cambria Math" panose="02040503050406030204" pitchFamily="18" charset="0"/>
                      </a:rPr>
                      <m:t>𝑃</m:t>
                    </m:r>
                    <m:sSub>
                      <m:sSubPr>
                        <m:ctrlPr>
                          <a:rPr lang="en-US" i="1">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m:t>
                        </m:r>
                        <m:r>
                          <a:rPr lang="en-US" i="1">
                            <a:solidFill>
                              <a:srgbClr val="FF0000"/>
                            </a:solidFill>
                            <a:latin typeface="Cambria Math" panose="02040503050406030204" pitchFamily="18" charset="0"/>
                          </a:rPr>
                          <m:t>𝑂</m:t>
                        </m:r>
                      </m:e>
                      <m:sub>
                        <m:r>
                          <a:rPr lang="en-US" i="1">
                            <a:solidFill>
                              <a:srgbClr val="FF0000"/>
                            </a:solidFill>
                            <a:latin typeface="Cambria Math" panose="02040503050406030204" pitchFamily="18" charset="0"/>
                          </a:rPr>
                          <m:t>4</m:t>
                        </m:r>
                      </m:sub>
                    </m:sSub>
                    <m:r>
                      <a:rPr lang="en-US" i="1">
                        <a:solidFill>
                          <a:srgbClr val="FF0000"/>
                        </a:solidFill>
                        <a:latin typeface="Cambria Math" panose="02040503050406030204" pitchFamily="18" charset="0"/>
                      </a:rPr>
                      <m:t>)</m:t>
                    </m:r>
                    <m:sSup>
                      <m:sSupPr>
                        <m:ctrlPr>
                          <a:rPr lang="en-US" i="1">
                            <a:latin typeface="Cambria Math" panose="02040503050406030204" pitchFamily="18" charset="0"/>
                          </a:rPr>
                        </m:ctrlPr>
                      </m:sSupPr>
                      <m:e>
                        <m:sSub>
                          <m:sSubPr>
                            <m:ctrlPr>
                              <a:rPr lang="en-US" i="1" smtClean="0">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𝑝</m:t>
                            </m:r>
                          </m:e>
                          <m:sub>
                            <m:r>
                              <a:rPr lang="en-US" b="0" i="1" smtClean="0">
                                <a:latin typeface="Cambria Math" panose="02040503050406030204" pitchFamily="18" charset="0"/>
                              </a:rPr>
                              <m:t>𝑓</m:t>
                            </m:r>
                          </m:sub>
                        </m:sSub>
                        <m:r>
                          <a:rPr lang="en-US" b="0" i="1" smtClean="0">
                            <a:latin typeface="Cambria Math" panose="02040503050406030204" pitchFamily="18" charset="0"/>
                          </a:rPr>
                          <m:t> </m:t>
                        </m:r>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𝑓</m:t>
                            </m:r>
                          </m:sub>
                        </m:sSub>
                        <m:r>
                          <a:rPr lang="en-US" i="1">
                            <a:latin typeface="Cambria Math" panose="02040503050406030204" pitchFamily="18" charset="0"/>
                          </a:rPr>
                          <m:t>)</m:t>
                        </m:r>
                      </m:e>
                      <m:sup>
                        <m:r>
                          <a:rPr lang="en-US" b="0" i="1" smtClean="0">
                            <a:latin typeface="Cambria Math" panose="02040503050406030204" pitchFamily="18" charset="0"/>
                          </a:rPr>
                          <m:t>3</m:t>
                        </m:r>
                      </m:sup>
                    </m:sSup>
                  </m:oMath>
                </a14:m>
                <a:endParaRPr lang="en-US" dirty="0"/>
              </a:p>
              <a:p>
                <a:pPr marL="0" indent="0">
                  <a:buNone/>
                </a:pPr>
                <a:endParaRPr lang="en-US" dirty="0"/>
              </a:p>
              <a:p>
                <a:pPr marL="0" indent="0">
                  <a:buNone/>
                </a:pPr>
                <a:endParaRPr lang="en-US" dirty="0"/>
              </a:p>
              <a:p>
                <a:pPr marL="0" indent="0">
                  <a:buNone/>
                </a:pPr>
                <a:r>
                  <a:rPr lang="en-US" dirty="0"/>
                  <a:t>	</a:t>
                </a:r>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2</m:t>
                            </m:r>
                          </m:sub>
                        </m:sSub>
                      </m:e>
                    </m:d>
                    <m:r>
                      <a:rPr lang="en-US" b="0" i="1" smtClean="0">
                        <a:latin typeface="Cambria Math" panose="02040503050406030204" pitchFamily="18" charset="0"/>
                      </a:rPr>
                      <m:t>=</m:t>
                    </m:r>
                    <m:r>
                      <a:rPr lang="en-US" b="0" i="1" smtClean="0">
                        <a:solidFill>
                          <a:srgbClr val="FF0000"/>
                        </a:solidFill>
                        <a:latin typeface="Cambria Math" panose="02040503050406030204" pitchFamily="18" charset="0"/>
                      </a:rPr>
                      <m:t>𝑃</m:t>
                    </m:r>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𝑂</m:t>
                            </m:r>
                          </m:e>
                          <m:sub>
                            <m:r>
                              <a:rPr lang="en-US" b="0" i="1" smtClean="0">
                                <a:solidFill>
                                  <a:srgbClr val="FF0000"/>
                                </a:solidFill>
                                <a:latin typeface="Cambria Math" panose="02040503050406030204" pitchFamily="18" charset="0"/>
                              </a:rPr>
                              <m:t>2</m:t>
                            </m:r>
                          </m:sub>
                        </m:sSub>
                      </m:e>
                    </m:d>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 </m:t>
                        </m:r>
                        <m:r>
                          <a:rPr lang="en-US" b="0" i="1" smtClean="0">
                            <a:latin typeface="Cambria Math" panose="02040503050406030204" pitchFamily="18" charset="0"/>
                          </a:rPr>
                          <m:t>𝑝</m:t>
                        </m:r>
                      </m:e>
                      <m:sub>
                        <m:r>
                          <a:rPr lang="en-US" b="0" i="1" smtClean="0">
                            <a:latin typeface="Cambria Math" panose="02040503050406030204" pitchFamily="18" charset="0"/>
                          </a:rPr>
                          <m:t>𝑓</m:t>
                        </m:r>
                      </m:sub>
                      <m:sup>
                        <m:r>
                          <a:rPr lang="en-US" b="0" i="1" smtClean="0">
                            <a:latin typeface="Cambria Math" panose="02040503050406030204" pitchFamily="18" charset="0"/>
                          </a:rPr>
                          <m:t>2</m:t>
                        </m:r>
                      </m:sup>
                    </m:sSubSup>
                    <m:r>
                      <a:rPr lang="en-US" b="0" i="1" smtClean="0">
                        <a:latin typeface="Cambria Math" panose="02040503050406030204" pitchFamily="18" charset="0"/>
                      </a:rPr>
                      <m:t>+3</m:t>
                    </m:r>
                    <m:r>
                      <a:rPr lang="en-US" b="0" i="1" smtClean="0">
                        <a:solidFill>
                          <a:srgbClr val="FF0000"/>
                        </a:solidFill>
                        <a:latin typeface="Cambria Math" panose="02040503050406030204" pitchFamily="18" charset="0"/>
                      </a:rPr>
                      <m:t>𝑃</m:t>
                    </m:r>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𝑂</m:t>
                            </m:r>
                          </m:e>
                          <m:sub>
                            <m:r>
                              <a:rPr lang="en-US" b="0" i="1" smtClean="0">
                                <a:solidFill>
                                  <a:srgbClr val="FF0000"/>
                                </a:solidFill>
                                <a:latin typeface="Cambria Math" panose="02040503050406030204" pitchFamily="18" charset="0"/>
                              </a:rPr>
                              <m:t>3</m:t>
                            </m:r>
                          </m:sub>
                        </m:sSub>
                      </m:e>
                    </m:d>
                    <m:r>
                      <a:rPr lang="en-US" b="0" i="1" smtClean="0">
                        <a:solidFill>
                          <a:srgbClr val="FF0000"/>
                        </a:solidFill>
                        <a:latin typeface="Cambria Math" panose="02040503050406030204" pitchFamily="18" charset="0"/>
                      </a:rPr>
                      <m:t>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𝑝</m:t>
                        </m:r>
                      </m:e>
                      <m:sub>
                        <m:r>
                          <a:rPr lang="en-US" b="0" i="1" smtClean="0">
                            <a:latin typeface="Cambria Math" panose="02040503050406030204" pitchFamily="18" charset="0"/>
                          </a:rPr>
                          <m:t>𝑓</m:t>
                        </m:r>
                      </m:sub>
                      <m:sup>
                        <m:r>
                          <a:rPr lang="en-US" b="0" i="1" smtClean="0">
                            <a:latin typeface="Cambria Math" panose="02040503050406030204" pitchFamily="18" charset="0"/>
                          </a:rPr>
                          <m:t>2</m:t>
                        </m:r>
                      </m:sup>
                    </m:sSubSup>
                    <m:r>
                      <a:rPr lang="en-US" b="0" i="1" smtClean="0">
                        <a:latin typeface="Cambria Math" panose="02040503050406030204" pitchFamily="18" charset="0"/>
                      </a:rPr>
                      <m:t> </m:t>
                    </m:r>
                    <m:d>
                      <m:dPr>
                        <m:ctrlPr>
                          <a:rPr lang="en-US" b="0" i="1" smtClean="0">
                            <a:latin typeface="Cambria Math" panose="02040503050406030204" pitchFamily="18" charset="0"/>
                          </a:rPr>
                        </m:ctrlPr>
                      </m:dPr>
                      <m:e>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𝑓</m:t>
                            </m:r>
                          </m:sub>
                        </m:sSub>
                      </m:e>
                    </m:d>
                    <m:r>
                      <a:rPr lang="en-US" b="0" i="1" smtClean="0">
                        <a:latin typeface="Cambria Math" panose="02040503050406030204" pitchFamily="18" charset="0"/>
                      </a:rPr>
                      <m:t>+6</m:t>
                    </m:r>
                    <m:r>
                      <a:rPr lang="en-US" b="0" i="1" smtClean="0">
                        <a:solidFill>
                          <a:srgbClr val="FF0000"/>
                        </a:solidFill>
                        <a:latin typeface="Cambria Math" panose="02040503050406030204" pitchFamily="18" charset="0"/>
                      </a:rPr>
                      <m:t>𝑃</m:t>
                    </m:r>
                    <m:r>
                      <a:rPr lang="en-US" b="0" i="1" smtClean="0">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𝑂</m:t>
                        </m:r>
                      </m:e>
                      <m:sub>
                        <m:r>
                          <a:rPr lang="en-US" b="0" i="1" smtClean="0">
                            <a:solidFill>
                              <a:srgbClr val="FF0000"/>
                            </a:solidFill>
                            <a:latin typeface="Cambria Math" panose="02040503050406030204" pitchFamily="18" charset="0"/>
                          </a:rPr>
                          <m:t>4</m:t>
                        </m:r>
                      </m:sub>
                    </m:sSub>
                    <m:r>
                      <a:rPr lang="en-US" b="0" i="1" smtClean="0">
                        <a:solidFill>
                          <a:srgbClr val="FF0000"/>
                        </a:solidFill>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 </m:t>
                        </m:r>
                        <m:r>
                          <a:rPr lang="en-US" b="0" i="1" smtClean="0">
                            <a:latin typeface="Cambria Math" panose="02040503050406030204" pitchFamily="18" charset="0"/>
                          </a:rPr>
                          <m:t>𝑝</m:t>
                        </m:r>
                      </m:e>
                      <m:sub>
                        <m:r>
                          <a:rPr lang="en-US" b="0" i="1" smtClean="0">
                            <a:latin typeface="Cambria Math" panose="02040503050406030204" pitchFamily="18" charset="0"/>
                          </a:rPr>
                          <m:t>𝑓</m:t>
                        </m:r>
                      </m:sub>
                      <m:sup>
                        <m:r>
                          <a:rPr lang="en-US" b="0" i="1" smtClean="0">
                            <a:latin typeface="Cambria Math" panose="02040503050406030204" pitchFamily="18" charset="0"/>
                          </a:rPr>
                          <m:t>2</m:t>
                        </m:r>
                      </m:sup>
                    </m:sSubSup>
                    <m:sSup>
                      <m:sSupPr>
                        <m:ctrlPr>
                          <a:rPr lang="en-US" b="0" i="1" smtClean="0">
                            <a:latin typeface="Cambria Math" panose="02040503050406030204" pitchFamily="18" charset="0"/>
                          </a:rPr>
                        </m:ctrlPr>
                      </m:sSupPr>
                      <m:e>
                        <m:r>
                          <a:rPr lang="en-US" b="0" i="1" smtClean="0">
                            <a:latin typeface="Cambria Math" panose="02040503050406030204" pitchFamily="18" charset="0"/>
                          </a:rPr>
                          <m:t> </m:t>
                        </m:r>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𝑓</m:t>
                            </m:r>
                          </m:sub>
                        </m:sSub>
                        <m:r>
                          <a:rPr lang="en-US" i="1">
                            <a:latin typeface="Cambria Math" panose="02040503050406030204" pitchFamily="18" charset="0"/>
                          </a:rPr>
                          <m:t>)</m:t>
                        </m:r>
                      </m:e>
                      <m:sup>
                        <m:r>
                          <a:rPr lang="en-US" b="0" i="1" smtClean="0">
                            <a:latin typeface="Cambria Math" panose="02040503050406030204" pitchFamily="18" charset="0"/>
                          </a:rPr>
                          <m:t>2</m:t>
                        </m:r>
                      </m:sup>
                    </m:sSup>
                  </m:oMath>
                </a14:m>
                <a:endParaRPr lang="en-US" dirty="0"/>
              </a:p>
              <a:p>
                <a:pPr marL="0" indent="0">
                  <a:buNone/>
                </a:pPr>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DED761B9-F402-D3D4-AB29-37A265300E1F}"/>
                  </a:ext>
                </a:extLst>
              </p:cNvPr>
              <p:cNvSpPr>
                <a:spLocks noGrp="1" noRot="1" noChangeAspect="1" noMove="1" noResize="1" noEditPoints="1" noAdjustHandles="1" noChangeArrowheads="1" noChangeShapeType="1" noTextEdit="1"/>
              </p:cNvSpPr>
              <p:nvPr>
                <p:ph idx="1"/>
              </p:nvPr>
            </p:nvSpPr>
            <p:spPr>
              <a:xfrm>
                <a:off x="504825" y="1981200"/>
                <a:ext cx="11478628" cy="4467726"/>
              </a:xfr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54005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C56C6-E31D-E160-AB66-F98BDBA31432}"/>
              </a:ext>
            </a:extLst>
          </p:cNvPr>
          <p:cNvSpPr>
            <a:spLocks noGrp="1"/>
          </p:cNvSpPr>
          <p:nvPr>
            <p:ph type="title"/>
          </p:nvPr>
        </p:nvSpPr>
        <p:spPr/>
        <p:txBody>
          <a:bodyPr/>
          <a:lstStyle/>
          <a:p>
            <a:pPr algn="ctr"/>
            <a:r>
              <a:rPr lang="en-US" dirty="0"/>
              <a:t>Fertilization Model Continued</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78268B0-49A8-8275-6AC2-B5216512648D}"/>
                  </a:ext>
                </a:extLst>
              </p:cNvPr>
              <p:cNvSpPr>
                <a:spLocks noGrp="1"/>
              </p:cNvSpPr>
              <p:nvPr>
                <p:ph idx="1"/>
              </p:nvPr>
            </p:nvSpPr>
            <p:spPr/>
            <p:txBody>
              <a:bodyPr/>
              <a:lstStyle/>
              <a:p>
                <a:pPr marL="0" indent="0">
                  <a:buNone/>
                </a:pPr>
                <a14:m>
                  <m:oMathPara xmlns:m="http://schemas.openxmlformats.org/officeDocument/2006/math">
                    <m:oMathParaPr>
                      <m:jc m:val="centerGroup"/>
                    </m:oMathParaPr>
                    <m:oMath xmlns:m="http://schemas.openxmlformats.org/officeDocument/2006/math">
                      <m:r>
                        <a:rPr lang="en-US" sz="4000" b="0" i="1" smtClean="0">
                          <a:latin typeface="Cambria Math" panose="02040503050406030204" pitchFamily="18" charset="0"/>
                        </a:rPr>
                        <m:t>𝑃</m:t>
                      </m:r>
                      <m:d>
                        <m:dPr>
                          <m:ctrlPr>
                            <a:rPr lang="en-US" sz="4000" b="0" i="1" smtClean="0">
                              <a:latin typeface="Cambria Math" panose="02040503050406030204" pitchFamily="18" charset="0"/>
                            </a:rPr>
                          </m:ctrlPr>
                        </m:dPr>
                        <m:e>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𝑍</m:t>
                              </m:r>
                            </m:e>
                            <m:sub>
                              <m:r>
                                <a:rPr lang="en-US" sz="4000" b="0" i="1" smtClean="0">
                                  <a:latin typeface="Cambria Math" panose="02040503050406030204" pitchFamily="18" charset="0"/>
                                </a:rPr>
                                <m:t>3</m:t>
                              </m:r>
                            </m:sub>
                          </m:sSub>
                        </m:e>
                      </m:d>
                      <m:r>
                        <a:rPr lang="en-US" sz="4000" b="0" i="1" smtClean="0">
                          <a:latin typeface="Cambria Math" panose="02040503050406030204" pitchFamily="18" charset="0"/>
                        </a:rPr>
                        <m:t>=</m:t>
                      </m:r>
                      <m:r>
                        <a:rPr lang="en-US" sz="4000" b="0" i="1" smtClean="0">
                          <a:solidFill>
                            <a:srgbClr val="FF0000"/>
                          </a:solidFill>
                          <a:latin typeface="Cambria Math" panose="02040503050406030204" pitchFamily="18" charset="0"/>
                        </a:rPr>
                        <m:t>𝑃</m:t>
                      </m:r>
                      <m:d>
                        <m:dPr>
                          <m:ctrlPr>
                            <a:rPr lang="en-US" sz="4000" b="0" i="1" smtClean="0">
                              <a:solidFill>
                                <a:srgbClr val="FF0000"/>
                              </a:solidFill>
                              <a:latin typeface="Cambria Math" panose="02040503050406030204" pitchFamily="18" charset="0"/>
                            </a:rPr>
                          </m:ctrlPr>
                        </m:dPr>
                        <m:e>
                          <m:sSub>
                            <m:sSubPr>
                              <m:ctrlPr>
                                <a:rPr lang="en-US" sz="4000" b="0" i="1" smtClean="0">
                                  <a:solidFill>
                                    <a:srgbClr val="FF0000"/>
                                  </a:solidFill>
                                  <a:latin typeface="Cambria Math" panose="02040503050406030204" pitchFamily="18" charset="0"/>
                                </a:rPr>
                              </m:ctrlPr>
                            </m:sSubPr>
                            <m:e>
                              <m:r>
                                <a:rPr lang="en-US" sz="4000" b="0" i="1" smtClean="0">
                                  <a:solidFill>
                                    <a:srgbClr val="FF0000"/>
                                  </a:solidFill>
                                  <a:latin typeface="Cambria Math" panose="02040503050406030204" pitchFamily="18" charset="0"/>
                                </a:rPr>
                                <m:t>𝑂</m:t>
                              </m:r>
                            </m:e>
                            <m:sub>
                              <m:r>
                                <a:rPr lang="en-US" sz="4000" b="0" i="1" smtClean="0">
                                  <a:solidFill>
                                    <a:srgbClr val="FF0000"/>
                                  </a:solidFill>
                                  <a:latin typeface="Cambria Math" panose="02040503050406030204" pitchFamily="18" charset="0"/>
                                </a:rPr>
                                <m:t>3</m:t>
                              </m:r>
                            </m:sub>
                          </m:sSub>
                        </m:e>
                      </m:d>
                      <m:sSubSup>
                        <m:sSubSupPr>
                          <m:ctrlPr>
                            <a:rPr lang="en-US" sz="4000" b="0" i="1" smtClean="0">
                              <a:latin typeface="Cambria Math" panose="02040503050406030204" pitchFamily="18" charset="0"/>
                            </a:rPr>
                          </m:ctrlPr>
                        </m:sSubSupPr>
                        <m:e>
                          <m:r>
                            <a:rPr lang="en-US" sz="4000" b="0" i="1" smtClean="0">
                              <a:latin typeface="Cambria Math" panose="02040503050406030204" pitchFamily="18" charset="0"/>
                            </a:rPr>
                            <m:t> </m:t>
                          </m:r>
                          <m:r>
                            <a:rPr lang="en-US" sz="4000" b="0" i="1" smtClean="0">
                              <a:latin typeface="Cambria Math" panose="02040503050406030204" pitchFamily="18" charset="0"/>
                            </a:rPr>
                            <m:t>𝑝</m:t>
                          </m:r>
                        </m:e>
                        <m:sub>
                          <m:r>
                            <a:rPr lang="en-US" sz="4000" b="0" i="1" smtClean="0">
                              <a:latin typeface="Cambria Math" panose="02040503050406030204" pitchFamily="18" charset="0"/>
                            </a:rPr>
                            <m:t>𝑓</m:t>
                          </m:r>
                        </m:sub>
                        <m:sup>
                          <m:r>
                            <a:rPr lang="en-US" sz="4000" b="0" i="1" smtClean="0">
                              <a:latin typeface="Cambria Math" panose="02040503050406030204" pitchFamily="18" charset="0"/>
                            </a:rPr>
                            <m:t>3</m:t>
                          </m:r>
                        </m:sup>
                      </m:sSubSup>
                      <m:r>
                        <a:rPr lang="en-US" sz="4000" b="0" i="1" smtClean="0">
                          <a:latin typeface="Cambria Math" panose="02040503050406030204" pitchFamily="18" charset="0"/>
                        </a:rPr>
                        <m:t>+4</m:t>
                      </m:r>
                      <m:r>
                        <a:rPr lang="en-US" sz="4000" b="0" i="1" smtClean="0">
                          <a:solidFill>
                            <a:srgbClr val="FF0000"/>
                          </a:solidFill>
                          <a:latin typeface="Cambria Math" panose="02040503050406030204" pitchFamily="18" charset="0"/>
                        </a:rPr>
                        <m:t>𝑃</m:t>
                      </m:r>
                      <m:d>
                        <m:dPr>
                          <m:ctrlPr>
                            <a:rPr lang="en-US" sz="4000" b="0" i="1" smtClean="0">
                              <a:solidFill>
                                <a:srgbClr val="FF0000"/>
                              </a:solidFill>
                              <a:latin typeface="Cambria Math" panose="02040503050406030204" pitchFamily="18" charset="0"/>
                            </a:rPr>
                          </m:ctrlPr>
                        </m:dPr>
                        <m:e>
                          <m:sSub>
                            <m:sSubPr>
                              <m:ctrlPr>
                                <a:rPr lang="en-US" sz="4000" b="0" i="1" smtClean="0">
                                  <a:solidFill>
                                    <a:srgbClr val="FF0000"/>
                                  </a:solidFill>
                                  <a:latin typeface="Cambria Math" panose="02040503050406030204" pitchFamily="18" charset="0"/>
                                </a:rPr>
                              </m:ctrlPr>
                            </m:sSubPr>
                            <m:e>
                              <m:r>
                                <a:rPr lang="en-US" sz="4000" b="0" i="1" smtClean="0">
                                  <a:solidFill>
                                    <a:srgbClr val="FF0000"/>
                                  </a:solidFill>
                                  <a:latin typeface="Cambria Math" panose="02040503050406030204" pitchFamily="18" charset="0"/>
                                </a:rPr>
                                <m:t>𝑂</m:t>
                              </m:r>
                            </m:e>
                            <m:sub>
                              <m:r>
                                <a:rPr lang="en-US" sz="4000" b="0" i="1" smtClean="0">
                                  <a:solidFill>
                                    <a:srgbClr val="FF0000"/>
                                  </a:solidFill>
                                  <a:latin typeface="Cambria Math" panose="02040503050406030204" pitchFamily="18" charset="0"/>
                                </a:rPr>
                                <m:t>4</m:t>
                              </m:r>
                            </m:sub>
                          </m:sSub>
                        </m:e>
                      </m:d>
                      <m:r>
                        <a:rPr lang="en-US" sz="4000" b="0" i="1" smtClean="0">
                          <a:solidFill>
                            <a:srgbClr val="FF0000"/>
                          </a:solidFill>
                          <a:latin typeface="Cambria Math" panose="02040503050406030204" pitchFamily="18" charset="0"/>
                        </a:rPr>
                        <m:t> </m:t>
                      </m:r>
                      <m:sSubSup>
                        <m:sSubSupPr>
                          <m:ctrlPr>
                            <a:rPr lang="en-US" sz="4000" b="0" i="1" smtClean="0">
                              <a:latin typeface="Cambria Math" panose="02040503050406030204" pitchFamily="18" charset="0"/>
                            </a:rPr>
                          </m:ctrlPr>
                        </m:sSubSupPr>
                        <m:e>
                          <m:r>
                            <a:rPr lang="en-US" sz="4000" b="0" i="1" smtClean="0">
                              <a:latin typeface="Cambria Math" panose="02040503050406030204" pitchFamily="18" charset="0"/>
                            </a:rPr>
                            <m:t>𝑝</m:t>
                          </m:r>
                        </m:e>
                        <m:sub>
                          <m:r>
                            <a:rPr lang="en-US" sz="4000" b="0" i="1" smtClean="0">
                              <a:latin typeface="Cambria Math" panose="02040503050406030204" pitchFamily="18" charset="0"/>
                            </a:rPr>
                            <m:t>𝑓</m:t>
                          </m:r>
                        </m:sub>
                        <m:sup>
                          <m:r>
                            <a:rPr lang="en-US" sz="4000" b="0" i="1" smtClean="0">
                              <a:latin typeface="Cambria Math" panose="02040503050406030204" pitchFamily="18" charset="0"/>
                            </a:rPr>
                            <m:t>3</m:t>
                          </m:r>
                        </m:sup>
                      </m:sSubSup>
                      <m:r>
                        <a:rPr lang="en-US" sz="4000" b="0" i="1" smtClean="0">
                          <a:latin typeface="Cambria Math" panose="02040503050406030204" pitchFamily="18" charset="0"/>
                        </a:rPr>
                        <m:t> (1−</m:t>
                      </m:r>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𝑃</m:t>
                          </m:r>
                        </m:e>
                        <m:sub>
                          <m:r>
                            <a:rPr lang="en-US" sz="4000" b="0" i="1" smtClean="0">
                              <a:latin typeface="Cambria Math" panose="02040503050406030204" pitchFamily="18" charset="0"/>
                            </a:rPr>
                            <m:t>𝑓</m:t>
                          </m:r>
                        </m:sub>
                      </m:sSub>
                      <m:r>
                        <a:rPr lang="en-US" sz="4000" b="0" i="1" smtClean="0">
                          <a:latin typeface="Cambria Math" panose="02040503050406030204" pitchFamily="18" charset="0"/>
                        </a:rPr>
                        <m:t>)</m:t>
                      </m:r>
                    </m:oMath>
                  </m:oMathPara>
                </a14:m>
                <a:endParaRPr lang="en-US" sz="4000" dirty="0"/>
              </a:p>
              <a:p>
                <a:pPr marL="0" indent="0">
                  <a:buNone/>
                </a:pPr>
                <a:endParaRPr lang="en-US" sz="4000" dirty="0"/>
              </a:p>
              <a:p>
                <a:pPr marL="0" indent="0">
                  <a:buNone/>
                </a:pPr>
                <a:endParaRPr lang="en-US" sz="4000" dirty="0"/>
              </a:p>
              <a:p>
                <a:pPr marL="0" indent="0">
                  <a:buNone/>
                </a:pPr>
                <a14:m>
                  <m:oMathPara xmlns:m="http://schemas.openxmlformats.org/officeDocument/2006/math">
                    <m:oMathParaPr>
                      <m:jc m:val="centerGroup"/>
                    </m:oMathParaPr>
                    <m:oMath xmlns:m="http://schemas.openxmlformats.org/officeDocument/2006/math">
                      <m:r>
                        <a:rPr lang="en-US" sz="4000" b="0" i="1" smtClean="0">
                          <a:latin typeface="Cambria Math" panose="02040503050406030204" pitchFamily="18" charset="0"/>
                        </a:rPr>
                        <m:t>𝑃</m:t>
                      </m:r>
                      <m:d>
                        <m:dPr>
                          <m:ctrlPr>
                            <a:rPr lang="en-US" sz="4000" b="0" i="1" smtClean="0">
                              <a:latin typeface="Cambria Math" panose="02040503050406030204" pitchFamily="18" charset="0"/>
                            </a:rPr>
                          </m:ctrlPr>
                        </m:dPr>
                        <m:e>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𝑍</m:t>
                              </m:r>
                            </m:e>
                            <m:sub>
                              <m:r>
                                <a:rPr lang="en-US" sz="4000" b="0" i="1" smtClean="0">
                                  <a:latin typeface="Cambria Math" panose="02040503050406030204" pitchFamily="18" charset="0"/>
                                </a:rPr>
                                <m:t>4</m:t>
                              </m:r>
                            </m:sub>
                          </m:sSub>
                        </m:e>
                      </m:d>
                      <m:r>
                        <a:rPr lang="en-US" sz="4000" b="0" i="1" smtClean="0">
                          <a:latin typeface="Cambria Math" panose="02040503050406030204" pitchFamily="18" charset="0"/>
                        </a:rPr>
                        <m:t>=</m:t>
                      </m:r>
                      <m:r>
                        <a:rPr lang="en-US" sz="4000" b="0" i="1" smtClean="0">
                          <a:solidFill>
                            <a:srgbClr val="FF0000"/>
                          </a:solidFill>
                          <a:latin typeface="Cambria Math" panose="02040503050406030204" pitchFamily="18" charset="0"/>
                        </a:rPr>
                        <m:t>𝑃</m:t>
                      </m:r>
                      <m:r>
                        <a:rPr lang="en-US" sz="4000" b="0" i="1" smtClean="0">
                          <a:solidFill>
                            <a:srgbClr val="FF0000"/>
                          </a:solidFill>
                          <a:latin typeface="Cambria Math" panose="02040503050406030204" pitchFamily="18" charset="0"/>
                        </a:rPr>
                        <m:t>(</m:t>
                      </m:r>
                      <m:sSub>
                        <m:sSubPr>
                          <m:ctrlPr>
                            <a:rPr lang="en-US" sz="4000" b="0" i="1" smtClean="0">
                              <a:solidFill>
                                <a:srgbClr val="FF0000"/>
                              </a:solidFill>
                              <a:latin typeface="Cambria Math" panose="02040503050406030204" pitchFamily="18" charset="0"/>
                            </a:rPr>
                          </m:ctrlPr>
                        </m:sSubPr>
                        <m:e>
                          <m:r>
                            <a:rPr lang="en-US" sz="4000" b="0" i="1" smtClean="0">
                              <a:solidFill>
                                <a:srgbClr val="FF0000"/>
                              </a:solidFill>
                              <a:latin typeface="Cambria Math" panose="02040503050406030204" pitchFamily="18" charset="0"/>
                            </a:rPr>
                            <m:t>𝑂</m:t>
                          </m:r>
                        </m:e>
                        <m:sub>
                          <m:r>
                            <a:rPr lang="en-US" sz="4000" b="0" i="1" smtClean="0">
                              <a:solidFill>
                                <a:srgbClr val="FF0000"/>
                              </a:solidFill>
                              <a:latin typeface="Cambria Math" panose="02040503050406030204" pitchFamily="18" charset="0"/>
                            </a:rPr>
                            <m:t>4</m:t>
                          </m:r>
                        </m:sub>
                      </m:sSub>
                      <m:r>
                        <a:rPr lang="en-US" sz="4000" b="0" i="1" smtClean="0">
                          <a:solidFill>
                            <a:srgbClr val="FF0000"/>
                          </a:solidFill>
                          <a:latin typeface="Cambria Math" panose="02040503050406030204" pitchFamily="18" charset="0"/>
                        </a:rPr>
                        <m:t>)</m:t>
                      </m:r>
                      <m:sSubSup>
                        <m:sSubSupPr>
                          <m:ctrlPr>
                            <a:rPr lang="en-US" sz="4000" b="0" i="1" smtClean="0">
                              <a:latin typeface="Cambria Math" panose="02040503050406030204" pitchFamily="18" charset="0"/>
                            </a:rPr>
                          </m:ctrlPr>
                        </m:sSubSupPr>
                        <m:e>
                          <m:r>
                            <a:rPr lang="en-US" sz="4000" b="0" i="1" smtClean="0">
                              <a:latin typeface="Cambria Math" panose="02040503050406030204" pitchFamily="18" charset="0"/>
                            </a:rPr>
                            <m:t> </m:t>
                          </m:r>
                          <m:r>
                            <a:rPr lang="en-US" sz="4000" b="0" i="1" smtClean="0">
                              <a:latin typeface="Cambria Math" panose="02040503050406030204" pitchFamily="18" charset="0"/>
                            </a:rPr>
                            <m:t>𝑝</m:t>
                          </m:r>
                        </m:e>
                        <m:sub>
                          <m:r>
                            <a:rPr lang="en-US" sz="4000" b="0" i="1" smtClean="0">
                              <a:latin typeface="Cambria Math" panose="02040503050406030204" pitchFamily="18" charset="0"/>
                            </a:rPr>
                            <m:t>𝑓</m:t>
                          </m:r>
                        </m:sub>
                        <m:sup>
                          <m:r>
                            <a:rPr lang="en-US" sz="4000" b="0" i="1" smtClean="0">
                              <a:latin typeface="Cambria Math" panose="02040503050406030204" pitchFamily="18" charset="0"/>
                            </a:rPr>
                            <m:t>4</m:t>
                          </m:r>
                        </m:sup>
                      </m:sSubSup>
                    </m:oMath>
                  </m:oMathPara>
                </a14:m>
                <a:endParaRPr lang="en-US" sz="4000" dirty="0"/>
              </a:p>
              <a:p>
                <a:endParaRPr lang="en-US" dirty="0"/>
              </a:p>
            </p:txBody>
          </p:sp>
        </mc:Choice>
        <mc:Fallback xmlns="">
          <p:sp>
            <p:nvSpPr>
              <p:cNvPr id="3" name="Content Placeholder 2">
                <a:extLst>
                  <a:ext uri="{FF2B5EF4-FFF2-40B4-BE49-F238E27FC236}">
                    <a16:creationId xmlns:a16="http://schemas.microsoft.com/office/drawing/2014/main" id="{B78268B0-49A8-8275-6AC2-B5216512648D}"/>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60793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6D863-FB92-D06C-85CA-289B54FB39D0}"/>
              </a:ext>
            </a:extLst>
          </p:cNvPr>
          <p:cNvSpPr>
            <a:spLocks noGrp="1"/>
          </p:cNvSpPr>
          <p:nvPr>
            <p:ph type="title"/>
          </p:nvPr>
        </p:nvSpPr>
        <p:spPr/>
        <p:txBody>
          <a:bodyPr/>
          <a:lstStyle/>
          <a:p>
            <a:pPr algn="ctr"/>
            <a:r>
              <a:rPr lang="en-US" dirty="0"/>
              <a:t>Polyovulation Possibilities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CAB341E-1795-E30F-B03B-25C005947742}"/>
                  </a:ext>
                </a:extLst>
              </p:cNvPr>
              <p:cNvSpPr>
                <a:spLocks noGrp="1"/>
              </p:cNvSpPr>
              <p:nvPr>
                <p:ph idx="1"/>
              </p:nvPr>
            </p:nvSpPr>
            <p:spPr/>
            <p:txBody>
              <a:bodyPr>
                <a:normAutofit/>
              </a:bodyPr>
              <a:lstStyle/>
              <a:p>
                <a:pPr marL="0" indent="0" algn="ctr">
                  <a:buNone/>
                </a:pPr>
                <a14:m>
                  <m:oMathPara xmlns:m="http://schemas.openxmlformats.org/officeDocument/2006/math">
                    <m:oMathParaPr>
                      <m:jc m:val="centerGroup"/>
                    </m:oMathParaPr>
                    <m:oMath xmlns:m="http://schemas.openxmlformats.org/officeDocument/2006/math">
                      <m:r>
                        <a:rPr lang="en-US" sz="4000" b="0" i="1" smtClean="0">
                          <a:latin typeface="Cambria Math" panose="02040503050406030204" pitchFamily="18" charset="0"/>
                        </a:rPr>
                        <m:t>𝑃</m:t>
                      </m:r>
                      <m:d>
                        <m:dPr>
                          <m:ctrlPr>
                            <a:rPr lang="en-US" sz="4000" b="0" i="1" smtClean="0">
                              <a:latin typeface="Cambria Math" panose="02040503050406030204" pitchFamily="18" charset="0"/>
                            </a:rPr>
                          </m:ctrlPr>
                        </m:dPr>
                        <m:e>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𝑂</m:t>
                              </m:r>
                            </m:e>
                            <m:sub>
                              <m:r>
                                <a:rPr lang="en-US" sz="4000" b="0" i="1" smtClean="0">
                                  <a:latin typeface="Cambria Math" panose="02040503050406030204" pitchFamily="18" charset="0"/>
                                </a:rPr>
                                <m:t>0</m:t>
                              </m:r>
                            </m:sub>
                          </m:sSub>
                        </m:e>
                      </m:d>
                      <m:r>
                        <a:rPr lang="en-US" sz="4000" b="0" i="1" smtClean="0">
                          <a:latin typeface="Cambria Math" panose="02040503050406030204" pitchFamily="18" charset="0"/>
                          <a:ea typeface="Cambria Math" panose="02040503050406030204" pitchFamily="18" charset="0"/>
                        </a:rPr>
                        <m:t>≈0.007</m:t>
                      </m:r>
                    </m:oMath>
                  </m:oMathPara>
                </a14:m>
                <a:endParaRPr lang="en-US" sz="4000" b="0" dirty="0">
                  <a:ea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r>
                        <a:rPr lang="en-US" sz="4000" b="0" i="1" smtClean="0">
                          <a:latin typeface="Cambria Math" panose="02040503050406030204" pitchFamily="18" charset="0"/>
                        </a:rPr>
                        <m:t>𝑃</m:t>
                      </m:r>
                      <m:d>
                        <m:dPr>
                          <m:ctrlPr>
                            <a:rPr lang="en-US" sz="4000" b="0" i="1" smtClean="0">
                              <a:latin typeface="Cambria Math" panose="02040503050406030204" pitchFamily="18" charset="0"/>
                            </a:rPr>
                          </m:ctrlPr>
                        </m:dPr>
                        <m:e>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𝑂</m:t>
                              </m:r>
                            </m:e>
                            <m:sub>
                              <m:r>
                                <a:rPr lang="en-US" sz="4000" b="0" i="1" smtClean="0">
                                  <a:latin typeface="Cambria Math" panose="02040503050406030204" pitchFamily="18" charset="0"/>
                                </a:rPr>
                                <m:t>1</m:t>
                              </m:r>
                            </m:sub>
                          </m:sSub>
                        </m:e>
                      </m:d>
                      <m:r>
                        <a:rPr lang="en-US" sz="4000" b="0" i="1" smtClean="0">
                          <a:latin typeface="Cambria Math" panose="02040503050406030204" pitchFamily="18" charset="0"/>
                          <a:ea typeface="Cambria Math" panose="02040503050406030204" pitchFamily="18" charset="0"/>
                        </a:rPr>
                        <m:t>≈0.957643</m:t>
                      </m:r>
                    </m:oMath>
                  </m:oMathPara>
                </a14:m>
                <a:endParaRPr lang="en-US" sz="4000" b="0" dirty="0">
                  <a:ea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r>
                        <a:rPr lang="en-US" sz="4000" b="0" i="1" smtClean="0">
                          <a:latin typeface="Cambria Math" panose="02040503050406030204" pitchFamily="18" charset="0"/>
                        </a:rPr>
                        <m:t>𝑃</m:t>
                      </m:r>
                      <m:d>
                        <m:dPr>
                          <m:ctrlPr>
                            <a:rPr lang="en-US" sz="4000" b="0" i="1" smtClean="0">
                              <a:latin typeface="Cambria Math" panose="02040503050406030204" pitchFamily="18" charset="0"/>
                            </a:rPr>
                          </m:ctrlPr>
                        </m:dPr>
                        <m:e>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𝑂</m:t>
                              </m:r>
                            </m:e>
                            <m:sub>
                              <m:r>
                                <a:rPr lang="en-US" sz="4000" b="0" i="1" smtClean="0">
                                  <a:latin typeface="Cambria Math" panose="02040503050406030204" pitchFamily="18" charset="0"/>
                                </a:rPr>
                                <m:t>2</m:t>
                              </m:r>
                            </m:sub>
                          </m:sSub>
                        </m:e>
                      </m:d>
                      <m:r>
                        <a:rPr lang="en-US" sz="4000" b="0" i="1" smtClean="0">
                          <a:latin typeface="Cambria Math" panose="02040503050406030204" pitchFamily="18" charset="0"/>
                          <a:ea typeface="Cambria Math" panose="02040503050406030204" pitchFamily="18" charset="0"/>
                        </a:rPr>
                        <m:t>≈0.034784</m:t>
                      </m:r>
                    </m:oMath>
                  </m:oMathPara>
                </a14:m>
                <a:endParaRPr lang="en-US" sz="4000" b="0" dirty="0">
                  <a:ea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r>
                        <a:rPr lang="en-US" sz="4000" b="0" i="1" smtClean="0">
                          <a:latin typeface="Cambria Math" panose="02040503050406030204" pitchFamily="18" charset="0"/>
                        </a:rPr>
                        <m:t>𝑃</m:t>
                      </m:r>
                      <m:d>
                        <m:dPr>
                          <m:ctrlPr>
                            <a:rPr lang="en-US" sz="4000" b="0" i="1" smtClean="0">
                              <a:latin typeface="Cambria Math" panose="02040503050406030204" pitchFamily="18" charset="0"/>
                            </a:rPr>
                          </m:ctrlPr>
                        </m:dPr>
                        <m:e>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𝑂</m:t>
                              </m:r>
                            </m:e>
                            <m:sub>
                              <m:r>
                                <a:rPr lang="en-US" sz="4000" b="0" i="1" smtClean="0">
                                  <a:latin typeface="Cambria Math" panose="02040503050406030204" pitchFamily="18" charset="0"/>
                                </a:rPr>
                                <m:t>3</m:t>
                              </m:r>
                            </m:sub>
                          </m:sSub>
                        </m:e>
                      </m:d>
                      <m:r>
                        <a:rPr lang="en-US" sz="4000" b="0" i="1" smtClean="0">
                          <a:latin typeface="Cambria Math" panose="02040503050406030204" pitchFamily="18" charset="0"/>
                          <a:ea typeface="Cambria Math" panose="02040503050406030204" pitchFamily="18" charset="0"/>
                        </a:rPr>
                        <m:t>≈0.000533</m:t>
                      </m:r>
                    </m:oMath>
                  </m:oMathPara>
                </a14:m>
                <a:endParaRPr lang="en-US" sz="4000" b="0" dirty="0">
                  <a:ea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r>
                        <a:rPr lang="en-US" sz="4000" b="0" i="1" smtClean="0">
                          <a:latin typeface="Cambria Math" panose="02040503050406030204" pitchFamily="18" charset="0"/>
                        </a:rPr>
                        <m:t>𝑃</m:t>
                      </m:r>
                      <m:d>
                        <m:dPr>
                          <m:ctrlPr>
                            <a:rPr lang="en-US" sz="4000" b="0" i="1" smtClean="0">
                              <a:latin typeface="Cambria Math" panose="02040503050406030204" pitchFamily="18" charset="0"/>
                            </a:rPr>
                          </m:ctrlPr>
                        </m:dPr>
                        <m:e>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𝑂</m:t>
                              </m:r>
                            </m:e>
                            <m:sub>
                              <m:r>
                                <a:rPr lang="en-US" sz="4000" b="0" i="1" smtClean="0">
                                  <a:latin typeface="Cambria Math" panose="02040503050406030204" pitchFamily="18" charset="0"/>
                                </a:rPr>
                                <m:t>4</m:t>
                              </m:r>
                            </m:sub>
                          </m:sSub>
                        </m:e>
                      </m:d>
                      <m:r>
                        <a:rPr lang="en-US" sz="4000" b="0" i="1" smtClean="0">
                          <a:latin typeface="Cambria Math" panose="02040503050406030204" pitchFamily="18" charset="0"/>
                          <a:ea typeface="Cambria Math" panose="02040503050406030204" pitchFamily="18" charset="0"/>
                        </a:rPr>
                        <m:t>≈0.000040</m:t>
                      </m:r>
                    </m:oMath>
                  </m:oMathPara>
                </a14:m>
                <a:endParaRPr lang="en-US" sz="4000" dirty="0"/>
              </a:p>
            </p:txBody>
          </p:sp>
        </mc:Choice>
        <mc:Fallback xmlns="">
          <p:sp>
            <p:nvSpPr>
              <p:cNvPr id="3" name="Content Placeholder 2">
                <a:extLst>
                  <a:ext uri="{FF2B5EF4-FFF2-40B4-BE49-F238E27FC236}">
                    <a16:creationId xmlns:a16="http://schemas.microsoft.com/office/drawing/2014/main" id="{ACAB341E-1795-E30F-B03B-25C005947742}"/>
                  </a:ext>
                </a:extLst>
              </p:cNvPr>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80086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181B1-D29C-D7C0-BD23-7AEEC3B767A6}"/>
              </a:ext>
            </a:extLst>
          </p:cNvPr>
          <p:cNvSpPr>
            <a:spLocks noGrp="1"/>
          </p:cNvSpPr>
          <p:nvPr>
            <p:ph type="title"/>
          </p:nvPr>
        </p:nvSpPr>
        <p:spPr/>
        <p:txBody>
          <a:bodyPr/>
          <a:lstStyle/>
          <a:p>
            <a:pPr algn="ctr"/>
            <a:r>
              <a:rPr lang="en-US" dirty="0"/>
              <a:t>Conclusion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190CA6A-6467-10DD-96F5-E414180C485E}"/>
                  </a:ext>
                </a:extLst>
              </p:cNvPr>
              <p:cNvSpPr>
                <a:spLocks noGrp="1"/>
              </p:cNvSpPr>
              <p:nvPr>
                <p:ph idx="1"/>
              </p:nvPr>
            </p:nvSpPr>
            <p:spPr>
              <a:xfrm>
                <a:off x="685800" y="1744579"/>
                <a:ext cx="10820400" cy="4235116"/>
              </a:xfrm>
            </p:spPr>
            <p:txBody>
              <a:bodyPr>
                <a:noAutofit/>
              </a:bodyPr>
              <a:lstStyle/>
              <a:p>
                <a:r>
                  <a:rPr lang="en-US" sz="2800" dirty="0"/>
                  <a:t>The biological process, Polyovulation, was analyzed and estimates were produced for the probability of the human ovarian system ovulating </a:t>
                </a:r>
                <a14:m>
                  <m:oMath xmlns:m="http://schemas.openxmlformats.org/officeDocument/2006/math">
                    <m:r>
                      <a:rPr lang="en-US" sz="2800" b="0" i="1" smtClean="0">
                        <a:latin typeface="Cambria Math" panose="02040503050406030204" pitchFamily="18" charset="0"/>
                      </a:rPr>
                      <m:t>𝑘</m:t>
                    </m:r>
                    <m:r>
                      <a:rPr lang="en-US" sz="2800" b="0" i="1" smtClean="0">
                        <a:latin typeface="Cambria Math" panose="02040503050406030204" pitchFamily="18" charset="0"/>
                      </a:rPr>
                      <m:t> </m:t>
                    </m:r>
                  </m:oMath>
                </a14:m>
                <a:r>
                  <a:rPr lang="en-US" sz="2800" dirty="0"/>
                  <a:t>eggs in a single cycle, for </a:t>
                </a:r>
                <a14:m>
                  <m:oMath xmlns:m="http://schemas.openxmlformats.org/officeDocument/2006/math">
                    <m:r>
                      <a:rPr lang="en-US" sz="2800" b="0" i="1" smtClean="0">
                        <a:latin typeface="Cambria Math" panose="02040503050406030204" pitchFamily="18" charset="0"/>
                      </a:rPr>
                      <m:t>𝑘</m:t>
                    </m:r>
                    <m:r>
                      <a:rPr lang="en-US" sz="2800" b="0" i="1" smtClean="0">
                        <a:latin typeface="Cambria Math" panose="02040503050406030204" pitchFamily="18" charset="0"/>
                      </a:rPr>
                      <m:t> ≥0</m:t>
                    </m:r>
                  </m:oMath>
                </a14:m>
                <a:r>
                  <a:rPr lang="en-US" sz="2800" i="1" dirty="0"/>
                  <a:t>. </a:t>
                </a:r>
              </a:p>
              <a:p>
                <a:pPr marL="0" indent="0">
                  <a:buNone/>
                </a:pPr>
                <a:endParaRPr lang="en-US" sz="2800" i="1" dirty="0"/>
              </a:p>
              <a:p>
                <a:r>
                  <a:rPr lang="en-US" sz="2800" dirty="0"/>
                  <a:t>Again, U.S. birth rate data from the 1950s was used, since this was before the introduction of artificial reproductive technologies.</a:t>
                </a:r>
              </a:p>
              <a:p>
                <a:pPr marL="0" indent="0">
                  <a:buNone/>
                </a:pPr>
                <a:endParaRPr lang="en-US" sz="2800" dirty="0"/>
              </a:p>
              <a:p>
                <a:r>
                  <a:rPr lang="en-US" sz="2800" dirty="0"/>
                  <a:t>Modeled the various stages that eggs undergo to reach live births, including fertilization, possible division, implantation, and potential miscarriage. </a:t>
                </a:r>
              </a:p>
            </p:txBody>
          </p:sp>
        </mc:Choice>
        <mc:Fallback xmlns="">
          <p:sp>
            <p:nvSpPr>
              <p:cNvPr id="3" name="Content Placeholder 2">
                <a:extLst>
                  <a:ext uri="{FF2B5EF4-FFF2-40B4-BE49-F238E27FC236}">
                    <a16:creationId xmlns:a16="http://schemas.microsoft.com/office/drawing/2014/main" id="{3190CA6A-6467-10DD-96F5-E414180C485E}"/>
                  </a:ext>
                </a:extLst>
              </p:cNvPr>
              <p:cNvSpPr>
                <a:spLocks noGrp="1" noRot="1" noChangeAspect="1" noMove="1" noResize="1" noEditPoints="1" noAdjustHandles="1" noChangeArrowheads="1" noChangeShapeType="1" noTextEdit="1"/>
              </p:cNvSpPr>
              <p:nvPr>
                <p:ph idx="1"/>
              </p:nvPr>
            </p:nvSpPr>
            <p:spPr>
              <a:xfrm>
                <a:off x="685800" y="1744579"/>
                <a:ext cx="10820400" cy="4235116"/>
              </a:xfrm>
              <a:blipFill>
                <a:blip r:embed="rId3"/>
                <a:stretch>
                  <a:fillRect l="-1055" t="-2096" r="-117" b="-15269"/>
                </a:stretch>
              </a:blipFill>
            </p:spPr>
            <p:txBody>
              <a:bodyPr/>
              <a:lstStyle/>
              <a:p>
                <a:r>
                  <a:rPr lang="en-US">
                    <a:noFill/>
                  </a:rPr>
                  <a:t> </a:t>
                </a:r>
              </a:p>
            </p:txBody>
          </p:sp>
        </mc:Fallback>
      </mc:AlternateContent>
    </p:spTree>
    <p:extLst>
      <p:ext uri="{BB962C8B-B14F-4D97-AF65-F5344CB8AC3E}">
        <p14:creationId xmlns:p14="http://schemas.microsoft.com/office/powerpoint/2010/main" val="4256244783"/>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Crop</Template>
  <TotalTime>6388</TotalTime>
  <Words>1908</Words>
  <Application>Microsoft Office PowerPoint</Application>
  <PresentationFormat>Widescreen</PresentationFormat>
  <Paragraphs>168</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Cambria Math</vt:lpstr>
      <vt:lpstr>CMR10</vt:lpstr>
      <vt:lpstr>Franklin Gothic Book</vt:lpstr>
      <vt:lpstr>Crop</vt:lpstr>
      <vt:lpstr>Polyovulation Possibilities </vt:lpstr>
      <vt:lpstr>Definitions</vt:lpstr>
      <vt:lpstr>Identical vs. Fraternal Twins</vt:lpstr>
      <vt:lpstr>Birth Data from 1952-1954</vt:lpstr>
      <vt:lpstr>Ovulation Model</vt:lpstr>
      <vt:lpstr>Fertilization Model</vt:lpstr>
      <vt:lpstr>Fertilization Model Continued</vt:lpstr>
      <vt:lpstr>Polyovulation Possibilities </vt:lpstr>
      <vt:lpstr>Conclusion</vt:lpstr>
      <vt:lpstr>Future Works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Polyovulation</dc:title>
  <dc:creator>Nelson, Markie</dc:creator>
  <cp:lastModifiedBy>Riley, Doug A.</cp:lastModifiedBy>
  <cp:revision>15</cp:revision>
  <dcterms:created xsi:type="dcterms:W3CDTF">2023-10-21T02:28:34Z</dcterms:created>
  <dcterms:modified xsi:type="dcterms:W3CDTF">2023-10-25T16:19:44Z</dcterms:modified>
</cp:coreProperties>
</file>