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2" r:id="rId6"/>
    <p:sldId id="257" r:id="rId7"/>
    <p:sldId id="262" r:id="rId8"/>
    <p:sldId id="259" r:id="rId9"/>
    <p:sldId id="273" r:id="rId10"/>
    <p:sldId id="265" r:id="rId11"/>
    <p:sldId id="274" r:id="rId12"/>
    <p:sldId id="275" r:id="rId13"/>
    <p:sldId id="277" r:id="rId14"/>
    <p:sldId id="266" r:id="rId15"/>
    <p:sldId id="261" r:id="rId16"/>
    <p:sldId id="27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CD7FA8-8639-40C9-ADB8-DE6B001B5FF5}" v="435" dt="2023-10-25T05:51:39.693"/>
    <p1510:client id="{6D73828F-E3F0-CE1A-0E62-78D00D963047}" v="934" dt="2023-10-25T17:31:56.961"/>
    <p1510:client id="{C4F32D82-4281-934A-CD06-D18556F94674}" v="25" dt="2023-10-25T12:00:21.622"/>
  </p1510:revLst>
</p1510:revInfo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1" autoAdjust="0"/>
    <p:restoredTop sz="90655" autoAdjust="0"/>
  </p:normalViewPr>
  <p:slideViewPr>
    <p:cSldViewPr snapToGrid="0">
      <p:cViewPr varScale="1">
        <p:scale>
          <a:sx n="103" d="100"/>
          <a:sy n="103" d="100"/>
        </p:scale>
        <p:origin x="79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4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AF1E3E-75C0-4D58-8C27-E16BB855BB9A}" type="doc">
      <dgm:prSet loTypeId="urn:microsoft.com/office/officeart/2008/layout/LinedList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6581A067-F814-4FA3-BC75-823A3DF4F1EC}">
      <dgm:prSet/>
      <dgm:spPr/>
      <dgm:t>
        <a:bodyPr/>
        <a:lstStyle/>
        <a:p>
          <a:r>
            <a:rPr lang="en-US" baseline="0"/>
            <a:t>A system of n + k switches can be k-toggled</a:t>
          </a:r>
          <a:endParaRPr lang="en-US"/>
        </a:p>
      </dgm:t>
    </dgm:pt>
    <dgm:pt modelId="{9E223705-EF29-4837-97C4-1611F07D66DE}" type="parTrans" cxnId="{AED64DCA-F58E-45C8-A2E4-D3C052F76E57}">
      <dgm:prSet/>
      <dgm:spPr/>
      <dgm:t>
        <a:bodyPr/>
        <a:lstStyle/>
        <a:p>
          <a:endParaRPr lang="en-US"/>
        </a:p>
      </dgm:t>
    </dgm:pt>
    <dgm:pt modelId="{8B661691-66F4-4366-8EBC-F233FF1B4F17}" type="sibTrans" cxnId="{AED64DCA-F58E-45C8-A2E4-D3C052F76E57}">
      <dgm:prSet/>
      <dgm:spPr/>
      <dgm:t>
        <a:bodyPr/>
        <a:lstStyle/>
        <a:p>
          <a:endParaRPr lang="en-US"/>
        </a:p>
      </dgm:t>
    </dgm:pt>
    <dgm:pt modelId="{2062182C-96C8-4754-834A-D25A5A9D8A40}">
      <dgm:prSet/>
      <dgm:spPr/>
      <dgm:t>
        <a:bodyPr/>
        <a:lstStyle/>
        <a:p>
          <a:r>
            <a:rPr lang="en-US" baseline="0"/>
            <a:t>For a positive integer s, the system of sk switches can be k-toggled</a:t>
          </a:r>
          <a:endParaRPr lang="en-US"/>
        </a:p>
      </dgm:t>
    </dgm:pt>
    <dgm:pt modelId="{72CC6C39-565D-46FC-8452-D45AE65F9B29}" type="parTrans" cxnId="{AEA2202F-4D82-4E81-8C30-5CE134449426}">
      <dgm:prSet/>
      <dgm:spPr/>
      <dgm:t>
        <a:bodyPr/>
        <a:lstStyle/>
        <a:p>
          <a:endParaRPr lang="en-US"/>
        </a:p>
      </dgm:t>
    </dgm:pt>
    <dgm:pt modelId="{BD2DEFE9-AC06-42C6-BC3D-412B01E2E803}" type="sibTrans" cxnId="{AEA2202F-4D82-4E81-8C30-5CE134449426}">
      <dgm:prSet/>
      <dgm:spPr/>
      <dgm:t>
        <a:bodyPr/>
        <a:lstStyle/>
        <a:p>
          <a:endParaRPr lang="en-US"/>
        </a:p>
      </dgm:t>
    </dgm:pt>
    <dgm:pt modelId="{FB49A347-2063-483E-9EF4-6C2B11B9CF5A}">
      <dgm:prSet/>
      <dgm:spPr/>
      <dgm:t>
        <a:bodyPr/>
        <a:lstStyle/>
        <a:p>
          <a:r>
            <a:rPr lang="en-US" baseline="0"/>
            <a:t>For a nonnegative integer s, the system n + sk switches can be k-toggled</a:t>
          </a:r>
          <a:endParaRPr lang="en-US"/>
        </a:p>
      </dgm:t>
    </dgm:pt>
    <dgm:pt modelId="{34F0B0FA-7D4B-46D2-85DD-4ACF8CEE50F3}" type="parTrans" cxnId="{25C647DB-6A8C-41CF-8830-C940BE1795FA}">
      <dgm:prSet/>
      <dgm:spPr/>
      <dgm:t>
        <a:bodyPr/>
        <a:lstStyle/>
        <a:p>
          <a:endParaRPr lang="en-US"/>
        </a:p>
      </dgm:t>
    </dgm:pt>
    <dgm:pt modelId="{6DEE1FF0-8DCB-4FE0-B409-3EA76A650144}" type="sibTrans" cxnId="{25C647DB-6A8C-41CF-8830-C940BE1795FA}">
      <dgm:prSet/>
      <dgm:spPr/>
      <dgm:t>
        <a:bodyPr/>
        <a:lstStyle/>
        <a:p>
          <a:endParaRPr lang="en-US"/>
        </a:p>
      </dgm:t>
    </dgm:pt>
    <dgm:pt modelId="{DC06E2C8-07B7-49DB-8079-1F1F778C3445}" type="pres">
      <dgm:prSet presAssocID="{EBAF1E3E-75C0-4D58-8C27-E16BB855BB9A}" presName="vert0" presStyleCnt="0">
        <dgm:presLayoutVars>
          <dgm:dir/>
          <dgm:animOne val="branch"/>
          <dgm:animLvl val="lvl"/>
        </dgm:presLayoutVars>
      </dgm:prSet>
      <dgm:spPr/>
    </dgm:pt>
    <dgm:pt modelId="{6505C395-B5CC-42BC-AC11-C34AB46ABD94}" type="pres">
      <dgm:prSet presAssocID="{6581A067-F814-4FA3-BC75-823A3DF4F1EC}" presName="thickLine" presStyleLbl="alignNode1" presStyleIdx="0" presStyleCnt="3"/>
      <dgm:spPr/>
    </dgm:pt>
    <dgm:pt modelId="{91458C06-C546-44AC-9E66-6016681E9075}" type="pres">
      <dgm:prSet presAssocID="{6581A067-F814-4FA3-BC75-823A3DF4F1EC}" presName="horz1" presStyleCnt="0"/>
      <dgm:spPr/>
    </dgm:pt>
    <dgm:pt modelId="{56C855F9-28B8-43B7-B611-30F33AF65168}" type="pres">
      <dgm:prSet presAssocID="{6581A067-F814-4FA3-BC75-823A3DF4F1EC}" presName="tx1" presStyleLbl="revTx" presStyleIdx="0" presStyleCnt="3"/>
      <dgm:spPr/>
    </dgm:pt>
    <dgm:pt modelId="{F6B086C0-A9BA-40BE-A4A8-D092608C0A90}" type="pres">
      <dgm:prSet presAssocID="{6581A067-F814-4FA3-BC75-823A3DF4F1EC}" presName="vert1" presStyleCnt="0"/>
      <dgm:spPr/>
    </dgm:pt>
    <dgm:pt modelId="{5E573BD7-E754-49F9-B216-884CAE6562F9}" type="pres">
      <dgm:prSet presAssocID="{2062182C-96C8-4754-834A-D25A5A9D8A40}" presName="thickLine" presStyleLbl="alignNode1" presStyleIdx="1" presStyleCnt="3"/>
      <dgm:spPr/>
    </dgm:pt>
    <dgm:pt modelId="{7ABF3C19-DB66-4376-96BB-49D15A37E934}" type="pres">
      <dgm:prSet presAssocID="{2062182C-96C8-4754-834A-D25A5A9D8A40}" presName="horz1" presStyleCnt="0"/>
      <dgm:spPr/>
    </dgm:pt>
    <dgm:pt modelId="{DDCE3864-BFF6-46B4-B101-A2BD431E36E5}" type="pres">
      <dgm:prSet presAssocID="{2062182C-96C8-4754-834A-D25A5A9D8A40}" presName="tx1" presStyleLbl="revTx" presStyleIdx="1" presStyleCnt="3"/>
      <dgm:spPr/>
    </dgm:pt>
    <dgm:pt modelId="{F52C5FF2-A82D-46FD-9F1F-CEC2C70E0031}" type="pres">
      <dgm:prSet presAssocID="{2062182C-96C8-4754-834A-D25A5A9D8A40}" presName="vert1" presStyleCnt="0"/>
      <dgm:spPr/>
    </dgm:pt>
    <dgm:pt modelId="{A457BED0-18DB-4EB3-A1FA-2420222F6BC5}" type="pres">
      <dgm:prSet presAssocID="{FB49A347-2063-483E-9EF4-6C2B11B9CF5A}" presName="thickLine" presStyleLbl="alignNode1" presStyleIdx="2" presStyleCnt="3"/>
      <dgm:spPr/>
    </dgm:pt>
    <dgm:pt modelId="{73C42618-A1EA-415C-B460-6C5B9C96683E}" type="pres">
      <dgm:prSet presAssocID="{FB49A347-2063-483E-9EF4-6C2B11B9CF5A}" presName="horz1" presStyleCnt="0"/>
      <dgm:spPr/>
    </dgm:pt>
    <dgm:pt modelId="{F5FDC606-CF23-4832-856E-6EF93CB93C19}" type="pres">
      <dgm:prSet presAssocID="{FB49A347-2063-483E-9EF4-6C2B11B9CF5A}" presName="tx1" presStyleLbl="revTx" presStyleIdx="2" presStyleCnt="3"/>
      <dgm:spPr/>
    </dgm:pt>
    <dgm:pt modelId="{7045ADCC-DE0B-4C6E-A751-85D0594D2EA2}" type="pres">
      <dgm:prSet presAssocID="{FB49A347-2063-483E-9EF4-6C2B11B9CF5A}" presName="vert1" presStyleCnt="0"/>
      <dgm:spPr/>
    </dgm:pt>
  </dgm:ptLst>
  <dgm:cxnLst>
    <dgm:cxn modelId="{AEA2202F-4D82-4E81-8C30-5CE134449426}" srcId="{EBAF1E3E-75C0-4D58-8C27-E16BB855BB9A}" destId="{2062182C-96C8-4754-834A-D25A5A9D8A40}" srcOrd="1" destOrd="0" parTransId="{72CC6C39-565D-46FC-8452-D45AE65F9B29}" sibTransId="{BD2DEFE9-AC06-42C6-BC3D-412B01E2E803}"/>
    <dgm:cxn modelId="{21E5E286-F1AE-4032-BD67-9E967AD37545}" type="presOf" srcId="{6581A067-F814-4FA3-BC75-823A3DF4F1EC}" destId="{56C855F9-28B8-43B7-B611-30F33AF65168}" srcOrd="0" destOrd="0" presId="urn:microsoft.com/office/officeart/2008/layout/LinedList"/>
    <dgm:cxn modelId="{D581819C-E84D-4813-9D54-146F81A53B1B}" type="presOf" srcId="{2062182C-96C8-4754-834A-D25A5A9D8A40}" destId="{DDCE3864-BFF6-46B4-B101-A2BD431E36E5}" srcOrd="0" destOrd="0" presId="urn:microsoft.com/office/officeart/2008/layout/LinedList"/>
    <dgm:cxn modelId="{E68759BF-4D1E-4A9A-BF37-84DF44AAF98E}" type="presOf" srcId="{FB49A347-2063-483E-9EF4-6C2B11B9CF5A}" destId="{F5FDC606-CF23-4832-856E-6EF93CB93C19}" srcOrd="0" destOrd="0" presId="urn:microsoft.com/office/officeart/2008/layout/LinedList"/>
    <dgm:cxn modelId="{AED64DCA-F58E-45C8-A2E4-D3C052F76E57}" srcId="{EBAF1E3E-75C0-4D58-8C27-E16BB855BB9A}" destId="{6581A067-F814-4FA3-BC75-823A3DF4F1EC}" srcOrd="0" destOrd="0" parTransId="{9E223705-EF29-4837-97C4-1611F07D66DE}" sibTransId="{8B661691-66F4-4366-8EBC-F233FF1B4F17}"/>
    <dgm:cxn modelId="{589051D9-991C-41B3-B3B4-810346EB8332}" type="presOf" srcId="{EBAF1E3E-75C0-4D58-8C27-E16BB855BB9A}" destId="{DC06E2C8-07B7-49DB-8079-1F1F778C3445}" srcOrd="0" destOrd="0" presId="urn:microsoft.com/office/officeart/2008/layout/LinedList"/>
    <dgm:cxn modelId="{25C647DB-6A8C-41CF-8830-C940BE1795FA}" srcId="{EBAF1E3E-75C0-4D58-8C27-E16BB855BB9A}" destId="{FB49A347-2063-483E-9EF4-6C2B11B9CF5A}" srcOrd="2" destOrd="0" parTransId="{34F0B0FA-7D4B-46D2-85DD-4ACF8CEE50F3}" sibTransId="{6DEE1FF0-8DCB-4FE0-B409-3EA76A650144}"/>
    <dgm:cxn modelId="{33E9F712-7DF6-4E16-AADC-E8506C56743B}" type="presParOf" srcId="{DC06E2C8-07B7-49DB-8079-1F1F778C3445}" destId="{6505C395-B5CC-42BC-AC11-C34AB46ABD94}" srcOrd="0" destOrd="0" presId="urn:microsoft.com/office/officeart/2008/layout/LinedList"/>
    <dgm:cxn modelId="{02FB3151-FB16-4073-AD51-C2AD25916AF0}" type="presParOf" srcId="{DC06E2C8-07B7-49DB-8079-1F1F778C3445}" destId="{91458C06-C546-44AC-9E66-6016681E9075}" srcOrd="1" destOrd="0" presId="urn:microsoft.com/office/officeart/2008/layout/LinedList"/>
    <dgm:cxn modelId="{9F9FFC35-A1C9-4CEF-9DE4-A853BB834E50}" type="presParOf" srcId="{91458C06-C546-44AC-9E66-6016681E9075}" destId="{56C855F9-28B8-43B7-B611-30F33AF65168}" srcOrd="0" destOrd="0" presId="urn:microsoft.com/office/officeart/2008/layout/LinedList"/>
    <dgm:cxn modelId="{47AA1BD8-4BF6-4766-870B-21FF3F16CA60}" type="presParOf" srcId="{91458C06-C546-44AC-9E66-6016681E9075}" destId="{F6B086C0-A9BA-40BE-A4A8-D092608C0A90}" srcOrd="1" destOrd="0" presId="urn:microsoft.com/office/officeart/2008/layout/LinedList"/>
    <dgm:cxn modelId="{1FFE6CED-88B5-4328-A3EE-123BD693017F}" type="presParOf" srcId="{DC06E2C8-07B7-49DB-8079-1F1F778C3445}" destId="{5E573BD7-E754-49F9-B216-884CAE6562F9}" srcOrd="2" destOrd="0" presId="urn:microsoft.com/office/officeart/2008/layout/LinedList"/>
    <dgm:cxn modelId="{7394C7FF-A4B9-4689-82D0-C0C85332B5FB}" type="presParOf" srcId="{DC06E2C8-07B7-49DB-8079-1F1F778C3445}" destId="{7ABF3C19-DB66-4376-96BB-49D15A37E934}" srcOrd="3" destOrd="0" presId="urn:microsoft.com/office/officeart/2008/layout/LinedList"/>
    <dgm:cxn modelId="{46B7202B-EFC4-458D-996F-026C922CE830}" type="presParOf" srcId="{7ABF3C19-DB66-4376-96BB-49D15A37E934}" destId="{DDCE3864-BFF6-46B4-B101-A2BD431E36E5}" srcOrd="0" destOrd="0" presId="urn:microsoft.com/office/officeart/2008/layout/LinedList"/>
    <dgm:cxn modelId="{CD7B10C6-770E-406F-A5C7-810DE769C609}" type="presParOf" srcId="{7ABF3C19-DB66-4376-96BB-49D15A37E934}" destId="{F52C5FF2-A82D-46FD-9F1F-CEC2C70E0031}" srcOrd="1" destOrd="0" presId="urn:microsoft.com/office/officeart/2008/layout/LinedList"/>
    <dgm:cxn modelId="{5723D611-CB73-4F6C-8229-DA7904567925}" type="presParOf" srcId="{DC06E2C8-07B7-49DB-8079-1F1F778C3445}" destId="{A457BED0-18DB-4EB3-A1FA-2420222F6BC5}" srcOrd="4" destOrd="0" presId="urn:microsoft.com/office/officeart/2008/layout/LinedList"/>
    <dgm:cxn modelId="{FB848992-E103-4818-9E31-F861880D95FB}" type="presParOf" srcId="{DC06E2C8-07B7-49DB-8079-1F1F778C3445}" destId="{73C42618-A1EA-415C-B460-6C5B9C96683E}" srcOrd="5" destOrd="0" presId="urn:microsoft.com/office/officeart/2008/layout/LinedList"/>
    <dgm:cxn modelId="{56415237-BDBA-4CCF-924E-59529165024B}" type="presParOf" srcId="{73C42618-A1EA-415C-B460-6C5B9C96683E}" destId="{F5FDC606-CF23-4832-856E-6EF93CB93C19}" srcOrd="0" destOrd="0" presId="urn:microsoft.com/office/officeart/2008/layout/LinedList"/>
    <dgm:cxn modelId="{5C383216-4E08-4CA4-B7B5-6DDD58DF5EC8}" type="presParOf" srcId="{73C42618-A1EA-415C-B460-6C5B9C96683E}" destId="{7045ADCC-DE0B-4C6E-A751-85D0594D2EA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538B9F-CB17-494F-9547-CBFE63414191}" type="doc">
      <dgm:prSet loTypeId="urn:microsoft.com/office/officeart/2005/8/layout/hierarchy3" loCatId="hierarchy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0DC25A1-756C-4837-901A-BFFEF7588574}">
      <dgm:prSet/>
      <dgm:spPr/>
      <dgm:t>
        <a:bodyPr/>
        <a:lstStyle/>
        <a:p>
          <a:r>
            <a:rPr lang="en-US" baseline="0"/>
            <a:t>If k is odd, then a system of switches can be transitioned from all switches in the on state to all switches in the off state regardless of the parity of n</a:t>
          </a:r>
          <a:endParaRPr lang="en-US"/>
        </a:p>
      </dgm:t>
    </dgm:pt>
    <dgm:pt modelId="{77F425B6-6BEC-420D-B365-A02C2FA89708}" type="parTrans" cxnId="{198C99C0-DAE0-4A2F-975E-2CB34A1EA667}">
      <dgm:prSet/>
      <dgm:spPr/>
      <dgm:t>
        <a:bodyPr/>
        <a:lstStyle/>
        <a:p>
          <a:endParaRPr lang="en-US"/>
        </a:p>
      </dgm:t>
    </dgm:pt>
    <dgm:pt modelId="{2C221D90-65F4-4004-B5CF-5AC754017C06}" type="sibTrans" cxnId="{198C99C0-DAE0-4A2F-975E-2CB34A1EA667}">
      <dgm:prSet/>
      <dgm:spPr/>
      <dgm:t>
        <a:bodyPr/>
        <a:lstStyle/>
        <a:p>
          <a:endParaRPr lang="en-US"/>
        </a:p>
      </dgm:t>
    </dgm:pt>
    <dgm:pt modelId="{006C78DD-B01E-4050-9E6A-D688087446FF}">
      <dgm:prSet/>
      <dgm:spPr/>
      <dgm:t>
        <a:bodyPr/>
        <a:lstStyle/>
        <a:p>
          <a:r>
            <a:rPr lang="en-US" baseline="0"/>
            <a:t>If k is even, then a system of switches can be transitioned from all switches in the on state to all switches in the off state only if n is also even</a:t>
          </a:r>
          <a:endParaRPr lang="en-US"/>
        </a:p>
      </dgm:t>
    </dgm:pt>
    <dgm:pt modelId="{84AE913C-0C30-42C2-B78E-00256B30EB14}" type="parTrans" cxnId="{F7BFAD5D-4A45-45B6-A6E0-CDC59D22D7E0}">
      <dgm:prSet/>
      <dgm:spPr/>
      <dgm:t>
        <a:bodyPr/>
        <a:lstStyle/>
        <a:p>
          <a:endParaRPr lang="en-US"/>
        </a:p>
      </dgm:t>
    </dgm:pt>
    <dgm:pt modelId="{562652EC-5F44-441B-ACD5-C8EEBF395EB9}" type="sibTrans" cxnId="{F7BFAD5D-4A45-45B6-A6E0-CDC59D22D7E0}">
      <dgm:prSet/>
      <dgm:spPr/>
      <dgm:t>
        <a:bodyPr/>
        <a:lstStyle/>
        <a:p>
          <a:endParaRPr lang="en-US"/>
        </a:p>
      </dgm:t>
    </dgm:pt>
    <dgm:pt modelId="{F2D3B5D8-E5D8-47D1-AFA0-25234F4FD722}" type="pres">
      <dgm:prSet presAssocID="{C4538B9F-CB17-494F-9547-CBFE6341419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5D5CA66-2F20-4510-9BA0-6A45FC96289B}" type="pres">
      <dgm:prSet presAssocID="{40DC25A1-756C-4837-901A-BFFEF7588574}" presName="root" presStyleCnt="0"/>
      <dgm:spPr/>
    </dgm:pt>
    <dgm:pt modelId="{062D2098-5F45-4162-A16B-01175A634A8F}" type="pres">
      <dgm:prSet presAssocID="{40DC25A1-756C-4837-901A-BFFEF7588574}" presName="rootComposite" presStyleCnt="0"/>
      <dgm:spPr/>
    </dgm:pt>
    <dgm:pt modelId="{63783C1B-D596-42A3-9D0E-DE85F8EA6F13}" type="pres">
      <dgm:prSet presAssocID="{40DC25A1-756C-4837-901A-BFFEF7588574}" presName="rootText" presStyleLbl="node1" presStyleIdx="0" presStyleCnt="2"/>
      <dgm:spPr/>
    </dgm:pt>
    <dgm:pt modelId="{4CB002FB-1489-4E3B-834E-813454C3C848}" type="pres">
      <dgm:prSet presAssocID="{40DC25A1-756C-4837-901A-BFFEF7588574}" presName="rootConnector" presStyleLbl="node1" presStyleIdx="0" presStyleCnt="2"/>
      <dgm:spPr/>
    </dgm:pt>
    <dgm:pt modelId="{CEEF286A-33E4-4866-8B81-F22ECEB861A9}" type="pres">
      <dgm:prSet presAssocID="{40DC25A1-756C-4837-901A-BFFEF7588574}" presName="childShape" presStyleCnt="0"/>
      <dgm:spPr/>
    </dgm:pt>
    <dgm:pt modelId="{8F8BD5AA-DEF4-49B5-9BB4-7C90EFB61502}" type="pres">
      <dgm:prSet presAssocID="{006C78DD-B01E-4050-9E6A-D688087446FF}" presName="root" presStyleCnt="0"/>
      <dgm:spPr/>
    </dgm:pt>
    <dgm:pt modelId="{8CEAD2AF-ABAB-4F3A-8474-6E6B1E073A2A}" type="pres">
      <dgm:prSet presAssocID="{006C78DD-B01E-4050-9E6A-D688087446FF}" presName="rootComposite" presStyleCnt="0"/>
      <dgm:spPr/>
    </dgm:pt>
    <dgm:pt modelId="{694A1BB8-B07C-4194-97A9-97ADC52FA721}" type="pres">
      <dgm:prSet presAssocID="{006C78DD-B01E-4050-9E6A-D688087446FF}" presName="rootText" presStyleLbl="node1" presStyleIdx="1" presStyleCnt="2"/>
      <dgm:spPr/>
    </dgm:pt>
    <dgm:pt modelId="{405B266A-E69B-4DCC-9789-0669B34D1028}" type="pres">
      <dgm:prSet presAssocID="{006C78DD-B01E-4050-9E6A-D688087446FF}" presName="rootConnector" presStyleLbl="node1" presStyleIdx="1" presStyleCnt="2"/>
      <dgm:spPr/>
    </dgm:pt>
    <dgm:pt modelId="{0335FB1E-B657-4ECF-B11E-F8936E02A116}" type="pres">
      <dgm:prSet presAssocID="{006C78DD-B01E-4050-9E6A-D688087446FF}" presName="childShape" presStyleCnt="0"/>
      <dgm:spPr/>
    </dgm:pt>
  </dgm:ptLst>
  <dgm:cxnLst>
    <dgm:cxn modelId="{E8F34702-3EB1-4E16-83B7-8A2262A95BC6}" type="presOf" srcId="{40DC25A1-756C-4837-901A-BFFEF7588574}" destId="{4CB002FB-1489-4E3B-834E-813454C3C848}" srcOrd="1" destOrd="0" presId="urn:microsoft.com/office/officeart/2005/8/layout/hierarchy3"/>
    <dgm:cxn modelId="{9A50F30A-0CAE-4546-846D-7D355BD373FA}" type="presOf" srcId="{40DC25A1-756C-4837-901A-BFFEF7588574}" destId="{63783C1B-D596-42A3-9D0E-DE85F8EA6F13}" srcOrd="0" destOrd="0" presId="urn:microsoft.com/office/officeart/2005/8/layout/hierarchy3"/>
    <dgm:cxn modelId="{C6C09B13-8F5B-42AB-B9E0-8C1A1C6F86B5}" type="presOf" srcId="{006C78DD-B01E-4050-9E6A-D688087446FF}" destId="{405B266A-E69B-4DCC-9789-0669B34D1028}" srcOrd="1" destOrd="0" presId="urn:microsoft.com/office/officeart/2005/8/layout/hierarchy3"/>
    <dgm:cxn modelId="{F7BFAD5D-4A45-45B6-A6E0-CDC59D22D7E0}" srcId="{C4538B9F-CB17-494F-9547-CBFE63414191}" destId="{006C78DD-B01E-4050-9E6A-D688087446FF}" srcOrd="1" destOrd="0" parTransId="{84AE913C-0C30-42C2-B78E-00256B30EB14}" sibTransId="{562652EC-5F44-441B-ACD5-C8EEBF395EB9}"/>
    <dgm:cxn modelId="{E2A76F6A-2B89-4FFD-B63F-3D455EF5BABE}" type="presOf" srcId="{C4538B9F-CB17-494F-9547-CBFE63414191}" destId="{F2D3B5D8-E5D8-47D1-AFA0-25234F4FD722}" srcOrd="0" destOrd="0" presId="urn:microsoft.com/office/officeart/2005/8/layout/hierarchy3"/>
    <dgm:cxn modelId="{6AE7D9BA-A6AB-49DA-BF8F-C7284D4F641A}" type="presOf" srcId="{006C78DD-B01E-4050-9E6A-D688087446FF}" destId="{694A1BB8-B07C-4194-97A9-97ADC52FA721}" srcOrd="0" destOrd="0" presId="urn:microsoft.com/office/officeart/2005/8/layout/hierarchy3"/>
    <dgm:cxn modelId="{198C99C0-DAE0-4A2F-975E-2CB34A1EA667}" srcId="{C4538B9F-CB17-494F-9547-CBFE63414191}" destId="{40DC25A1-756C-4837-901A-BFFEF7588574}" srcOrd="0" destOrd="0" parTransId="{77F425B6-6BEC-420D-B365-A02C2FA89708}" sibTransId="{2C221D90-65F4-4004-B5CF-5AC754017C06}"/>
    <dgm:cxn modelId="{9149E786-4541-4212-8B99-02F1BA7D026C}" type="presParOf" srcId="{F2D3B5D8-E5D8-47D1-AFA0-25234F4FD722}" destId="{C5D5CA66-2F20-4510-9BA0-6A45FC96289B}" srcOrd="0" destOrd="0" presId="urn:microsoft.com/office/officeart/2005/8/layout/hierarchy3"/>
    <dgm:cxn modelId="{8071C177-F36C-487F-98CD-8A2204355FA6}" type="presParOf" srcId="{C5D5CA66-2F20-4510-9BA0-6A45FC96289B}" destId="{062D2098-5F45-4162-A16B-01175A634A8F}" srcOrd="0" destOrd="0" presId="urn:microsoft.com/office/officeart/2005/8/layout/hierarchy3"/>
    <dgm:cxn modelId="{B1A91C1A-58F2-47B1-9558-FE935461070B}" type="presParOf" srcId="{062D2098-5F45-4162-A16B-01175A634A8F}" destId="{63783C1B-D596-42A3-9D0E-DE85F8EA6F13}" srcOrd="0" destOrd="0" presId="urn:microsoft.com/office/officeart/2005/8/layout/hierarchy3"/>
    <dgm:cxn modelId="{23DA8C40-0606-4D2A-8719-3D673B2AC5CE}" type="presParOf" srcId="{062D2098-5F45-4162-A16B-01175A634A8F}" destId="{4CB002FB-1489-4E3B-834E-813454C3C848}" srcOrd="1" destOrd="0" presId="urn:microsoft.com/office/officeart/2005/8/layout/hierarchy3"/>
    <dgm:cxn modelId="{A6EA8B21-D1CC-498A-BDEC-7D2F6AC1E85E}" type="presParOf" srcId="{C5D5CA66-2F20-4510-9BA0-6A45FC96289B}" destId="{CEEF286A-33E4-4866-8B81-F22ECEB861A9}" srcOrd="1" destOrd="0" presId="urn:microsoft.com/office/officeart/2005/8/layout/hierarchy3"/>
    <dgm:cxn modelId="{AF463EBB-0741-485B-8CE1-F260C0EB3494}" type="presParOf" srcId="{F2D3B5D8-E5D8-47D1-AFA0-25234F4FD722}" destId="{8F8BD5AA-DEF4-49B5-9BB4-7C90EFB61502}" srcOrd="1" destOrd="0" presId="urn:microsoft.com/office/officeart/2005/8/layout/hierarchy3"/>
    <dgm:cxn modelId="{EE6C4832-EDA4-4E86-B1A0-747F88A73445}" type="presParOf" srcId="{8F8BD5AA-DEF4-49B5-9BB4-7C90EFB61502}" destId="{8CEAD2AF-ABAB-4F3A-8474-6E6B1E073A2A}" srcOrd="0" destOrd="0" presId="urn:microsoft.com/office/officeart/2005/8/layout/hierarchy3"/>
    <dgm:cxn modelId="{B0CEA82A-78E9-4283-B314-E527F8C863C7}" type="presParOf" srcId="{8CEAD2AF-ABAB-4F3A-8474-6E6B1E073A2A}" destId="{694A1BB8-B07C-4194-97A9-97ADC52FA721}" srcOrd="0" destOrd="0" presId="urn:microsoft.com/office/officeart/2005/8/layout/hierarchy3"/>
    <dgm:cxn modelId="{4FAECE45-C316-4AEA-9D78-79C85A0B5391}" type="presParOf" srcId="{8CEAD2AF-ABAB-4F3A-8474-6E6B1E073A2A}" destId="{405B266A-E69B-4DCC-9789-0669B34D1028}" srcOrd="1" destOrd="0" presId="urn:microsoft.com/office/officeart/2005/8/layout/hierarchy3"/>
    <dgm:cxn modelId="{36951131-3929-4D77-8922-81B5E97A2397}" type="presParOf" srcId="{8F8BD5AA-DEF4-49B5-9BB4-7C90EFB61502}" destId="{0335FB1E-B657-4ECF-B11E-F8936E02A11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5C395-B5CC-42BC-AC11-C34AB46ABD94}">
      <dsp:nvSpPr>
        <dsp:cNvPr id="0" name=""/>
        <dsp:cNvSpPr/>
      </dsp:nvSpPr>
      <dsp:spPr>
        <a:xfrm>
          <a:off x="0" y="1828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C855F9-28B8-43B7-B611-30F33AF65168}">
      <dsp:nvSpPr>
        <dsp:cNvPr id="0" name=""/>
        <dsp:cNvSpPr/>
      </dsp:nvSpPr>
      <dsp:spPr>
        <a:xfrm>
          <a:off x="0" y="1828"/>
          <a:ext cx="10515600" cy="1247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baseline="0"/>
            <a:t>A system of n + k switches can be k-toggled</a:t>
          </a:r>
          <a:endParaRPr lang="en-US" sz="3500" kern="1200"/>
        </a:p>
      </dsp:txBody>
      <dsp:txXfrm>
        <a:off x="0" y="1828"/>
        <a:ext cx="10515600" cy="1247085"/>
      </dsp:txXfrm>
    </dsp:sp>
    <dsp:sp modelId="{5E573BD7-E754-49F9-B216-884CAE6562F9}">
      <dsp:nvSpPr>
        <dsp:cNvPr id="0" name=""/>
        <dsp:cNvSpPr/>
      </dsp:nvSpPr>
      <dsp:spPr>
        <a:xfrm>
          <a:off x="0" y="1248913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CE3864-BFF6-46B4-B101-A2BD431E36E5}">
      <dsp:nvSpPr>
        <dsp:cNvPr id="0" name=""/>
        <dsp:cNvSpPr/>
      </dsp:nvSpPr>
      <dsp:spPr>
        <a:xfrm>
          <a:off x="0" y="1248913"/>
          <a:ext cx="10515600" cy="1247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baseline="0"/>
            <a:t>For a positive integer s, the system of sk switches can be k-toggled</a:t>
          </a:r>
          <a:endParaRPr lang="en-US" sz="3500" kern="1200"/>
        </a:p>
      </dsp:txBody>
      <dsp:txXfrm>
        <a:off x="0" y="1248913"/>
        <a:ext cx="10515600" cy="1247085"/>
      </dsp:txXfrm>
    </dsp:sp>
    <dsp:sp modelId="{A457BED0-18DB-4EB3-A1FA-2420222F6BC5}">
      <dsp:nvSpPr>
        <dsp:cNvPr id="0" name=""/>
        <dsp:cNvSpPr/>
      </dsp:nvSpPr>
      <dsp:spPr>
        <a:xfrm>
          <a:off x="0" y="2495999"/>
          <a:ext cx="1051560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FDC606-CF23-4832-856E-6EF93CB93C19}">
      <dsp:nvSpPr>
        <dsp:cNvPr id="0" name=""/>
        <dsp:cNvSpPr/>
      </dsp:nvSpPr>
      <dsp:spPr>
        <a:xfrm>
          <a:off x="0" y="2495999"/>
          <a:ext cx="10515600" cy="12470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baseline="0"/>
            <a:t>For a nonnegative integer s, the system n + sk switches can be k-toggled</a:t>
          </a:r>
          <a:endParaRPr lang="en-US" sz="3500" kern="1200"/>
        </a:p>
      </dsp:txBody>
      <dsp:txXfrm>
        <a:off x="0" y="2495999"/>
        <a:ext cx="10515600" cy="12470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83C1B-D596-42A3-9D0E-DE85F8EA6F13}">
      <dsp:nvSpPr>
        <dsp:cNvPr id="0" name=""/>
        <dsp:cNvSpPr/>
      </dsp:nvSpPr>
      <dsp:spPr>
        <a:xfrm>
          <a:off x="1283" y="704341"/>
          <a:ext cx="4672458" cy="233622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baseline="0"/>
            <a:t>If k is odd, then a system of switches can be transitioned from all switches in the on state to all switches in the off state regardless of the parity of n</a:t>
          </a:r>
          <a:endParaRPr lang="en-US" sz="2500" kern="1200"/>
        </a:p>
      </dsp:txBody>
      <dsp:txXfrm>
        <a:off x="69709" y="772767"/>
        <a:ext cx="4535606" cy="2199377"/>
      </dsp:txXfrm>
    </dsp:sp>
    <dsp:sp modelId="{694A1BB8-B07C-4194-97A9-97ADC52FA721}">
      <dsp:nvSpPr>
        <dsp:cNvPr id="0" name=""/>
        <dsp:cNvSpPr/>
      </dsp:nvSpPr>
      <dsp:spPr>
        <a:xfrm>
          <a:off x="5841857" y="704341"/>
          <a:ext cx="4672458" cy="233622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baseline="0"/>
            <a:t>If k is even, then a system of switches can be transitioned from all switches in the on state to all switches in the off state only if n is also even</a:t>
          </a:r>
          <a:endParaRPr lang="en-US" sz="2500" kern="1200"/>
        </a:p>
      </dsp:txBody>
      <dsp:txXfrm>
        <a:off x="5910283" y="772767"/>
        <a:ext cx="4535606" cy="2199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10/25/2023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53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3429000"/>
            <a:ext cx="4941771" cy="212804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 dirty="0"/>
              <a:t>Click icon to add SmartArt graphic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272533"/>
            <a:ext cx="4296508" cy="953298"/>
          </a:xfrm>
        </p:spPr>
        <p:txBody>
          <a:bodyPr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751" y="1507772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2808" y="2584097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9233" y="3660422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63433" y="4736748"/>
            <a:ext cx="2141764" cy="514350"/>
          </a:xfrm>
        </p:spPr>
        <p:txBody>
          <a:bodyPr anchor="ctr">
            <a:no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72757"/>
            <a:ext cx="8421688" cy="1644984"/>
          </a:xfrm>
        </p:spPr>
        <p:txBody>
          <a:bodyPr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883877"/>
            <a:ext cx="3924300" cy="864157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883877"/>
            <a:ext cx="3943627" cy="864157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250" y="522515"/>
            <a:ext cx="9710646" cy="1377306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3023393"/>
            <a:ext cx="2882475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3023393"/>
            <a:ext cx="2896671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3023393"/>
            <a:ext cx="2882475" cy="768371"/>
          </a:xfrm>
        </p:spPr>
        <p:txBody>
          <a:bodyPr anchor="ctr" anchorCtr="0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954593"/>
            <a:ext cx="5111750" cy="1921958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92195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351693"/>
            <a:ext cx="4179570" cy="2453652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107620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91403"/>
            <a:ext cx="2895600" cy="2054606"/>
          </a:xfrm>
        </p:spPr>
        <p:txBody>
          <a:bodyPr anchor="b">
            <a:no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612949"/>
            <a:ext cx="5111750" cy="2263602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226360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522514"/>
            <a:ext cx="4179570" cy="3341857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31859"/>
            <a:ext cx="4179570" cy="365125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 dirty="0"/>
              <a:t>Click icon to add table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28567" y="892177"/>
            <a:ext cx="9577983" cy="1325563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2pPr marL="0" indent="0" algn="ctr">
              <a:spcBef>
                <a:spcPts val="0"/>
              </a:spcBef>
              <a:buNone/>
              <a:defRPr sz="1400"/>
            </a:lvl2pPr>
          </a:lstStyle>
          <a:p>
            <a:pPr lvl="1"/>
            <a:r>
              <a:rPr lang="en-US" dirty="0"/>
              <a:t>Click icon to add picture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660747"/>
          </a:xfrm>
        </p:spPr>
        <p:txBody>
          <a:bodyPr anchor="t">
            <a:norm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0168" y="892177"/>
            <a:ext cx="9088438" cy="1135899"/>
          </a:xfrm>
        </p:spPr>
        <p:txBody>
          <a:bodyPr>
            <a:no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779603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779603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570485"/>
            <a:ext cx="2105135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779603"/>
            <a:ext cx="2299855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570485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779603"/>
            <a:ext cx="1844126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38439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38439"/>
            <a:ext cx="1828800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38439"/>
            <a:ext cx="1813474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429321"/>
            <a:ext cx="1828800" cy="20283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38439"/>
            <a:ext cx="1844126" cy="343061"/>
          </a:xfrm>
        </p:spPr>
        <p:txBody>
          <a:bodyPr anchor="t" anchorCtr="0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.hmc.edu/funfact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429000"/>
            <a:ext cx="4941771" cy="2128042"/>
          </a:xfrm>
        </p:spPr>
        <p:txBody>
          <a:bodyPr anchor="b">
            <a:normAutofit/>
          </a:bodyPr>
          <a:lstStyle/>
          <a:p>
            <a:r>
              <a:rPr lang="en-US"/>
              <a:t>A Non-geometric Switch Toggling Problem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anchor="ctr">
            <a:normAutofit/>
          </a:bodyPr>
          <a:lstStyle/>
          <a:p>
            <a:r>
              <a:rPr lang="en-US" dirty="0"/>
              <a:t>Cooper McCombs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C3CBF5-B57B-C064-CCE9-7C206B8A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4162" y="3254190"/>
            <a:ext cx="5541034" cy="477299"/>
          </a:xfrm>
        </p:spPr>
        <p:txBody>
          <a:bodyPr/>
          <a:lstStyle/>
          <a:p>
            <a:r>
              <a:rPr lang="en-US"/>
              <a:t>N</a:t>
            </a:r>
            <a:r>
              <a:rPr lang="en-US" dirty="0"/>
              <a:t> is Even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CFFB6-FEFF-870A-E41A-0DC951AF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CDBF1D-8BE4-5447-5050-7216CF779321}"/>
              </a:ext>
            </a:extLst>
          </p:cNvPr>
          <p:cNvSpPr txBox="1"/>
          <p:nvPr/>
        </p:nvSpPr>
        <p:spPr>
          <a:xfrm>
            <a:off x="4232120" y="1282747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6 switches 4-toggled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492821-CB8D-A07B-084D-9C98F0BBF657}"/>
              </a:ext>
            </a:extLst>
          </p:cNvPr>
          <p:cNvSpPr txBox="1">
            <a:spLocks/>
          </p:cNvSpPr>
          <p:nvPr/>
        </p:nvSpPr>
        <p:spPr>
          <a:xfrm>
            <a:off x="-1438" y="3363457"/>
            <a:ext cx="5541034" cy="4772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 is Odd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2963A1-F3CF-3B89-1CF9-C98FE0857781}"/>
              </a:ext>
            </a:extLst>
          </p:cNvPr>
          <p:cNvSpPr txBox="1">
            <a:spLocks/>
          </p:cNvSpPr>
          <p:nvPr/>
        </p:nvSpPr>
        <p:spPr>
          <a:xfrm>
            <a:off x="3334109" y="2040740"/>
            <a:ext cx="5541034" cy="4772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K is Even</a:t>
            </a:r>
          </a:p>
        </p:txBody>
      </p:sp>
      <p:pic>
        <p:nvPicPr>
          <p:cNvPr id="12" name="Picture 11" descr="A diagram of a star with lines and dots&#10;&#10;Description automatically generated">
            <a:extLst>
              <a:ext uri="{FF2B5EF4-FFF2-40B4-BE49-F238E27FC236}">
                <a16:creationId xmlns:a16="http://schemas.microsoft.com/office/drawing/2014/main" id="{3D937ED2-6405-EBB3-01A3-E78BD6BBD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513" y="46817"/>
            <a:ext cx="3103352" cy="31987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9338BC-EB55-ADB9-FD15-6976B2A8D9A3}"/>
              </a:ext>
            </a:extLst>
          </p:cNvPr>
          <p:cNvSpPr txBox="1"/>
          <p:nvPr/>
        </p:nvSpPr>
        <p:spPr>
          <a:xfrm>
            <a:off x="5540459" y="491993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7 switches 4-toggled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94494D-B6AF-ACA5-41C6-F2EB3DF8F393}"/>
              </a:ext>
            </a:extLst>
          </p:cNvPr>
          <p:cNvCxnSpPr/>
          <p:nvPr/>
        </p:nvCxnSpPr>
        <p:spPr>
          <a:xfrm flipH="1" flipV="1">
            <a:off x="4511616" y="636918"/>
            <a:ext cx="969034" cy="201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C399B6-BD45-7B7B-0B2C-3B68EC939AD2}"/>
              </a:ext>
            </a:extLst>
          </p:cNvPr>
          <p:cNvCxnSpPr>
            <a:cxnSpLocks/>
          </p:cNvCxnSpPr>
          <p:nvPr/>
        </p:nvCxnSpPr>
        <p:spPr>
          <a:xfrm>
            <a:off x="6587706" y="1433422"/>
            <a:ext cx="971908" cy="86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BC4954E-C9D6-5AC9-35F6-F0E29BC75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245" y="1062667"/>
            <a:ext cx="4567507" cy="75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33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</p:spPr>
        <p:txBody>
          <a:bodyPr anchor="b">
            <a:normAutofit/>
          </a:bodyPr>
          <a:lstStyle/>
          <a:p>
            <a:r>
              <a:rPr lang="en-US"/>
              <a:t>Conclusion</a:t>
            </a:r>
            <a:endParaRPr lang="en-US" dirty="0"/>
          </a:p>
        </p:txBody>
      </p:sp>
      <p:graphicFrame>
        <p:nvGraphicFramePr>
          <p:cNvPr id="8" name="Text Placeholder 2">
            <a:extLst>
              <a:ext uri="{FF2B5EF4-FFF2-40B4-BE49-F238E27FC236}">
                <a16:creationId xmlns:a16="http://schemas.microsoft.com/office/drawing/2014/main" id="{51E376FE-7AE4-08B8-59CE-4AD74C8017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0725629"/>
              </p:ext>
            </p:extLst>
          </p:nvPr>
        </p:nvGraphicFramePr>
        <p:xfrm>
          <a:off x="838200" y="2111381"/>
          <a:ext cx="10515600" cy="374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A0637-CCAA-425E-A57A-6205AFDC8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0" y="522515"/>
            <a:ext cx="9710646" cy="1377306"/>
          </a:xfrm>
        </p:spPr>
        <p:txBody>
          <a:bodyPr/>
          <a:lstStyle/>
          <a:p>
            <a:r>
              <a:rPr lang="en-US"/>
              <a:t>Future Work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1C395-6BC4-4F00-B40B-069DBBB7C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3104" y="3023393"/>
            <a:ext cx="2882475" cy="768371"/>
          </a:xfrm>
        </p:spPr>
        <p:txBody>
          <a:bodyPr/>
          <a:lstStyle/>
          <a:p>
            <a:pPr algn="ctr"/>
            <a:r>
              <a:rPr lang="en-US" sz="3200" b="1" dirty="0"/>
              <a:t>Number of States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59236-37DD-4582-A2A0-3F9A13A3B5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7665" y="3023393"/>
            <a:ext cx="2896671" cy="768371"/>
          </a:xfrm>
        </p:spPr>
        <p:txBody>
          <a:bodyPr/>
          <a:lstStyle/>
          <a:p>
            <a:pPr algn="ctr"/>
            <a:r>
              <a:rPr lang="en-US" sz="3200" b="1" dirty="0"/>
              <a:t>Variations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939793-2181-4A3D-9C5A-CE676CC83E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066421" y="3023393"/>
            <a:ext cx="2882475" cy="768371"/>
          </a:xfrm>
        </p:spPr>
        <p:txBody>
          <a:bodyPr/>
          <a:lstStyle/>
          <a:p>
            <a:pPr algn="ctr"/>
            <a:r>
              <a:rPr lang="en-US" sz="3200" b="1"/>
              <a:t>Transition </a:t>
            </a:r>
            <a:r>
              <a:rPr lang="en-US" sz="3200" b="1" dirty="0"/>
              <a:t>States</a:t>
            </a:r>
            <a:endParaRPr lang="en-US" sz="3200" b="1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AE81C1E-A7C3-40CD-9C11-0C03A2221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429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C3CBF5-B57B-C064-CCE9-7C206B8A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</p:spPr>
        <p:txBody>
          <a:bodyPr/>
          <a:lstStyle/>
          <a:p>
            <a:r>
              <a:rPr lang="en-US"/>
              <a:t>Selected References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CFFB6-FEFF-870A-E41A-0DC951AF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079300F-BD01-0F74-6C3B-C1598EA56843}"/>
              </a:ext>
            </a:extLst>
          </p:cNvPr>
          <p:cNvSpPr txBox="1">
            <a:spLocks/>
          </p:cNvSpPr>
          <p:nvPr/>
        </p:nvSpPr>
        <p:spPr>
          <a:xfrm>
            <a:off x="902899" y="1714103"/>
            <a:ext cx="10390588" cy="29990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000" dirty="0">
                <a:ea typeface="+mn-lt"/>
                <a:cs typeface="+mn-lt"/>
              </a:rPr>
              <a:t>Duke, Megan (2013) "A Non-geometric Switch Toggling Problem," Rose-Hulman Undergraduate Mathematics Journal: Vol. 14 : </a:t>
            </a:r>
            <a:r>
              <a:rPr lang="en-US" sz="2000" err="1">
                <a:ea typeface="+mn-lt"/>
                <a:cs typeface="+mn-lt"/>
              </a:rPr>
              <a:t>Iss</a:t>
            </a:r>
            <a:r>
              <a:rPr lang="en-US" sz="2000" dirty="0">
                <a:ea typeface="+mn-lt"/>
                <a:cs typeface="+mn-lt"/>
              </a:rPr>
              <a:t>. 2 , Article 4</a:t>
            </a:r>
            <a:endParaRPr lang="en-US" sz="2000"/>
          </a:p>
          <a:p>
            <a:pPr marL="285750" indent="-285750"/>
            <a:r>
              <a:rPr lang="en-US" sz="2000" dirty="0">
                <a:ea typeface="+mn-lt"/>
                <a:cs typeface="+mn-lt"/>
              </a:rPr>
              <a:t>M. Anderson and T. Feil, Turning Lights Out With Linear Algebra, Math. Mag. 71, (1998) 300-303</a:t>
            </a:r>
          </a:p>
          <a:p>
            <a:pPr marL="285750" indent="-285750"/>
            <a:r>
              <a:rPr lang="en-US" sz="2000" dirty="0">
                <a:ea typeface="+mn-lt"/>
                <a:cs typeface="+mn-lt"/>
              </a:rPr>
              <a:t>R. Barua and S. Ramakrishnan, σ-game, σ +-game and two-dimensional additive cellular automata, Theoretical Computer Science 154, (1996) 346-366</a:t>
            </a:r>
          </a:p>
          <a:p>
            <a:pPr marL="285750" indent="-285750"/>
            <a:r>
              <a:rPr lang="en-US" sz="2000" dirty="0">
                <a:ea typeface="+mn-lt"/>
                <a:cs typeface="+mn-lt"/>
              </a:rPr>
              <a:t>Su, Francis E., et al., “Toggling Light Switches.” Math Fun Facts, </a:t>
            </a:r>
            <a:r>
              <a:rPr lang="en-US" sz="2000" dirty="0">
                <a:ea typeface="+mn-lt"/>
                <a:cs typeface="+mn-lt"/>
                <a:hlinkClick r:id="rId2"/>
              </a:rPr>
              <a:t>http://www.math.hmc.edu/funfacts</a:t>
            </a:r>
            <a:endParaRPr lang="en-US" sz="2000" dirty="0">
              <a:ea typeface="+mn-lt"/>
              <a:cs typeface="+mn-lt"/>
            </a:endParaRPr>
          </a:p>
          <a:p>
            <a:pPr marL="285750" indent="-285750"/>
            <a:r>
              <a:rPr lang="en-US" sz="2000" err="1">
                <a:ea typeface="+mn-lt"/>
                <a:cs typeface="+mn-lt"/>
              </a:rPr>
              <a:t>Sutner</a:t>
            </a:r>
            <a:r>
              <a:rPr lang="en-US" sz="2000" dirty="0">
                <a:ea typeface="+mn-lt"/>
                <a:cs typeface="+mn-lt"/>
              </a:rPr>
              <a:t>, Klaus. The σ-Game and Cellular Automata, Amer. Math. Mon. 97 No. 1 (1990) 24-34</a:t>
            </a:r>
          </a:p>
          <a:p>
            <a:pPr marL="285750" indent="-285750"/>
            <a:r>
              <a:rPr lang="en-US" sz="2000" dirty="0">
                <a:ea typeface="+mn-lt"/>
                <a:cs typeface="+mn-lt"/>
              </a:rPr>
              <a:t>B. Torrence, The Easiest Lights Out Games, The College Mathematics Journal, 42, No. 5 (2011) 361-372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5103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95334-1AEE-9DD0-4167-CD729E033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0" y="522515"/>
            <a:ext cx="9710646" cy="1377306"/>
          </a:xfrm>
        </p:spPr>
        <p:txBody>
          <a:bodyPr anchor="b">
            <a:normAutofit/>
          </a:bodyPr>
          <a:lstStyle/>
          <a:p>
            <a:r>
              <a:rPr lang="en-US" dirty="0"/>
              <a:t>Switch toggling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5C786-3206-70E5-7B6F-F0F29D007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2462" y="2339361"/>
            <a:ext cx="3098135" cy="217039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dirty="0"/>
              <a:t>The state of the switches that are toggled on or off is determined by the position of each switch relative to one switch that is chosen to be toggled</a:t>
            </a:r>
          </a:p>
        </p:txBody>
      </p:sp>
      <p:pic>
        <p:nvPicPr>
          <p:cNvPr id="6" name="Picture 5" descr="Lights Out (game) - Wikipedia">
            <a:extLst>
              <a:ext uri="{FF2B5EF4-FFF2-40B4-BE49-F238E27FC236}">
                <a16:creationId xmlns:a16="http://schemas.microsoft.com/office/drawing/2014/main" id="{3B9E5D51-5D46-A90D-EBA6-E7639C8CB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552" y="2623277"/>
            <a:ext cx="6864821" cy="21776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505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F5859-10C9-4588-9727-B9362E26C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075" y="612949"/>
            <a:ext cx="5111750" cy="2263602"/>
          </a:xfrm>
        </p:spPr>
        <p:txBody>
          <a:bodyPr anchor="b">
            <a:normAutofit/>
          </a:bodyPr>
          <a:lstStyle/>
          <a:p>
            <a:r>
              <a:rPr lang="en-US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1D7E5-EF66-4BCD-8DAA-E9061157F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22636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Classify when a system of n switches can be transitioned from a given initial state to a specified terminal state by toggling exactly k switches at each iteration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91F00-87A7-45A6-8029-B097FA72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19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E5F11-B7B9-4B80-8C6A-A8A7A7190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5" y="954593"/>
            <a:ext cx="5111750" cy="1921958"/>
          </a:xfrm>
        </p:spPr>
        <p:txBody>
          <a:bodyPr anchor="b">
            <a:normAutofit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8AFAA9-633A-475C-B8ED-840A34F72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301340"/>
            <a:ext cx="5111750" cy="192195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000" dirty="0"/>
              <a:t>Transition Rule: How one state or configuration of a system transforms into another state in response to certain conditions or inputs</a:t>
            </a:r>
          </a:p>
          <a:p>
            <a:r>
              <a:rPr lang="en-US" sz="2000" dirty="0"/>
              <a:t>Parity: The fact of a number being odd or even</a:t>
            </a:r>
            <a:endParaRPr lang="en-US" sz="1100" dirty="0">
              <a:solidFill>
                <a:srgbClr val="202124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728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72533"/>
            <a:ext cx="4296508" cy="953298"/>
          </a:xfrm>
        </p:spPr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6751" y="1507772"/>
            <a:ext cx="2141764" cy="51435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1996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72808" y="2584097"/>
            <a:ext cx="2141764" cy="51435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1998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79233" y="3660422"/>
            <a:ext cx="2141764" cy="51435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1999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63433" y="4736748"/>
            <a:ext cx="2141764" cy="51435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2011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01536" y="1613528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>
                <a:ea typeface="+mn-lt"/>
                <a:cs typeface="+mn-lt"/>
              </a:rPr>
              <a:t>Barua and Ramakrishnan</a:t>
            </a:r>
          </a:p>
          <a:p>
            <a:endParaRPr lang="en-US" sz="2000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029" y="2682564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>
                <a:ea typeface="+mn-lt"/>
                <a:cs typeface="+mn-lt"/>
              </a:rPr>
              <a:t>Anderson and Feil</a:t>
            </a:r>
          </a:p>
          <a:p>
            <a:endParaRPr lang="en-US" sz="20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76938" y="3755394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Su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>
                <a:ea typeface="+mn-lt"/>
                <a:cs typeface="+mn-lt"/>
              </a:rPr>
              <a:t>Torrence</a:t>
            </a:r>
            <a:endParaRPr lang="en-US" sz="2000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C913B7-5838-421C-60EF-B9A483B7616B}"/>
              </a:ext>
            </a:extLst>
          </p:cNvPr>
          <p:cNvSpPr txBox="1">
            <a:spLocks/>
          </p:cNvSpPr>
          <p:nvPr/>
        </p:nvSpPr>
        <p:spPr>
          <a:xfrm>
            <a:off x="-230962" y="495606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+mn-lt"/>
                <a:cs typeface="+mn-lt"/>
              </a:rPr>
              <a:t>1990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FD8E174-EA90-3CE5-3A90-7144DD7C7416}"/>
              </a:ext>
            </a:extLst>
          </p:cNvPr>
          <p:cNvSpPr txBox="1">
            <a:spLocks/>
          </p:cNvSpPr>
          <p:nvPr/>
        </p:nvSpPr>
        <p:spPr>
          <a:xfrm>
            <a:off x="3763181" y="500720"/>
            <a:ext cx="5102680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ea typeface="+mn-lt"/>
                <a:cs typeface="+mn-lt"/>
              </a:rPr>
              <a:t>Sutner</a:t>
            </a:r>
            <a:endParaRPr lang="en-US" sz="2000" dirty="0" err="1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B2C71F38-EBCD-E91E-C0D8-A10DDDF23E04}"/>
              </a:ext>
            </a:extLst>
          </p:cNvPr>
          <p:cNvSpPr txBox="1">
            <a:spLocks/>
          </p:cNvSpPr>
          <p:nvPr/>
        </p:nvSpPr>
        <p:spPr>
          <a:xfrm>
            <a:off x="2690286" y="5751789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+mn-lt"/>
                <a:cs typeface="+mn-lt"/>
              </a:rPr>
              <a:t>2013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D67368F0-79B2-36DD-0EBF-65FC607D66B9}"/>
              </a:ext>
            </a:extLst>
          </p:cNvPr>
          <p:cNvSpPr txBox="1">
            <a:spLocks/>
          </p:cNvSpPr>
          <p:nvPr/>
        </p:nvSpPr>
        <p:spPr>
          <a:xfrm>
            <a:off x="6787755" y="5825094"/>
            <a:ext cx="5102680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ea typeface="+mn-lt"/>
                <a:cs typeface="+mn-lt"/>
              </a:rPr>
              <a:t>Duke</a:t>
            </a:r>
            <a:endParaRPr lang="en-US" sz="20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514D71-A66F-0899-3231-2DB868385DB2}"/>
              </a:ext>
            </a:extLst>
          </p:cNvPr>
          <p:cNvCxnSpPr/>
          <p:nvPr/>
        </p:nvCxnSpPr>
        <p:spPr>
          <a:xfrm flipV="1">
            <a:off x="4990022" y="5969119"/>
            <a:ext cx="1503871" cy="5751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AC70A26-86BF-B549-B369-CD9FC2ABA65C}"/>
              </a:ext>
            </a:extLst>
          </p:cNvPr>
          <p:cNvCxnSpPr>
            <a:cxnSpLocks/>
          </p:cNvCxnSpPr>
          <p:nvPr/>
        </p:nvCxnSpPr>
        <p:spPr>
          <a:xfrm flipV="1">
            <a:off x="2071418" y="735760"/>
            <a:ext cx="1503871" cy="5751"/>
          </a:xfrm>
          <a:prstGeom prst="straightConnector1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53131-4BDA-4CC1-2AF5-8E992FAEF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</p:spPr>
        <p:txBody>
          <a:bodyPr anchor="b">
            <a:normAutofit/>
          </a:bodyPr>
          <a:lstStyle/>
          <a:p>
            <a:r>
              <a:rPr lang="en-US" dirty="0"/>
              <a:t>Assumptions</a:t>
            </a:r>
          </a:p>
        </p:txBody>
      </p:sp>
      <p:graphicFrame>
        <p:nvGraphicFramePr>
          <p:cNvPr id="12" name="Subtitle 2">
            <a:extLst>
              <a:ext uri="{FF2B5EF4-FFF2-40B4-BE49-F238E27FC236}">
                <a16:creationId xmlns:a16="http://schemas.microsoft.com/office/drawing/2014/main" id="{1869E61E-C7B1-D130-1400-610603A1E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7356676"/>
              </p:ext>
            </p:extLst>
          </p:nvPr>
        </p:nvGraphicFramePr>
        <p:xfrm>
          <a:off x="838200" y="2111381"/>
          <a:ext cx="10515600" cy="3744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6857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0970" y="2522328"/>
            <a:ext cx="6696075" cy="1909763"/>
          </a:xfrm>
        </p:spPr>
        <p:txBody>
          <a:bodyPr/>
          <a:lstStyle/>
          <a:p>
            <a:r>
              <a:rPr lang="en-US"/>
              <a:t>Overview of Proof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3913" y="5532011"/>
            <a:ext cx="7113017" cy="321993"/>
          </a:xfrm>
        </p:spPr>
        <p:txBody>
          <a:bodyPr/>
          <a:lstStyle/>
          <a:p>
            <a:r>
              <a:rPr lang="en-US" sz="2000" dirty="0"/>
              <a:t>Goal: (n,0) to (0,n) where n is the number of switches</a:t>
            </a:r>
          </a:p>
          <a:p>
            <a:r>
              <a:rPr lang="en-US" sz="2000" dirty="0"/>
              <a:t>State:</a:t>
            </a:r>
            <a:r>
              <a:rPr lang="en-US" sz="2000" dirty="0">
                <a:ea typeface="+mn-lt"/>
                <a:cs typeface="+mn-lt"/>
              </a:rPr>
              <a:t> (p, n − p) where p switches are in the on state and n − p switches are in the off state</a:t>
            </a:r>
          </a:p>
          <a:p>
            <a:r>
              <a:rPr lang="en-US" sz="2000" dirty="0">
                <a:ea typeface="+mn-lt"/>
                <a:cs typeface="+mn-lt"/>
              </a:rPr>
              <a:t>Transition:</a:t>
            </a:r>
          </a:p>
          <a:p>
            <a:r>
              <a:rPr lang="en-US" sz="2000" dirty="0">
                <a:ea typeface="+mn-lt"/>
                <a:cs typeface="+mn-lt"/>
              </a:rPr>
              <a:t>Where a, b are positive integers and a &lt;= x and b &lt;= y so  </a:t>
            </a:r>
          </a:p>
          <a:p>
            <a:r>
              <a:rPr lang="en-US" sz="2000" dirty="0" err="1"/>
              <a:t>a+b</a:t>
            </a:r>
            <a:r>
              <a:rPr lang="en-US" sz="2000" dirty="0"/>
              <a:t> = 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BD7141-0C77-261B-A7CD-5CEC7DE5B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410" y="5533577"/>
            <a:ext cx="4180576" cy="449112"/>
          </a:xfrm>
          <a:prstGeom prst="rect">
            <a:avLst/>
          </a:prstGeom>
        </p:spPr>
      </p:pic>
      <p:pic>
        <p:nvPicPr>
          <p:cNvPr id="5" name="Picture 4" descr="A diagram of lines and dots&#10;&#10;Description automatically generated">
            <a:extLst>
              <a:ext uri="{FF2B5EF4-FFF2-40B4-BE49-F238E27FC236}">
                <a16:creationId xmlns:a16="http://schemas.microsoft.com/office/drawing/2014/main" id="{1E3746E1-0C6F-E252-D45D-89F11141A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268" y="270204"/>
            <a:ext cx="3580860" cy="35427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C18C47-B837-1039-2C54-94E927F784E6}"/>
              </a:ext>
            </a:extLst>
          </p:cNvPr>
          <p:cNvSpPr txBox="1"/>
          <p:nvPr/>
        </p:nvSpPr>
        <p:spPr>
          <a:xfrm>
            <a:off x="9477842" y="1781355"/>
            <a:ext cx="2484408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System</a:t>
            </a:r>
            <a:r>
              <a:rPr lang="en-US" dirty="0"/>
              <a:t> of 7 switches 3-toggled</a:t>
            </a:r>
          </a:p>
        </p:txBody>
      </p:sp>
    </p:spTree>
    <p:extLst>
      <p:ext uri="{BB962C8B-B14F-4D97-AF65-F5344CB8AC3E}">
        <p14:creationId xmlns:p14="http://schemas.microsoft.com/office/powerpoint/2010/main" val="744379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DE8D21F-B695-4D45-A95D-7A9E4846E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303"/>
            <a:ext cx="10515600" cy="1325563"/>
          </a:xfrm>
        </p:spPr>
        <p:txBody>
          <a:bodyPr/>
          <a:lstStyle/>
          <a:p>
            <a:r>
              <a:rPr lang="en-US"/>
              <a:t>Specific k-Toggling Cases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7F822-B9EF-F89D-C6A4-78FB0330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6" name="Picture 5" descr="A hexagon with points and lines&#10;&#10;Description automatically generated">
            <a:extLst>
              <a:ext uri="{FF2B5EF4-FFF2-40B4-BE49-F238E27FC236}">
                <a16:creationId xmlns:a16="http://schemas.microsoft.com/office/drawing/2014/main" id="{418CCDBB-5B98-DE6E-5EA2-7A645018C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79" y="3151113"/>
            <a:ext cx="3424507" cy="3491361"/>
          </a:xfrm>
          <a:prstGeom prst="rect">
            <a:avLst/>
          </a:prstGeom>
        </p:spPr>
      </p:pic>
      <p:pic>
        <p:nvPicPr>
          <p:cNvPr id="7" name="Picture 6" descr="A diagram of a hexagon with lines and dots&#10;&#10;Description automatically generated">
            <a:extLst>
              <a:ext uri="{FF2B5EF4-FFF2-40B4-BE49-F238E27FC236}">
                <a16:creationId xmlns:a16="http://schemas.microsoft.com/office/drawing/2014/main" id="{D1887E18-BB26-5E9A-4B3E-EF0B19312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7675" y="3094637"/>
            <a:ext cx="3616085" cy="36017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334686-AFB1-9911-16A7-5C5121123997}"/>
              </a:ext>
            </a:extLst>
          </p:cNvPr>
          <p:cNvSpPr txBox="1"/>
          <p:nvPr/>
        </p:nvSpPr>
        <p:spPr>
          <a:xfrm>
            <a:off x="581133" y="268569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9 switches 1-</a:t>
            </a:r>
            <a:r>
              <a:rPr lang="en-US" sz="2000" dirty="0"/>
              <a:t>toggled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762069-FC9F-6AB8-ECD5-2C6C32CCE3F7}"/>
              </a:ext>
            </a:extLst>
          </p:cNvPr>
          <p:cNvSpPr txBox="1"/>
          <p:nvPr/>
        </p:nvSpPr>
        <p:spPr>
          <a:xfrm>
            <a:off x="8704340" y="2685690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9 switches 2-toggled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95F4D5-5406-7E70-9CD1-91C87155A2F3}"/>
              </a:ext>
            </a:extLst>
          </p:cNvPr>
          <p:cNvSpPr txBox="1"/>
          <p:nvPr/>
        </p:nvSpPr>
        <p:spPr>
          <a:xfrm>
            <a:off x="4722100" y="4305443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Parity Matters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DD74AF-C684-2315-FBE8-BA598634FA65}"/>
              </a:ext>
            </a:extLst>
          </p:cNvPr>
          <p:cNvSpPr txBox="1"/>
          <p:nvPr/>
        </p:nvSpPr>
        <p:spPr>
          <a:xfrm>
            <a:off x="4721811" y="4799161"/>
            <a:ext cx="274320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k&lt;=n</a:t>
            </a:r>
          </a:p>
        </p:txBody>
      </p:sp>
    </p:spTree>
    <p:extLst>
      <p:ext uri="{BB962C8B-B14F-4D97-AF65-F5344CB8AC3E}">
        <p14:creationId xmlns:p14="http://schemas.microsoft.com/office/powerpoint/2010/main" val="369590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C3CBF5-B57B-C064-CCE9-7C206B8A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4162" y="3254190"/>
            <a:ext cx="5541034" cy="477299"/>
          </a:xfrm>
        </p:spPr>
        <p:txBody>
          <a:bodyPr/>
          <a:lstStyle/>
          <a:p>
            <a:r>
              <a:rPr lang="en-US"/>
              <a:t>N is Even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CFFB6-FEFF-870A-E41A-0DC951AF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CDBF1D-8BE4-5447-5050-7216CF779321}"/>
              </a:ext>
            </a:extLst>
          </p:cNvPr>
          <p:cNvSpPr txBox="1"/>
          <p:nvPr/>
        </p:nvSpPr>
        <p:spPr>
          <a:xfrm>
            <a:off x="4232120" y="1282747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10 switches 7-toggled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492821-CB8D-A07B-084D-9C98F0BBF657}"/>
              </a:ext>
            </a:extLst>
          </p:cNvPr>
          <p:cNvSpPr txBox="1">
            <a:spLocks/>
          </p:cNvSpPr>
          <p:nvPr/>
        </p:nvSpPr>
        <p:spPr>
          <a:xfrm>
            <a:off x="-1438" y="3363457"/>
            <a:ext cx="5541034" cy="4772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N is</a:t>
            </a:r>
            <a:r>
              <a:rPr lang="en-US" dirty="0"/>
              <a:t> Odd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2963A1-F3CF-3B89-1CF9-C98FE0857781}"/>
              </a:ext>
            </a:extLst>
          </p:cNvPr>
          <p:cNvSpPr txBox="1">
            <a:spLocks/>
          </p:cNvSpPr>
          <p:nvPr/>
        </p:nvSpPr>
        <p:spPr>
          <a:xfrm>
            <a:off x="3334109" y="2011985"/>
            <a:ext cx="5541034" cy="4772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cap="all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K is Odd</a:t>
            </a:r>
          </a:p>
        </p:txBody>
      </p:sp>
      <p:pic>
        <p:nvPicPr>
          <p:cNvPr id="11" name="Picture 10" descr="A diagram of lines and dots&#10;&#10;Description automatically generated">
            <a:extLst>
              <a:ext uri="{FF2B5EF4-FFF2-40B4-BE49-F238E27FC236}">
                <a16:creationId xmlns:a16="http://schemas.microsoft.com/office/drawing/2014/main" id="{4BABCBFC-701D-757F-9FD6-8059291DE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824" y="176482"/>
            <a:ext cx="2916087" cy="306884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94494D-B6AF-ACA5-41C6-F2EB3DF8F393}"/>
              </a:ext>
            </a:extLst>
          </p:cNvPr>
          <p:cNvCxnSpPr/>
          <p:nvPr/>
        </p:nvCxnSpPr>
        <p:spPr>
          <a:xfrm flipH="1" flipV="1">
            <a:off x="4511616" y="636918"/>
            <a:ext cx="969034" cy="201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C399B6-BD45-7B7B-0B2C-3B68EC939AD2}"/>
              </a:ext>
            </a:extLst>
          </p:cNvPr>
          <p:cNvCxnSpPr>
            <a:cxnSpLocks/>
          </p:cNvCxnSpPr>
          <p:nvPr/>
        </p:nvCxnSpPr>
        <p:spPr>
          <a:xfrm>
            <a:off x="6587706" y="1433422"/>
            <a:ext cx="971908" cy="862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">
            <a:extLst>
              <a:ext uri="{FF2B5EF4-FFF2-40B4-BE49-F238E27FC236}">
                <a16:creationId xmlns:a16="http://schemas.microsoft.com/office/drawing/2014/main" id="{33383EA2-17B0-34E3-4E6E-401880BD614B}"/>
              </a:ext>
            </a:extLst>
          </p:cNvPr>
          <p:cNvSpPr txBox="1"/>
          <p:nvPr/>
        </p:nvSpPr>
        <p:spPr>
          <a:xfrm>
            <a:off x="5540459" y="491993"/>
            <a:ext cx="2743200" cy="36576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7 switches 3-toggled</a:t>
            </a:r>
          </a:p>
        </p:txBody>
      </p:sp>
      <p:pic>
        <p:nvPicPr>
          <p:cNvPr id="22" name="Picture 21" descr="A diagram of lines and dots&#10;&#10;Description automatically generated">
            <a:extLst>
              <a:ext uri="{FF2B5EF4-FFF2-40B4-BE49-F238E27FC236}">
                <a16:creationId xmlns:a16="http://schemas.microsoft.com/office/drawing/2014/main" id="{1F302F17-35CF-BEEB-FF95-39CC16D3F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985" y="183939"/>
            <a:ext cx="3106408" cy="308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424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Win32_SL_V2" id="{0E60AB4E-417B-45C1-9301-1C9D3943EB7F}" vid="{199B3929-907A-4692-88BF-6063DC9760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5CEF65-757A-4D05-90BA-ED40BC2E515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EAB34632-EE39-4722-B8A6-C2A6B86CC8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8A5EB6-E9B8-417D-B09E-03811FBC9BCD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521</Words>
  <Application>Microsoft Office PowerPoint</Application>
  <PresentationFormat>Widescreen</PresentationFormat>
  <Paragraphs>69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Tenorite</vt:lpstr>
      <vt:lpstr>Custom</vt:lpstr>
      <vt:lpstr>A Non-geometric Switch Toggling Problem</vt:lpstr>
      <vt:lpstr>Switch toggling</vt:lpstr>
      <vt:lpstr>Problem</vt:lpstr>
      <vt:lpstr>Definitions</vt:lpstr>
      <vt:lpstr>TIMELINE</vt:lpstr>
      <vt:lpstr>Assumptions</vt:lpstr>
      <vt:lpstr>Overview of Proof</vt:lpstr>
      <vt:lpstr>Specific k-Toggling Cases</vt:lpstr>
      <vt:lpstr>N is Even</vt:lpstr>
      <vt:lpstr>N is Even</vt:lpstr>
      <vt:lpstr>Conclusion</vt:lpstr>
      <vt:lpstr>Future Work</vt:lpstr>
      <vt:lpstr>Selected 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/>
  <cp:lastModifiedBy>Riley, Doug A.</cp:lastModifiedBy>
  <cp:revision>594</cp:revision>
  <dcterms:created xsi:type="dcterms:W3CDTF">2023-10-24T23:37:51Z</dcterms:created>
  <dcterms:modified xsi:type="dcterms:W3CDTF">2023-10-25T17:37:01Z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