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62" r:id="rId4"/>
    <p:sldId id="261" r:id="rId5"/>
    <p:sldId id="266" r:id="rId6"/>
    <p:sldId id="258" r:id="rId7"/>
    <p:sldId id="260" r:id="rId8"/>
    <p:sldId id="263" r:id="rId9"/>
    <p:sldId id="259" r:id="rId10"/>
    <p:sldId id="265" r:id="rId11"/>
    <p:sldId id="267" r:id="rId12"/>
    <p:sldId id="268" r:id="rId13"/>
    <p:sldId id="269" r:id="rId14"/>
    <p:sldId id="271" r:id="rId15"/>
    <p:sldId id="270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EF0A8F-81EC-41D6-A7DF-520FBD2EF8E9}" v="622" dt="2023-10-24T16:58:16.526"/>
    <p1510:client id="{50DE6E86-B4ED-9C1A-7563-214687DB5F5F}" v="1360" dt="2023-10-25T17:49:50.7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9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88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14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5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8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2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2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2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5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2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58" r:id="rId6"/>
    <p:sldLayoutId id="2147483754" r:id="rId7"/>
    <p:sldLayoutId id="2147483755" r:id="rId8"/>
    <p:sldLayoutId id="2147483756" r:id="rId9"/>
    <p:sldLayoutId id="2147483757" r:id="rId10"/>
    <p:sldLayoutId id="21474837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bstract smoke background">
            <a:extLst>
              <a:ext uri="{FF2B5EF4-FFF2-40B4-BE49-F238E27FC236}">
                <a16:creationId xmlns:a16="http://schemas.microsoft.com/office/drawing/2014/main" id="{CD07FE7C-A195-2924-6B37-8BE261ECAA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70" r="11274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 fontScale="90000"/>
          </a:bodyPr>
          <a:lstStyle/>
          <a:p>
            <a:r>
              <a:rPr lang="en-US" sz="4800" dirty="0"/>
              <a:t>Graphs, Random Walks, and the Tower of Hanoi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Trey Kirksey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8E1F5-F678-21EB-3F64-5DBC95D20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Bridges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3F8A2-587F-A2CB-A034-FD258917F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total amount of bridges or legal moves is given by: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Regardless of </a:t>
            </a:r>
            <a:r>
              <a:rPr lang="en-US" i="1" dirty="0">
                <a:latin typeface="Times New Roman"/>
                <a:cs typeface="Times New Roman"/>
              </a:rPr>
              <a:t>n, </a:t>
            </a:r>
            <a:r>
              <a:rPr lang="en-US" dirty="0">
                <a:latin typeface="Neue Haas Grotesk Text Pro"/>
                <a:cs typeface="Times New Roman"/>
              </a:rPr>
              <a:t>if k=3 then the total number of bridges is 3</a:t>
            </a:r>
          </a:p>
          <a:p>
            <a:r>
              <a:rPr lang="en-US" dirty="0">
                <a:latin typeface="Neue Haas Grotesk Text Pro"/>
                <a:cs typeface="Times New Roman"/>
              </a:rPr>
              <a:t>We can view        recursively:</a:t>
            </a:r>
          </a:p>
          <a:p>
            <a:pPr lvl="1"/>
            <a:r>
              <a:rPr lang="en-US" dirty="0">
                <a:latin typeface="Neue Haas Grotesk Text Pro"/>
                <a:cs typeface="Times New Roman"/>
              </a:rPr>
              <a:t>         Consists of 3 copies of               which are connected by bridges</a:t>
            </a:r>
          </a:p>
          <a:p>
            <a:pPr marL="457200" lvl="1" indent="0">
              <a:buNone/>
            </a:pPr>
            <a:endParaRPr lang="en-US" dirty="0">
              <a:latin typeface="Neue Haas Grotesk Text Pro"/>
              <a:cs typeface="Times New Roman"/>
            </a:endParaRPr>
          </a:p>
        </p:txBody>
      </p:sp>
      <p:pic>
        <p:nvPicPr>
          <p:cNvPr id="4" name="Picture 3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8D76F639-5F2D-FB13-398D-9377CE02A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569" y="3042329"/>
            <a:ext cx="2247900" cy="965297"/>
          </a:xfrm>
          <a:prstGeom prst="rect">
            <a:avLst/>
          </a:prstGeom>
        </p:spPr>
      </p:pic>
      <p:pic>
        <p:nvPicPr>
          <p:cNvPr id="7" name="Picture 6" descr="A black letter and number on a white background&#10;&#10;Description automatically generated">
            <a:extLst>
              <a:ext uri="{FF2B5EF4-FFF2-40B4-BE49-F238E27FC236}">
                <a16:creationId xmlns:a16="http://schemas.microsoft.com/office/drawing/2014/main" id="{9DF118C5-D5E6-5978-4BFE-9606D2D92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5251" y="4605476"/>
            <a:ext cx="552450" cy="495300"/>
          </a:xfrm>
          <a:prstGeom prst="rect">
            <a:avLst/>
          </a:prstGeom>
        </p:spPr>
      </p:pic>
      <p:pic>
        <p:nvPicPr>
          <p:cNvPr id="8" name="Picture 7" descr="A black letter and number on a white background&#10;&#10;Description automatically generated">
            <a:extLst>
              <a:ext uri="{FF2B5EF4-FFF2-40B4-BE49-F238E27FC236}">
                <a16:creationId xmlns:a16="http://schemas.microsoft.com/office/drawing/2014/main" id="{98B8D73D-1E23-6502-D73E-630FD8544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202" y="5019767"/>
            <a:ext cx="552450" cy="495300"/>
          </a:xfrm>
          <a:prstGeom prst="rect">
            <a:avLst/>
          </a:prstGeom>
        </p:spPr>
      </p:pic>
      <p:pic>
        <p:nvPicPr>
          <p:cNvPr id="9" name="Picture 8" descr="A black and white math symbol&#10;&#10;Description automatically generated">
            <a:extLst>
              <a:ext uri="{FF2B5EF4-FFF2-40B4-BE49-F238E27FC236}">
                <a16:creationId xmlns:a16="http://schemas.microsoft.com/office/drawing/2014/main" id="{80A11BBC-5D4B-557B-E191-F25D5CE8C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532" y="5019768"/>
            <a:ext cx="81915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00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356D1-E227-01A8-E724-8A1544AAB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4458F-BE65-EE68-D6CD-C88C64824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number of bridges now depends of the number of poles </a:t>
            </a:r>
            <a:r>
              <a:rPr lang="en-US" i="1" dirty="0">
                <a:latin typeface="Times New Roman"/>
                <a:cs typeface="Times New Roman"/>
              </a:rPr>
              <a:t>k </a:t>
            </a:r>
            <a:r>
              <a:rPr lang="en-US" dirty="0">
                <a:latin typeface="Neue Haas Grotesk Text Pro"/>
                <a:cs typeface="Times New Roman"/>
              </a:rPr>
              <a:t>as well as the number of disks </a:t>
            </a:r>
            <a:r>
              <a:rPr lang="en-US" i="1" dirty="0">
                <a:latin typeface="Times New Roman"/>
                <a:cs typeface="Times New Roman"/>
              </a:rPr>
              <a:t>n</a:t>
            </a:r>
          </a:p>
          <a:p>
            <a:r>
              <a:rPr lang="en-US">
                <a:latin typeface="Neue Haas Grotesk Text Pro"/>
                <a:cs typeface="Times New Roman"/>
              </a:rPr>
              <a:t>To calculate        we must first calculate       as well as </a:t>
            </a:r>
            <a:endParaRPr lang="en-US" i="1" dirty="0">
              <a:latin typeface="Times New Roman"/>
              <a:cs typeface="Times New Roman"/>
            </a:endParaRPr>
          </a:p>
          <a:p>
            <a:pPr lvl="1"/>
            <a:r>
              <a:rPr lang="en-US">
                <a:latin typeface="Neue Haas Grotesk Text Pro"/>
                <a:cs typeface="Times New Roman"/>
              </a:rPr>
              <a:t>        Is given by </a:t>
            </a:r>
            <a:endParaRPr lang="en-US" dirty="0">
              <a:latin typeface="Neue Haas Grotesk Text Pro"/>
              <a:cs typeface="Times New Roman"/>
            </a:endParaRPr>
          </a:p>
          <a:p>
            <a:pPr marL="457200" lvl="1" indent="0">
              <a:buNone/>
            </a:pPr>
            <a:r>
              <a:rPr lang="en-US" dirty="0">
                <a:latin typeface="Neue Haas Grotesk Text Pro"/>
                <a:cs typeface="Times New Roman"/>
              </a:rPr>
              <a:t>        </a:t>
            </a:r>
          </a:p>
          <a:p>
            <a:pPr lvl="1"/>
            <a:r>
              <a:rPr lang="en-US">
                <a:latin typeface="Neue Haas Grotesk Text Pro"/>
                <a:cs typeface="Times New Roman"/>
              </a:rPr>
              <a:t>        Is given by </a:t>
            </a:r>
            <a:endParaRPr lang="en-US" dirty="0">
              <a:latin typeface="Neue Haas Grotesk Text Pro"/>
              <a:cs typeface="Times New Roman"/>
            </a:endParaRPr>
          </a:p>
          <a:p>
            <a:pPr marL="0" indent="0">
              <a:buNone/>
            </a:pPr>
            <a:r>
              <a:rPr lang="en-US" i="1" dirty="0">
                <a:latin typeface="Times New Roman"/>
                <a:cs typeface="Times New Roman"/>
              </a:rPr>
              <a:t>                                               </a:t>
            </a:r>
          </a:p>
          <a:p>
            <a:endParaRPr lang="en-US" i="1" dirty="0">
              <a:latin typeface="Times New Roman"/>
              <a:cs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5EC9C0-C486-2205-F4C1-32ED1270D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159" y="3469874"/>
            <a:ext cx="419100" cy="495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3497B3-E8E2-417C-2ADA-DD680609B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2334" y="3429185"/>
            <a:ext cx="419100" cy="495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4E1259-DABD-8A48-D250-E170FC7BD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9653" y="3429185"/>
            <a:ext cx="419100" cy="495300"/>
          </a:xfrm>
          <a:prstGeom prst="rect">
            <a:avLst/>
          </a:prstGeom>
        </p:spPr>
      </p:pic>
      <p:pic>
        <p:nvPicPr>
          <p:cNvPr id="7" name="Picture 6" descr="A black letter and numbers&#10;&#10;Description automatically generated">
            <a:extLst>
              <a:ext uri="{FF2B5EF4-FFF2-40B4-BE49-F238E27FC236}">
                <a16:creationId xmlns:a16="http://schemas.microsoft.com/office/drawing/2014/main" id="{4D76470E-66EF-AE0F-6757-B3467BF7B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693" y="3921155"/>
            <a:ext cx="419100" cy="495300"/>
          </a:xfrm>
          <a:prstGeom prst="rect">
            <a:avLst/>
          </a:prstGeom>
        </p:spPr>
      </p:pic>
      <p:pic>
        <p:nvPicPr>
          <p:cNvPr id="8" name="Picture 7" descr="A black numbers and symbols&#10;&#10;Description automatically generated">
            <a:extLst>
              <a:ext uri="{FF2B5EF4-FFF2-40B4-BE49-F238E27FC236}">
                <a16:creationId xmlns:a16="http://schemas.microsoft.com/office/drawing/2014/main" id="{BAFB78A0-5C5E-760C-880A-F90AFD04CA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3296" y="3830345"/>
            <a:ext cx="2674768" cy="676923"/>
          </a:xfrm>
          <a:prstGeom prst="rect">
            <a:avLst/>
          </a:prstGeom>
        </p:spPr>
      </p:pic>
      <p:pic>
        <p:nvPicPr>
          <p:cNvPr id="9" name="Picture 8" descr="A black letter and numbers&#10;&#10;Description automatically generated">
            <a:extLst>
              <a:ext uri="{FF2B5EF4-FFF2-40B4-BE49-F238E27FC236}">
                <a16:creationId xmlns:a16="http://schemas.microsoft.com/office/drawing/2014/main" id="{D611F91B-2A2A-C2D4-A14A-9F28467CE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691" y="4709049"/>
            <a:ext cx="419100" cy="495300"/>
          </a:xfrm>
          <a:prstGeom prst="rect">
            <a:avLst/>
          </a:prstGeom>
        </p:spPr>
      </p:pic>
      <p:pic>
        <p:nvPicPr>
          <p:cNvPr id="10" name="Picture 9" descr="A black numbers and symbols&#10;&#10;Description automatically generated">
            <a:extLst>
              <a:ext uri="{FF2B5EF4-FFF2-40B4-BE49-F238E27FC236}">
                <a16:creationId xmlns:a16="http://schemas.microsoft.com/office/drawing/2014/main" id="{7433000F-4F50-9A6D-CD93-D2FD6307A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6347" y="4629335"/>
            <a:ext cx="2831422" cy="69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82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640C8-E092-96AA-55C8-668F2C490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Vertices For Four 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016DC-D91A-486E-406C-1A5E39AE4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      displays the same self-similarity that is shown in </a:t>
            </a:r>
          </a:p>
          <a:p>
            <a:r>
              <a:rPr lang="en-US" dirty="0"/>
              <a:t>       graphs however do not have unique shortest paths</a:t>
            </a:r>
          </a:p>
          <a:p>
            <a:r>
              <a:rPr lang="en-US" dirty="0"/>
              <a:t>       has       vertices</a:t>
            </a:r>
          </a:p>
        </p:txBody>
      </p:sp>
      <p:pic>
        <p:nvPicPr>
          <p:cNvPr id="5" name="Picture 4" descr="A black letter and numbers&#10;&#10;Description automatically generated">
            <a:extLst>
              <a:ext uri="{FF2B5EF4-FFF2-40B4-BE49-F238E27FC236}">
                <a16:creationId xmlns:a16="http://schemas.microsoft.com/office/drawing/2014/main" id="{3BE31F40-EA7A-BB9F-A452-855AB8494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023" y="2474836"/>
            <a:ext cx="419100" cy="495300"/>
          </a:xfrm>
          <a:prstGeom prst="rect">
            <a:avLst/>
          </a:prstGeom>
        </p:spPr>
      </p:pic>
      <p:pic>
        <p:nvPicPr>
          <p:cNvPr id="7" name="Picture 6" descr="A black letter and number on a white background&#10;&#10;Description automatically generated">
            <a:extLst>
              <a:ext uri="{FF2B5EF4-FFF2-40B4-BE49-F238E27FC236}">
                <a16:creationId xmlns:a16="http://schemas.microsoft.com/office/drawing/2014/main" id="{D91C95C9-3612-5C66-D54B-5B6CC3AB2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834" y="2474835"/>
            <a:ext cx="552450" cy="495300"/>
          </a:xfrm>
          <a:prstGeom prst="rect">
            <a:avLst/>
          </a:prstGeom>
        </p:spPr>
      </p:pic>
      <p:pic>
        <p:nvPicPr>
          <p:cNvPr id="8" name="Picture 7" descr="A black letter and numbers&#10;&#10;Description automatically generated">
            <a:extLst>
              <a:ext uri="{FF2B5EF4-FFF2-40B4-BE49-F238E27FC236}">
                <a16:creationId xmlns:a16="http://schemas.microsoft.com/office/drawing/2014/main" id="{5FA0A530-F58D-9D0B-0D84-03BCCED68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023" y="3014894"/>
            <a:ext cx="419100" cy="495300"/>
          </a:xfrm>
          <a:prstGeom prst="rect">
            <a:avLst/>
          </a:prstGeom>
        </p:spPr>
      </p:pic>
      <p:pic>
        <p:nvPicPr>
          <p:cNvPr id="9" name="Picture 8" descr="A black letter and numbers&#10;&#10;Description automatically generated">
            <a:extLst>
              <a:ext uri="{FF2B5EF4-FFF2-40B4-BE49-F238E27FC236}">
                <a16:creationId xmlns:a16="http://schemas.microsoft.com/office/drawing/2014/main" id="{4D7D0ED9-5848-0BBF-3512-5CC9E293C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023" y="3584545"/>
            <a:ext cx="419100" cy="495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E5644D-8C27-380A-B85D-39E27B70C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2936" y="3585654"/>
            <a:ext cx="419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5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A3E5-1ABD-A1C2-13F2-1FF1217C4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Planarity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87734-39EC-DFE6-5FC5-1C8AE84BC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If the graph is planar then you can use the Euler-Descartes formula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V=Vertices</a:t>
            </a:r>
          </a:p>
          <a:p>
            <a:pPr lvl="1"/>
            <a:r>
              <a:rPr lang="en-US" dirty="0"/>
              <a:t>E=Edges/Bridges</a:t>
            </a:r>
          </a:p>
          <a:p>
            <a:pPr lvl="1"/>
            <a:r>
              <a:rPr lang="en-US" dirty="0"/>
              <a:t>F=Faces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054790-1C18-F863-7F3F-7DEE92DD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298" y="3016004"/>
            <a:ext cx="1866900" cy="419100"/>
          </a:xfrm>
          <a:prstGeom prst="rect">
            <a:avLst/>
          </a:prstGeom>
        </p:spPr>
      </p:pic>
      <p:pic>
        <p:nvPicPr>
          <p:cNvPr id="5" name="Picture 4" descr="A table with numbers and text&#10;&#10;Description automatically generated">
            <a:extLst>
              <a:ext uri="{FF2B5EF4-FFF2-40B4-BE49-F238E27FC236}">
                <a16:creationId xmlns:a16="http://schemas.microsoft.com/office/drawing/2014/main" id="{1DF2A558-3F40-74B4-7790-675B64733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466" y="3497595"/>
            <a:ext cx="6096000" cy="315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4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BBF4-87E2-661C-FB05-C139819F2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762A91-F319-BE2C-4464-1070857A0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This paper covered a lot of information and concepts that I wasn’t able to use like: </a:t>
            </a:r>
          </a:p>
          <a:p>
            <a:pPr lvl="1"/>
            <a:r>
              <a:rPr lang="en-US" dirty="0"/>
              <a:t>Random Walks</a:t>
            </a:r>
          </a:p>
          <a:p>
            <a:pPr lvl="1"/>
            <a:r>
              <a:rPr lang="en-US" dirty="0"/>
              <a:t>Pascal's Triangle</a:t>
            </a:r>
          </a:p>
          <a:p>
            <a:pPr lvl="1"/>
            <a:r>
              <a:rPr lang="en-US" dirty="0"/>
              <a:t>Markov Chains</a:t>
            </a:r>
          </a:p>
          <a:p>
            <a:r>
              <a:rPr lang="en-US"/>
              <a:t>I chose to focus on Hanoi Graphs and Planarity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765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D937E-8139-E9C6-B241-CB3133DD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A59F3-CB1E-8050-73A4-54D139F33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Can research be extended to even more poles?</a:t>
            </a:r>
          </a:p>
          <a:p>
            <a:pPr lvl="1"/>
            <a:r>
              <a:rPr lang="en-US" dirty="0">
                <a:latin typeface="Arial"/>
                <a:cs typeface="Arial"/>
              </a:rPr>
              <a:t>Will the same equations work?</a:t>
            </a:r>
          </a:p>
          <a:p>
            <a:pPr lvl="1"/>
            <a:r>
              <a:rPr lang="en-US" dirty="0">
                <a:latin typeface="Arial"/>
                <a:cs typeface="Arial"/>
              </a:rPr>
              <a:t>Will a graph made out of more poles be planar?</a:t>
            </a:r>
          </a:p>
          <a:p>
            <a:endParaRPr lang="en-US" dirty="0"/>
          </a:p>
          <a:p>
            <a:r>
              <a:rPr lang="en-US" dirty="0"/>
              <a:t>Would more poles make the </a:t>
            </a:r>
            <a:r>
              <a:rPr lang="en-US" dirty="0" err="1"/>
              <a:t>the</a:t>
            </a:r>
            <a:r>
              <a:rPr lang="en-US" dirty="0"/>
              <a:t> puzzle easier or harder?</a:t>
            </a:r>
          </a:p>
          <a:p>
            <a:r>
              <a:rPr lang="en-US" dirty="0"/>
              <a:t>Could there be </a:t>
            </a:r>
            <a:r>
              <a:rPr lang="en-US" dirty="0" err="1"/>
              <a:t>extentions</a:t>
            </a:r>
            <a:r>
              <a:rPr lang="en-US" dirty="0"/>
              <a:t> to this research to form a more efficient electrical circuit?</a:t>
            </a:r>
          </a:p>
        </p:txBody>
      </p:sp>
    </p:spTree>
    <p:extLst>
      <p:ext uri="{BB962C8B-B14F-4D97-AF65-F5344CB8AC3E}">
        <p14:creationId xmlns:p14="http://schemas.microsoft.com/office/powerpoint/2010/main" val="4151887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A4090-3728-38CB-CDE2-9F5BFD94C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3769B-8963-4687-D356-E3415AE9B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Egler, Stephanie. “Graphs, Random Walks, and the Tower of Hanoi - Rose–Hulman Institute ...” </a:t>
            </a:r>
            <a:r>
              <a:rPr lang="en-US" i="1" dirty="0">
                <a:ea typeface="+mn-lt"/>
                <a:cs typeface="+mn-lt"/>
              </a:rPr>
              <a:t>Graphs, Random Walks, and the Tower of Hanoi </a:t>
            </a:r>
            <a:r>
              <a:rPr lang="en-US" dirty="0">
                <a:ea typeface="+mn-lt"/>
                <a:cs typeface="+mn-lt"/>
              </a:rPr>
              <a:t>, Rose-Hulman, scholar.rose-hulman.edu/</a:t>
            </a:r>
            <a:r>
              <a:rPr lang="en-US" dirty="0" err="1">
                <a:ea typeface="+mn-lt"/>
                <a:cs typeface="+mn-lt"/>
              </a:rPr>
              <a:t>cgi</a:t>
            </a:r>
            <a:r>
              <a:rPr lang="en-US" dirty="0">
                <a:ea typeface="+mn-lt"/>
                <a:cs typeface="+mn-lt"/>
              </a:rPr>
              <a:t>/</a:t>
            </a:r>
            <a:r>
              <a:rPr lang="en-US" dirty="0" err="1">
                <a:ea typeface="+mn-lt"/>
                <a:cs typeface="+mn-lt"/>
              </a:rPr>
              <a:t>viewcontent.cgi?article</a:t>
            </a:r>
            <a:r>
              <a:rPr lang="en-US" dirty="0">
                <a:ea typeface="+mn-lt"/>
                <a:cs typeface="+mn-lt"/>
              </a:rPr>
              <a:t>=1397&amp;context=</a:t>
            </a:r>
            <a:r>
              <a:rPr lang="en-US" dirty="0" err="1">
                <a:ea typeface="+mn-lt"/>
                <a:cs typeface="+mn-lt"/>
              </a:rPr>
              <a:t>rhumj</a:t>
            </a:r>
            <a:r>
              <a:rPr lang="en-US" dirty="0">
                <a:ea typeface="+mn-lt"/>
                <a:cs typeface="+mn-lt"/>
              </a:rPr>
              <a:t>. Accessed 25 Oct. 2023. 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M. A. Alekseyev and T. Berger, Solving the Tower of Hanoi with random moves, in The mathematics of various entertaining subjects, 65–79, Princeton Univ. Press, Princeton, NJ. MR3468272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7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B44B-84AA-59EE-422E-740424EAE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Tower of Hanoi/ Tower of Brahma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46ABC-181F-5BF9-1140-ED7B8B89A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puzzle was originally introduced by "Professor Clause" in 1883 </a:t>
            </a:r>
            <a:endParaRPr lang="en-US"/>
          </a:p>
          <a:p>
            <a:r>
              <a:rPr lang="en-US" dirty="0"/>
              <a:t>To complete the task you must move all disks from the starting pole to any other pole</a:t>
            </a:r>
          </a:p>
          <a:p>
            <a:r>
              <a:rPr lang="en-US" dirty="0"/>
              <a:t>It took influence from Brahmin monks playing the same game with 3 poles and 64 disks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028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B214B-76B3-AD55-0A94-8F10A25E7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792F4-36BD-7314-6B05-6B0B598F7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We want to take what we know about Hanoi towers and extend it to the case of k=4</a:t>
            </a:r>
          </a:p>
          <a:p>
            <a:r>
              <a:rPr lang="en-US" dirty="0"/>
              <a:t>Analyzing Hanoi graphs and their planarity can be useful for modeling real life problems like:</a:t>
            </a:r>
          </a:p>
          <a:p>
            <a:pPr lvl="1"/>
            <a:r>
              <a:rPr lang="en-US" dirty="0"/>
              <a:t>Electrical circuits</a:t>
            </a:r>
          </a:p>
          <a:p>
            <a:pPr lvl="1"/>
            <a:r>
              <a:rPr lang="en-US" dirty="0"/>
              <a:t>Road networks</a:t>
            </a:r>
          </a:p>
          <a:p>
            <a:pPr lvl="1"/>
            <a:r>
              <a:rPr lang="en-US" dirty="0"/>
              <a:t>Social networks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43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6B97A0-2FD6-C986-C855-6C2562C02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dirty="0"/>
              <a:t>Assumptions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DF63C-FF99-C22D-6794-5E9EA0D61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Rules:</a:t>
            </a:r>
          </a:p>
          <a:p>
            <a:r>
              <a:rPr lang="en-US" sz="2000" dirty="0"/>
              <a:t>Disks can only be moved one at a time</a:t>
            </a:r>
          </a:p>
          <a:p>
            <a:r>
              <a:rPr lang="en-US" sz="2000" dirty="0"/>
              <a:t>You can only stack disks on open poles or on larger disks</a:t>
            </a:r>
          </a:p>
        </p:txBody>
      </p:sp>
    </p:spTree>
    <p:extLst>
      <p:ext uri="{BB962C8B-B14F-4D97-AF65-F5344CB8AC3E}">
        <p14:creationId xmlns:p14="http://schemas.microsoft.com/office/powerpoint/2010/main" val="151006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7B9B8-A18F-A059-6C33-FDD0B0598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BC648-7F01-CCAE-AD82-A76A61CDC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u="sng" dirty="0">
                <a:latin typeface="Neue Haas Grotesk Text Pro"/>
                <a:cs typeface="Arial"/>
              </a:rPr>
              <a:t>Hanoi Graph:</a:t>
            </a:r>
            <a:r>
              <a:rPr lang="en-US" dirty="0">
                <a:latin typeface="Neue Haas Grotesk Text Pro"/>
                <a:cs typeface="Arial"/>
              </a:rPr>
              <a:t> all of the possible states of the puzzle as well as the moves that can be made from one state to another</a:t>
            </a:r>
          </a:p>
          <a:p>
            <a:r>
              <a:rPr lang="en-US" u="sng" dirty="0">
                <a:latin typeface="Neue Haas Grotesk Text Pro"/>
                <a:cs typeface="Arial"/>
              </a:rPr>
              <a:t>Planar graph:</a:t>
            </a:r>
            <a:r>
              <a:rPr lang="en-US" dirty="0">
                <a:latin typeface="Neue Haas Grotesk Text Pro"/>
                <a:cs typeface="Arial"/>
              </a:rPr>
              <a:t> a graph that can be drawn on a plane without any edges crossing. This means that no two edges can intersect at any point other than their endpoints.</a:t>
            </a:r>
          </a:p>
          <a:p>
            <a:r>
              <a:rPr lang="en-US" u="sng" dirty="0">
                <a:latin typeface="Neue Haas Grotesk Text Pro"/>
                <a:cs typeface="Arial"/>
              </a:rPr>
              <a:t>Bridge:</a:t>
            </a:r>
            <a:r>
              <a:rPr lang="en-US" dirty="0">
                <a:latin typeface="Neue Haas Grotesk Text Pro"/>
                <a:cs typeface="Arial"/>
              </a:rPr>
              <a:t> </a:t>
            </a:r>
            <a:r>
              <a:rPr lang="en-US" dirty="0">
                <a:ea typeface="+mn-lt"/>
                <a:cs typeface="+mn-lt"/>
              </a:rPr>
              <a:t>An edge is a bridge if its endpoints lie in different substructures</a:t>
            </a:r>
            <a:endParaRPr lang="en-US" u="sng" dirty="0">
              <a:latin typeface="Neue Haas Grotesk Text Pro"/>
              <a:cs typeface="Arial"/>
            </a:endParaRPr>
          </a:p>
          <a:p>
            <a:r>
              <a:rPr lang="en-US" u="sng" dirty="0"/>
              <a:t>Substructure:</a:t>
            </a:r>
            <a:r>
              <a:rPr lang="en-US" dirty="0"/>
              <a:t> </a:t>
            </a:r>
            <a:r>
              <a:rPr lang="en-US" dirty="0">
                <a:ea typeface="+mn-lt"/>
                <a:cs typeface="+mn-lt"/>
              </a:rPr>
              <a:t>The substructure [j] is the set of vertices corresponding to legal configurations where the largest disk is on pole j. </a:t>
            </a:r>
          </a:p>
        </p:txBody>
      </p:sp>
    </p:spTree>
    <p:extLst>
      <p:ext uri="{BB962C8B-B14F-4D97-AF65-F5344CB8AC3E}">
        <p14:creationId xmlns:p14="http://schemas.microsoft.com/office/powerpoint/2010/main" val="333979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4ECDE7A-6944-466D-8FFE-149A29BA6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B3420082-9415-44EC-802E-C77D71D59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5A52C45-1FCB-4636-A80F-2849B8226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B3F9BA-9249-1446-CDC5-2BF998B8E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/>
              <a:t>Setup of the Puzzle 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8EB4DD-3704-43AD-92B3-C4E0C6EA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7079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 descr="A wooden pyramid shaped object&#10;&#10;Description automatically generated">
            <a:extLst>
              <a:ext uri="{FF2B5EF4-FFF2-40B4-BE49-F238E27FC236}">
                <a16:creationId xmlns:a16="http://schemas.microsoft.com/office/drawing/2014/main" id="{D10A10F8-5667-7221-FE1D-2C0873A222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89" r="13331" b="2"/>
          <a:stretch/>
        </p:blipFill>
        <p:spPr>
          <a:xfrm>
            <a:off x="908304" y="2478024"/>
            <a:ext cx="6009855" cy="369417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AF7DB0-E875-E358-C2DF-5CC1565A6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1453" y="2478024"/>
            <a:ext cx="3872243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There are 3 poles </a:t>
            </a:r>
          </a:p>
          <a:p>
            <a:r>
              <a:rPr lang="en-US" dirty="0"/>
              <a:t>The number of disks vary but can be represented by </a:t>
            </a:r>
            <a:r>
              <a:rPr lang="en-US" i="1" dirty="0"/>
              <a:t>n</a:t>
            </a:r>
          </a:p>
          <a:p>
            <a:r>
              <a:rPr lang="en-US" dirty="0"/>
              <a:t>The poles are labelled 0, 1, and 2</a:t>
            </a:r>
          </a:p>
        </p:txBody>
      </p:sp>
    </p:spTree>
    <p:extLst>
      <p:ext uri="{BB962C8B-B14F-4D97-AF65-F5344CB8AC3E}">
        <p14:creationId xmlns:p14="http://schemas.microsoft.com/office/powerpoint/2010/main" val="329724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60A5E-6E86-4F32-B00B-A2DC7C4E4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many moves?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BA348-F011-0F07-7D7E-CB4C056C5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In the most basic form the </a:t>
            </a:r>
            <a:r>
              <a:rPr lang="en-US" dirty="0" err="1"/>
              <a:t>minimun</a:t>
            </a:r>
            <a:r>
              <a:rPr lang="en-US" dirty="0"/>
              <a:t> number of moves needed to solve the puzzle is given by the equation: </a:t>
            </a:r>
            <a:endParaRPr lang="en-US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Let n=3 then</a:t>
            </a:r>
            <a:r>
              <a:rPr lang="en-US" i="1" dirty="0"/>
              <a:t> </a:t>
            </a:r>
            <a:r>
              <a:rPr lang="en-US" sz="3200" i="1" err="1">
                <a:latin typeface="Times New Roman"/>
                <a:cs typeface="Times New Roman"/>
              </a:rPr>
              <a:t>h</a:t>
            </a:r>
            <a:r>
              <a:rPr lang="en-US" sz="1800" i="1" err="1">
                <a:latin typeface="Times New Roman"/>
                <a:cs typeface="Times New Roman"/>
              </a:rPr>
              <a:t>n</a:t>
            </a:r>
            <a:r>
              <a:rPr lang="en-US" i="1" dirty="0"/>
              <a:t>=7</a:t>
            </a:r>
            <a:endParaRPr lang="en-US" sz="1050" i="1" dirty="0" err="1"/>
          </a:p>
        </p:txBody>
      </p:sp>
      <p:pic>
        <p:nvPicPr>
          <p:cNvPr id="4" name="Picture 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4CEB8173-50B6-69E0-C80F-CA07E2A34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208" y="3543808"/>
            <a:ext cx="2400300" cy="532383"/>
          </a:xfrm>
          <a:prstGeom prst="rect">
            <a:avLst/>
          </a:prstGeom>
        </p:spPr>
      </p:pic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1F43B74D-AB14-EAFB-76B7-21B83B62D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4076789"/>
            <a:ext cx="6096000" cy="56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4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F4797-0D4E-5D1E-3E93-E4F5FCB0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/>
              <a:t>Hanoi Graphs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 descr="A diagram of a triangle&#10;&#10;Description automatically generated">
            <a:extLst>
              <a:ext uri="{FF2B5EF4-FFF2-40B4-BE49-F238E27FC236}">
                <a16:creationId xmlns:a16="http://schemas.microsoft.com/office/drawing/2014/main" id="{52C31001-05C9-402F-CCEA-A6E97ADB0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43172" y="854295"/>
            <a:ext cx="7541780" cy="514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87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82625-97CC-1AB4-AE31-D031E6520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Hanoi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7D112-6135-A4B0-5F1D-6420A4F32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800" dirty="0"/>
              <a:t>Hanoi graph is a tool used to represent all possible states of the puzzle and the links between individual states</a:t>
            </a:r>
          </a:p>
          <a:p>
            <a:r>
              <a:rPr lang="en-US" sz="2800" dirty="0"/>
              <a:t>The graph is denoted by the term          where:</a:t>
            </a:r>
          </a:p>
          <a:p>
            <a:pPr lvl="1"/>
            <a:r>
              <a:rPr lang="en-US" sz="2400" i="1" dirty="0"/>
              <a:t>n is the number of disks</a:t>
            </a:r>
          </a:p>
          <a:p>
            <a:pPr lvl="1"/>
            <a:r>
              <a:rPr lang="en-US" sz="2400" i="1" dirty="0"/>
              <a:t>k is the number of poles</a:t>
            </a:r>
          </a:p>
          <a:p>
            <a:endParaRPr lang="en-US" sz="2800" dirty="0"/>
          </a:p>
          <a:p>
            <a:r>
              <a:rPr lang="en-US" sz="2800" dirty="0"/>
              <a:t>      denotes a graph with 3 disks and 3 poles </a:t>
            </a:r>
            <a:endParaRPr lang="en-US" dirty="0"/>
          </a:p>
          <a:p>
            <a:pPr lvl="3"/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F63B99-3765-38D0-A484-0B16E80B3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404" y="3529021"/>
            <a:ext cx="476250" cy="457200"/>
          </a:xfrm>
          <a:prstGeom prst="rect">
            <a:avLst/>
          </a:prstGeom>
        </p:spPr>
      </p:pic>
      <p:pic>
        <p:nvPicPr>
          <p:cNvPr id="5" name="Picture 4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479542F4-0F83-B992-5DA4-F563DE08F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122" y="5400966"/>
            <a:ext cx="4953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48944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672</Words>
  <Application>Microsoft Office PowerPoint</Application>
  <PresentationFormat>Widescreen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Neue Haas Grotesk Text Pro</vt:lpstr>
      <vt:lpstr>Times New Roman</vt:lpstr>
      <vt:lpstr>AccentBoxVTI</vt:lpstr>
      <vt:lpstr>Graphs, Random Walks, and the Tower of Hanoi</vt:lpstr>
      <vt:lpstr>The Tower of Hanoi/ Tower of Brahma</vt:lpstr>
      <vt:lpstr>Why?</vt:lpstr>
      <vt:lpstr>Assumptions </vt:lpstr>
      <vt:lpstr>Definitions</vt:lpstr>
      <vt:lpstr>Setup of the Puzzle </vt:lpstr>
      <vt:lpstr>How many moves?</vt:lpstr>
      <vt:lpstr>Hanoi Graphs</vt:lpstr>
      <vt:lpstr>Hanoi Graphs</vt:lpstr>
      <vt:lpstr>Total Bridges</vt:lpstr>
      <vt:lpstr>Four Poles</vt:lpstr>
      <vt:lpstr>Total Vertices For Four Poles</vt:lpstr>
      <vt:lpstr>Planarity</vt:lpstr>
      <vt:lpstr>Comments</vt:lpstr>
      <vt:lpstr>Future Work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Riley, Doug A.</cp:lastModifiedBy>
  <cp:revision>578</cp:revision>
  <dcterms:created xsi:type="dcterms:W3CDTF">2023-10-24T14:26:54Z</dcterms:created>
  <dcterms:modified xsi:type="dcterms:W3CDTF">2023-10-25T17:53:33Z</dcterms:modified>
</cp:coreProperties>
</file>