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8" r:id="rId10"/>
    <p:sldId id="269" r:id="rId11"/>
    <p:sldId id="264" r:id="rId12"/>
    <p:sldId id="267" r:id="rId13"/>
    <p:sldId id="266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0BFB57-A40B-4B2F-BA3B-0ECB053F72F7}" v="80" dt="2023-10-25T18:34:21.5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63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03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99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74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38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239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96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481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0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1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2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71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1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0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15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48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5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0CBCAF0-1DF4-4627-AFA5-356C7AE84741}" type="datetimeFigureOut">
              <a:rPr lang="en-US" smtClean="0"/>
              <a:t>10/25/2023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0174D4-1D2C-4EB2-8930-F885341B9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28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A6806F7-1D75-8380-D0E5-0ECA97127A33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smtClean="0"/>
                      <m:t> </m:t>
                    </m:r>
                  </m:oMath>
                </a14:m>
                <a:r>
                  <a:rPr lang="en-US" dirty="0"/>
                  <a:t>A Proof of the “</a:t>
                </a:r>
                <a:r>
                  <a:rPr lang="en-US" dirty="0" err="1"/>
                  <a:t>Magicness</a:t>
                </a:r>
                <a:r>
                  <a:rPr lang="en-US" dirty="0"/>
                  <a:t>” of the Siam Construction of a Magic Square​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A6806F7-1D75-8380-D0E5-0ECA97127A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t="-35349" r="-5473" b="-14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3D7BDE46-2B11-4ED3-B73B-1230FC7E8F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By: Dakota Tolbert</a:t>
            </a:r>
          </a:p>
          <a:p>
            <a:pPr algn="ctr"/>
            <a:r>
              <a:rPr lang="en-US" dirty="0"/>
              <a:t>MA470</a:t>
            </a:r>
          </a:p>
        </p:txBody>
      </p:sp>
    </p:spTree>
    <p:extLst>
      <p:ext uri="{BB962C8B-B14F-4D97-AF65-F5344CB8AC3E}">
        <p14:creationId xmlns:p14="http://schemas.microsoft.com/office/powerpoint/2010/main" val="436400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9D0A59-1EDE-BE0E-427D-D7966CFFA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dirty="0"/>
              <a:t>Example shown for the variables</a:t>
            </a:r>
            <a:br>
              <a:rPr lang="en-US" sz="4800" dirty="0"/>
            </a:br>
            <a:r>
              <a:rPr lang="en-US" sz="4800" dirty="0"/>
              <a:t>n=5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group of squares with numbers&#10;&#10;Description automatically generated">
            <a:extLst>
              <a:ext uri="{FF2B5EF4-FFF2-40B4-BE49-F238E27FC236}">
                <a16:creationId xmlns:a16="http://schemas.microsoft.com/office/drawing/2014/main" id="{384C356A-23B2-5A90-0EAE-6985802422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3401" y="1011765"/>
            <a:ext cx="6031075" cy="454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035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DA945-0E5F-2147-5094-C0D728431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Lemma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9C2E23-8C8B-F405-948F-586F982EA7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05983" y="2154383"/>
                <a:ext cx="10018713" cy="4530437"/>
              </a:xfrm>
            </p:spPr>
            <p:txBody>
              <a:bodyPr>
                <a:normAutofit fontScale="25000" lnSpcReduction="20000"/>
              </a:bodyPr>
              <a:lstStyle/>
              <a:p>
                <a:r>
                  <a:rPr lang="en-US" sz="9600" dirty="0"/>
                  <a:t>The sum of the entries of the main front diagonal of S is the magic sum </a:t>
                </a:r>
                <a:r>
                  <a:rPr lang="en-US" sz="9600" b="1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9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9600" b="1" i="1">
                            <a:latin typeface="Cambria Math" panose="02040503050406030204" pitchFamily="18" charset="0"/>
                          </a:rPr>
                          <m:t>𝒏</m:t>
                        </m:r>
                        <m:d>
                          <m:dPr>
                            <m:ctrlPr>
                              <a:rPr lang="en-US" sz="9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96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96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  <m:sup>
                                <m:r>
                                  <a:rPr lang="en-US" sz="96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96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9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num>
                      <m:den>
                        <m:r>
                          <a:rPr lang="en-US" sz="9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9600" dirty="0"/>
                  <a:t>  .</a:t>
                </a:r>
              </a:p>
              <a:p>
                <a:r>
                  <a:rPr lang="en-US" sz="9600" dirty="0"/>
                  <a:t>Set (</a:t>
                </a:r>
                <a:r>
                  <a:rPr lang="en-US" sz="9600" dirty="0" err="1"/>
                  <a:t>i</a:t>
                </a:r>
                <a:r>
                  <a:rPr lang="en-US" sz="9600" dirty="0"/>
                  <a:t>, j) = (k, k) we find the sum of the main front diagonal of both our Latin squares.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pl-PL" sz="96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960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pl-PL" sz="9600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pl-PL" sz="960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pl-PL" sz="96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9600" i="1" dirty="0" smtClean="0">
                            <a:latin typeface="Cambria Math" panose="02040503050406030204" pitchFamily="18" charset="0"/>
                          </a:rPr>
                          <m:t>2, −1</m:t>
                        </m:r>
                      </m:e>
                    </m:d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 + </m:t>
                    </m:r>
                    <m:d>
                      <m:dPr>
                        <m:ctrlPr>
                          <a:rPr lang="pl-PL" sz="96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9600" i="1" dirty="0" smtClean="0">
                            <a:latin typeface="Cambria Math" panose="02040503050406030204" pitchFamily="18" charset="0"/>
                          </a:rPr>
                          <m:t>−1, 1</m:t>
                        </m:r>
                      </m:e>
                    </m:d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 +  </m:t>
                    </m:r>
                    <m:d>
                      <m:dPr>
                        <m:ctrlPr>
                          <a:rPr lang="en-US" sz="9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9600" i="1" dirty="0" smtClean="0">
                            <a:latin typeface="Cambria Math" panose="02040503050406030204" pitchFamily="18" charset="0"/>
                          </a:rPr>
                          <m:t>0,</m:t>
                        </m:r>
                        <m:f>
                          <m:fPr>
                            <m:ctrlPr>
                              <a:rPr lang="en-US" sz="96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96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9600" b="0" i="1" dirty="0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en-US" sz="96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sz="9600" b="0" i="1" dirty="0"/>
              </a:p>
              <a:p>
                <a:pPr algn="ctr"/>
                <a14:m>
                  <m:oMath xmlns:m="http://schemas.openxmlformats.org/officeDocument/2006/math"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 = 2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 − 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en-US" sz="9600" i="1" dirty="0"/>
              </a:p>
              <a:p>
                <a:pPr algn="ctr"/>
                <a14:m>
                  <m:oMath xmlns:m="http://schemas.openxmlformats.org/officeDocument/2006/math"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 = −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 + 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pl-PL" sz="9600" i="1" dirty="0" smtClean="0">
                        <a:latin typeface="Cambria Math" panose="02040503050406030204" pitchFamily="18" charset="0"/>
                      </a:rPr>
                      <m:t> +</m:t>
                    </m:r>
                    <m:f>
                      <m:fPr>
                        <m:ctrlPr>
                          <a:rPr lang="en-US" sz="9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960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pl-PL" sz="9600" i="1" dirty="0" smtClean="0">
                            <a:latin typeface="Cambria Math" panose="02040503050406030204" pitchFamily="18" charset="0"/>
                          </a:rPr>
                          <m:t> − 1</m:t>
                        </m:r>
                      </m:num>
                      <m:den>
                        <m:r>
                          <a:rPr lang="en-US" sz="9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9600" dirty="0"/>
              </a:p>
              <a:p>
                <a:pPr algn="ctr"/>
                <a14:m>
                  <m:oMath xmlns:m="http://schemas.openxmlformats.org/officeDocument/2006/math"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 = 2</m:t>
                    </m:r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 + 1 − </m:t>
                    </m:r>
                    <m:sSup>
                      <m:sSupPr>
                        <m:ctrlPr>
                          <a:rPr lang="en-US" sz="9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960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9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9600" i="1" dirty="0"/>
              </a:p>
              <a:p>
                <a:pPr algn="ctr"/>
                <a14:m>
                  <m:oMath xmlns:m="http://schemas.openxmlformats.org/officeDocument/2006/math"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 = 3</m:t>
                    </m:r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 − </m:t>
                    </m:r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pt-BR" sz="9600" i="1" dirty="0" smtClean="0">
                        <a:latin typeface="Cambria Math" panose="02040503050406030204" pitchFamily="18" charset="0"/>
                      </a:rPr>
                      <m:t> + 1. </m:t>
                    </m:r>
                  </m:oMath>
                </a14:m>
                <a:endParaRPr lang="en-US" sz="9600" dirty="0"/>
              </a:p>
              <a:p>
                <a:endParaRPr lang="en-US" dirty="0"/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9C2E23-8C8B-F405-948F-586F982EA7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05983" y="2154383"/>
                <a:ext cx="10018713" cy="4530437"/>
              </a:xfrm>
              <a:blipFill>
                <a:blip r:embed="rId2"/>
                <a:stretch>
                  <a:fillRect l="-1582" t="-9946" r="-61" b="-1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6460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711CB-DC6F-AF17-4BD3-855006121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A73A9B-E3D9-8626-5F51-73D373F8F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959255"/>
            <a:ext cx="4059382" cy="11615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AE3BDE-5D28-B96F-FF31-E33100A8B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0191" y="2472506"/>
            <a:ext cx="10671230" cy="3699694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9C8C2DA-621B-767F-B8BC-763CA771A6BC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2596424" y="5791200"/>
            <a:ext cx="8906599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54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03BF673-8C68-4092-BF1B-53C57EFEC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B1BDB70B-F0E6-4867-818F-C582494FB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7083" y="0"/>
            <a:ext cx="11134917" cy="6858000"/>
          </a:xfrm>
          <a:custGeom>
            <a:avLst/>
            <a:gdLst>
              <a:gd name="connsiteX0" fmla="*/ 7627977 w 11134917"/>
              <a:gd name="connsiteY0" fmla="*/ 0 h 6858000"/>
              <a:gd name="connsiteX1" fmla="*/ 8129873 w 11134917"/>
              <a:gd name="connsiteY1" fmla="*/ 0 h 6858000"/>
              <a:gd name="connsiteX2" fmla="*/ 11134917 w 11134917"/>
              <a:gd name="connsiteY2" fmla="*/ 0 h 6858000"/>
              <a:gd name="connsiteX3" fmla="*/ 11134917 w 11134917"/>
              <a:gd name="connsiteY3" fmla="*/ 6858000 h 6858000"/>
              <a:gd name="connsiteX4" fmla="*/ 8129873 w 11134917"/>
              <a:gd name="connsiteY4" fmla="*/ 6858000 h 6858000"/>
              <a:gd name="connsiteX5" fmla="*/ 7627977 w 11134917"/>
              <a:gd name="connsiteY5" fmla="*/ 6858000 h 6858000"/>
              <a:gd name="connsiteX6" fmla="*/ 7627977 w 11134917"/>
              <a:gd name="connsiteY6" fmla="*/ 6857419 h 6858000"/>
              <a:gd name="connsiteX7" fmla="*/ 1921931 w 11134917"/>
              <a:gd name="connsiteY7" fmla="*/ 6850814 h 6858000"/>
              <a:gd name="connsiteX8" fmla="*/ 0 w 11134917"/>
              <a:gd name="connsiteY8" fmla="*/ 5325357 h 6858000"/>
              <a:gd name="connsiteX9" fmla="*/ 838199 w 11134917"/>
              <a:gd name="connsiteY9" fmla="*/ 7331 h 6858000"/>
              <a:gd name="connsiteX10" fmla="*/ 7627977 w 11134917"/>
              <a:gd name="connsiteY10" fmla="*/ 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134917" h="6858000">
                <a:moveTo>
                  <a:pt x="7627977" y="0"/>
                </a:moveTo>
                <a:lnTo>
                  <a:pt x="8129873" y="0"/>
                </a:lnTo>
                <a:lnTo>
                  <a:pt x="11134917" y="0"/>
                </a:lnTo>
                <a:lnTo>
                  <a:pt x="11134917" y="6858000"/>
                </a:lnTo>
                <a:lnTo>
                  <a:pt x="8129873" y="6858000"/>
                </a:lnTo>
                <a:lnTo>
                  <a:pt x="7627977" y="6858000"/>
                </a:lnTo>
                <a:lnTo>
                  <a:pt x="7627977" y="6857419"/>
                </a:lnTo>
                <a:lnTo>
                  <a:pt x="1921931" y="6850814"/>
                </a:lnTo>
                <a:lnTo>
                  <a:pt x="0" y="5325357"/>
                </a:lnTo>
                <a:lnTo>
                  <a:pt x="838199" y="7331"/>
                </a:lnTo>
                <a:lnTo>
                  <a:pt x="7627977" y="50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E52C707-F508-47B5-8864-8CC3EE0F03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2025" y="0"/>
            <a:ext cx="2436813" cy="6858001"/>
            <a:chOff x="1320800" y="0"/>
            <a:chExt cx="2436813" cy="6858001"/>
          </a:xfrm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066B5DD9-1C9B-4957-AF7C-8E11C7E88B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8DF9D480-2CEE-4037-8C1B-6380686300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EBF6F7B8-E51D-495D-B944-B8E2E84C57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F43BB0F7-F9F4-4CFA-9277-2B671DC70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D51F18A6-D926-4462-B110-63097184F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ED77B4F5-55D8-444A-9EFF-CAAA8CD69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004C2C-BD25-6F3C-3E0D-4EBFE3EC8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013" y="1072609"/>
            <a:ext cx="3041557" cy="4522647"/>
          </a:xfrm>
          <a:effectLst/>
        </p:spPr>
        <p:txBody>
          <a:bodyPr anchor="ctr">
            <a:normAutofit/>
          </a:bodyPr>
          <a:lstStyle/>
          <a:p>
            <a:pPr algn="l"/>
            <a:r>
              <a:rPr lang="en-US" sz="3200" dirty="0">
                <a:solidFill>
                  <a:schemeClr val="tx2"/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7DA4B-E692-6A19-425B-8B7225245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9032" y="1072609"/>
            <a:ext cx="6383207" cy="4522647"/>
          </a:xfrm>
        </p:spPr>
        <p:txBody>
          <a:bodyPr anchor="ctr">
            <a:normAutofit/>
          </a:bodyPr>
          <a:lstStyle/>
          <a:p>
            <a:r>
              <a:rPr lang="en-US" sz="2000" dirty="0"/>
              <a:t>Explained the proof of Lemma 1 as of way to show the set up of what they wanted to show. </a:t>
            </a:r>
          </a:p>
          <a:p>
            <a:r>
              <a:rPr lang="en-US" sz="2000" dirty="0"/>
              <a:t>They used 3 Lemmas to determine that the Siam Method works </a:t>
            </a:r>
          </a:p>
        </p:txBody>
      </p:sp>
    </p:spTree>
    <p:extLst>
      <p:ext uri="{BB962C8B-B14F-4D97-AF65-F5344CB8AC3E}">
        <p14:creationId xmlns:p14="http://schemas.microsoft.com/office/powerpoint/2010/main" val="1279204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6CA4EC59-B8A3-489A-9FB4-AA0699200E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ormulae written on a blackboard">
            <a:extLst>
              <a:ext uri="{FF2B5EF4-FFF2-40B4-BE49-F238E27FC236}">
                <a16:creationId xmlns:a16="http://schemas.microsoft.com/office/drawing/2014/main" id="{A52E1871-4B13-04F2-7CF2-1586D3E47F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865" b="786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4" name="Freeform 15">
            <a:extLst>
              <a:ext uri="{FF2B5EF4-FFF2-40B4-BE49-F238E27FC236}">
                <a16:creationId xmlns:a16="http://schemas.microsoft.com/office/drawing/2014/main" id="{1143E968-E203-496D-A1AD-2EA10AB3E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H="1">
            <a:off x="3005669" y="-16933"/>
            <a:ext cx="9220200" cy="6891867"/>
          </a:xfrm>
          <a:custGeom>
            <a:avLst/>
            <a:gdLst>
              <a:gd name="connsiteX0" fmla="*/ 5427133 w 7340600"/>
              <a:gd name="connsiteY0" fmla="*/ 8466 h 6883400"/>
              <a:gd name="connsiteX1" fmla="*/ 4783666 w 7340600"/>
              <a:gd name="connsiteY1" fmla="*/ 2573866 h 6883400"/>
              <a:gd name="connsiteX2" fmla="*/ 7340600 w 7340600"/>
              <a:gd name="connsiteY2" fmla="*/ 6874933 h 6883400"/>
              <a:gd name="connsiteX3" fmla="*/ 0 w 7340600"/>
              <a:gd name="connsiteY3" fmla="*/ 6883400 h 6883400"/>
              <a:gd name="connsiteX4" fmla="*/ 8466 w 7340600"/>
              <a:gd name="connsiteY4" fmla="*/ 0 h 6883400"/>
              <a:gd name="connsiteX5" fmla="*/ 5427133 w 7340600"/>
              <a:gd name="connsiteY5" fmla="*/ 8466 h 6883400"/>
              <a:gd name="connsiteX0" fmla="*/ 8382001 w 10295468"/>
              <a:gd name="connsiteY0" fmla="*/ 8466 h 6883400"/>
              <a:gd name="connsiteX1" fmla="*/ 7738534 w 10295468"/>
              <a:gd name="connsiteY1" fmla="*/ 2573866 h 6883400"/>
              <a:gd name="connsiteX2" fmla="*/ 10295468 w 10295468"/>
              <a:gd name="connsiteY2" fmla="*/ 6874933 h 6883400"/>
              <a:gd name="connsiteX3" fmla="*/ 2954868 w 10295468"/>
              <a:gd name="connsiteY3" fmla="*/ 6883400 h 6883400"/>
              <a:gd name="connsiteX4" fmla="*/ 0 w 10295468"/>
              <a:gd name="connsiteY4" fmla="*/ 0 h 6883400"/>
              <a:gd name="connsiteX5" fmla="*/ 8382001 w 10295468"/>
              <a:gd name="connsiteY5" fmla="*/ 8466 h 6883400"/>
              <a:gd name="connsiteX0" fmla="*/ 8382001 w 10295468"/>
              <a:gd name="connsiteY0" fmla="*/ 8466 h 6891867"/>
              <a:gd name="connsiteX1" fmla="*/ 7738534 w 10295468"/>
              <a:gd name="connsiteY1" fmla="*/ 2573866 h 6891867"/>
              <a:gd name="connsiteX2" fmla="*/ 10295468 w 10295468"/>
              <a:gd name="connsiteY2" fmla="*/ 6874933 h 6891867"/>
              <a:gd name="connsiteX3" fmla="*/ 16935 w 10295468"/>
              <a:gd name="connsiteY3" fmla="*/ 6891867 h 6891867"/>
              <a:gd name="connsiteX4" fmla="*/ 0 w 10295468"/>
              <a:gd name="connsiteY4" fmla="*/ 0 h 6891867"/>
              <a:gd name="connsiteX5" fmla="*/ 8382001 w 10295468"/>
              <a:gd name="connsiteY5" fmla="*/ 8466 h 6891867"/>
              <a:gd name="connsiteX0" fmla="*/ 8382001 w 8382001"/>
              <a:gd name="connsiteY0" fmla="*/ 8466 h 6891867"/>
              <a:gd name="connsiteX1" fmla="*/ 7738534 w 8382001"/>
              <a:gd name="connsiteY1" fmla="*/ 2573866 h 6891867"/>
              <a:gd name="connsiteX2" fmla="*/ 7340602 w 8382001"/>
              <a:gd name="connsiteY2" fmla="*/ 6883400 h 6891867"/>
              <a:gd name="connsiteX3" fmla="*/ 16935 w 8382001"/>
              <a:gd name="connsiteY3" fmla="*/ 6891867 h 6891867"/>
              <a:gd name="connsiteX4" fmla="*/ 0 w 8382001"/>
              <a:gd name="connsiteY4" fmla="*/ 0 h 6891867"/>
              <a:gd name="connsiteX5" fmla="*/ 8382001 w 8382001"/>
              <a:gd name="connsiteY5" fmla="*/ 8466 h 6891867"/>
              <a:gd name="connsiteX0" fmla="*/ 8382001 w 9220200"/>
              <a:gd name="connsiteY0" fmla="*/ 8466 h 6891867"/>
              <a:gd name="connsiteX1" fmla="*/ 9220200 w 9220200"/>
              <a:gd name="connsiteY1" fmla="*/ 5350932 h 6891867"/>
              <a:gd name="connsiteX2" fmla="*/ 7340602 w 9220200"/>
              <a:gd name="connsiteY2" fmla="*/ 6883400 h 6891867"/>
              <a:gd name="connsiteX3" fmla="*/ 16935 w 9220200"/>
              <a:gd name="connsiteY3" fmla="*/ 6891867 h 6891867"/>
              <a:gd name="connsiteX4" fmla="*/ 0 w 9220200"/>
              <a:gd name="connsiteY4" fmla="*/ 0 h 6891867"/>
              <a:gd name="connsiteX5" fmla="*/ 8382001 w 9220200"/>
              <a:gd name="connsiteY5" fmla="*/ 8466 h 6891867"/>
              <a:gd name="connsiteX0" fmla="*/ 8382001 w 9220200"/>
              <a:gd name="connsiteY0" fmla="*/ 8466 h 6891867"/>
              <a:gd name="connsiteX1" fmla="*/ 9220200 w 9220200"/>
              <a:gd name="connsiteY1" fmla="*/ 5350932 h 6891867"/>
              <a:gd name="connsiteX2" fmla="*/ 7298269 w 9220200"/>
              <a:gd name="connsiteY2" fmla="*/ 6883400 h 6891867"/>
              <a:gd name="connsiteX3" fmla="*/ 16935 w 9220200"/>
              <a:gd name="connsiteY3" fmla="*/ 6891867 h 6891867"/>
              <a:gd name="connsiteX4" fmla="*/ 0 w 9220200"/>
              <a:gd name="connsiteY4" fmla="*/ 0 h 6891867"/>
              <a:gd name="connsiteX5" fmla="*/ 8382001 w 9220200"/>
              <a:gd name="connsiteY5" fmla="*/ 8466 h 689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20200" h="6891867">
                <a:moveTo>
                  <a:pt x="8382001" y="8466"/>
                </a:moveTo>
                <a:lnTo>
                  <a:pt x="9220200" y="5350932"/>
                </a:lnTo>
                <a:lnTo>
                  <a:pt x="7298269" y="6883400"/>
                </a:lnTo>
                <a:lnTo>
                  <a:pt x="16935" y="6891867"/>
                </a:lnTo>
                <a:lnTo>
                  <a:pt x="0" y="0"/>
                </a:lnTo>
                <a:lnTo>
                  <a:pt x="8382001" y="8466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BB3444A-472E-400E-81D0-7CCDEEECC9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360612" y="0"/>
            <a:ext cx="2436813" cy="6858001"/>
            <a:chOff x="1320800" y="0"/>
            <a:chExt cx="2436813" cy="6858001"/>
          </a:xfrm>
        </p:grpSpPr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B7E64D84-2392-46A1-99D2-C8FC063F9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89352A95-1C82-4A0D-9B20-8AC7280C7A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81B60E48-D617-4CF1-8900-497D491424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BFF6C14F-3347-46BB-A317-C1C12263E8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CDD86299-6737-471C-98C5-872BDC6810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60C6C46B-7841-473B-AC3A-9A69908AB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66047BB-7DEE-EC87-C081-4ABB63392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0867" y="558800"/>
            <a:ext cx="7535333" cy="1413933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54589-8420-317A-665D-C7F08FDAB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0867" y="2048933"/>
            <a:ext cx="7532156" cy="37422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Arroyo, Joshua (2018) "A Proof of the "Magicness" of the Siam Construction of a Magic Square," Rose Hulman Undergraduate Mathematics Journal: Vol. 19 : Iss. 1 , Article 3.</a:t>
            </a:r>
          </a:p>
          <a:p>
            <a:r>
              <a:rPr lang="en-US">
                <a:solidFill>
                  <a:schemeClr val="bg1"/>
                </a:solidFill>
              </a:rPr>
              <a:t>Charles F. Laywine, and Gary L. Mullen. Discrete Mathematics Using Latin Squares. John Wiley &amp; Sons Inc., 1998. </a:t>
            </a:r>
          </a:p>
          <a:p>
            <a:r>
              <a:rPr lang="en-US">
                <a:solidFill>
                  <a:schemeClr val="bg1"/>
                </a:solidFill>
              </a:rPr>
              <a:t>Thoth Adan The Power of Symbols, http://www.thoth-adan.com/en/symbols-l-en/lo-shu.html</a:t>
            </a:r>
          </a:p>
        </p:txBody>
      </p:sp>
    </p:spTree>
    <p:extLst>
      <p:ext uri="{BB962C8B-B14F-4D97-AF65-F5344CB8AC3E}">
        <p14:creationId xmlns:p14="http://schemas.microsoft.com/office/powerpoint/2010/main" val="3564968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08F94D66-27EC-4CB8-8226-D7F41C1618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1A53964C-7D93-4C48-A4A6-C4C2C393C5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9C944EEC-539E-4389-8785-58E65D04E8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7836EB7E-895C-4D68-B92E-312B371CB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0F29242B-8CE7-4636-B326-4BEE42EB6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4D0B8E9A-7727-4AD9-974E-8815F0B20E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1CD6C65C-71BE-4549-926A-1C1135FD06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5EF08599-3FED-4288-A20D-E7BCAC3B8E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Yellow question mark">
            <a:extLst>
              <a:ext uri="{FF2B5EF4-FFF2-40B4-BE49-F238E27FC236}">
                <a16:creationId xmlns:a16="http://schemas.microsoft.com/office/drawing/2014/main" id="{2F9B350F-2476-8A45-1326-D840A56270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259" r="9091" b="151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2" name="Freeform 13">
            <a:extLst>
              <a:ext uri="{FF2B5EF4-FFF2-40B4-BE49-F238E27FC236}">
                <a16:creationId xmlns:a16="http://schemas.microsoft.com/office/drawing/2014/main" id="{C884A6B2-90E9-4BDB-8503-71AC02D39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6933" y="-16933"/>
            <a:ext cx="7340600" cy="6883400"/>
          </a:xfrm>
          <a:custGeom>
            <a:avLst/>
            <a:gdLst>
              <a:gd name="connsiteX0" fmla="*/ 5427133 w 7340600"/>
              <a:gd name="connsiteY0" fmla="*/ 8466 h 6883400"/>
              <a:gd name="connsiteX1" fmla="*/ 4783666 w 7340600"/>
              <a:gd name="connsiteY1" fmla="*/ 2573866 h 6883400"/>
              <a:gd name="connsiteX2" fmla="*/ 7340600 w 7340600"/>
              <a:gd name="connsiteY2" fmla="*/ 6874933 h 6883400"/>
              <a:gd name="connsiteX3" fmla="*/ 0 w 7340600"/>
              <a:gd name="connsiteY3" fmla="*/ 6883400 h 6883400"/>
              <a:gd name="connsiteX4" fmla="*/ 8466 w 7340600"/>
              <a:gd name="connsiteY4" fmla="*/ 0 h 6883400"/>
              <a:gd name="connsiteX5" fmla="*/ 5427133 w 7340600"/>
              <a:gd name="connsiteY5" fmla="*/ 8466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40600" h="6883400">
                <a:moveTo>
                  <a:pt x="5427133" y="8466"/>
                </a:moveTo>
                <a:lnTo>
                  <a:pt x="4783666" y="2573866"/>
                </a:lnTo>
                <a:lnTo>
                  <a:pt x="7340600" y="6874933"/>
                </a:lnTo>
                <a:lnTo>
                  <a:pt x="0" y="6883400"/>
                </a:lnTo>
                <a:lnTo>
                  <a:pt x="8466" y="0"/>
                </a:lnTo>
                <a:lnTo>
                  <a:pt x="5427133" y="8466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BE571F-0526-D08B-AAAA-1AEA3720D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634067"/>
            <a:ext cx="4080932" cy="33104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5400">
                <a:solidFill>
                  <a:schemeClr val="bg1"/>
                </a:solidFill>
              </a:rPr>
              <a:t>Questions?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9046BC8-D404-4E7D-9202-A07F3FDD3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64100" y="-4763"/>
            <a:ext cx="5014912" cy="6862763"/>
            <a:chOff x="2928938" y="-4763"/>
            <a:chExt cx="5014912" cy="6862763"/>
          </a:xfrm>
        </p:grpSpPr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4C202215-4C35-450D-9F60-671C8F8DEB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F1A5BA8A-AEB4-4BCB-B86C-3F6A8E229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id="{28AC2443-05F0-41CD-8D4A-63DE144F8B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id="{33E32F17-ED99-4969-B4D6-10A987D73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5599A813-8424-4E53-95CA-85BF5470D6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52431A4F-4662-480B-8AD3-394EACD7E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70022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7208A-DB6F-92CF-8889-45F23CBC5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on the Magic Square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6B920-EAEB-A874-FFC1-8C181B1D9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Dates </a:t>
            </a:r>
            <a:r>
              <a:rPr lang="en-US" dirty="0"/>
              <a:t>back as early as 190 BCE in </a:t>
            </a:r>
            <a:r>
              <a:rPr lang="en-US"/>
              <a:t>China ​</a:t>
            </a:r>
            <a:endParaRPr lang="en-US" dirty="0"/>
          </a:p>
          <a:p>
            <a:r>
              <a:rPr lang="en-US" dirty="0"/>
              <a:t>The earliest known magic square was the Lo Shu tortoise from ancient </a:t>
            </a:r>
            <a:r>
              <a:rPr lang="en-US" dirty="0" err="1"/>
              <a:t>china</a:t>
            </a:r>
            <a:r>
              <a:rPr lang="en-US" dirty="0"/>
              <a:t>​</a:t>
            </a:r>
          </a:p>
          <a:p>
            <a:endParaRPr lang="en-US" dirty="0"/>
          </a:p>
          <a:p>
            <a:r>
              <a:rPr lang="en-US" dirty="0"/>
              <a:t>You see many magic squares throughout the globe basically as good luck, healing, spiritual, and other reasons ( "magic")​</a:t>
            </a:r>
          </a:p>
        </p:txBody>
      </p:sp>
    </p:spTree>
    <p:extLst>
      <p:ext uri="{BB962C8B-B14F-4D97-AF65-F5344CB8AC3E}">
        <p14:creationId xmlns:p14="http://schemas.microsoft.com/office/powerpoint/2010/main" val="269482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01695-54DC-0D32-F64F-5A37C2A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Magic Square?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EE235E-8884-DFA9-A7A6-388F683EB2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dirty="0"/>
                  <a:t>An array of numbers with distinct positive integers,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p>
                          <m:sSup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,</m:t>
                    </m:r>
                  </m:oMath>
                </a14:m>
                <a:r>
                  <a:rPr lang="en-US" dirty="0"/>
                  <a:t>where the sums in each row, column, and diagonals are the same ​</a:t>
                </a:r>
              </a:p>
              <a:p>
                <a:r>
                  <a:rPr lang="en-US" dirty="0"/>
                  <a:t>The sum of the entries in each row, column, and diagonals</a:t>
                </a:r>
                <a:r>
                  <a:rPr lang="en-US" b="1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𝒏</m:t>
                        </m:r>
                        <m:d>
                          <m:d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8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  <m:sup>
                                <m:r>
                                  <a:rPr lang="en-US" sz="2800" b="1" i="1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num>
                      <m:den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/>
                  <a:t> which is called the </a:t>
                </a:r>
                <a:r>
                  <a:rPr lang="en-US" b="1" dirty="0"/>
                  <a:t>magic sum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Orders you usually will see are the third and fifth as those are the most common but can use any amount greater than two.​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EE235E-8884-DFA9-A7A6-388F683EB2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1" t="-2729" r="-1338" b="-3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4196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 brown turtle with white dots&#10;&#10;Description automatically generated">
            <a:extLst>
              <a:ext uri="{FF2B5EF4-FFF2-40B4-BE49-F238E27FC236}">
                <a16:creationId xmlns:a16="http://schemas.microsoft.com/office/drawing/2014/main" id="{4217E4D8-E1B8-CC1B-C017-7C3EB7580D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8" r="16481" b="-2"/>
          <a:stretch/>
        </p:blipFill>
        <p:spPr bwMode="auto"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5" name="Group 1034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1036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3B80344-27C2-0873-75B7-596BC6E95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17" y="153267"/>
            <a:ext cx="5260680" cy="175259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Lou Shu Tortoise 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6B8D92F-1EF6-B365-D6B7-7335AF40D2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7638390"/>
              </p:ext>
            </p:extLst>
          </p:nvPr>
        </p:nvGraphicFramePr>
        <p:xfrm>
          <a:off x="1059657" y="3046267"/>
          <a:ext cx="4113447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149">
                  <a:extLst>
                    <a:ext uri="{9D8B030D-6E8A-4147-A177-3AD203B41FA5}">
                      <a16:colId xmlns:a16="http://schemas.microsoft.com/office/drawing/2014/main" val="2741769321"/>
                    </a:ext>
                  </a:extLst>
                </a:gridCol>
                <a:gridCol w="1371149">
                  <a:extLst>
                    <a:ext uri="{9D8B030D-6E8A-4147-A177-3AD203B41FA5}">
                      <a16:colId xmlns:a16="http://schemas.microsoft.com/office/drawing/2014/main" val="2210409369"/>
                    </a:ext>
                  </a:extLst>
                </a:gridCol>
                <a:gridCol w="1371149">
                  <a:extLst>
                    <a:ext uri="{9D8B030D-6E8A-4147-A177-3AD203B41FA5}">
                      <a16:colId xmlns:a16="http://schemas.microsoft.com/office/drawing/2014/main" val="2209629679"/>
                    </a:ext>
                  </a:extLst>
                </a:gridCol>
              </a:tblGrid>
              <a:tr h="921328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593470"/>
                  </a:ext>
                </a:extLst>
              </a:tr>
              <a:tr h="92132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923603"/>
                  </a:ext>
                </a:extLst>
              </a:tr>
              <a:tr h="92132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4972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DEC666B-E38A-050D-087F-ADAEF505C2A1}"/>
              </a:ext>
            </a:extLst>
          </p:cNvPr>
          <p:cNvSpPr txBox="1"/>
          <p:nvPr/>
        </p:nvSpPr>
        <p:spPr>
          <a:xfrm>
            <a:off x="967317" y="1704109"/>
            <a:ext cx="49542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dot on the shell corresponds to this magic square:​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3rd Order magic square </a:t>
            </a:r>
          </a:p>
        </p:txBody>
      </p:sp>
    </p:spTree>
    <p:extLst>
      <p:ext uri="{BB962C8B-B14F-4D97-AF65-F5344CB8AC3E}">
        <p14:creationId xmlns:p14="http://schemas.microsoft.com/office/powerpoint/2010/main" val="396405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5DCAA-456C-1E3D-603B-3D973B27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Latin Squares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409622-AAC2-EF98-3353-0D51C78309E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Latin squares of order n are n × n arrays with n distinct elements where each row and column have exactly one of each element</a:t>
                </a:r>
              </a:p>
              <a:p>
                <a:r>
                  <a:rPr lang="en-US" dirty="0"/>
                  <a:t>Two Latin squares are considered </a:t>
                </a:r>
                <a:r>
                  <a:rPr lang="en-US" b="1" dirty="0"/>
                  <a:t>orthogonal mates </a:t>
                </a:r>
                <a:r>
                  <a:rPr lang="en-US" dirty="0"/>
                  <a:t>if when superimposed, each of the possible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ordered pairs occurs exactly once.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/>
                          <m:t>(</m:t>
                        </m:r>
                        <m:r>
                          <m:rPr>
                            <m:nor/>
                          </m:rPr>
                          <a:rPr lang="en-US"/>
                          <m:t>L</m:t>
                        </m:r>
                        <m:r>
                          <m:rPr>
                            <m:nor/>
                          </m:rPr>
                          <a:rPr lang="en-US"/>
                          <m:t>1, </m:t>
                        </m:r>
                        <m:r>
                          <m:rPr>
                            <m:nor/>
                          </m:rPr>
                          <a:rPr lang="en-US"/>
                          <m:t>L</m:t>
                        </m:r>
                        <m:r>
                          <m:rPr>
                            <m:nor/>
                          </m:rPr>
                          <a:rPr lang="en-US"/>
                          <m:t>2)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m:rPr>
                        <m:nor/>
                      </m:rPr>
                      <a:rPr lang="en-US"/>
                      <m:t> = (</m:t>
                    </m:r>
                    <m:r>
                      <m:rPr>
                        <m:nor/>
                      </m:rPr>
                      <a:rPr lang="en-US"/>
                      <m:t>L</m:t>
                    </m:r>
                    <m:r>
                      <m:rPr>
                        <m:nor/>
                      </m:rPr>
                      <a:rPr lang="en-US"/>
                      <m:t>1(</m:t>
                    </m:r>
                    <m:r>
                      <m:rPr>
                        <m:nor/>
                      </m:rPr>
                      <a:rPr lang="en-US"/>
                      <m:t>i</m:t>
                    </m:r>
                    <m:r>
                      <m:rPr>
                        <m:nor/>
                      </m:rPr>
                      <a:rPr lang="en-US"/>
                      <m:t>, </m:t>
                    </m:r>
                    <m:r>
                      <m:rPr>
                        <m:nor/>
                      </m:rPr>
                      <a:rPr lang="en-US"/>
                      <m:t>j</m:t>
                    </m:r>
                    <m:r>
                      <m:rPr>
                        <m:nor/>
                      </m:rPr>
                      <a:rPr lang="en-US"/>
                      <m:t>), </m:t>
                    </m:r>
                    <m:r>
                      <m:rPr>
                        <m:nor/>
                      </m:rPr>
                      <a:rPr lang="en-US"/>
                      <m:t>L</m:t>
                    </m:r>
                    <m:r>
                      <m:rPr>
                        <m:nor/>
                      </m:rPr>
                      <a:rPr lang="en-US"/>
                      <m:t>2(</m:t>
                    </m:r>
                    <m:r>
                      <m:rPr>
                        <m:nor/>
                      </m:rPr>
                      <a:rPr lang="en-US"/>
                      <m:t>i</m:t>
                    </m:r>
                    <m:r>
                      <m:rPr>
                        <m:nor/>
                      </m:rPr>
                      <a:rPr lang="en-US"/>
                      <m:t>, </m:t>
                    </m:r>
                    <m:r>
                      <m:rPr>
                        <m:nor/>
                      </m:rPr>
                      <a:rPr lang="en-US"/>
                      <m:t>j</m:t>
                    </m:r>
                    <m:r>
                      <m:rPr>
                        <m:nor/>
                      </m:rPr>
                      <a:rPr lang="en-US"/>
                      <m:t>)) </m:t>
                    </m:r>
                  </m:oMath>
                </a14:m>
                <a:r>
                  <a:rPr lang="en-US" dirty="0"/>
                  <a:t>This array is called Graeco-Latin square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409622-AAC2-EF98-3353-0D51C78309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1" r="-9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1817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DE474-CF8D-5F2B-109C-7C7E1CD36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Siam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E75608E-ADB3-58AB-FB80-EE22BDAD16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An algorithm used to create magic squares of odd order</a:t>
                </a:r>
              </a:p>
              <a:p>
                <a:r>
                  <a:rPr lang="en-US" dirty="0"/>
                  <a:t>To create a magic square using this method, one places elements on an array starting with 1 and increasing by one until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 is reached.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E75608E-ADB3-58AB-FB80-EE22BDAD16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0214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2946E-188B-23A0-3AF6-6B29EE5FA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EF865-2F6D-405E-4782-17778B14C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first element is placed in the middle of the top row.</a:t>
            </a:r>
          </a:p>
          <a:p>
            <a:r>
              <a:rPr lang="en-US" dirty="0"/>
              <a:t>Then elements are placed diagonally up and to the right (with the array looping around itself) until an already occupied location is encountered.</a:t>
            </a:r>
          </a:p>
          <a:p>
            <a:r>
              <a:rPr lang="en-US" dirty="0"/>
              <a:t> When that happens, place the element one below where the last element was placed, and continue as before. </a:t>
            </a:r>
          </a:p>
          <a:p>
            <a:r>
              <a:rPr lang="en-US" dirty="0"/>
              <a:t>The element you place will be the starting element of the next loop which we will refer to as a back diagonal.</a:t>
            </a:r>
          </a:p>
        </p:txBody>
      </p:sp>
    </p:spTree>
    <p:extLst>
      <p:ext uri="{BB962C8B-B14F-4D97-AF65-F5344CB8AC3E}">
        <p14:creationId xmlns:p14="http://schemas.microsoft.com/office/powerpoint/2010/main" val="1051295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089D35B1-0ED5-4358-8CAE-A9E49412A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DEF6545-5A42-469E-8778-86CA01CD4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3B08853F-842C-4D0A-9A89-D05CB3990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A436FB18-2D01-4AAB-AD10-2D1208310F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9EFB8341-7A7B-46E4-AF94-689147AD0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C4D84136-7804-4605-AC9F-238A3665EE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EC6F81C-51C2-4A6F-8B94-562DA6736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2AFBF86-5DAF-4D46-8786-F4C7A376C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E19B3BDB-2DCF-406C-9AA8-9E0970E1B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id="{12B0D721-E797-4F4F-929E-7008008C87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9530C853-97C0-43FB-B7C2-1E5E42A738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DCAD804E-1F0F-4678-871B-39A05266F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3EE94EE6-76C6-4910-A4B6-9350547120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87D2EB15-59ED-43BB-8CED-7BA0BB5D3A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" name="Rounded Rectangle 16">
            <a:extLst>
              <a:ext uri="{FF2B5EF4-FFF2-40B4-BE49-F238E27FC236}">
                <a16:creationId xmlns:a16="http://schemas.microsoft.com/office/drawing/2014/main" id="{8C2CE3DB-200E-4445-B316-69FE3850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72279" y="648931"/>
            <a:ext cx="8930745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grid with numbers and arrows&#10;&#10;Description automatically generated">
            <a:extLst>
              <a:ext uri="{FF2B5EF4-FFF2-40B4-BE49-F238E27FC236}">
                <a16:creationId xmlns:a16="http://schemas.microsoft.com/office/drawing/2014/main" id="{60079563-7CEA-E16F-660F-BADE5DD6DC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06359" y="1011765"/>
            <a:ext cx="5459854" cy="454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110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86389-69A3-5E64-CB84-A4C83CEC0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9AD9DC-1271-732C-1FAF-037A368CD8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rgbClr val="30ACEC">
                      <a:lumMod val="75000"/>
                    </a:srgbClr>
                  </a:buClr>
                  <a:buSzPct val="145000"/>
                  <a:buFont typeface="Arial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 </a:t>
                </a:r>
                <a:r>
                  <a:rPr kumimoji="0" lang="en-US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S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= </a:t>
                </a:r>
                <a:r>
                  <a:rPr lang="en-US" dirty="0"/>
                  <a:t>array of order n</a:t>
                </a:r>
              </a:p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rgbClr val="30ACEC">
                      <a:lumMod val="75000"/>
                    </a:srgbClr>
                  </a:buClr>
                  <a:buSzPct val="145000"/>
                  <a:buFont typeface="Arial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is the n × n array of all 1s</a:t>
                </a:r>
              </a:p>
              <a:p>
                <a:pPr lvl="0">
                  <a:buClr>
                    <a:srgbClr val="30ACEC">
                      <a:lumMod val="75000"/>
                    </a:srgbClr>
                  </a:buClr>
                  <a:defRPr/>
                </a:pPr>
                <a:r>
                  <a:rPr kumimoji="0" lang="en-US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+mn-ea"/>
                    <a:cs typeface="+mn-cs"/>
                  </a:rPr>
                  <a:t>M= </a:t>
                </a:r>
                <a:r>
                  <a:rPr lang="en-US" dirty="0"/>
                  <a:t>S 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𝐽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kumimoji="0" lang="en-US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+mn-ea"/>
                    <a:cs typeface="+mn-cs"/>
                  </a:rPr>
                  <a:t>M </a:t>
                </a:r>
                <a:r>
                  <a:rPr lang="en-US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dirty="0"/>
                  <a:t>consists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distinct entries </a:t>
                </a:r>
                <a14:m>
                  <m:oMath xmlns:m="http://schemas.openxmlformats.org/officeDocument/2006/math">
                    <m:r>
                      <a:rPr lang="en-US" b="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,1</m:t>
                    </m:r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,…,</m:t>
                    </m:r>
                    <m:sSup>
                      <m:sSupPr>
                        <m:ctrlPr>
                          <a:rPr kumimoji="0" lang="en-US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−1 </m:t>
                    </m:r>
                  </m:oMath>
                </a14:m>
                <a:endParaRPr kumimoji="0" lang="en-US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>
                  <a:buClr>
                    <a:srgbClr val="30ACEC">
                      <a:lumMod val="75000"/>
                    </a:srgbClr>
                  </a:buClr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𝐿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𝑏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 is </a:t>
                </a:r>
                <a:r>
                  <a:rPr lang="en-US" dirty="0">
                    <a:solidFill>
                      <a:prstClr val="black"/>
                    </a:solidFill>
                    <a:latin typeface="Corbel" panose="020B0503020204020204"/>
                  </a:rPr>
                  <a:t>a Latin square to a matrix from the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b values  </a:t>
                </a:r>
                <a:endParaRPr kumimoji="0" lang="en-US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285750" marR="0" lvl="0" indent="-28575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rgbClr val="30ACEC">
                      <a:lumMod val="75000"/>
                    </a:srgbClr>
                  </a:buClr>
                  <a:buSzPct val="145000"/>
                  <a:buFont typeface="Arial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𝐿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𝑢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 is a</a:t>
                </a:r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 Latin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 square to a matrix from the u values.</a:t>
                </a:r>
              </a:p>
              <a:p>
                <a:pPr lvl="0">
                  <a:buClr>
                    <a:srgbClr val="30ACEC">
                      <a:lumMod val="75000"/>
                    </a:srgbClr>
                  </a:buClr>
                  <a:defRPr/>
                </a:pPr>
                <a:r>
                  <a:rPr lang="en-US" dirty="0"/>
                  <a:t>(</a:t>
                </a:r>
                <a:r>
                  <a:rPr lang="en-US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) order pairs for each Latin square which will use in Lemma 1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rbel" panose="020B0503020204020204"/>
                  <a:ea typeface="+mn-ea"/>
                  <a:cs typeface="+mn-cs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9AD9DC-1271-732C-1FAF-037A368CD8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21" t="-103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58460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746</TotalTime>
  <Words>677</Words>
  <Application>Microsoft Office PowerPoint</Application>
  <PresentationFormat>Widescreen</PresentationFormat>
  <Paragraphs>61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Cambria Math</vt:lpstr>
      <vt:lpstr>Corbel</vt:lpstr>
      <vt:lpstr>Parallax</vt:lpstr>
      <vt:lpstr>" "A Proof of the “Magicness” of the Siam Construction of a Magic Square​</vt:lpstr>
      <vt:lpstr>History on the Magic Square</vt:lpstr>
      <vt:lpstr>What is a Magic Square?</vt:lpstr>
      <vt:lpstr>Lou Shu Tortoise  </vt:lpstr>
      <vt:lpstr>Latin Squares </vt:lpstr>
      <vt:lpstr>Siam Method</vt:lpstr>
      <vt:lpstr>The Process</vt:lpstr>
      <vt:lpstr>PowerPoint Presentation</vt:lpstr>
      <vt:lpstr>Variables </vt:lpstr>
      <vt:lpstr>Example shown for the variables n=5</vt:lpstr>
      <vt:lpstr>Lemma 1</vt:lpstr>
      <vt:lpstr>PowerPoint Presentation</vt:lpstr>
      <vt:lpstr>Conclusion</vt:lpstr>
      <vt:lpstr>References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 "A Proof of the “Magicness” of the Siam Construction of a Magic Square​</dc:title>
  <dc:creator>DaKOTA TOLBERT</dc:creator>
  <cp:lastModifiedBy>Riley, Doug A.</cp:lastModifiedBy>
  <cp:revision>2</cp:revision>
  <dcterms:created xsi:type="dcterms:W3CDTF">2023-10-25T06:09:44Z</dcterms:created>
  <dcterms:modified xsi:type="dcterms:W3CDTF">2023-10-25T18:42:15Z</dcterms:modified>
</cp:coreProperties>
</file>