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1666" r:id="rId2"/>
    <p:sldId id="1667" r:id="rId3"/>
    <p:sldId id="1668" r:id="rId4"/>
    <p:sldId id="1657" r:id="rId5"/>
    <p:sldId id="313" r:id="rId6"/>
    <p:sldId id="357" r:id="rId7"/>
    <p:sldId id="393" r:id="rId8"/>
    <p:sldId id="572" r:id="rId9"/>
    <p:sldId id="1663" r:id="rId10"/>
    <p:sldId id="1659" r:id="rId11"/>
    <p:sldId id="1660" r:id="rId12"/>
    <p:sldId id="1661" r:id="rId13"/>
    <p:sldId id="1662" r:id="rId14"/>
    <p:sldId id="374" r:id="rId15"/>
    <p:sldId id="329" r:id="rId16"/>
    <p:sldId id="376" r:id="rId17"/>
    <p:sldId id="378" r:id="rId18"/>
    <p:sldId id="379" r:id="rId19"/>
    <p:sldId id="1664" r:id="rId20"/>
    <p:sldId id="1669" r:id="rId21"/>
    <p:sldId id="1670" r:id="rId22"/>
    <p:sldId id="592" r:id="rId23"/>
    <p:sldId id="568" r:id="rId24"/>
    <p:sldId id="593" r:id="rId25"/>
    <p:sldId id="305" r:id="rId26"/>
    <p:sldId id="363" r:id="rId27"/>
    <p:sldId id="385" r:id="rId28"/>
    <p:sldId id="384" r:id="rId29"/>
    <p:sldId id="382" r:id="rId30"/>
    <p:sldId id="595" r:id="rId31"/>
    <p:sldId id="280" r:id="rId32"/>
    <p:sldId id="258" r:id="rId33"/>
    <p:sldId id="277" r:id="rId34"/>
    <p:sldId id="598" r:id="rId35"/>
    <p:sldId id="597" r:id="rId36"/>
    <p:sldId id="599" r:id="rId37"/>
    <p:sldId id="1672" r:id="rId38"/>
    <p:sldId id="601" r:id="rId39"/>
    <p:sldId id="61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8602" autoAdjust="0"/>
  </p:normalViewPr>
  <p:slideViewPr>
    <p:cSldViewPr snapToGrid="0">
      <p:cViewPr varScale="1">
        <p:scale>
          <a:sx n="101" d="100"/>
          <a:sy n="101" d="100"/>
        </p:scale>
        <p:origin x="99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C929A0-98C9-47F1-B545-1A7358AD4518}" type="datetimeFigureOut">
              <a:rPr lang="en-US" smtClean="0"/>
              <a:t>10/25/2023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9BBFA8-088E-4EC5-96AB-C41ABC3B1A9C}" type="slidenum">
              <a:rPr lang="en-US" smtClean="0"/>
              <a:t>‹#›</a:t>
            </a:fld>
            <a:endParaRPr lang="en-US"/>
          </a:p>
        </p:txBody>
      </p:sp>
    </p:spTree>
    <p:extLst>
      <p:ext uri="{BB962C8B-B14F-4D97-AF65-F5344CB8AC3E}">
        <p14:creationId xmlns:p14="http://schemas.microsoft.com/office/powerpoint/2010/main" val="2835190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5">
            <a:extLst>
              <a:ext uri="{FF2B5EF4-FFF2-40B4-BE49-F238E27FC236}">
                <a16:creationId xmlns:a16="http://schemas.microsoft.com/office/drawing/2014/main" id="{790390F7-0BE9-4FF2-A710-3991B040C99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2400">
                <a:solidFill>
                  <a:schemeClr val="tx1"/>
                </a:solidFill>
                <a:latin typeface="Arial" panose="020B0604020202020204" pitchFamily="34" charset="0"/>
              </a:defRPr>
            </a:lvl1pPr>
            <a:lvl2pPr marL="742950" indent="-285750" defTabSz="911225">
              <a:defRPr sz="2400">
                <a:solidFill>
                  <a:schemeClr val="tx1"/>
                </a:solidFill>
                <a:latin typeface="Arial" panose="020B0604020202020204" pitchFamily="34" charset="0"/>
              </a:defRPr>
            </a:lvl2pPr>
            <a:lvl3pPr marL="1143000" indent="-228600" defTabSz="911225">
              <a:defRPr sz="2400">
                <a:solidFill>
                  <a:schemeClr val="tx1"/>
                </a:solidFill>
                <a:latin typeface="Arial" panose="020B0604020202020204" pitchFamily="34" charset="0"/>
              </a:defRPr>
            </a:lvl3pPr>
            <a:lvl4pPr marL="1600200" indent="-228600" defTabSz="911225">
              <a:defRPr sz="2400">
                <a:solidFill>
                  <a:schemeClr val="tx1"/>
                </a:solidFill>
                <a:latin typeface="Arial" panose="020B0604020202020204" pitchFamily="34" charset="0"/>
              </a:defRPr>
            </a:lvl4pPr>
            <a:lvl5pPr marL="2057400" indent="-228600" defTabSz="911225">
              <a:defRPr sz="2400">
                <a:solidFill>
                  <a:schemeClr val="tx1"/>
                </a:solidFill>
                <a:latin typeface="Arial" panose="020B0604020202020204" pitchFamily="34" charset="0"/>
              </a:defRPr>
            </a:lvl5pPr>
            <a:lvl6pPr marL="2514600" indent="-228600" defTabSz="911225"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11225"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11225"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11225"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1225" rtl="0" eaLnBrk="0" fontAlgn="base" latinLnBrk="0" hangingPunct="0">
              <a:lnSpc>
                <a:spcPct val="100000"/>
              </a:lnSpc>
              <a:spcBef>
                <a:spcPct val="0"/>
              </a:spcBef>
              <a:spcAft>
                <a:spcPct val="0"/>
              </a:spcAft>
              <a:buClrTx/>
              <a:buSzTx/>
              <a:buFontTx/>
              <a:buNone/>
              <a:tabLst/>
              <a:defRPr/>
            </a:pPr>
            <a:fld id="{15744866-ECA7-46A6-8C31-B8655EBA6C58}"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1225" rtl="0" eaLnBrk="0" fontAlgn="base" latinLnBrk="0" hangingPunct="0">
                <a:lnSpc>
                  <a:spcPct val="100000"/>
                </a:lnSpc>
                <a:spcBef>
                  <a:spcPct val="0"/>
                </a:spcBef>
                <a:spcAft>
                  <a:spcPct val="0"/>
                </a:spcAft>
                <a:buClrTx/>
                <a:buSzTx/>
                <a:buFontTx/>
                <a:buNone/>
                <a:tabLst/>
                <a:defRPr/>
              </a:pPr>
              <a:t>1</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0419" name="Rectangle 2">
            <a:extLst>
              <a:ext uri="{FF2B5EF4-FFF2-40B4-BE49-F238E27FC236}">
                <a16:creationId xmlns:a16="http://schemas.microsoft.com/office/drawing/2014/main" id="{DC5B890C-B3EB-44EA-B5B2-3FBA0A86935F}"/>
              </a:ext>
            </a:extLst>
          </p:cNvPr>
          <p:cNvSpPr>
            <a:spLocks noGrp="1" noRot="1" noChangeAspect="1" noChangeArrowheads="1" noTextEdit="1"/>
          </p:cNvSpPr>
          <p:nvPr>
            <p:ph type="sldImg"/>
          </p:nvPr>
        </p:nvSpPr>
        <p:spPr>
          <a:ln cap="flat"/>
        </p:spPr>
      </p:sp>
      <p:sp>
        <p:nvSpPr>
          <p:cNvPr id="60420" name="Rectangle 3">
            <a:extLst>
              <a:ext uri="{FF2B5EF4-FFF2-40B4-BE49-F238E27FC236}">
                <a16:creationId xmlns:a16="http://schemas.microsoft.com/office/drawing/2014/main" id="{E9201C91-8F03-4444-A6D1-F9857C41CBE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9547795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6E412248-914D-4D81-AF3B-0D343442BC6D}"/>
              </a:ext>
            </a:extLst>
          </p:cNvPr>
          <p:cNvSpPr>
            <a:spLocks noGrp="1" noRot="1" noChangeAspect="1" noChangeArrowheads="1" noTextEdit="1"/>
          </p:cNvSpPr>
          <p:nvPr>
            <p:ph type="sldImg"/>
          </p:nvPr>
        </p:nvSpPr>
        <p:spPr>
          <a:ln/>
        </p:spPr>
      </p:sp>
      <p:sp>
        <p:nvSpPr>
          <p:cNvPr id="21507" name="Notes Placeholder 2">
            <a:extLst>
              <a:ext uri="{FF2B5EF4-FFF2-40B4-BE49-F238E27FC236}">
                <a16:creationId xmlns:a16="http://schemas.microsoft.com/office/drawing/2014/main" id="{9865BD6A-BC0E-4C5B-90BE-E8960D545A4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rPr>
              <a:t>What are the real differences</a:t>
            </a:r>
          </a:p>
          <a:p>
            <a:endParaRPr lang="en-US" altLang="en-US" dirty="0">
              <a:latin typeface="Arial" panose="020B0604020202020204" pitchFamily="34" charset="0"/>
            </a:endParaRPr>
          </a:p>
          <a:p>
            <a:r>
              <a:rPr lang="en-US" altLang="en-US" b="1" dirty="0">
                <a:latin typeface="Arial" panose="020B0604020202020204" pitchFamily="34" charset="0"/>
              </a:rPr>
              <a:t>Student responses</a:t>
            </a:r>
          </a:p>
          <a:p>
            <a:r>
              <a:rPr lang="en-US" altLang="en-US" b="1" dirty="0">
                <a:latin typeface="Arial" panose="020B0604020202020204" pitchFamily="34" charset="0"/>
              </a:rPr>
              <a:t>If treated like a nice person maybe actually nicer – </a:t>
            </a:r>
            <a:r>
              <a:rPr lang="en-US" altLang="en-US" dirty="0">
                <a:latin typeface="Arial" panose="020B0604020202020204" pitchFamily="34" charset="0"/>
              </a:rPr>
              <a:t>on the right track</a:t>
            </a:r>
            <a:endParaRPr lang="en-US" altLang="en-US" b="1" dirty="0">
              <a:latin typeface="Arial" panose="020B0604020202020204" pitchFamily="34" charset="0"/>
            </a:endParaRPr>
          </a:p>
          <a:p>
            <a:r>
              <a:rPr lang="en-US" altLang="en-US" dirty="0">
                <a:latin typeface="Arial" panose="020B0604020202020204" pitchFamily="34" charset="0"/>
              </a:rPr>
              <a:t>Less attractive people work harder</a:t>
            </a:r>
          </a:p>
          <a:p>
            <a:r>
              <a:rPr lang="en-US" altLang="en-US" dirty="0">
                <a:latin typeface="Arial" panose="020B0604020202020204" pitchFamily="34" charset="0"/>
              </a:rPr>
              <a:t>More empathy with not </a:t>
            </a:r>
          </a:p>
          <a:p>
            <a:endParaRPr lang="en-US" altLang="en-US" dirty="0">
              <a:latin typeface="Arial" panose="020B0604020202020204" pitchFamily="34" charset="0"/>
            </a:endParaRPr>
          </a:p>
          <a:p>
            <a:endParaRPr lang="en-US" altLang="en-US" dirty="0">
              <a:latin typeface="Arial" panose="020B0604020202020204" pitchFamily="34" charset="0"/>
            </a:endParaRPr>
          </a:p>
          <a:p>
            <a:r>
              <a:rPr lang="en-US" altLang="en-US" dirty="0">
                <a:latin typeface="Arial" panose="020B0604020202020204" pitchFamily="34" charset="0"/>
              </a:rPr>
              <a:t>Think more (incorrect): smart, social dominant leadership, happier, mentally healthy</a:t>
            </a:r>
          </a:p>
          <a:p>
            <a:endParaRPr lang="en-US" altLang="en-US" dirty="0">
              <a:latin typeface="Arial" panose="020B0604020202020204" pitchFamily="34" charset="0"/>
            </a:endParaRPr>
          </a:p>
          <a:p>
            <a:r>
              <a:rPr lang="en-US" altLang="en-US" dirty="0">
                <a:latin typeface="Arial" panose="020B0604020202020204" pitchFamily="34" charset="0"/>
              </a:rPr>
              <a:t>Research says attractive; more </a:t>
            </a:r>
            <a:r>
              <a:rPr lang="en-US" altLang="en-US" dirty="0" err="1">
                <a:latin typeface="Arial" panose="020B0604020202020204" pitchFamily="34" charset="0"/>
              </a:rPr>
              <a:t>confortable</a:t>
            </a:r>
            <a:r>
              <a:rPr lang="en-US" altLang="en-US" dirty="0">
                <a:latin typeface="Arial" panose="020B0604020202020204" pitchFamily="34" charset="0"/>
              </a:rPr>
              <a:t> and </a:t>
            </a:r>
            <a:r>
              <a:rPr lang="en-US" altLang="en-US" dirty="0" err="1">
                <a:latin typeface="Arial" panose="020B0604020202020204" pitchFamily="34" charset="0"/>
              </a:rPr>
              <a:t>copentent</a:t>
            </a:r>
            <a:r>
              <a:rPr lang="en-US" altLang="en-US" dirty="0">
                <a:latin typeface="Arial" panose="020B0604020202020204" pitchFamily="34" charset="0"/>
              </a:rPr>
              <a:t> in social settings (smooth, </a:t>
            </a:r>
            <a:r>
              <a:rPr lang="en-US" altLang="en-US" dirty="0" err="1">
                <a:latin typeface="Arial" panose="020B0604020202020204" pitchFamily="34" charset="0"/>
              </a:rPr>
              <a:t>savy</a:t>
            </a:r>
            <a:r>
              <a:rPr lang="en-US" altLang="en-US" dirty="0">
                <a:latin typeface="Arial" panose="020B0604020202020204" pitchFamily="34" charset="0"/>
              </a:rPr>
              <a:t>)</a:t>
            </a:r>
          </a:p>
          <a:p>
            <a:r>
              <a:rPr lang="en-US" altLang="en-US" dirty="0">
                <a:latin typeface="Arial" panose="020B0604020202020204" pitchFamily="34" charset="0"/>
              </a:rPr>
              <a:t>	genes?</a:t>
            </a:r>
          </a:p>
          <a:p>
            <a:r>
              <a:rPr lang="en-US" altLang="en-US" dirty="0">
                <a:latin typeface="Arial" panose="020B0604020202020204" pitchFamily="34" charset="0"/>
              </a:rPr>
              <a:t>	more likely behavior confirmation (act the way others see us)</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r>
              <a:rPr lang="en-US" altLang="en-US" dirty="0">
                <a:latin typeface="Arial" panose="020B0604020202020204" pitchFamily="34" charset="0"/>
              </a:rPr>
              <a:t>To student guesses: okay, interesting</a:t>
            </a:r>
          </a:p>
          <a:p>
            <a:endParaRPr lang="en-US" altLang="en-US" dirty="0">
              <a:latin typeface="Arial" panose="020B0604020202020204" pitchFamily="34" charset="0"/>
            </a:endParaRPr>
          </a:p>
          <a:p>
            <a:r>
              <a:rPr lang="en-US" altLang="en-US" dirty="0">
                <a:latin typeface="Arial" panose="020B0604020202020204" pitchFamily="34" charset="0"/>
              </a:rPr>
              <a:t>Not familiar with research that disagrees with you but here’s what the research says</a:t>
            </a:r>
          </a:p>
        </p:txBody>
      </p:sp>
      <p:sp>
        <p:nvSpPr>
          <p:cNvPr id="21508" name="Slide Number Placeholder 3">
            <a:extLst>
              <a:ext uri="{FF2B5EF4-FFF2-40B4-BE49-F238E27FC236}">
                <a16:creationId xmlns:a16="http://schemas.microsoft.com/office/drawing/2014/main" id="{C1474C4E-80DC-49D5-A424-DF70B26EDC3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2400">
                <a:solidFill>
                  <a:schemeClr val="tx1"/>
                </a:solidFill>
                <a:latin typeface="Arial" panose="020B0604020202020204" pitchFamily="34" charset="0"/>
              </a:defRPr>
            </a:lvl1pPr>
            <a:lvl2pPr marL="742950" indent="-285750" defTabSz="911225">
              <a:defRPr sz="2400">
                <a:solidFill>
                  <a:schemeClr val="tx1"/>
                </a:solidFill>
                <a:latin typeface="Arial" panose="020B0604020202020204" pitchFamily="34" charset="0"/>
              </a:defRPr>
            </a:lvl2pPr>
            <a:lvl3pPr marL="1143000" indent="-228600" defTabSz="911225">
              <a:defRPr sz="2400">
                <a:solidFill>
                  <a:schemeClr val="tx1"/>
                </a:solidFill>
                <a:latin typeface="Arial" panose="020B0604020202020204" pitchFamily="34" charset="0"/>
              </a:defRPr>
            </a:lvl3pPr>
            <a:lvl4pPr marL="1600200" indent="-228600" defTabSz="911225">
              <a:defRPr sz="2400">
                <a:solidFill>
                  <a:schemeClr val="tx1"/>
                </a:solidFill>
                <a:latin typeface="Arial" panose="020B0604020202020204" pitchFamily="34" charset="0"/>
              </a:defRPr>
            </a:lvl4pPr>
            <a:lvl5pPr marL="2057400" indent="-228600" defTabSz="911225">
              <a:defRPr sz="2400">
                <a:solidFill>
                  <a:schemeClr val="tx1"/>
                </a:solidFill>
                <a:latin typeface="Arial" panose="020B0604020202020204" pitchFamily="34" charset="0"/>
              </a:defRPr>
            </a:lvl5pPr>
            <a:lvl6pPr marL="2514600" indent="-228600" defTabSz="911225"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11225"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11225"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11225"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1225" rtl="0" eaLnBrk="0" fontAlgn="base" latinLnBrk="0" hangingPunct="0">
              <a:lnSpc>
                <a:spcPct val="100000"/>
              </a:lnSpc>
              <a:spcBef>
                <a:spcPct val="0"/>
              </a:spcBef>
              <a:spcAft>
                <a:spcPct val="0"/>
              </a:spcAft>
              <a:buClrTx/>
              <a:buSzTx/>
              <a:buFontTx/>
              <a:buNone/>
              <a:tabLst/>
              <a:defRPr/>
            </a:pPr>
            <a:fld id="{20F41702-168E-4363-A1BB-DC2F5EADB3FC}"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1225" rtl="0" eaLnBrk="0" fontAlgn="base" latinLnBrk="0" hangingPunct="0">
                <a:lnSpc>
                  <a:spcPct val="100000"/>
                </a:lnSpc>
                <a:spcBef>
                  <a:spcPct val="0"/>
                </a:spcBef>
                <a:spcAft>
                  <a:spcPct val="0"/>
                </a:spcAft>
                <a:buClrTx/>
                <a:buSzTx/>
                <a:buFontTx/>
                <a:buNone/>
                <a:tabLst/>
                <a:defRPr/>
              </a:pPr>
              <a:t>26</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Confidence &amp; trustworthiness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D064B5-E036-4BE0-974D-14948B5D6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810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D064B5-E036-4BE0-974D-14948B5D6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5471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a:t>
            </a:r>
            <a:r>
              <a:rPr lang="en-US" b="1" dirty="0"/>
              <a:t>complex things </a:t>
            </a:r>
            <a:r>
              <a:rPr lang="en-US" dirty="0"/>
              <a:t>we can </a:t>
            </a:r>
            <a:r>
              <a:rPr lang="en-US" b="1" dirty="0"/>
              <a:t>understand quickly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D064B5-E036-4BE0-974D-14948B5D6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5958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5, 12, 25</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D064B5-E036-4BE0-974D-14948B5D6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38675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5, 12, 25</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D064B5-E036-4BE0-974D-14948B5D6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2805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CC5A54-0E45-4557-8502-F6BE0809400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92996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CC5A54-0E45-4557-8502-F6BE0809400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274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179E1F7-4ADA-4637-BA84-6B909654DA5F}"/>
              </a:ext>
            </a:extLst>
          </p:cNvPr>
          <p:cNvSpPr>
            <a:spLocks noGrp="1" noChangeArrowheads="1"/>
          </p:cNvSpPr>
          <p:nvPr>
            <p:ph type="sldNum" sz="quarter" idx="5"/>
          </p:nvPr>
        </p:nvSpPr>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902FD0B-AF06-4E18-9019-B9EA17883D1C}" type="slidenum">
              <a:rPr kumimoji="0" lang="en-US"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
        <p:nvSpPr>
          <p:cNvPr id="22531" name="Rectangle 2">
            <a:extLst>
              <a:ext uri="{FF2B5EF4-FFF2-40B4-BE49-F238E27FC236}">
                <a16:creationId xmlns:a16="http://schemas.microsoft.com/office/drawing/2014/main" id="{213E92E1-F9E3-4B44-B0B4-D25CAF1C5518}"/>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85555F82-2DB4-4779-A30D-6F8E68E73FFF}"/>
              </a:ext>
            </a:extLst>
          </p:cNvPr>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5B4235C-CFB9-4CE5-910D-DE92CFE73832}"/>
              </a:ext>
            </a:extLst>
          </p:cNvPr>
          <p:cNvSpPr>
            <a:spLocks noGrp="1" noChangeArrowheads="1"/>
          </p:cNvSpPr>
          <p:nvPr>
            <p:ph type="sldNum" sz="quarter" idx="5"/>
          </p:nvPr>
        </p:nvSpPr>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30923D0-9E1A-4264-906D-D020C2DDE602}" type="slidenum">
              <a:rPr kumimoji="0" lang="en-US"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
        <p:nvSpPr>
          <p:cNvPr id="20483" name="Rectangle 2">
            <a:extLst>
              <a:ext uri="{FF2B5EF4-FFF2-40B4-BE49-F238E27FC236}">
                <a16:creationId xmlns:a16="http://schemas.microsoft.com/office/drawing/2014/main" id="{565DBF07-7088-4344-82EB-ECE83433EDF9}"/>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3B5D41AA-8681-48E4-8EFA-253B425D761B}"/>
              </a:ext>
            </a:extLst>
          </p:cNvPr>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dirty="0"/>
          </a:p>
          <a:p>
            <a:endParaRPr lang="en-US" sz="1200" b="1" dirty="0"/>
          </a:p>
          <a:p>
            <a:r>
              <a:rPr lang="en-US" sz="1200" b="1" dirty="0"/>
              <a:t>Among 12 best. . .5 under grad, 3 from my 32-person dorm</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D064B5-E036-4BE0-974D-14948B5D6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7357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Coworkers example – so much easier if like coworkers</a:t>
            </a:r>
          </a:p>
          <a:p>
            <a:pPr marL="171450" indent="-171450">
              <a:buFontTx/>
              <a:buChar char="-"/>
            </a:pPr>
            <a:endParaRPr lang="en-US" dirty="0"/>
          </a:p>
          <a:p>
            <a:r>
              <a:rPr lang="en-US" altLang="en-US" dirty="0">
                <a:latin typeface="Arial" panose="020B0604020202020204" pitchFamily="34" charset="0"/>
              </a:rPr>
              <a:t>Makes us feel good about our lives (not missing out on opportunities with other person)</a:t>
            </a:r>
          </a:p>
          <a:p>
            <a:pPr marL="171450" indent="-171450">
              <a:buFontTx/>
              <a:buChar char="-"/>
            </a:pPr>
            <a:endParaRPr lang="en-US" dirty="0"/>
          </a:p>
          <a:p>
            <a:r>
              <a:rPr lang="en-US" altLang="en-US" dirty="0">
                <a:latin typeface="Arial" panose="020B0604020202020204" pitchFamily="34" charset="0"/>
              </a:rPr>
              <a:t>Study of women who were given ambiguous info about 2 other women</a:t>
            </a:r>
          </a:p>
          <a:p>
            <a:r>
              <a:rPr lang="en-US" altLang="en-US" dirty="0">
                <a:latin typeface="Arial" panose="020B0604020202020204" pitchFamily="34" charset="0"/>
              </a:rPr>
              <a:t>Then told they were going to meet one of the women</a:t>
            </a:r>
          </a:p>
          <a:p>
            <a:r>
              <a:rPr lang="en-US" altLang="en-US" dirty="0">
                <a:latin typeface="Arial" panose="020B0604020202020204" pitchFamily="34" charset="0"/>
              </a:rPr>
              <a:t>Participants liked her more than a woman they were not expecting to meet</a:t>
            </a:r>
          </a:p>
          <a:p>
            <a:endParaRPr lang="en-US" altLang="en-US" dirty="0">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 </a:t>
            </a:r>
            <a:r>
              <a:rPr lang="en-US" altLang="en-US" sz="1200" dirty="0"/>
              <a:t>Darley and </a:t>
            </a:r>
            <a:r>
              <a:rPr lang="en-US" altLang="en-US" sz="1200" dirty="0" err="1"/>
              <a:t>Berscheid</a:t>
            </a:r>
            <a:r>
              <a:rPr lang="en-US" altLang="en-US" sz="1200" dirty="0"/>
              <a:t> (1967)</a:t>
            </a:r>
          </a:p>
          <a:p>
            <a:endParaRPr lang="en-US" altLang="en-US" dirty="0">
              <a:latin typeface="Arial" panose="020B0604020202020204" pitchFamily="34" charset="0"/>
            </a:endParaRP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D064B5-E036-4BE0-974D-14948B5D6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3650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altLang="en-US" dirty="0">
                <a:latin typeface="Arial" panose="020B0604020202020204" pitchFamily="34" charset="0"/>
              </a:rPr>
              <a:t>Makes us feel good about our lives (not </a:t>
            </a:r>
            <a:r>
              <a:rPr lang="en-US" altLang="en-US" b="1" dirty="0">
                <a:latin typeface="Arial" panose="020B0604020202020204" pitchFamily="34" charset="0"/>
              </a:rPr>
              <a:t>missing out on opportunities </a:t>
            </a:r>
            <a:r>
              <a:rPr lang="en-US" altLang="en-US" dirty="0">
                <a:latin typeface="Arial" panose="020B0604020202020204" pitchFamily="34" charset="0"/>
              </a:rPr>
              <a:t>with other person)</a:t>
            </a:r>
          </a:p>
          <a:p>
            <a:pPr marL="0" indent="0">
              <a:buFontTx/>
              <a:buNone/>
            </a:pPr>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D064B5-E036-4BE0-974D-14948B5D60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7532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Attention check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CC5A54-0E45-4557-8502-F6BE0809400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9315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a:extLst>
              <a:ext uri="{FF2B5EF4-FFF2-40B4-BE49-F238E27FC236}">
                <a16:creationId xmlns:a16="http://schemas.microsoft.com/office/drawing/2014/main" id="{5B1737B0-5350-41E8-A4CA-1C3B305521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2400">
                <a:solidFill>
                  <a:schemeClr val="tx1"/>
                </a:solidFill>
                <a:latin typeface="Arial" panose="020B0604020202020204" pitchFamily="34" charset="0"/>
              </a:defRPr>
            </a:lvl1pPr>
            <a:lvl2pPr marL="742950" indent="-285750" defTabSz="911225">
              <a:defRPr sz="2400">
                <a:solidFill>
                  <a:schemeClr val="tx1"/>
                </a:solidFill>
                <a:latin typeface="Arial" panose="020B0604020202020204" pitchFamily="34" charset="0"/>
              </a:defRPr>
            </a:lvl2pPr>
            <a:lvl3pPr marL="1143000" indent="-228600" defTabSz="911225">
              <a:defRPr sz="2400">
                <a:solidFill>
                  <a:schemeClr val="tx1"/>
                </a:solidFill>
                <a:latin typeface="Arial" panose="020B0604020202020204" pitchFamily="34" charset="0"/>
              </a:defRPr>
            </a:lvl3pPr>
            <a:lvl4pPr marL="1600200" indent="-228600" defTabSz="911225">
              <a:defRPr sz="2400">
                <a:solidFill>
                  <a:schemeClr val="tx1"/>
                </a:solidFill>
                <a:latin typeface="Arial" panose="020B0604020202020204" pitchFamily="34" charset="0"/>
              </a:defRPr>
            </a:lvl4pPr>
            <a:lvl5pPr marL="2057400" indent="-228600" defTabSz="911225">
              <a:defRPr sz="2400">
                <a:solidFill>
                  <a:schemeClr val="tx1"/>
                </a:solidFill>
                <a:latin typeface="Arial" panose="020B0604020202020204" pitchFamily="34" charset="0"/>
              </a:defRPr>
            </a:lvl5pPr>
            <a:lvl6pPr marL="2514600" indent="-228600" defTabSz="911225"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11225"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11225"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11225"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1225" rtl="0" eaLnBrk="0" fontAlgn="base" latinLnBrk="0" hangingPunct="0">
              <a:lnSpc>
                <a:spcPct val="100000"/>
              </a:lnSpc>
              <a:spcBef>
                <a:spcPct val="0"/>
              </a:spcBef>
              <a:spcAft>
                <a:spcPct val="0"/>
              </a:spcAft>
              <a:buClrTx/>
              <a:buSzTx/>
              <a:buFontTx/>
              <a:buNone/>
              <a:tabLst/>
              <a:defRPr/>
            </a:pPr>
            <a:fld id="{AB2E3353-17DF-4D60-A714-E4098A07B3DE}"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1225" rtl="0" eaLnBrk="0" fontAlgn="base" latinLnBrk="0" hangingPunct="0">
                <a:lnSpc>
                  <a:spcPct val="100000"/>
                </a:lnSpc>
                <a:spcBef>
                  <a:spcPct val="0"/>
                </a:spcBef>
                <a:spcAft>
                  <a:spcPct val="0"/>
                </a:spcAft>
                <a:buClrTx/>
                <a:buSzTx/>
                <a:buFontTx/>
                <a:buNone/>
                <a:tabLst/>
                <a:defRPr/>
              </a:pPr>
              <a:t>24</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9459" name="Rectangle 2">
            <a:extLst>
              <a:ext uri="{FF2B5EF4-FFF2-40B4-BE49-F238E27FC236}">
                <a16:creationId xmlns:a16="http://schemas.microsoft.com/office/drawing/2014/main" id="{AA751059-51A1-43BB-A31B-9CB6F1ED0F97}"/>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97765796-D891-49F9-B0F3-CBE4DD2E0A8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1200" dirty="0">
                <a:latin typeface="Arial" panose="020B0604020202020204" pitchFamily="34" charset="0"/>
              </a:rPr>
              <a:t>University of Minnesota. (1966)</a:t>
            </a:r>
          </a:p>
          <a:p>
            <a:r>
              <a:rPr lang="en-US" altLang="en-US" sz="1200" dirty="0">
                <a:latin typeface="Arial" panose="020B0604020202020204" pitchFamily="34" charset="0"/>
              </a:rPr>
              <a:t>Got information on 752 entering freshman</a:t>
            </a:r>
          </a:p>
          <a:p>
            <a:r>
              <a:rPr lang="en-US" altLang="en-US" sz="1200" dirty="0">
                <a:latin typeface="Arial" panose="020B0604020202020204" pitchFamily="34" charset="0"/>
              </a:rPr>
              <a:t>Made up this so-called </a:t>
            </a:r>
            <a:r>
              <a:rPr lang="en-US" altLang="en-US" sz="1200" b="1" dirty="0">
                <a:latin typeface="Arial" panose="020B0604020202020204" pitchFamily="34" charset="0"/>
              </a:rPr>
              <a:t>dating service and matched them with a partner </a:t>
            </a:r>
            <a:r>
              <a:rPr lang="en-US" altLang="en-US" sz="1200" dirty="0">
                <a:latin typeface="Arial" panose="020B0604020202020204" pitchFamily="34" charset="0"/>
              </a:rPr>
              <a:t>to go to the Welcome Week Dance </a:t>
            </a:r>
          </a:p>
          <a:p>
            <a:r>
              <a:rPr lang="en-US" altLang="en-US" sz="1200" dirty="0">
                <a:latin typeface="Arial" panose="020B0604020202020204" pitchFamily="34" charset="0"/>
              </a:rPr>
              <a:t>They were told that they were matched up with a person based on their personal information, but actually they were </a:t>
            </a:r>
            <a:r>
              <a:rPr lang="en-US" altLang="en-US" sz="1200" b="1" dirty="0">
                <a:latin typeface="Arial" panose="020B0604020202020204" pitchFamily="34" charset="0"/>
              </a:rPr>
              <a:t>randomly put together</a:t>
            </a:r>
            <a:endParaRPr lang="en-US" altLang="en-US" sz="1200" dirty="0">
              <a:latin typeface="Arial" panose="020B0604020202020204" pitchFamily="34" charset="0"/>
            </a:endParaRPr>
          </a:p>
          <a:p>
            <a:r>
              <a:rPr lang="en-US" altLang="en-US" sz="1200" dirty="0">
                <a:latin typeface="Arial" panose="020B0604020202020204" pitchFamily="34" charset="0"/>
              </a:rPr>
              <a:t>Interested in finding out what aspects would predict  them wanting to see each other again (would extroverts want to be with extraverts, would self-esteem play a role, etc.)</a:t>
            </a:r>
            <a:endParaRPr lang="en-US" altLang="en-US" sz="1200" b="1" dirty="0">
              <a:latin typeface="Arial" panose="020B0604020202020204" pitchFamily="34" charset="0"/>
            </a:endParaRPr>
          </a:p>
          <a:p>
            <a:r>
              <a:rPr lang="en-US" altLang="en-US" sz="1200" b="1" dirty="0">
                <a:latin typeface="Arial" panose="020B0604020202020204" pitchFamily="34" charset="0"/>
              </a:rPr>
              <a:t>She asked them: “Do you want to see this person (your match) again?” </a:t>
            </a:r>
            <a:endParaRPr lang="en-US" altLang="en-US" sz="1200" dirty="0">
              <a:latin typeface="Arial" panose="020B0604020202020204" pitchFamily="34" charset="0"/>
            </a:endParaRPr>
          </a:p>
          <a:p>
            <a:r>
              <a:rPr lang="en-US" altLang="en-US" sz="1200" dirty="0">
                <a:latin typeface="Arial" panose="020B0604020202020204" pitchFamily="34" charset="0"/>
              </a:rPr>
              <a:t>Only one thing predicted whether or not they wanted to see this person again – </a:t>
            </a:r>
            <a:r>
              <a:rPr lang="en-US" altLang="en-US" sz="1200" i="1" dirty="0">
                <a:latin typeface="Arial" panose="020B0604020202020204" pitchFamily="34" charset="0"/>
              </a:rPr>
              <a:t>any ideas?  Intelligence?  Personality?  NO – only physical attractiveness!  foreshadowing</a:t>
            </a:r>
          </a:p>
          <a:p>
            <a:endParaRPr lang="en-US" dirty="0"/>
          </a:p>
          <a:p>
            <a:endParaRPr lang="en-US" dirty="0"/>
          </a:p>
          <a:p>
            <a:endParaRPr lang="en-US" dirty="0"/>
          </a:p>
          <a:p>
            <a:endParaRPr lang="en-US" dirty="0"/>
          </a:p>
          <a:p>
            <a:r>
              <a:rPr lang="en-US" altLang="en-US" sz="1000" dirty="0">
                <a:latin typeface="Arial" panose="020B0604020202020204" pitchFamily="34" charset="0"/>
              </a:rPr>
              <a:t>warm and responsive and more likeable after plastic surgery.</a:t>
            </a:r>
          </a:p>
        </p:txBody>
      </p:sp>
    </p:spTree>
    <p:extLst>
      <p:ext uri="{BB962C8B-B14F-4D97-AF65-F5344CB8AC3E}">
        <p14:creationId xmlns:p14="http://schemas.microsoft.com/office/powerpoint/2010/main" val="2651408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a:extLst>
              <a:ext uri="{FF2B5EF4-FFF2-40B4-BE49-F238E27FC236}">
                <a16:creationId xmlns:a16="http://schemas.microsoft.com/office/drawing/2014/main" id="{5B1737B0-5350-41E8-A4CA-1C3B305521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2400">
                <a:solidFill>
                  <a:schemeClr val="tx1"/>
                </a:solidFill>
                <a:latin typeface="Arial" panose="020B0604020202020204" pitchFamily="34" charset="0"/>
              </a:defRPr>
            </a:lvl1pPr>
            <a:lvl2pPr marL="742950" indent="-285750" defTabSz="911225">
              <a:defRPr sz="2400">
                <a:solidFill>
                  <a:schemeClr val="tx1"/>
                </a:solidFill>
                <a:latin typeface="Arial" panose="020B0604020202020204" pitchFamily="34" charset="0"/>
              </a:defRPr>
            </a:lvl2pPr>
            <a:lvl3pPr marL="1143000" indent="-228600" defTabSz="911225">
              <a:defRPr sz="2400">
                <a:solidFill>
                  <a:schemeClr val="tx1"/>
                </a:solidFill>
                <a:latin typeface="Arial" panose="020B0604020202020204" pitchFamily="34" charset="0"/>
              </a:defRPr>
            </a:lvl3pPr>
            <a:lvl4pPr marL="1600200" indent="-228600" defTabSz="911225">
              <a:defRPr sz="2400">
                <a:solidFill>
                  <a:schemeClr val="tx1"/>
                </a:solidFill>
                <a:latin typeface="Arial" panose="020B0604020202020204" pitchFamily="34" charset="0"/>
              </a:defRPr>
            </a:lvl4pPr>
            <a:lvl5pPr marL="2057400" indent="-228600" defTabSz="911225">
              <a:defRPr sz="2400">
                <a:solidFill>
                  <a:schemeClr val="tx1"/>
                </a:solidFill>
                <a:latin typeface="Arial" panose="020B0604020202020204" pitchFamily="34" charset="0"/>
              </a:defRPr>
            </a:lvl5pPr>
            <a:lvl6pPr marL="2514600" indent="-228600" defTabSz="911225"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11225"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11225"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11225"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1225" rtl="0" eaLnBrk="0" fontAlgn="base" latinLnBrk="0" hangingPunct="0">
              <a:lnSpc>
                <a:spcPct val="100000"/>
              </a:lnSpc>
              <a:spcBef>
                <a:spcPct val="0"/>
              </a:spcBef>
              <a:spcAft>
                <a:spcPct val="0"/>
              </a:spcAft>
              <a:buClrTx/>
              <a:buSzTx/>
              <a:buFontTx/>
              <a:buNone/>
              <a:tabLst/>
              <a:defRPr/>
            </a:pPr>
            <a:fld id="{AB2E3353-17DF-4D60-A714-E4098A07B3DE}"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1225" rtl="0" eaLnBrk="0" fontAlgn="base" latinLnBrk="0" hangingPunct="0">
                <a:lnSpc>
                  <a:spcPct val="100000"/>
                </a:lnSpc>
                <a:spcBef>
                  <a:spcPct val="0"/>
                </a:spcBef>
                <a:spcAft>
                  <a:spcPct val="0"/>
                </a:spcAft>
                <a:buClrTx/>
                <a:buSzTx/>
                <a:buFontTx/>
                <a:buNone/>
                <a:tabLst/>
                <a:defRPr/>
              </a:pPr>
              <a:t>25</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9459" name="Rectangle 2">
            <a:extLst>
              <a:ext uri="{FF2B5EF4-FFF2-40B4-BE49-F238E27FC236}">
                <a16:creationId xmlns:a16="http://schemas.microsoft.com/office/drawing/2014/main" id="{AA751059-51A1-43BB-A31B-9CB6F1ED0F97}"/>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97765796-D891-49F9-B0F3-CBE4DD2E0A8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a:p>
            <a:pPr>
              <a:lnSpc>
                <a:spcPct val="90000"/>
              </a:lnSpc>
            </a:pPr>
            <a:r>
              <a:rPr lang="en-US" altLang="en-US" sz="2800" b="1" dirty="0"/>
              <a:t>Is the stereotype true?</a:t>
            </a:r>
          </a:p>
          <a:p>
            <a:pPr>
              <a:lnSpc>
                <a:spcPct val="90000"/>
              </a:lnSpc>
            </a:pPr>
            <a:r>
              <a:rPr lang="en-US" altLang="en-US" sz="2800" dirty="0"/>
              <a:t>Mostly false</a:t>
            </a:r>
          </a:p>
          <a:p>
            <a:pPr>
              <a:lnSpc>
                <a:spcPct val="90000"/>
              </a:lnSpc>
            </a:pPr>
            <a:r>
              <a:rPr lang="en-US" altLang="en-US" sz="2800" dirty="0"/>
              <a:t>Physically attractive people are NOT more </a:t>
            </a:r>
          </a:p>
          <a:p>
            <a:pPr lvl="1">
              <a:lnSpc>
                <a:spcPct val="90000"/>
              </a:lnSpc>
            </a:pPr>
            <a:r>
              <a:rPr lang="en-US" altLang="en-US" sz="2400" dirty="0"/>
              <a:t>Intelligent, dominant, happier, or mentally healthy</a:t>
            </a:r>
          </a:p>
          <a:p>
            <a:pPr>
              <a:lnSpc>
                <a:spcPct val="90000"/>
              </a:lnSpc>
            </a:pPr>
            <a:r>
              <a:rPr lang="en-US" altLang="en-US" sz="2800" dirty="0"/>
              <a:t>They are:</a:t>
            </a:r>
          </a:p>
          <a:p>
            <a:pPr lvl="1">
              <a:lnSpc>
                <a:spcPct val="90000"/>
              </a:lnSpc>
            </a:pPr>
            <a:r>
              <a:rPr lang="en-US" altLang="en-US" sz="2400" dirty="0"/>
              <a:t>More comfortable and competent in social settings</a:t>
            </a:r>
          </a:p>
          <a:p>
            <a:pPr>
              <a:lnSpc>
                <a:spcPct val="90000"/>
              </a:lnSpc>
            </a:pPr>
            <a:r>
              <a:rPr lang="en-US" altLang="en-US" sz="2800" dirty="0"/>
              <a:t>Why??</a:t>
            </a:r>
          </a:p>
          <a:p>
            <a:pPr lvl="1">
              <a:lnSpc>
                <a:spcPct val="90000"/>
              </a:lnSpc>
            </a:pPr>
            <a:r>
              <a:rPr lang="en-US" altLang="en-US" sz="2400" dirty="0">
                <a:solidFill>
                  <a:srgbClr val="FF0000"/>
                </a:solidFill>
              </a:rPr>
              <a:t>behavior confirmation (think back to the social cognition or stereotype lecture)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000" i="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000"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i="1" dirty="0"/>
              <a:t>Beautiful-is-good stereotype </a:t>
            </a:r>
            <a:r>
              <a:rPr lang="en-US" altLang="en-US" sz="1000" dirty="0"/>
              <a:t>- The belief that physically attractive people have a wide range of positive characteristics</a:t>
            </a:r>
          </a:p>
          <a:p>
            <a:endParaRPr lang="en-US" altLang="en-US" sz="1000" dirty="0">
              <a:latin typeface="Arial" panose="020B0604020202020204" pitchFamily="34" charset="0"/>
            </a:endParaRPr>
          </a:p>
          <a:p>
            <a:endParaRPr lang="en-US" altLang="en-US" sz="1000" dirty="0">
              <a:latin typeface="Arial" panose="020B0604020202020204" pitchFamily="34" charset="0"/>
            </a:endParaRPr>
          </a:p>
          <a:p>
            <a:r>
              <a:rPr lang="en-US" altLang="en-US" sz="1000" dirty="0">
                <a:latin typeface="Arial" panose="020B0604020202020204" pitchFamily="34" charset="0"/>
              </a:rPr>
              <a:t>Imagine someone says they just married wife because physical attractive (we look down upon them)</a:t>
            </a:r>
          </a:p>
          <a:p>
            <a:endParaRPr lang="en-US" altLang="en-US" sz="1000" dirty="0">
              <a:latin typeface="Arial" panose="020B0604020202020204" pitchFamily="34" charset="0"/>
            </a:endParaRPr>
          </a:p>
          <a:p>
            <a:r>
              <a:rPr lang="en-US" altLang="en-US" sz="1000" dirty="0">
                <a:latin typeface="Arial" panose="020B0604020202020204" pitchFamily="34" charset="0"/>
              </a:rPr>
              <a:t>In animal community Bright Cardinal or peacock tale suggest must to do well to not get eaten (have a bullseye) – </a:t>
            </a:r>
          </a:p>
          <a:p>
            <a:endParaRPr lang="en-US" altLang="en-US" sz="1000" dirty="0">
              <a:latin typeface="Arial" panose="020B0604020202020204" pitchFamily="34" charset="0"/>
            </a:endParaRPr>
          </a:p>
          <a:p>
            <a:r>
              <a:rPr lang="en-US" altLang="en-US" sz="1000" dirty="0" err="1">
                <a:latin typeface="Arial" panose="020B0604020202020204" pitchFamily="34" charset="0"/>
              </a:rPr>
              <a:t>Bueaty</a:t>
            </a:r>
            <a:r>
              <a:rPr lang="en-US" altLang="en-US" sz="1000" dirty="0">
                <a:latin typeface="Arial" panose="020B0604020202020204" pitchFamily="34" charset="0"/>
              </a:rPr>
              <a:t> in the beast (we don’t like the inconsistency so make the beast ugly because is ugly on the inside)</a:t>
            </a:r>
          </a:p>
          <a:p>
            <a:r>
              <a:rPr lang="en-US" altLang="en-US" sz="1000" b="1" dirty="0">
                <a:latin typeface="Arial" panose="020B0604020202020204" pitchFamily="34" charset="0"/>
              </a:rPr>
              <a:t>We’re socialized to associate the two (internalized) </a:t>
            </a:r>
            <a:r>
              <a:rPr lang="en-US" altLang="en-US" sz="1000" b="1" dirty="0" err="1">
                <a:latin typeface="Arial" panose="020B0604020202020204" pitchFamily="34" charset="0"/>
              </a:rPr>
              <a:t>stereptype</a:t>
            </a:r>
            <a:r>
              <a:rPr lang="en-US" altLang="en-US" sz="1000" dirty="0">
                <a:latin typeface="Arial" panose="020B0604020202020204" pitchFamily="34" charset="0"/>
              </a:rPr>
              <a:t>  </a:t>
            </a:r>
          </a:p>
          <a:p>
            <a:r>
              <a:rPr lang="en-US" altLang="en-US" sz="1000" dirty="0">
                <a:latin typeface="Arial" panose="020B0604020202020204" pitchFamily="34" charset="0"/>
              </a:rPr>
              <a:t>	“</a:t>
            </a:r>
            <a:r>
              <a:rPr lang="en-US" altLang="en-US" sz="1000" b="1" dirty="0">
                <a:latin typeface="Arial" panose="020B0604020202020204" pitchFamily="34" charset="0"/>
              </a:rPr>
              <a:t>The Disney effect”</a:t>
            </a:r>
            <a:endParaRPr lang="en-US" altLang="en-US" sz="1000" dirty="0">
              <a:latin typeface="Arial" panose="020B0604020202020204" pitchFamily="34" charset="0"/>
            </a:endParaRPr>
          </a:p>
          <a:p>
            <a:endParaRPr lang="en-US" altLang="en-US" sz="1000" dirty="0">
              <a:latin typeface="Arial" panose="020B0604020202020204" pitchFamily="34" charset="0"/>
            </a:endParaRPr>
          </a:p>
          <a:p>
            <a:endParaRPr lang="en-US" altLang="en-US" sz="1000" i="1" dirty="0">
              <a:latin typeface="Arial" panose="020B0604020202020204" pitchFamily="34" charset="0"/>
            </a:endParaRPr>
          </a:p>
          <a:p>
            <a:r>
              <a:rPr lang="en-US" altLang="en-US" sz="1000" i="1" dirty="0">
                <a:latin typeface="Arial" panose="020B0604020202020204" pitchFamily="34" charset="0"/>
              </a:rPr>
              <a:t>Frieze et al. - Participants looked at 737 MBA graduates and rated them on a scale of 1 (not attractive) to 5 (strikingly attractive).  Researchers then compared attractiveness score with income and found </a:t>
            </a:r>
            <a:r>
              <a:rPr lang="en-US" altLang="en-US" sz="1000" b="1" i="1" dirty="0">
                <a:latin typeface="Arial" panose="020B0604020202020204" pitchFamily="34" charset="0"/>
              </a:rPr>
              <a:t>that for each additional scale unit of rated attractiveness, men earned an additional $2,600 and women $2,150 a year.</a:t>
            </a:r>
            <a:r>
              <a:rPr lang="en-US" altLang="en-US" sz="1000" dirty="0">
                <a:latin typeface="Arial" panose="020B0604020202020204" pitchFamily="34" charset="0"/>
              </a:rPr>
              <a:t> </a:t>
            </a:r>
          </a:p>
          <a:p>
            <a:endParaRPr lang="en-US" altLang="en-US" sz="1000" dirty="0">
              <a:latin typeface="Arial" panose="020B0604020202020204" pitchFamily="34" charset="0"/>
            </a:endParaRPr>
          </a:p>
          <a:p>
            <a:r>
              <a:rPr lang="en-US" altLang="en-US" sz="1000" dirty="0">
                <a:latin typeface="Arial" panose="020B0604020202020204" pitchFamily="34" charset="0"/>
              </a:rPr>
              <a:t>Attractive criminals get shorter </a:t>
            </a:r>
            <a:r>
              <a:rPr lang="en-US" altLang="en-US" sz="1000" dirty="0" err="1">
                <a:latin typeface="Arial" panose="020B0604020202020204" pitchFamily="34" charset="0"/>
              </a:rPr>
              <a:t>senteces</a:t>
            </a:r>
            <a:r>
              <a:rPr lang="en-US" altLang="en-US" sz="1000" dirty="0">
                <a:latin typeface="Arial" panose="020B0604020202020204" pitchFamily="34" charset="0"/>
              </a:rPr>
              <a:t>. Students treated less strictly for breaking the rules</a:t>
            </a:r>
          </a:p>
          <a:p>
            <a:r>
              <a:rPr lang="en-US" altLang="en-US" sz="1000" dirty="0">
                <a:latin typeface="Arial" panose="020B0604020202020204" pitchFamily="34" charset="0"/>
              </a:rPr>
              <a:t>	Halo effect?</a:t>
            </a:r>
          </a:p>
          <a:p>
            <a:endParaRPr lang="en-US" altLang="en-US" sz="1000" dirty="0">
              <a:latin typeface="Arial" panose="020B0604020202020204" pitchFamily="34" charset="0"/>
            </a:endParaRPr>
          </a:p>
          <a:p>
            <a:r>
              <a:rPr lang="en-US" altLang="en-US" sz="1000" dirty="0" err="1">
                <a:latin typeface="Arial" panose="020B0604020202020204" pitchFamily="34" charset="0"/>
              </a:rPr>
              <a:t>Kalick</a:t>
            </a:r>
            <a:r>
              <a:rPr lang="en-US" altLang="en-US" sz="1000" dirty="0">
                <a:latin typeface="Arial" panose="020B0604020202020204" pitchFamily="34" charset="0"/>
              </a:rPr>
              <a:t> (1977) - Harvard students rated their impressions of 8 people based on photographs taken before or after plastic surgery.</a:t>
            </a:r>
          </a:p>
          <a:p>
            <a:r>
              <a:rPr lang="en-US" altLang="en-US" sz="1000" dirty="0">
                <a:latin typeface="Arial" panose="020B0604020202020204" pitchFamily="34" charset="0"/>
              </a:rPr>
              <a:t>Post plastic surgery, people are rated as more kind, sensitive, sexually warm and responsive and more likeable after plastic surgery.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a:extLst>
              <a:ext uri="{FF2B5EF4-FFF2-40B4-BE49-F238E27FC236}">
                <a16:creationId xmlns:a16="http://schemas.microsoft.com/office/drawing/2014/main" id="{95AE6FA6-B20F-4E20-BF03-CB59D44A522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a16="http://schemas.microsoft.com/office/drawing/2014/main" id="{7C27CF80-1333-46B3-8B83-CD9F223ECB9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a16="http://schemas.microsoft.com/office/drawing/2014/main" id="{D0016BE8-7B9C-44AD-B45B-A9649E110AEE}"/>
              </a:ext>
            </a:extLst>
          </p:cNvPr>
          <p:cNvSpPr>
            <a:spLocks noGrp="1" noChangeArrowheads="1"/>
          </p:cNvSpPr>
          <p:nvPr>
            <p:ph type="sldNum" sz="quarter" idx="12"/>
          </p:nvPr>
        </p:nvSpPr>
        <p:spPr>
          <a:ln/>
        </p:spPr>
        <p:txBody>
          <a:bodyPr/>
          <a:lstStyle>
            <a:lvl1pPr>
              <a:defRPr/>
            </a:lvl1pPr>
          </a:lstStyle>
          <a:p>
            <a:fld id="{5605B33C-4FE1-4ACF-9234-F1369C72335C}" type="slidenum">
              <a:rPr lang="en-US" altLang="en-US"/>
              <a:pPr/>
              <a:t>‹#›</a:t>
            </a:fld>
            <a:endParaRPr lang="en-US" altLang="en-US"/>
          </a:p>
        </p:txBody>
      </p:sp>
    </p:spTree>
    <p:extLst>
      <p:ext uri="{BB962C8B-B14F-4D97-AF65-F5344CB8AC3E}">
        <p14:creationId xmlns:p14="http://schemas.microsoft.com/office/powerpoint/2010/main" val="261890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2FE9A86D-3BF8-48FF-B028-2466447A2591}"/>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a16="http://schemas.microsoft.com/office/drawing/2014/main" id="{F1C23E0A-A5FA-4B09-ADB4-CB3E8AC474C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a16="http://schemas.microsoft.com/office/drawing/2014/main" id="{61F96E87-DE66-4348-B352-F34F5C82E763}"/>
              </a:ext>
            </a:extLst>
          </p:cNvPr>
          <p:cNvSpPr>
            <a:spLocks noGrp="1" noChangeArrowheads="1"/>
          </p:cNvSpPr>
          <p:nvPr>
            <p:ph type="sldNum" sz="quarter" idx="12"/>
          </p:nvPr>
        </p:nvSpPr>
        <p:spPr>
          <a:ln/>
        </p:spPr>
        <p:txBody>
          <a:bodyPr/>
          <a:lstStyle>
            <a:lvl1pPr>
              <a:defRPr/>
            </a:lvl1pPr>
          </a:lstStyle>
          <a:p>
            <a:fld id="{71F6DCBD-668C-46C8-ADB0-0D0BAEE902D6}" type="slidenum">
              <a:rPr lang="en-US" altLang="en-US"/>
              <a:pPr/>
              <a:t>‹#›</a:t>
            </a:fld>
            <a:endParaRPr lang="en-US" altLang="en-US"/>
          </a:p>
        </p:txBody>
      </p:sp>
    </p:spTree>
    <p:extLst>
      <p:ext uri="{BB962C8B-B14F-4D97-AF65-F5344CB8AC3E}">
        <p14:creationId xmlns:p14="http://schemas.microsoft.com/office/powerpoint/2010/main" val="3612514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42950"/>
            <a:ext cx="2590800" cy="5505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742950"/>
            <a:ext cx="7569200" cy="5505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E92A8D6D-3083-4446-8B7E-64F21859C52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a16="http://schemas.microsoft.com/office/drawing/2014/main" id="{98D47930-351D-4F5F-BE40-8C3D9C8A053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a16="http://schemas.microsoft.com/office/drawing/2014/main" id="{6937541E-FBEF-4FD3-B806-29A73AAC13E9}"/>
              </a:ext>
            </a:extLst>
          </p:cNvPr>
          <p:cNvSpPr>
            <a:spLocks noGrp="1" noChangeArrowheads="1"/>
          </p:cNvSpPr>
          <p:nvPr>
            <p:ph type="sldNum" sz="quarter" idx="12"/>
          </p:nvPr>
        </p:nvSpPr>
        <p:spPr>
          <a:ln/>
        </p:spPr>
        <p:txBody>
          <a:bodyPr/>
          <a:lstStyle>
            <a:lvl1pPr>
              <a:defRPr/>
            </a:lvl1pPr>
          </a:lstStyle>
          <a:p>
            <a:fld id="{D6355872-2362-4C24-8DB8-BCBBA7163EF2}" type="slidenum">
              <a:rPr lang="en-US" altLang="en-US"/>
              <a:pPr/>
              <a:t>‹#›</a:t>
            </a:fld>
            <a:endParaRPr lang="en-US" altLang="en-US"/>
          </a:p>
        </p:txBody>
      </p:sp>
    </p:spTree>
    <p:extLst>
      <p:ext uri="{BB962C8B-B14F-4D97-AF65-F5344CB8AC3E}">
        <p14:creationId xmlns:p14="http://schemas.microsoft.com/office/powerpoint/2010/main" val="21183875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742950"/>
            <a:ext cx="10363200" cy="1162050"/>
          </a:xfrm>
        </p:spPr>
        <p:txBody>
          <a:bodyPr/>
          <a:lstStyle/>
          <a:p>
            <a:r>
              <a:rPr lang="en-US"/>
              <a:t>Click to edit Master title style</a:t>
            </a:r>
          </a:p>
        </p:txBody>
      </p:sp>
      <p:sp>
        <p:nvSpPr>
          <p:cNvPr id="3" name="Text Placeholder 2"/>
          <p:cNvSpPr>
            <a:spLocks noGrp="1"/>
          </p:cNvSpPr>
          <p:nvPr>
            <p:ph type="body" sz="half" idx="1"/>
          </p:nvPr>
        </p:nvSpPr>
        <p:spPr>
          <a:xfrm>
            <a:off x="914400" y="21336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97600" y="2133600"/>
            <a:ext cx="5080000" cy="4114800"/>
          </a:xfrm>
        </p:spPr>
        <p:txBody>
          <a:bodyPr/>
          <a:lstStyle/>
          <a:p>
            <a:pPr lvl="0"/>
            <a:endParaRPr lang="en-US" noProof="0"/>
          </a:p>
        </p:txBody>
      </p:sp>
      <p:sp>
        <p:nvSpPr>
          <p:cNvPr id="5" name="Rectangle 2">
            <a:extLst>
              <a:ext uri="{FF2B5EF4-FFF2-40B4-BE49-F238E27FC236}">
                <a16:creationId xmlns:a16="http://schemas.microsoft.com/office/drawing/2014/main" id="{78485021-19B8-432A-83CE-50004F4B690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
            <a:extLst>
              <a:ext uri="{FF2B5EF4-FFF2-40B4-BE49-F238E27FC236}">
                <a16:creationId xmlns:a16="http://schemas.microsoft.com/office/drawing/2014/main" id="{8F1D34D5-EB6E-4B7D-AC2F-59983933081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4">
            <a:extLst>
              <a:ext uri="{FF2B5EF4-FFF2-40B4-BE49-F238E27FC236}">
                <a16:creationId xmlns:a16="http://schemas.microsoft.com/office/drawing/2014/main" id="{4FD5F9A6-FE60-4463-A6CD-AA517E337D8B}"/>
              </a:ext>
            </a:extLst>
          </p:cNvPr>
          <p:cNvSpPr>
            <a:spLocks noGrp="1" noChangeArrowheads="1"/>
          </p:cNvSpPr>
          <p:nvPr>
            <p:ph type="sldNum" sz="quarter" idx="12"/>
          </p:nvPr>
        </p:nvSpPr>
        <p:spPr>
          <a:ln/>
        </p:spPr>
        <p:txBody>
          <a:bodyPr/>
          <a:lstStyle>
            <a:lvl1pPr>
              <a:defRPr/>
            </a:lvl1pPr>
          </a:lstStyle>
          <a:p>
            <a:fld id="{0FE38CE8-9E64-4A4E-ABC4-BD31BD08F974}" type="slidenum">
              <a:rPr lang="en-US" altLang="en-US"/>
              <a:pPr/>
              <a:t>‹#›</a:t>
            </a:fld>
            <a:endParaRPr lang="en-US" altLang="en-US"/>
          </a:p>
        </p:txBody>
      </p:sp>
    </p:spTree>
    <p:extLst>
      <p:ext uri="{BB962C8B-B14F-4D97-AF65-F5344CB8AC3E}">
        <p14:creationId xmlns:p14="http://schemas.microsoft.com/office/powerpoint/2010/main" val="31281545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2A20B-64AE-439A-A7AD-351247ED366B}"/>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AD8538CF-1A6F-4910-9EC8-747D47E97A2F}"/>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D58CA9-DBD5-4D80-88AB-50112497068D}"/>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801E66BB-77DA-474D-A065-5147FE8C28E0}"/>
              </a:ext>
            </a:extLst>
          </p:cNvPr>
          <p:cNvSpPr>
            <a:spLocks noGrp="1"/>
          </p:cNvSpPr>
          <p:nvPr>
            <p:ph type="ftr" sz="quarter" idx="11"/>
          </p:nvPr>
        </p:nvSpPr>
        <p:spPr/>
        <p:txBody>
          <a:bodyPr/>
          <a:lstStyle/>
          <a:p>
            <a:pPr>
              <a:defRPr/>
            </a:pPr>
            <a:endParaRPr lang="en-US"/>
          </a:p>
        </p:txBody>
      </p:sp>
      <p:sp>
        <p:nvSpPr>
          <p:cNvPr id="6" name="Slide Number Placeholder 5">
            <a:extLst>
              <a:ext uri="{FF2B5EF4-FFF2-40B4-BE49-F238E27FC236}">
                <a16:creationId xmlns:a16="http://schemas.microsoft.com/office/drawing/2014/main" id="{F425DB0F-139C-4A91-B2A9-25F1379E1DBF}"/>
              </a:ext>
            </a:extLst>
          </p:cNvPr>
          <p:cNvSpPr>
            <a:spLocks noGrp="1"/>
          </p:cNvSpPr>
          <p:nvPr>
            <p:ph type="sldNum" sz="quarter" idx="12"/>
          </p:nvPr>
        </p:nvSpPr>
        <p:spPr/>
        <p:txBody>
          <a:bodyPr/>
          <a:lstStyle/>
          <a:p>
            <a:fld id="{F6C553FE-3CE4-4475-A7C3-5B0E7781869F}" type="slidenum">
              <a:rPr lang="en-US" altLang="en-US" smtClean="0"/>
              <a:pPr/>
              <a:t>‹#›</a:t>
            </a:fld>
            <a:endParaRPr lang="en-US" altLang="en-US"/>
          </a:p>
        </p:txBody>
      </p:sp>
    </p:spTree>
    <p:extLst>
      <p:ext uri="{BB962C8B-B14F-4D97-AF65-F5344CB8AC3E}">
        <p14:creationId xmlns:p14="http://schemas.microsoft.com/office/powerpoint/2010/main" val="2884817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a:extLst>
              <a:ext uri="{FF2B5EF4-FFF2-40B4-BE49-F238E27FC236}">
                <a16:creationId xmlns:a16="http://schemas.microsoft.com/office/drawing/2014/main" id="{0BC52DCE-F246-451A-AC7E-34ED2DBC819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a16="http://schemas.microsoft.com/office/drawing/2014/main" id="{6D17B979-67E4-4C40-B22F-D52A97C7AC7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a16="http://schemas.microsoft.com/office/drawing/2014/main" id="{6EA99978-E750-4DCD-9BC3-F28396E9F907}"/>
              </a:ext>
            </a:extLst>
          </p:cNvPr>
          <p:cNvSpPr>
            <a:spLocks noGrp="1" noChangeArrowheads="1"/>
          </p:cNvSpPr>
          <p:nvPr>
            <p:ph type="sldNum" sz="quarter" idx="12"/>
          </p:nvPr>
        </p:nvSpPr>
        <p:spPr>
          <a:ln/>
        </p:spPr>
        <p:txBody>
          <a:bodyPr/>
          <a:lstStyle>
            <a:lvl1pPr>
              <a:defRPr/>
            </a:lvl1pPr>
          </a:lstStyle>
          <a:p>
            <a:fld id="{9C5B71FD-B8EB-40DB-A2C4-54335FF1BA62}" type="slidenum">
              <a:rPr lang="en-US" altLang="en-US"/>
              <a:pPr/>
              <a:t>‹#›</a:t>
            </a:fld>
            <a:endParaRPr lang="en-US" altLang="en-US"/>
          </a:p>
        </p:txBody>
      </p:sp>
    </p:spTree>
    <p:extLst>
      <p:ext uri="{BB962C8B-B14F-4D97-AF65-F5344CB8AC3E}">
        <p14:creationId xmlns:p14="http://schemas.microsoft.com/office/powerpoint/2010/main" val="1970431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a:extLst>
              <a:ext uri="{FF2B5EF4-FFF2-40B4-BE49-F238E27FC236}">
                <a16:creationId xmlns:a16="http://schemas.microsoft.com/office/drawing/2014/main" id="{9D2AB678-A1F2-4A17-A639-856C510369A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a16="http://schemas.microsoft.com/office/drawing/2014/main" id="{9BFA4AB0-0B12-4E66-B52F-490EBCFBF76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a16="http://schemas.microsoft.com/office/drawing/2014/main" id="{A451C952-835B-4E13-8A12-DCA55EFDFB70}"/>
              </a:ext>
            </a:extLst>
          </p:cNvPr>
          <p:cNvSpPr>
            <a:spLocks noGrp="1" noChangeArrowheads="1"/>
          </p:cNvSpPr>
          <p:nvPr>
            <p:ph type="sldNum" sz="quarter" idx="12"/>
          </p:nvPr>
        </p:nvSpPr>
        <p:spPr>
          <a:ln/>
        </p:spPr>
        <p:txBody>
          <a:bodyPr/>
          <a:lstStyle>
            <a:lvl1pPr>
              <a:defRPr/>
            </a:lvl1pPr>
          </a:lstStyle>
          <a:p>
            <a:fld id="{5583EAB7-38B1-4075-ABF9-953DB424A5AE}" type="slidenum">
              <a:rPr lang="en-US" altLang="en-US"/>
              <a:pPr/>
              <a:t>‹#›</a:t>
            </a:fld>
            <a:endParaRPr lang="en-US" altLang="en-US"/>
          </a:p>
        </p:txBody>
      </p:sp>
    </p:spTree>
    <p:extLst>
      <p:ext uri="{BB962C8B-B14F-4D97-AF65-F5344CB8AC3E}">
        <p14:creationId xmlns:p14="http://schemas.microsoft.com/office/powerpoint/2010/main" val="4118759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2133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133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a:extLst>
              <a:ext uri="{FF2B5EF4-FFF2-40B4-BE49-F238E27FC236}">
                <a16:creationId xmlns:a16="http://schemas.microsoft.com/office/drawing/2014/main" id="{0CE8BCFA-9E00-420E-B802-541357E6718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
            <a:extLst>
              <a:ext uri="{FF2B5EF4-FFF2-40B4-BE49-F238E27FC236}">
                <a16:creationId xmlns:a16="http://schemas.microsoft.com/office/drawing/2014/main" id="{21CEEF16-A996-420B-82DF-77172738DD7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4">
            <a:extLst>
              <a:ext uri="{FF2B5EF4-FFF2-40B4-BE49-F238E27FC236}">
                <a16:creationId xmlns:a16="http://schemas.microsoft.com/office/drawing/2014/main" id="{E0D27AEB-E367-4439-B9B7-CA886F9DE4BE}"/>
              </a:ext>
            </a:extLst>
          </p:cNvPr>
          <p:cNvSpPr>
            <a:spLocks noGrp="1" noChangeArrowheads="1"/>
          </p:cNvSpPr>
          <p:nvPr>
            <p:ph type="sldNum" sz="quarter" idx="12"/>
          </p:nvPr>
        </p:nvSpPr>
        <p:spPr>
          <a:ln/>
        </p:spPr>
        <p:txBody>
          <a:bodyPr/>
          <a:lstStyle>
            <a:lvl1pPr>
              <a:defRPr/>
            </a:lvl1pPr>
          </a:lstStyle>
          <a:p>
            <a:fld id="{A9C228FC-8845-416E-A06D-41790FAD5938}" type="slidenum">
              <a:rPr lang="en-US" altLang="en-US"/>
              <a:pPr/>
              <a:t>‹#›</a:t>
            </a:fld>
            <a:endParaRPr lang="en-US" altLang="en-US"/>
          </a:p>
        </p:txBody>
      </p:sp>
    </p:spTree>
    <p:extLst>
      <p:ext uri="{BB962C8B-B14F-4D97-AF65-F5344CB8AC3E}">
        <p14:creationId xmlns:p14="http://schemas.microsoft.com/office/powerpoint/2010/main" val="481261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a:extLst>
              <a:ext uri="{FF2B5EF4-FFF2-40B4-BE49-F238E27FC236}">
                <a16:creationId xmlns:a16="http://schemas.microsoft.com/office/drawing/2014/main" id="{1C3EDFF9-9B31-4FFD-B9D2-82DF924AEAA3}"/>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3">
            <a:extLst>
              <a:ext uri="{FF2B5EF4-FFF2-40B4-BE49-F238E27FC236}">
                <a16:creationId xmlns:a16="http://schemas.microsoft.com/office/drawing/2014/main" id="{902DB689-D1BF-4ED2-9F0E-092F9B042A8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4">
            <a:extLst>
              <a:ext uri="{FF2B5EF4-FFF2-40B4-BE49-F238E27FC236}">
                <a16:creationId xmlns:a16="http://schemas.microsoft.com/office/drawing/2014/main" id="{8919DB54-A4A4-4553-86DB-100D6B6DDB54}"/>
              </a:ext>
            </a:extLst>
          </p:cNvPr>
          <p:cNvSpPr>
            <a:spLocks noGrp="1" noChangeArrowheads="1"/>
          </p:cNvSpPr>
          <p:nvPr>
            <p:ph type="sldNum" sz="quarter" idx="12"/>
          </p:nvPr>
        </p:nvSpPr>
        <p:spPr>
          <a:ln/>
        </p:spPr>
        <p:txBody>
          <a:bodyPr/>
          <a:lstStyle>
            <a:lvl1pPr>
              <a:defRPr/>
            </a:lvl1pPr>
          </a:lstStyle>
          <a:p>
            <a:fld id="{36B16DAD-B626-4799-A725-ED96D7B060F1}" type="slidenum">
              <a:rPr lang="en-US" altLang="en-US"/>
              <a:pPr/>
              <a:t>‹#›</a:t>
            </a:fld>
            <a:endParaRPr lang="en-US" altLang="en-US"/>
          </a:p>
        </p:txBody>
      </p:sp>
    </p:spTree>
    <p:extLst>
      <p:ext uri="{BB962C8B-B14F-4D97-AF65-F5344CB8AC3E}">
        <p14:creationId xmlns:p14="http://schemas.microsoft.com/office/powerpoint/2010/main" val="3159349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EEE8ECFC-78FD-4DEF-9229-997155CA40AE}"/>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3">
            <a:extLst>
              <a:ext uri="{FF2B5EF4-FFF2-40B4-BE49-F238E27FC236}">
                <a16:creationId xmlns:a16="http://schemas.microsoft.com/office/drawing/2014/main" id="{D696D9B5-3DDA-4CEE-82CD-E644D1E3913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4">
            <a:extLst>
              <a:ext uri="{FF2B5EF4-FFF2-40B4-BE49-F238E27FC236}">
                <a16:creationId xmlns:a16="http://schemas.microsoft.com/office/drawing/2014/main" id="{A0548568-0F09-4A46-BA01-920E2A8148BA}"/>
              </a:ext>
            </a:extLst>
          </p:cNvPr>
          <p:cNvSpPr>
            <a:spLocks noGrp="1" noChangeArrowheads="1"/>
          </p:cNvSpPr>
          <p:nvPr>
            <p:ph type="sldNum" sz="quarter" idx="12"/>
          </p:nvPr>
        </p:nvSpPr>
        <p:spPr>
          <a:ln/>
        </p:spPr>
        <p:txBody>
          <a:bodyPr/>
          <a:lstStyle>
            <a:lvl1pPr>
              <a:defRPr/>
            </a:lvl1pPr>
          </a:lstStyle>
          <a:p>
            <a:fld id="{69CF309E-6CB4-4A93-8680-8DC394C0AFA9}" type="slidenum">
              <a:rPr lang="en-US" altLang="en-US"/>
              <a:pPr/>
              <a:t>‹#›</a:t>
            </a:fld>
            <a:endParaRPr lang="en-US" altLang="en-US"/>
          </a:p>
        </p:txBody>
      </p:sp>
    </p:spTree>
    <p:extLst>
      <p:ext uri="{BB962C8B-B14F-4D97-AF65-F5344CB8AC3E}">
        <p14:creationId xmlns:p14="http://schemas.microsoft.com/office/powerpoint/2010/main" val="5341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11936CCC-FA97-4109-A03A-904F45AFE211}"/>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3">
            <a:extLst>
              <a:ext uri="{FF2B5EF4-FFF2-40B4-BE49-F238E27FC236}">
                <a16:creationId xmlns:a16="http://schemas.microsoft.com/office/drawing/2014/main" id="{E5044805-6ACA-4E7B-81E9-9FAEF182A4A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4">
            <a:extLst>
              <a:ext uri="{FF2B5EF4-FFF2-40B4-BE49-F238E27FC236}">
                <a16:creationId xmlns:a16="http://schemas.microsoft.com/office/drawing/2014/main" id="{C8DB34F3-9852-47AF-B115-4DF3A903CE45}"/>
              </a:ext>
            </a:extLst>
          </p:cNvPr>
          <p:cNvSpPr>
            <a:spLocks noGrp="1" noChangeArrowheads="1"/>
          </p:cNvSpPr>
          <p:nvPr>
            <p:ph type="sldNum" sz="quarter" idx="12"/>
          </p:nvPr>
        </p:nvSpPr>
        <p:spPr>
          <a:ln/>
        </p:spPr>
        <p:txBody>
          <a:bodyPr/>
          <a:lstStyle>
            <a:lvl1pPr>
              <a:defRPr/>
            </a:lvl1pPr>
          </a:lstStyle>
          <a:p>
            <a:fld id="{F1DCE7DB-DC71-4F31-9790-051D30B74E50}" type="slidenum">
              <a:rPr lang="en-US" altLang="en-US"/>
              <a:pPr/>
              <a:t>‹#›</a:t>
            </a:fld>
            <a:endParaRPr lang="en-US" altLang="en-US"/>
          </a:p>
        </p:txBody>
      </p:sp>
    </p:spTree>
    <p:extLst>
      <p:ext uri="{BB962C8B-B14F-4D97-AF65-F5344CB8AC3E}">
        <p14:creationId xmlns:p14="http://schemas.microsoft.com/office/powerpoint/2010/main" val="1772325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53E0339A-3D7F-4BE1-9F6D-5D5686494C79}"/>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
            <a:extLst>
              <a:ext uri="{FF2B5EF4-FFF2-40B4-BE49-F238E27FC236}">
                <a16:creationId xmlns:a16="http://schemas.microsoft.com/office/drawing/2014/main" id="{0E2D0F21-CC50-4580-91D1-4DBEC8B611D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4">
            <a:extLst>
              <a:ext uri="{FF2B5EF4-FFF2-40B4-BE49-F238E27FC236}">
                <a16:creationId xmlns:a16="http://schemas.microsoft.com/office/drawing/2014/main" id="{8776B49B-1855-4CC2-B1C3-C3DF367D9D0D}"/>
              </a:ext>
            </a:extLst>
          </p:cNvPr>
          <p:cNvSpPr>
            <a:spLocks noGrp="1" noChangeArrowheads="1"/>
          </p:cNvSpPr>
          <p:nvPr>
            <p:ph type="sldNum" sz="quarter" idx="12"/>
          </p:nvPr>
        </p:nvSpPr>
        <p:spPr>
          <a:ln/>
        </p:spPr>
        <p:txBody>
          <a:bodyPr/>
          <a:lstStyle>
            <a:lvl1pPr>
              <a:defRPr/>
            </a:lvl1pPr>
          </a:lstStyle>
          <a:p>
            <a:fld id="{970D5999-8933-45F1-8762-5065A995D815}" type="slidenum">
              <a:rPr lang="en-US" altLang="en-US"/>
              <a:pPr/>
              <a:t>‹#›</a:t>
            </a:fld>
            <a:endParaRPr lang="en-US" altLang="en-US"/>
          </a:p>
        </p:txBody>
      </p:sp>
    </p:spTree>
    <p:extLst>
      <p:ext uri="{BB962C8B-B14F-4D97-AF65-F5344CB8AC3E}">
        <p14:creationId xmlns:p14="http://schemas.microsoft.com/office/powerpoint/2010/main" val="3783419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a:extLst>
              <a:ext uri="{FF2B5EF4-FFF2-40B4-BE49-F238E27FC236}">
                <a16:creationId xmlns:a16="http://schemas.microsoft.com/office/drawing/2014/main" id="{51A8C3A6-2FA2-47BC-A6B2-CD529A80C4F6}"/>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
            <a:extLst>
              <a:ext uri="{FF2B5EF4-FFF2-40B4-BE49-F238E27FC236}">
                <a16:creationId xmlns:a16="http://schemas.microsoft.com/office/drawing/2014/main" id="{36155F67-3562-478B-9090-DBDED5E112A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4">
            <a:extLst>
              <a:ext uri="{FF2B5EF4-FFF2-40B4-BE49-F238E27FC236}">
                <a16:creationId xmlns:a16="http://schemas.microsoft.com/office/drawing/2014/main" id="{9AD3E953-6D29-466D-BCAC-4BD55D8594DE}"/>
              </a:ext>
            </a:extLst>
          </p:cNvPr>
          <p:cNvSpPr>
            <a:spLocks noGrp="1" noChangeArrowheads="1"/>
          </p:cNvSpPr>
          <p:nvPr>
            <p:ph type="sldNum" sz="quarter" idx="12"/>
          </p:nvPr>
        </p:nvSpPr>
        <p:spPr>
          <a:ln/>
        </p:spPr>
        <p:txBody>
          <a:bodyPr/>
          <a:lstStyle>
            <a:lvl1pPr>
              <a:defRPr/>
            </a:lvl1pPr>
          </a:lstStyle>
          <a:p>
            <a:fld id="{546F9A6B-5DD0-48C6-B8F7-162F16CEBE2C}" type="slidenum">
              <a:rPr lang="en-US" altLang="en-US"/>
              <a:pPr/>
              <a:t>‹#›</a:t>
            </a:fld>
            <a:endParaRPr lang="en-US" altLang="en-US"/>
          </a:p>
        </p:txBody>
      </p:sp>
    </p:spTree>
    <p:extLst>
      <p:ext uri="{BB962C8B-B14F-4D97-AF65-F5344CB8AC3E}">
        <p14:creationId xmlns:p14="http://schemas.microsoft.com/office/powerpoint/2010/main" val="412254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121EFDD-855D-42AE-8F7E-DACD8DE90B76}"/>
              </a:ext>
            </a:extLst>
          </p:cNvPr>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spcBef>
                <a:spcPct val="0"/>
              </a:spcBef>
              <a:buClrTx/>
              <a:buFontTx/>
              <a:buNone/>
              <a:defRPr sz="1400">
                <a:latin typeface="Times New Roman" pitchFamily="18" charset="0"/>
              </a:defRPr>
            </a:lvl1pPr>
          </a:lstStyle>
          <a:p>
            <a:pPr>
              <a:defRPr/>
            </a:pPr>
            <a:endParaRPr lang="en-US"/>
          </a:p>
        </p:txBody>
      </p:sp>
      <p:sp>
        <p:nvSpPr>
          <p:cNvPr id="1027" name="Rectangle 3">
            <a:extLst>
              <a:ext uri="{FF2B5EF4-FFF2-40B4-BE49-F238E27FC236}">
                <a16:creationId xmlns:a16="http://schemas.microsoft.com/office/drawing/2014/main" id="{AFE44357-4558-4B65-AF45-446D6F3CBCB4}"/>
              </a:ext>
            </a:extLst>
          </p:cNvPr>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spcBef>
                <a:spcPct val="0"/>
              </a:spcBef>
              <a:buClrTx/>
              <a:buFontTx/>
              <a:buNone/>
              <a:defRPr sz="1400">
                <a:latin typeface="Times New Roman" pitchFamily="18" charset="0"/>
              </a:defRPr>
            </a:lvl1pPr>
          </a:lstStyle>
          <a:p>
            <a:pPr>
              <a:defRPr/>
            </a:pPr>
            <a:endParaRPr lang="en-US"/>
          </a:p>
        </p:txBody>
      </p:sp>
      <p:sp>
        <p:nvSpPr>
          <p:cNvPr id="1028" name="Rectangle 4">
            <a:extLst>
              <a:ext uri="{FF2B5EF4-FFF2-40B4-BE49-F238E27FC236}">
                <a16:creationId xmlns:a16="http://schemas.microsoft.com/office/drawing/2014/main" id="{64CE43B0-DF37-458A-B745-4A40FB5BCDA9}"/>
              </a:ext>
            </a:extLst>
          </p:cNvPr>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atin typeface="Times New Roman" panose="02020603050405020304" pitchFamily="18" charset="0"/>
              </a:defRPr>
            </a:lvl1pPr>
          </a:lstStyle>
          <a:p>
            <a:fld id="{F6C553FE-3CE4-4475-A7C3-5B0E7781869F}" type="slidenum">
              <a:rPr lang="en-US" altLang="en-US"/>
              <a:pPr/>
              <a:t>‹#›</a:t>
            </a:fld>
            <a:endParaRPr lang="en-US" altLang="en-US"/>
          </a:p>
        </p:txBody>
      </p:sp>
      <p:grpSp>
        <p:nvGrpSpPr>
          <p:cNvPr id="1029" name="Group 11">
            <a:extLst>
              <a:ext uri="{FF2B5EF4-FFF2-40B4-BE49-F238E27FC236}">
                <a16:creationId xmlns:a16="http://schemas.microsoft.com/office/drawing/2014/main" id="{14D2D472-E6CB-4D09-9831-CD24C62B598B}"/>
              </a:ext>
            </a:extLst>
          </p:cNvPr>
          <p:cNvGrpSpPr>
            <a:grpSpLocks/>
          </p:cNvGrpSpPr>
          <p:nvPr/>
        </p:nvGrpSpPr>
        <p:grpSpPr bwMode="auto">
          <a:xfrm>
            <a:off x="135467" y="152400"/>
            <a:ext cx="11921067" cy="6515100"/>
            <a:chOff x="64" y="96"/>
            <a:chExt cx="5632" cy="4104"/>
          </a:xfrm>
        </p:grpSpPr>
        <p:grpSp>
          <p:nvGrpSpPr>
            <p:cNvPr id="1032" name="Group 7">
              <a:extLst>
                <a:ext uri="{FF2B5EF4-FFF2-40B4-BE49-F238E27FC236}">
                  <a16:creationId xmlns:a16="http://schemas.microsoft.com/office/drawing/2014/main" id="{6D091ECB-0C9D-43A2-A9C0-AD19C7F64256}"/>
                </a:ext>
              </a:extLst>
            </p:cNvPr>
            <p:cNvGrpSpPr>
              <a:grpSpLocks/>
            </p:cNvGrpSpPr>
            <p:nvPr/>
          </p:nvGrpSpPr>
          <p:grpSpPr bwMode="auto">
            <a:xfrm>
              <a:off x="64" y="96"/>
              <a:ext cx="5632" cy="264"/>
              <a:chOff x="64" y="96"/>
              <a:chExt cx="5632" cy="264"/>
            </a:xfrm>
          </p:grpSpPr>
          <p:sp>
            <p:nvSpPr>
              <p:cNvPr id="1036" name="Rectangle 5">
                <a:extLst>
                  <a:ext uri="{FF2B5EF4-FFF2-40B4-BE49-F238E27FC236}">
                    <a16:creationId xmlns:a16="http://schemas.microsoft.com/office/drawing/2014/main" id="{FFD1C612-48BF-4BDB-A904-11394F0AFDC0}"/>
                  </a:ext>
                </a:extLst>
              </p:cNvPr>
              <p:cNvSpPr>
                <a:spLocks noChangeArrowheads="1"/>
              </p:cNvSpPr>
              <p:nvPr/>
            </p:nvSpPr>
            <p:spPr bwMode="auto">
              <a:xfrm>
                <a:off x="64" y="96"/>
                <a:ext cx="5632" cy="132"/>
              </a:xfrm>
              <a:prstGeom prst="rect">
                <a:avLst/>
              </a:prstGeom>
              <a:gradFill rotWithShape="0">
                <a:gsLst>
                  <a:gs pos="0">
                    <a:srgbClr val="8901F3"/>
                  </a:gs>
                  <a:gs pos="50000">
                    <a:srgbClr val="440079"/>
                  </a:gs>
                  <a:gs pos="100000">
                    <a:srgbClr val="8901F3"/>
                  </a:gs>
                </a:gsLst>
                <a:lin ang="0" scaled="1"/>
              </a:gradFill>
              <a:ln>
                <a:noFill/>
              </a:ln>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9pPr>
              </a:lstStyle>
              <a:p>
                <a:pPr>
                  <a:spcBef>
                    <a:spcPct val="20000"/>
                  </a:spcBef>
                  <a:buClr>
                    <a:schemeClr val="tx1"/>
                  </a:buClr>
                  <a:buFontTx/>
                  <a:buChar char="»"/>
                  <a:defRPr/>
                </a:pPr>
                <a:endParaRPr lang="en-US" sz="2400"/>
              </a:p>
            </p:txBody>
          </p:sp>
          <p:sp>
            <p:nvSpPr>
              <p:cNvPr id="1037" name="Rectangle 6">
                <a:extLst>
                  <a:ext uri="{FF2B5EF4-FFF2-40B4-BE49-F238E27FC236}">
                    <a16:creationId xmlns:a16="http://schemas.microsoft.com/office/drawing/2014/main" id="{D1B4E221-0ADE-4240-A0AF-50C99C0D8148}"/>
                  </a:ext>
                </a:extLst>
              </p:cNvPr>
              <p:cNvSpPr>
                <a:spLocks noChangeArrowheads="1"/>
              </p:cNvSpPr>
              <p:nvPr/>
            </p:nvSpPr>
            <p:spPr bwMode="auto">
              <a:xfrm>
                <a:off x="196" y="288"/>
                <a:ext cx="5428" cy="72"/>
              </a:xfrm>
              <a:prstGeom prst="rect">
                <a:avLst/>
              </a:prstGeom>
              <a:gradFill rotWithShape="0">
                <a:gsLst>
                  <a:gs pos="0">
                    <a:srgbClr val="FF5008"/>
                  </a:gs>
                  <a:gs pos="50000">
                    <a:srgbClr val="4C1802"/>
                  </a:gs>
                  <a:gs pos="100000">
                    <a:srgbClr val="FF5008"/>
                  </a:gs>
                </a:gsLst>
                <a:lin ang="0" scaled="1"/>
              </a:gradFill>
              <a:ln>
                <a:noFill/>
              </a:ln>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9pPr>
              </a:lstStyle>
              <a:p>
                <a:pPr>
                  <a:spcBef>
                    <a:spcPct val="20000"/>
                  </a:spcBef>
                  <a:buClr>
                    <a:schemeClr val="tx1"/>
                  </a:buClr>
                  <a:buFontTx/>
                  <a:buChar char="»"/>
                  <a:defRPr/>
                </a:pPr>
                <a:endParaRPr lang="en-US" sz="2400"/>
              </a:p>
            </p:txBody>
          </p:sp>
        </p:grpSp>
        <p:grpSp>
          <p:nvGrpSpPr>
            <p:cNvPr id="1033" name="Group 10">
              <a:extLst>
                <a:ext uri="{FF2B5EF4-FFF2-40B4-BE49-F238E27FC236}">
                  <a16:creationId xmlns:a16="http://schemas.microsoft.com/office/drawing/2014/main" id="{9D3A3E42-6427-4162-95FC-EEE02304CA63}"/>
                </a:ext>
              </a:extLst>
            </p:cNvPr>
            <p:cNvGrpSpPr>
              <a:grpSpLocks/>
            </p:cNvGrpSpPr>
            <p:nvPr/>
          </p:nvGrpSpPr>
          <p:grpSpPr bwMode="auto">
            <a:xfrm>
              <a:off x="64" y="4072"/>
              <a:ext cx="5632" cy="128"/>
              <a:chOff x="64" y="4072"/>
              <a:chExt cx="5632" cy="128"/>
            </a:xfrm>
          </p:grpSpPr>
          <p:sp>
            <p:nvSpPr>
              <p:cNvPr id="1034" name="Rectangle 8">
                <a:extLst>
                  <a:ext uri="{FF2B5EF4-FFF2-40B4-BE49-F238E27FC236}">
                    <a16:creationId xmlns:a16="http://schemas.microsoft.com/office/drawing/2014/main" id="{3AC1F40A-47B4-4D4B-BCE4-42E8763F06C7}"/>
                  </a:ext>
                </a:extLst>
              </p:cNvPr>
              <p:cNvSpPr>
                <a:spLocks noChangeArrowheads="1"/>
              </p:cNvSpPr>
              <p:nvPr/>
            </p:nvSpPr>
            <p:spPr bwMode="auto">
              <a:xfrm>
                <a:off x="64" y="4140"/>
                <a:ext cx="5632" cy="60"/>
              </a:xfrm>
              <a:prstGeom prst="rect">
                <a:avLst/>
              </a:prstGeom>
              <a:solidFill>
                <a:schemeClr val="hlink"/>
              </a:solidFill>
              <a:ln>
                <a:noFill/>
              </a:ln>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9pPr>
              </a:lstStyle>
              <a:p>
                <a:pPr>
                  <a:spcBef>
                    <a:spcPct val="20000"/>
                  </a:spcBef>
                  <a:buClr>
                    <a:schemeClr val="tx1"/>
                  </a:buClr>
                  <a:buFontTx/>
                  <a:buChar char="»"/>
                  <a:defRPr/>
                </a:pPr>
                <a:endParaRPr lang="en-US" sz="2400"/>
              </a:p>
            </p:txBody>
          </p:sp>
          <p:sp>
            <p:nvSpPr>
              <p:cNvPr id="1035" name="Rectangle 9">
                <a:extLst>
                  <a:ext uri="{FF2B5EF4-FFF2-40B4-BE49-F238E27FC236}">
                    <a16:creationId xmlns:a16="http://schemas.microsoft.com/office/drawing/2014/main" id="{1373F47C-25E0-49FD-9956-A3FDF0AA6D3D}"/>
                  </a:ext>
                </a:extLst>
              </p:cNvPr>
              <p:cNvSpPr>
                <a:spLocks noChangeArrowheads="1"/>
              </p:cNvSpPr>
              <p:nvPr/>
            </p:nvSpPr>
            <p:spPr bwMode="auto">
              <a:xfrm>
                <a:off x="233" y="4072"/>
                <a:ext cx="5294" cy="16"/>
              </a:xfrm>
              <a:prstGeom prst="rect">
                <a:avLst/>
              </a:prstGeom>
              <a:solidFill>
                <a:schemeClr val="accent2"/>
              </a:solidFill>
              <a:ln w="12700">
                <a:solidFill>
                  <a:srgbClr val="FF5008"/>
                </a:solidFill>
                <a:miter lim="800000"/>
                <a:headEnd/>
                <a:tailEnd/>
              </a:ln>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Char char="»"/>
                  <a:defRPr sz="2400">
                    <a:solidFill>
                      <a:schemeClr val="tx1"/>
                    </a:solidFill>
                    <a:latin typeface="Arial" panose="020B0604020202020204" pitchFamily="34" charset="0"/>
                  </a:defRPr>
                </a:lvl9pPr>
              </a:lstStyle>
              <a:p>
                <a:pPr>
                  <a:spcBef>
                    <a:spcPct val="20000"/>
                  </a:spcBef>
                  <a:buClr>
                    <a:schemeClr val="tx1"/>
                  </a:buClr>
                  <a:buFontTx/>
                  <a:buChar char="»"/>
                  <a:defRPr/>
                </a:pPr>
                <a:endParaRPr lang="en-US" sz="2400"/>
              </a:p>
            </p:txBody>
          </p:sp>
        </p:grpSp>
      </p:grpSp>
      <p:sp>
        <p:nvSpPr>
          <p:cNvPr id="1030" name="Rectangle 12">
            <a:extLst>
              <a:ext uri="{FF2B5EF4-FFF2-40B4-BE49-F238E27FC236}">
                <a16:creationId xmlns:a16="http://schemas.microsoft.com/office/drawing/2014/main" id="{D50E158E-6DA6-40F9-830B-CE29AFD5A17E}"/>
              </a:ext>
            </a:extLst>
          </p:cNvPr>
          <p:cNvSpPr>
            <a:spLocks noGrp="1" noChangeArrowheads="1"/>
          </p:cNvSpPr>
          <p:nvPr>
            <p:ph type="title"/>
          </p:nvPr>
        </p:nvSpPr>
        <p:spPr bwMode="auto">
          <a:xfrm>
            <a:off x="914400" y="742950"/>
            <a:ext cx="1036320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31" name="Rectangle 13">
            <a:extLst>
              <a:ext uri="{FF2B5EF4-FFF2-40B4-BE49-F238E27FC236}">
                <a16:creationId xmlns:a16="http://schemas.microsoft.com/office/drawing/2014/main" id="{A8540E84-172D-4DBA-A63F-E8BFF786FA2F}"/>
              </a:ext>
            </a:extLst>
          </p:cNvPr>
          <p:cNvSpPr>
            <a:spLocks noGrp="1" noChangeArrowheads="1"/>
          </p:cNvSpPr>
          <p:nvPr>
            <p:ph type="body" idx="1"/>
          </p:nvPr>
        </p:nvSpPr>
        <p:spPr bwMode="auto">
          <a:xfrm>
            <a:off x="914400" y="21336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38793106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eaLnBrk="0" fontAlgn="base" hangingPunct="0">
        <a:spcBef>
          <a:spcPct val="0"/>
        </a:spcBef>
        <a:spcAft>
          <a:spcPct val="0"/>
        </a:spcAft>
        <a:defRPr sz="4400" i="1">
          <a:solidFill>
            <a:schemeClr val="tx2"/>
          </a:solidFill>
          <a:latin typeface="+mj-lt"/>
          <a:ea typeface="+mj-ea"/>
          <a:cs typeface="+mj-cs"/>
        </a:defRPr>
      </a:lvl1pPr>
      <a:lvl2pPr algn="ctr" rtl="0" eaLnBrk="0" fontAlgn="base" hangingPunct="0">
        <a:spcBef>
          <a:spcPct val="0"/>
        </a:spcBef>
        <a:spcAft>
          <a:spcPct val="0"/>
        </a:spcAft>
        <a:defRPr sz="4400" i="1">
          <a:solidFill>
            <a:schemeClr val="tx2"/>
          </a:solidFill>
          <a:latin typeface="Book Antiqua" pitchFamily="18" charset="0"/>
        </a:defRPr>
      </a:lvl2pPr>
      <a:lvl3pPr algn="ctr" rtl="0" eaLnBrk="0" fontAlgn="base" hangingPunct="0">
        <a:spcBef>
          <a:spcPct val="0"/>
        </a:spcBef>
        <a:spcAft>
          <a:spcPct val="0"/>
        </a:spcAft>
        <a:defRPr sz="4400" i="1">
          <a:solidFill>
            <a:schemeClr val="tx2"/>
          </a:solidFill>
          <a:latin typeface="Book Antiqua" pitchFamily="18" charset="0"/>
        </a:defRPr>
      </a:lvl3pPr>
      <a:lvl4pPr algn="ctr" rtl="0" eaLnBrk="0" fontAlgn="base" hangingPunct="0">
        <a:spcBef>
          <a:spcPct val="0"/>
        </a:spcBef>
        <a:spcAft>
          <a:spcPct val="0"/>
        </a:spcAft>
        <a:defRPr sz="4400" i="1">
          <a:solidFill>
            <a:schemeClr val="tx2"/>
          </a:solidFill>
          <a:latin typeface="Book Antiqua" pitchFamily="18" charset="0"/>
        </a:defRPr>
      </a:lvl4pPr>
      <a:lvl5pPr algn="ctr" rtl="0" eaLnBrk="0" fontAlgn="base" hangingPunct="0">
        <a:spcBef>
          <a:spcPct val="0"/>
        </a:spcBef>
        <a:spcAft>
          <a:spcPct val="0"/>
        </a:spcAft>
        <a:defRPr sz="4400" i="1">
          <a:solidFill>
            <a:schemeClr val="tx2"/>
          </a:solidFill>
          <a:latin typeface="Book Antiqua" pitchFamily="18" charset="0"/>
        </a:defRPr>
      </a:lvl5pPr>
      <a:lvl6pPr marL="457200" algn="ctr" rtl="0" eaLnBrk="0" fontAlgn="base" hangingPunct="0">
        <a:spcBef>
          <a:spcPct val="0"/>
        </a:spcBef>
        <a:spcAft>
          <a:spcPct val="0"/>
        </a:spcAft>
        <a:defRPr sz="4400" i="1">
          <a:solidFill>
            <a:schemeClr val="tx2"/>
          </a:solidFill>
          <a:latin typeface="Book Antiqua" pitchFamily="18" charset="0"/>
        </a:defRPr>
      </a:lvl6pPr>
      <a:lvl7pPr marL="914400" algn="ctr" rtl="0" eaLnBrk="0" fontAlgn="base" hangingPunct="0">
        <a:spcBef>
          <a:spcPct val="0"/>
        </a:spcBef>
        <a:spcAft>
          <a:spcPct val="0"/>
        </a:spcAft>
        <a:defRPr sz="4400" i="1">
          <a:solidFill>
            <a:schemeClr val="tx2"/>
          </a:solidFill>
          <a:latin typeface="Book Antiqua" pitchFamily="18" charset="0"/>
        </a:defRPr>
      </a:lvl7pPr>
      <a:lvl8pPr marL="1371600" algn="ctr" rtl="0" eaLnBrk="0" fontAlgn="base" hangingPunct="0">
        <a:spcBef>
          <a:spcPct val="0"/>
        </a:spcBef>
        <a:spcAft>
          <a:spcPct val="0"/>
        </a:spcAft>
        <a:defRPr sz="4400" i="1">
          <a:solidFill>
            <a:schemeClr val="tx2"/>
          </a:solidFill>
          <a:latin typeface="Book Antiqua" pitchFamily="18" charset="0"/>
        </a:defRPr>
      </a:lvl8pPr>
      <a:lvl9pPr marL="1828800" algn="ctr" rtl="0" eaLnBrk="0" fontAlgn="base" hangingPunct="0">
        <a:spcBef>
          <a:spcPct val="0"/>
        </a:spcBef>
        <a:spcAft>
          <a:spcPct val="0"/>
        </a:spcAft>
        <a:defRPr sz="4400" i="1">
          <a:solidFill>
            <a:schemeClr val="tx2"/>
          </a:solidFill>
          <a:latin typeface="Book Antiqua" pitchFamily="18" charset="0"/>
        </a:defRPr>
      </a:lvl9pPr>
    </p:titleStyle>
    <p:bodyStyle>
      <a:lvl1pPr marL="342900" indent="-342900" algn="l" rtl="0" eaLnBrk="0" fontAlgn="base" hangingPunct="0">
        <a:spcBef>
          <a:spcPct val="20000"/>
        </a:spcBef>
        <a:spcAft>
          <a:spcPct val="0"/>
        </a:spcAft>
        <a:buClr>
          <a:schemeClr val="hlink"/>
        </a:buClr>
        <a:buSzPct val="75000"/>
        <a:buFont typeface="Monotype Sort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lr>
          <a:schemeClr val="hlink"/>
        </a:buClr>
        <a:buSzPct val="65000"/>
        <a:buFont typeface="Monotype Sort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5.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png"/><Relationship Id="rId5" Type="http://schemas.openxmlformats.org/officeDocument/2006/relationships/slideLayout" Target="../slideLayouts/slideLayout13.xml"/><Relationship Id="rId4"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3.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6.png"/><Relationship Id="rId5" Type="http://schemas.openxmlformats.org/officeDocument/2006/relationships/slideLayout" Target="../slideLayouts/slideLayout13.xml"/><Relationship Id="rId4"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8.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7.png"/><Relationship Id="rId5" Type="http://schemas.openxmlformats.org/officeDocument/2006/relationships/slideLayout" Target="../slideLayouts/slideLayout13.xml"/><Relationship Id="rId4" Type="http://schemas.openxmlformats.org/officeDocument/2006/relationships/tags" Target="../tags/tag16.xml"/></Relationships>
</file>

<file path=ppt/slides/_rels/slide13.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0.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9.png"/><Relationship Id="rId5" Type="http://schemas.openxmlformats.org/officeDocument/2006/relationships/slideLayout" Target="../slideLayouts/slideLayout13.xml"/><Relationship Id="rId4" Type="http://schemas.openxmlformats.org/officeDocument/2006/relationships/tags" Target="../tags/tag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3.xml"/><Relationship Id="rId7" Type="http://schemas.openxmlformats.org/officeDocument/2006/relationships/image" Target="../media/image12.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Layout" Target="../slideLayouts/slideLayout13.xml"/><Relationship Id="rId5" Type="http://schemas.openxmlformats.org/officeDocument/2006/relationships/tags" Target="../tags/tag25.xml"/><Relationship Id="rId4" Type="http://schemas.openxmlformats.org/officeDocument/2006/relationships/tags" Target="../tags/tag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8.xml"/><Relationship Id="rId7" Type="http://schemas.openxmlformats.org/officeDocument/2006/relationships/image" Target="../media/image13.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slideLayout" Target="../slideLayouts/slideLayout13.xml"/><Relationship Id="rId5" Type="http://schemas.openxmlformats.org/officeDocument/2006/relationships/tags" Target="../tags/tag30.xml"/><Relationship Id="rId4" Type="http://schemas.openxmlformats.org/officeDocument/2006/relationships/tags" Target="../tags/tag29.xml"/></Relationships>
</file>

<file path=ppt/slides/_rels/slide2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3.xml"/><Relationship Id="rId7" Type="http://schemas.openxmlformats.org/officeDocument/2006/relationships/image" Target="../media/image14.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7.xml"/><Relationship Id="rId5" Type="http://schemas.openxmlformats.org/officeDocument/2006/relationships/slideLayout" Target="../slideLayouts/slideLayout13.xml"/><Relationship Id="rId4" Type="http://schemas.openxmlformats.org/officeDocument/2006/relationships/tags" Target="../tags/tag3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tags" Target="../tags/tag37.xml"/><Relationship Id="rId7" Type="http://schemas.openxmlformats.org/officeDocument/2006/relationships/image" Target="../media/image19.pn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8.png"/><Relationship Id="rId5" Type="http://schemas.openxmlformats.org/officeDocument/2006/relationships/slideLayout" Target="../slideLayouts/slideLayout13.xml"/><Relationship Id="rId4" Type="http://schemas.openxmlformats.org/officeDocument/2006/relationships/tags" Target="../tags/tag38.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image" Target="../media/image21.pn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20.png"/><Relationship Id="rId5" Type="http://schemas.openxmlformats.org/officeDocument/2006/relationships/slideLayout" Target="../slideLayouts/slideLayout13.xml"/><Relationship Id="rId4" Type="http://schemas.openxmlformats.org/officeDocument/2006/relationships/tags" Target="../tags/tag42.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slideLayout" Target="../slideLayouts/slideLayout13.xml"/><Relationship Id="rId4" Type="http://schemas.openxmlformats.org/officeDocument/2006/relationships/tags" Target="../tags/tag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088A8574-90DB-4F32-9A96-1D50A5020BB8}"/>
              </a:ext>
            </a:extLst>
          </p:cNvPr>
          <p:cNvSpPr>
            <a:spLocks noGrp="1" noChangeArrowheads="1"/>
          </p:cNvSpPr>
          <p:nvPr>
            <p:ph type="title"/>
          </p:nvPr>
        </p:nvSpPr>
        <p:spPr>
          <a:xfrm>
            <a:off x="406400" y="800623"/>
            <a:ext cx="11341100" cy="1162050"/>
          </a:xfrm>
          <a:noFill/>
        </p:spPr>
        <p:txBody>
          <a:bodyPr/>
          <a:lstStyle/>
          <a:p>
            <a:r>
              <a:rPr lang="en-US" altLang="en-US" sz="5400" dirty="0"/>
              <a:t>Relationships &amp; Attraction</a:t>
            </a:r>
            <a:br>
              <a:rPr lang="en-US" altLang="en-US" sz="5400" dirty="0"/>
            </a:br>
            <a:r>
              <a:rPr lang="en-US" altLang="en-US" sz="5400" dirty="0"/>
              <a:t>Part II</a:t>
            </a:r>
          </a:p>
        </p:txBody>
      </p:sp>
      <p:graphicFrame>
        <p:nvGraphicFramePr>
          <p:cNvPr id="2051" name="Object 3">
            <a:extLst>
              <a:ext uri="{FF2B5EF4-FFF2-40B4-BE49-F238E27FC236}">
                <a16:creationId xmlns:a16="http://schemas.microsoft.com/office/drawing/2014/main" id="{A0A185B0-2655-4816-920B-1C2D0BA701B7}"/>
              </a:ext>
            </a:extLst>
          </p:cNvPr>
          <p:cNvGraphicFramePr>
            <a:graphicFrameLocks/>
          </p:cNvGraphicFramePr>
          <p:nvPr/>
        </p:nvGraphicFramePr>
        <p:xfrm>
          <a:off x="4039340" y="2098300"/>
          <a:ext cx="3705795" cy="3116318"/>
        </p:xfrm>
        <a:graphic>
          <a:graphicData uri="http://schemas.openxmlformats.org/presentationml/2006/ole">
            <mc:AlternateContent xmlns:mc="http://schemas.openxmlformats.org/markup-compatibility/2006">
              <mc:Choice xmlns:v="urn:schemas-microsoft-com:vml" Requires="v">
                <p:oleObj name="Clip" r:id="rId3" imgW="3813175" imgH="3203575" progId="MS_ClipArt_Gallery.2">
                  <p:embed/>
                </p:oleObj>
              </mc:Choice>
              <mc:Fallback>
                <p:oleObj name="Clip" r:id="rId3" imgW="3813175" imgH="3203575" progId="MS_ClipArt_Gallery.2">
                  <p:embed/>
                  <p:pic>
                    <p:nvPicPr>
                      <p:cNvPr id="2051" name="Object 3">
                        <a:extLst>
                          <a:ext uri="{FF2B5EF4-FFF2-40B4-BE49-F238E27FC236}">
                            <a16:creationId xmlns:a16="http://schemas.microsoft.com/office/drawing/2014/main" id="{A0A185B0-2655-4816-920B-1C2D0BA701B7}"/>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9340" y="2098300"/>
                        <a:ext cx="3705795" cy="3116318"/>
                      </a:xfrm>
                      <a:prstGeom prst="rect">
                        <a:avLst/>
                      </a:prstGeom>
                      <a:noFill/>
                      <a:ln>
                        <a:noFill/>
                      </a:ln>
                      <a:effectLst/>
                    </p:spPr>
                  </p:pic>
                </p:oleObj>
              </mc:Fallback>
            </mc:AlternateContent>
          </a:graphicData>
        </a:graphic>
      </p:graphicFrame>
      <p:sp>
        <p:nvSpPr>
          <p:cNvPr id="2052" name="Rectangle 4">
            <a:extLst>
              <a:ext uri="{FF2B5EF4-FFF2-40B4-BE49-F238E27FC236}">
                <a16:creationId xmlns:a16="http://schemas.microsoft.com/office/drawing/2014/main" id="{BBC1BB56-1D43-46CC-9AE3-3FFA71887530}"/>
              </a:ext>
            </a:extLst>
          </p:cNvPr>
          <p:cNvSpPr>
            <a:spLocks noChangeArrowheads="1"/>
          </p:cNvSpPr>
          <p:nvPr/>
        </p:nvSpPr>
        <p:spPr bwMode="auto">
          <a:xfrm>
            <a:off x="3390900" y="4975226"/>
            <a:ext cx="5868988"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3000" b="0" i="0" u="none" strike="noStrike" kern="1200" cap="none" spc="0" normalizeH="0" baseline="0" noProof="0">
              <a:ln>
                <a:noFill/>
              </a:ln>
              <a:solidFill>
                <a:srgbClr val="000000"/>
              </a:solidFill>
              <a:effectLst/>
              <a:uLnTx/>
              <a:uFillTx/>
              <a:latin typeface="Book Antiqua" panose="02040602050305030304" pitchFamily="18"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3000" b="0" i="0" u="none" strike="noStrike" kern="1200" cap="none" spc="0" normalizeH="0" baseline="0" noProof="0">
                <a:ln>
                  <a:noFill/>
                </a:ln>
                <a:solidFill>
                  <a:srgbClr val="000000"/>
                </a:solidFill>
                <a:effectLst/>
                <a:uLnTx/>
                <a:uFillTx/>
                <a:latin typeface="Book Antiqua" panose="02040602050305030304" pitchFamily="18" charset="0"/>
                <a:ea typeface="+mn-ea"/>
                <a:cs typeface="+mn-cs"/>
              </a:rPr>
              <a:t>Introduction to Social Psychology</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3000" b="0" i="0" u="none" strike="noStrike" kern="1200" cap="none" spc="0" normalizeH="0" baseline="0" noProof="0">
              <a:ln>
                <a:noFill/>
              </a:ln>
              <a:solidFill>
                <a:srgbClr val="000000"/>
              </a:solidFill>
              <a:effectLst/>
              <a:uLnTx/>
              <a:uFillTx/>
              <a:latin typeface="Book Antiqua" panose="02040602050305030304" pitchFamily="18" charset="0"/>
              <a:ea typeface="+mn-ea"/>
              <a:cs typeface="+mn-cs"/>
            </a:endParaRPr>
          </a:p>
        </p:txBody>
      </p:sp>
    </p:spTree>
    <p:extLst>
      <p:ext uri="{BB962C8B-B14F-4D97-AF65-F5344CB8AC3E}">
        <p14:creationId xmlns:p14="http://schemas.microsoft.com/office/powerpoint/2010/main" val="2504834137"/>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B9831A65-37F6-34FE-BBFB-7C63F7360F57}"/>
              </a:ext>
            </a:extLst>
          </p:cNvPr>
          <p:cNvSpPr/>
          <p:nvPr>
            <p:custDataLst>
              <p:tags r:id="rId2"/>
            </p:custDataLst>
          </p:nvPr>
        </p:nvSpPr>
        <p:spPr bwMode="auto">
          <a:xfrm>
            <a:off x="6032500" y="1714500"/>
            <a:ext cx="6096000" cy="5143500"/>
          </a:xfrm>
          <a:prstGeom prst="rect">
            <a:avLst/>
          </a:prstGeom>
          <a:blipFill>
            <a:blip r:embed="rId6"/>
            <a:stretch>
              <a:fillRect/>
            </a:stretch>
          </a:blip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PQuestion" title="Question Text">
            <a:extLst>
              <a:ext uri="{FF2B5EF4-FFF2-40B4-BE49-F238E27FC236}">
                <a16:creationId xmlns:a16="http://schemas.microsoft.com/office/drawing/2014/main" id="{CCED3A52-95B0-4C5B-29FF-0DDB67957779}"/>
              </a:ext>
            </a:extLst>
          </p:cNvPr>
          <p:cNvSpPr>
            <a:spLocks noGrp="1"/>
          </p:cNvSpPr>
          <p:nvPr>
            <p:ph type="title"/>
          </p:nvPr>
        </p:nvSpPr>
        <p:spPr/>
        <p:txBody>
          <a:bodyPr/>
          <a:lstStyle/>
          <a:p>
            <a:r>
              <a:rPr lang="en-US" dirty="0"/>
              <a:t>How many of the friends you identified lived in your dorm room?</a:t>
            </a:r>
          </a:p>
        </p:txBody>
      </p:sp>
      <p:sp>
        <p:nvSpPr>
          <p:cNvPr id="3" name="TPAnswers" title="Answer Text">
            <a:extLst>
              <a:ext uri="{FF2B5EF4-FFF2-40B4-BE49-F238E27FC236}">
                <a16:creationId xmlns:a16="http://schemas.microsoft.com/office/drawing/2014/main" id="{CBE95498-CD21-1C00-1D0B-BE632572E74E}"/>
              </a:ext>
            </a:extLst>
          </p:cNvPr>
          <p:cNvSpPr>
            <a:spLocks noGrp="1"/>
          </p:cNvSpPr>
          <p:nvPr>
            <p:ph type="body" idx="1"/>
            <p:custDataLst>
              <p:tags r:id="rId3"/>
            </p:custDataLst>
          </p:nvPr>
        </p:nvSpPr>
        <p:spPr>
          <a:xfrm>
            <a:off x="914400" y="2133600"/>
            <a:ext cx="5181600" cy="4114800"/>
          </a:xfrm>
        </p:spPr>
        <p:txBody>
          <a:bodyPr/>
          <a:lstStyle/>
          <a:p>
            <a:pPr marL="514350" indent="-514350">
              <a:buFont typeface="Monotype Sorts" pitchFamily="2" charset="2"/>
              <a:buAutoNum type="alphaUcPeriod"/>
            </a:pPr>
            <a:r>
              <a:rPr lang="en-US" dirty="0"/>
              <a:t>3</a:t>
            </a:r>
          </a:p>
          <a:p>
            <a:pPr marL="514350" indent="-514350">
              <a:buFont typeface="Monotype Sorts" pitchFamily="2" charset="2"/>
              <a:buAutoNum type="alphaUcPeriod"/>
            </a:pPr>
            <a:r>
              <a:rPr lang="en-US" dirty="0"/>
              <a:t>2</a:t>
            </a:r>
          </a:p>
          <a:p>
            <a:pPr marL="514350" indent="-514350">
              <a:buFont typeface="Monotype Sorts" pitchFamily="2" charset="2"/>
              <a:buAutoNum type="alphaUcPeriod"/>
            </a:pPr>
            <a:r>
              <a:rPr lang="en-US" dirty="0"/>
              <a:t>1</a:t>
            </a:r>
          </a:p>
          <a:p>
            <a:pPr marL="514350" indent="-514350">
              <a:buFont typeface="Monotype Sorts" pitchFamily="2" charset="2"/>
              <a:buAutoNum type="alphaUcPeriod"/>
            </a:pPr>
            <a:r>
              <a:rPr lang="en-US" dirty="0"/>
              <a:t>0</a:t>
            </a:r>
          </a:p>
        </p:txBody>
      </p:sp>
      <p:sp>
        <p:nvSpPr>
          <p:cNvPr id="4" name="TPPolling" title="Polling Shape">
            <a:extLst>
              <a:ext uri="{FF2B5EF4-FFF2-40B4-BE49-F238E27FC236}">
                <a16:creationId xmlns:a16="http://schemas.microsoft.com/office/drawing/2014/main" id="{20666D11-331B-3AA7-FE30-D359FE716C4F}"/>
              </a:ext>
            </a:extLst>
          </p:cNvPr>
          <p:cNvSpPr/>
          <p:nvPr/>
        </p:nvSpPr>
        <p:spPr bwMode="auto">
          <a:xfrm>
            <a:off x="0" y="0"/>
            <a:ext cx="12700" cy="12700"/>
          </a:xfrm>
          <a:prstGeom prst="rect">
            <a:avLst/>
          </a:prstGeom>
          <a:pattFill prst="pct5">
            <a:fgClr>
              <a:srgbClr val="7F7F7F">
                <a:alpha val="10000"/>
              </a:srgbClr>
            </a:fgClr>
            <a:bgClr>
              <a:srgbClr val="7F7F7F">
                <a:alpha val="10000"/>
              </a:srgbClr>
            </a:bgClr>
          </a:patt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9" name="TPCountdown" title="Countdown Timer">
            <a:extLst>
              <a:ext uri="{FF2B5EF4-FFF2-40B4-BE49-F238E27FC236}">
                <a16:creationId xmlns:a16="http://schemas.microsoft.com/office/drawing/2014/main" id="{CD7FB73C-B72C-5ED9-35DB-5A59408D8A75}"/>
              </a:ext>
            </a:extLst>
          </p:cNvPr>
          <p:cNvGrpSpPr>
            <a:grpSpLocks noChangeAspect="1"/>
          </p:cNvGrpSpPr>
          <p:nvPr>
            <p:custDataLst>
              <p:tags r:id="rId4"/>
            </p:custDataLst>
          </p:nvPr>
        </p:nvGrpSpPr>
        <p:grpSpPr>
          <a:xfrm>
            <a:off x="10795000" y="6096000"/>
            <a:ext cx="1270000" cy="635000"/>
            <a:chOff x="7683500" y="5842000"/>
            <a:chExt cx="1270000" cy="635000"/>
          </a:xfrm>
        </p:grpSpPr>
        <p:sp>
          <p:nvSpPr>
            <p:cNvPr id="6" name="CountdownShape">
              <a:extLst>
                <a:ext uri="{FF2B5EF4-FFF2-40B4-BE49-F238E27FC236}">
                  <a16:creationId xmlns:a16="http://schemas.microsoft.com/office/drawing/2014/main" id="{E160059B-9A42-5BB7-BD31-D9043E98D8B4}"/>
                </a:ext>
              </a:extLst>
            </p:cNvPr>
            <p:cNvSpPr/>
            <p:nvPr/>
          </p:nvSpPr>
          <p:spPr bwMode="auto">
            <a:xfrm>
              <a:off x="7683500" y="5842000"/>
              <a:ext cx="1270000" cy="635000"/>
            </a:xfrm>
            <a:prstGeom prst="cube">
              <a:avLst/>
            </a:prstGeom>
            <a:solidFill>
              <a:srgbClr val="333333"/>
            </a:solid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CountdownText">
              <a:extLst>
                <a:ext uri="{FF2B5EF4-FFF2-40B4-BE49-F238E27FC236}">
                  <a16:creationId xmlns:a16="http://schemas.microsoft.com/office/drawing/2014/main" id="{09A6D17E-4DA4-D70B-1A07-BF923B979B7A}"/>
                </a:ext>
              </a:extLst>
            </p:cNvPr>
            <p:cNvSpPr txBox="1"/>
            <p:nvPr/>
          </p:nvSpPr>
          <p:spPr>
            <a:xfrm>
              <a:off x="7785100" y="6045200"/>
              <a:ext cx="889000" cy="381000"/>
            </a:xfrm>
            <a:prstGeom prst="rect">
              <a:avLst/>
            </a:prstGeom>
            <a:blipFill>
              <a:blip r:embed="rId7"/>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8F44C1B5-3DDF-9C05-4426-494E372B8C07}"/>
                </a:ext>
              </a:extLst>
            </p:cNvPr>
            <p:cNvCxnSpPr/>
            <p:nvPr/>
          </p:nvCxnSpPr>
          <p:spPr bwMode="auto">
            <a:xfrm>
              <a:off x="8001000" y="5943600"/>
              <a:ext cx="508000" cy="0"/>
            </a:xfrm>
            <a:prstGeom prst="line">
              <a:avLst/>
            </a:prstGeom>
            <a:noFill/>
            <a:ln w="38100" cap="flat" cmpd="sng" algn="ctr">
              <a:solidFill>
                <a:schemeClr val="tx1"/>
              </a:solidFill>
              <a:prstDash val="solid"/>
              <a:round/>
              <a:headEnd type="none" w="med" len="med"/>
              <a:tailEnd type="none" w="med" len="med"/>
            </a:ln>
            <a:effectLst/>
          </p:spPr>
        </p:cxnSp>
      </p:grpSp>
    </p:spTree>
    <p:custDataLst>
      <p:tags r:id="rId1"/>
    </p:custDataLst>
    <p:extLst>
      <p:ext uri="{BB962C8B-B14F-4D97-AF65-F5344CB8AC3E}">
        <p14:creationId xmlns:p14="http://schemas.microsoft.com/office/powerpoint/2010/main" val="2103406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B9831A65-37F6-34FE-BBFB-7C63F7360F57}"/>
              </a:ext>
            </a:extLst>
          </p:cNvPr>
          <p:cNvSpPr/>
          <p:nvPr>
            <p:custDataLst>
              <p:tags r:id="rId2"/>
            </p:custDataLst>
          </p:nvPr>
        </p:nvSpPr>
        <p:spPr bwMode="auto">
          <a:xfrm>
            <a:off x="6032500" y="1714500"/>
            <a:ext cx="6096000" cy="5143500"/>
          </a:xfrm>
          <a:prstGeom prst="rect">
            <a:avLst/>
          </a:prstGeom>
          <a:blipFill>
            <a:blip r:embed="rId6"/>
            <a:stretch>
              <a:fillRect/>
            </a:stretch>
          </a:blip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PQuestion" title="Question Text">
            <a:extLst>
              <a:ext uri="{FF2B5EF4-FFF2-40B4-BE49-F238E27FC236}">
                <a16:creationId xmlns:a16="http://schemas.microsoft.com/office/drawing/2014/main" id="{CCED3A52-95B0-4C5B-29FF-0DDB67957779}"/>
              </a:ext>
            </a:extLst>
          </p:cNvPr>
          <p:cNvSpPr>
            <a:spLocks noGrp="1"/>
          </p:cNvSpPr>
          <p:nvPr>
            <p:ph type="title"/>
          </p:nvPr>
        </p:nvSpPr>
        <p:spPr/>
        <p:txBody>
          <a:bodyPr/>
          <a:lstStyle/>
          <a:p>
            <a:r>
              <a:rPr lang="en-US" dirty="0"/>
              <a:t>How many of the friends you identified lived within two rooms of you in any direction?</a:t>
            </a:r>
          </a:p>
        </p:txBody>
      </p:sp>
      <p:sp>
        <p:nvSpPr>
          <p:cNvPr id="3" name="TPAnswers" title="Answer Text">
            <a:extLst>
              <a:ext uri="{FF2B5EF4-FFF2-40B4-BE49-F238E27FC236}">
                <a16:creationId xmlns:a16="http://schemas.microsoft.com/office/drawing/2014/main" id="{CBE95498-CD21-1C00-1D0B-BE632572E74E}"/>
              </a:ext>
            </a:extLst>
          </p:cNvPr>
          <p:cNvSpPr>
            <a:spLocks noGrp="1"/>
          </p:cNvSpPr>
          <p:nvPr>
            <p:ph type="body" idx="1"/>
            <p:custDataLst>
              <p:tags r:id="rId3"/>
            </p:custDataLst>
          </p:nvPr>
        </p:nvSpPr>
        <p:spPr>
          <a:xfrm>
            <a:off x="914400" y="2133600"/>
            <a:ext cx="5181600" cy="4114800"/>
          </a:xfrm>
        </p:spPr>
        <p:txBody>
          <a:bodyPr/>
          <a:lstStyle/>
          <a:p>
            <a:pPr marL="514350" indent="-514350">
              <a:buFont typeface="Monotype Sorts" pitchFamily="2" charset="2"/>
              <a:buAutoNum type="alphaUcPeriod"/>
            </a:pPr>
            <a:r>
              <a:rPr lang="en-US" dirty="0"/>
              <a:t>3</a:t>
            </a:r>
          </a:p>
          <a:p>
            <a:pPr marL="514350" indent="-514350">
              <a:buFont typeface="Monotype Sorts" pitchFamily="2" charset="2"/>
              <a:buAutoNum type="alphaUcPeriod"/>
            </a:pPr>
            <a:r>
              <a:rPr lang="en-US" dirty="0"/>
              <a:t>2</a:t>
            </a:r>
          </a:p>
          <a:p>
            <a:pPr marL="514350" indent="-514350">
              <a:buFont typeface="Monotype Sorts" pitchFamily="2" charset="2"/>
              <a:buAutoNum type="alphaUcPeriod"/>
            </a:pPr>
            <a:r>
              <a:rPr lang="en-US" dirty="0"/>
              <a:t>1</a:t>
            </a:r>
          </a:p>
          <a:p>
            <a:pPr marL="514350" indent="-514350">
              <a:buFont typeface="Monotype Sorts" pitchFamily="2" charset="2"/>
              <a:buAutoNum type="alphaUcPeriod"/>
            </a:pPr>
            <a:r>
              <a:rPr lang="en-US" dirty="0"/>
              <a:t>0</a:t>
            </a:r>
          </a:p>
        </p:txBody>
      </p:sp>
      <p:sp>
        <p:nvSpPr>
          <p:cNvPr id="4" name="TPPolling" title="Polling Shape">
            <a:extLst>
              <a:ext uri="{FF2B5EF4-FFF2-40B4-BE49-F238E27FC236}">
                <a16:creationId xmlns:a16="http://schemas.microsoft.com/office/drawing/2014/main" id="{20666D11-331B-3AA7-FE30-D359FE716C4F}"/>
              </a:ext>
            </a:extLst>
          </p:cNvPr>
          <p:cNvSpPr/>
          <p:nvPr/>
        </p:nvSpPr>
        <p:spPr bwMode="auto">
          <a:xfrm>
            <a:off x="0" y="0"/>
            <a:ext cx="12700" cy="12700"/>
          </a:xfrm>
          <a:prstGeom prst="rect">
            <a:avLst/>
          </a:prstGeom>
          <a:pattFill prst="pct5">
            <a:fgClr>
              <a:srgbClr val="7F7F7F">
                <a:alpha val="10000"/>
              </a:srgbClr>
            </a:fgClr>
            <a:bgClr>
              <a:srgbClr val="7F7F7F">
                <a:alpha val="10000"/>
              </a:srgbClr>
            </a:bgClr>
          </a:patt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9" name="TPCountdown" title="Countdown Timer">
            <a:extLst>
              <a:ext uri="{FF2B5EF4-FFF2-40B4-BE49-F238E27FC236}">
                <a16:creationId xmlns:a16="http://schemas.microsoft.com/office/drawing/2014/main" id="{CD7FB73C-B72C-5ED9-35DB-5A59408D8A75}"/>
              </a:ext>
            </a:extLst>
          </p:cNvPr>
          <p:cNvGrpSpPr>
            <a:grpSpLocks noChangeAspect="1"/>
          </p:cNvGrpSpPr>
          <p:nvPr>
            <p:custDataLst>
              <p:tags r:id="rId4"/>
            </p:custDataLst>
          </p:nvPr>
        </p:nvGrpSpPr>
        <p:grpSpPr>
          <a:xfrm>
            <a:off x="10795000" y="6096000"/>
            <a:ext cx="1270000" cy="635000"/>
            <a:chOff x="7683500" y="5842000"/>
            <a:chExt cx="1270000" cy="635000"/>
          </a:xfrm>
        </p:grpSpPr>
        <p:sp>
          <p:nvSpPr>
            <p:cNvPr id="6" name="CountdownShape">
              <a:extLst>
                <a:ext uri="{FF2B5EF4-FFF2-40B4-BE49-F238E27FC236}">
                  <a16:creationId xmlns:a16="http://schemas.microsoft.com/office/drawing/2014/main" id="{E160059B-9A42-5BB7-BD31-D9043E98D8B4}"/>
                </a:ext>
              </a:extLst>
            </p:cNvPr>
            <p:cNvSpPr/>
            <p:nvPr/>
          </p:nvSpPr>
          <p:spPr bwMode="auto">
            <a:xfrm>
              <a:off x="7683500" y="5842000"/>
              <a:ext cx="1270000" cy="635000"/>
            </a:xfrm>
            <a:prstGeom prst="cube">
              <a:avLst/>
            </a:prstGeom>
            <a:solidFill>
              <a:srgbClr val="333333"/>
            </a:solid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CountdownText">
              <a:extLst>
                <a:ext uri="{FF2B5EF4-FFF2-40B4-BE49-F238E27FC236}">
                  <a16:creationId xmlns:a16="http://schemas.microsoft.com/office/drawing/2014/main" id="{09A6D17E-4DA4-D70B-1A07-BF923B979B7A}"/>
                </a:ext>
              </a:extLst>
            </p:cNvPr>
            <p:cNvSpPr txBox="1"/>
            <p:nvPr/>
          </p:nvSpPr>
          <p:spPr>
            <a:xfrm>
              <a:off x="7785100" y="6045200"/>
              <a:ext cx="889000" cy="381000"/>
            </a:xfrm>
            <a:prstGeom prst="rect">
              <a:avLst/>
            </a:prstGeom>
            <a:blipFill>
              <a:blip r:embed="rId7"/>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8F44C1B5-3DDF-9C05-4426-494E372B8C07}"/>
                </a:ext>
              </a:extLst>
            </p:cNvPr>
            <p:cNvCxnSpPr/>
            <p:nvPr/>
          </p:nvCxnSpPr>
          <p:spPr bwMode="auto">
            <a:xfrm>
              <a:off x="8001000" y="5943600"/>
              <a:ext cx="508000" cy="0"/>
            </a:xfrm>
            <a:prstGeom prst="line">
              <a:avLst/>
            </a:prstGeom>
            <a:noFill/>
            <a:ln w="38100" cap="flat" cmpd="sng" algn="ctr">
              <a:solidFill>
                <a:schemeClr val="tx1"/>
              </a:solidFill>
              <a:prstDash val="solid"/>
              <a:round/>
              <a:headEnd type="none" w="med" len="med"/>
              <a:tailEnd type="none" w="med" len="med"/>
            </a:ln>
            <a:effectLst/>
          </p:spPr>
        </p:cxnSp>
      </p:grpSp>
    </p:spTree>
    <p:custDataLst>
      <p:tags r:id="rId1"/>
    </p:custDataLst>
    <p:extLst>
      <p:ext uri="{BB962C8B-B14F-4D97-AF65-F5344CB8AC3E}">
        <p14:creationId xmlns:p14="http://schemas.microsoft.com/office/powerpoint/2010/main" val="4018498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B9831A65-37F6-34FE-BBFB-7C63F7360F57}"/>
              </a:ext>
            </a:extLst>
          </p:cNvPr>
          <p:cNvSpPr/>
          <p:nvPr>
            <p:custDataLst>
              <p:tags r:id="rId2"/>
            </p:custDataLst>
          </p:nvPr>
        </p:nvSpPr>
        <p:spPr bwMode="auto">
          <a:xfrm>
            <a:off x="6032500" y="1714500"/>
            <a:ext cx="6096000" cy="5143500"/>
          </a:xfrm>
          <a:prstGeom prst="rect">
            <a:avLst/>
          </a:prstGeom>
          <a:blipFill>
            <a:blip r:embed="rId6"/>
            <a:stretch>
              <a:fillRect/>
            </a:stretch>
          </a:blip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PQuestion" title="Question Text">
            <a:extLst>
              <a:ext uri="{FF2B5EF4-FFF2-40B4-BE49-F238E27FC236}">
                <a16:creationId xmlns:a16="http://schemas.microsoft.com/office/drawing/2014/main" id="{CCED3A52-95B0-4C5B-29FF-0DDB67957779}"/>
              </a:ext>
            </a:extLst>
          </p:cNvPr>
          <p:cNvSpPr>
            <a:spLocks noGrp="1"/>
          </p:cNvSpPr>
          <p:nvPr>
            <p:ph type="title"/>
          </p:nvPr>
        </p:nvSpPr>
        <p:spPr/>
        <p:txBody>
          <a:bodyPr/>
          <a:lstStyle/>
          <a:p>
            <a:r>
              <a:rPr lang="en-US" dirty="0"/>
              <a:t>How many of the friends you identified lived on your dorm floor?</a:t>
            </a:r>
          </a:p>
        </p:txBody>
      </p:sp>
      <p:sp>
        <p:nvSpPr>
          <p:cNvPr id="3" name="TPAnswers" title="Answer Text">
            <a:extLst>
              <a:ext uri="{FF2B5EF4-FFF2-40B4-BE49-F238E27FC236}">
                <a16:creationId xmlns:a16="http://schemas.microsoft.com/office/drawing/2014/main" id="{CBE95498-CD21-1C00-1D0B-BE632572E74E}"/>
              </a:ext>
            </a:extLst>
          </p:cNvPr>
          <p:cNvSpPr>
            <a:spLocks noGrp="1"/>
          </p:cNvSpPr>
          <p:nvPr>
            <p:ph type="body" idx="1"/>
            <p:custDataLst>
              <p:tags r:id="rId3"/>
            </p:custDataLst>
          </p:nvPr>
        </p:nvSpPr>
        <p:spPr>
          <a:xfrm>
            <a:off x="914400" y="2133600"/>
            <a:ext cx="5181600" cy="4114800"/>
          </a:xfrm>
        </p:spPr>
        <p:txBody>
          <a:bodyPr/>
          <a:lstStyle/>
          <a:p>
            <a:pPr marL="514350" indent="-514350">
              <a:buFont typeface="Monotype Sorts" pitchFamily="2" charset="2"/>
              <a:buAutoNum type="alphaUcPeriod"/>
            </a:pPr>
            <a:r>
              <a:rPr lang="en-US" dirty="0"/>
              <a:t>3</a:t>
            </a:r>
          </a:p>
          <a:p>
            <a:pPr marL="514350" indent="-514350">
              <a:buFont typeface="Monotype Sorts" pitchFamily="2" charset="2"/>
              <a:buAutoNum type="alphaUcPeriod"/>
            </a:pPr>
            <a:r>
              <a:rPr lang="en-US" dirty="0"/>
              <a:t>2</a:t>
            </a:r>
          </a:p>
          <a:p>
            <a:pPr marL="514350" indent="-514350">
              <a:buFont typeface="Monotype Sorts" pitchFamily="2" charset="2"/>
              <a:buAutoNum type="alphaUcPeriod"/>
            </a:pPr>
            <a:r>
              <a:rPr lang="en-US" dirty="0"/>
              <a:t>1</a:t>
            </a:r>
          </a:p>
          <a:p>
            <a:pPr marL="514350" indent="-514350">
              <a:buFont typeface="Monotype Sorts" pitchFamily="2" charset="2"/>
              <a:buAutoNum type="alphaUcPeriod"/>
            </a:pPr>
            <a:r>
              <a:rPr lang="en-US" dirty="0"/>
              <a:t>0</a:t>
            </a:r>
          </a:p>
        </p:txBody>
      </p:sp>
      <p:sp>
        <p:nvSpPr>
          <p:cNvPr id="4" name="TPPolling" title="Polling Shape">
            <a:extLst>
              <a:ext uri="{FF2B5EF4-FFF2-40B4-BE49-F238E27FC236}">
                <a16:creationId xmlns:a16="http://schemas.microsoft.com/office/drawing/2014/main" id="{20666D11-331B-3AA7-FE30-D359FE716C4F}"/>
              </a:ext>
            </a:extLst>
          </p:cNvPr>
          <p:cNvSpPr/>
          <p:nvPr/>
        </p:nvSpPr>
        <p:spPr bwMode="auto">
          <a:xfrm>
            <a:off x="0" y="0"/>
            <a:ext cx="12700" cy="12700"/>
          </a:xfrm>
          <a:prstGeom prst="rect">
            <a:avLst/>
          </a:prstGeom>
          <a:pattFill prst="pct5">
            <a:fgClr>
              <a:srgbClr val="7F7F7F">
                <a:alpha val="10000"/>
              </a:srgbClr>
            </a:fgClr>
            <a:bgClr>
              <a:srgbClr val="7F7F7F">
                <a:alpha val="10000"/>
              </a:srgbClr>
            </a:bgClr>
          </a:patt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9" name="TPCountdown" title="Countdown Timer">
            <a:extLst>
              <a:ext uri="{FF2B5EF4-FFF2-40B4-BE49-F238E27FC236}">
                <a16:creationId xmlns:a16="http://schemas.microsoft.com/office/drawing/2014/main" id="{CD7FB73C-B72C-5ED9-35DB-5A59408D8A75}"/>
              </a:ext>
            </a:extLst>
          </p:cNvPr>
          <p:cNvGrpSpPr>
            <a:grpSpLocks noChangeAspect="1"/>
          </p:cNvGrpSpPr>
          <p:nvPr>
            <p:custDataLst>
              <p:tags r:id="rId4"/>
            </p:custDataLst>
          </p:nvPr>
        </p:nvGrpSpPr>
        <p:grpSpPr>
          <a:xfrm>
            <a:off x="10795000" y="6096000"/>
            <a:ext cx="1270000" cy="635000"/>
            <a:chOff x="7683500" y="5842000"/>
            <a:chExt cx="1270000" cy="635000"/>
          </a:xfrm>
        </p:grpSpPr>
        <p:sp>
          <p:nvSpPr>
            <p:cNvPr id="6" name="CountdownShape">
              <a:extLst>
                <a:ext uri="{FF2B5EF4-FFF2-40B4-BE49-F238E27FC236}">
                  <a16:creationId xmlns:a16="http://schemas.microsoft.com/office/drawing/2014/main" id="{E160059B-9A42-5BB7-BD31-D9043E98D8B4}"/>
                </a:ext>
              </a:extLst>
            </p:cNvPr>
            <p:cNvSpPr/>
            <p:nvPr/>
          </p:nvSpPr>
          <p:spPr bwMode="auto">
            <a:xfrm>
              <a:off x="7683500" y="5842000"/>
              <a:ext cx="1270000" cy="635000"/>
            </a:xfrm>
            <a:prstGeom prst="cube">
              <a:avLst/>
            </a:prstGeom>
            <a:solidFill>
              <a:srgbClr val="333333"/>
            </a:solid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CountdownText">
              <a:extLst>
                <a:ext uri="{FF2B5EF4-FFF2-40B4-BE49-F238E27FC236}">
                  <a16:creationId xmlns:a16="http://schemas.microsoft.com/office/drawing/2014/main" id="{09A6D17E-4DA4-D70B-1A07-BF923B979B7A}"/>
                </a:ext>
              </a:extLst>
            </p:cNvPr>
            <p:cNvSpPr txBox="1"/>
            <p:nvPr/>
          </p:nvSpPr>
          <p:spPr>
            <a:xfrm>
              <a:off x="7785100" y="6045200"/>
              <a:ext cx="889000" cy="381000"/>
            </a:xfrm>
            <a:prstGeom prst="rect">
              <a:avLst/>
            </a:prstGeom>
            <a:blipFill>
              <a:blip r:embed="rId7"/>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8F44C1B5-3DDF-9C05-4426-494E372B8C07}"/>
                </a:ext>
              </a:extLst>
            </p:cNvPr>
            <p:cNvCxnSpPr/>
            <p:nvPr/>
          </p:nvCxnSpPr>
          <p:spPr bwMode="auto">
            <a:xfrm>
              <a:off x="8001000" y="5943600"/>
              <a:ext cx="508000" cy="0"/>
            </a:xfrm>
            <a:prstGeom prst="line">
              <a:avLst/>
            </a:prstGeom>
            <a:noFill/>
            <a:ln w="38100" cap="flat" cmpd="sng" algn="ctr">
              <a:solidFill>
                <a:schemeClr val="tx1"/>
              </a:solidFill>
              <a:prstDash val="solid"/>
              <a:round/>
              <a:headEnd type="none" w="med" len="med"/>
              <a:tailEnd type="none" w="med" len="med"/>
            </a:ln>
            <a:effectLst/>
          </p:spPr>
        </p:cxnSp>
      </p:grpSp>
    </p:spTree>
    <p:custDataLst>
      <p:tags r:id="rId1"/>
    </p:custDataLst>
    <p:extLst>
      <p:ext uri="{BB962C8B-B14F-4D97-AF65-F5344CB8AC3E}">
        <p14:creationId xmlns:p14="http://schemas.microsoft.com/office/powerpoint/2010/main" val="2361008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B9831A65-37F6-34FE-BBFB-7C63F7360F57}"/>
              </a:ext>
            </a:extLst>
          </p:cNvPr>
          <p:cNvSpPr/>
          <p:nvPr>
            <p:custDataLst>
              <p:tags r:id="rId2"/>
            </p:custDataLst>
          </p:nvPr>
        </p:nvSpPr>
        <p:spPr bwMode="auto">
          <a:xfrm>
            <a:off x="6032500" y="1714500"/>
            <a:ext cx="6096000" cy="5143500"/>
          </a:xfrm>
          <a:prstGeom prst="rect">
            <a:avLst/>
          </a:prstGeom>
          <a:blipFill>
            <a:blip r:embed="rId6"/>
            <a:stretch>
              <a:fillRect/>
            </a:stretch>
          </a:blip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PQuestion" title="Question Text">
            <a:extLst>
              <a:ext uri="{FF2B5EF4-FFF2-40B4-BE49-F238E27FC236}">
                <a16:creationId xmlns:a16="http://schemas.microsoft.com/office/drawing/2014/main" id="{CCED3A52-95B0-4C5B-29FF-0DDB67957779}"/>
              </a:ext>
            </a:extLst>
          </p:cNvPr>
          <p:cNvSpPr>
            <a:spLocks noGrp="1"/>
          </p:cNvSpPr>
          <p:nvPr>
            <p:ph type="title"/>
          </p:nvPr>
        </p:nvSpPr>
        <p:spPr/>
        <p:txBody>
          <a:bodyPr/>
          <a:lstStyle/>
          <a:p>
            <a:r>
              <a:rPr lang="en-US" dirty="0"/>
              <a:t>How many of the friends you identified lived in a different dorm on campus</a:t>
            </a:r>
          </a:p>
        </p:txBody>
      </p:sp>
      <p:sp>
        <p:nvSpPr>
          <p:cNvPr id="3" name="TPAnswers" title="Answer Text">
            <a:extLst>
              <a:ext uri="{FF2B5EF4-FFF2-40B4-BE49-F238E27FC236}">
                <a16:creationId xmlns:a16="http://schemas.microsoft.com/office/drawing/2014/main" id="{CBE95498-CD21-1C00-1D0B-BE632572E74E}"/>
              </a:ext>
            </a:extLst>
          </p:cNvPr>
          <p:cNvSpPr>
            <a:spLocks noGrp="1"/>
          </p:cNvSpPr>
          <p:nvPr>
            <p:ph type="body" idx="1"/>
            <p:custDataLst>
              <p:tags r:id="rId3"/>
            </p:custDataLst>
          </p:nvPr>
        </p:nvSpPr>
        <p:spPr>
          <a:xfrm>
            <a:off x="914400" y="2133600"/>
            <a:ext cx="5181600" cy="4114800"/>
          </a:xfrm>
        </p:spPr>
        <p:txBody>
          <a:bodyPr/>
          <a:lstStyle/>
          <a:p>
            <a:pPr marL="514350" indent="-514350">
              <a:buFont typeface="Monotype Sorts" pitchFamily="2" charset="2"/>
              <a:buAutoNum type="alphaUcPeriod"/>
            </a:pPr>
            <a:r>
              <a:rPr lang="en-US" dirty="0"/>
              <a:t>3</a:t>
            </a:r>
          </a:p>
          <a:p>
            <a:pPr marL="514350" indent="-514350">
              <a:buFont typeface="Monotype Sorts" pitchFamily="2" charset="2"/>
              <a:buAutoNum type="alphaUcPeriod"/>
            </a:pPr>
            <a:r>
              <a:rPr lang="en-US" dirty="0"/>
              <a:t>2</a:t>
            </a:r>
          </a:p>
          <a:p>
            <a:pPr marL="514350" indent="-514350">
              <a:buFont typeface="Monotype Sorts" pitchFamily="2" charset="2"/>
              <a:buAutoNum type="alphaUcPeriod"/>
            </a:pPr>
            <a:r>
              <a:rPr lang="en-US" dirty="0"/>
              <a:t>1</a:t>
            </a:r>
          </a:p>
          <a:p>
            <a:pPr marL="514350" indent="-514350">
              <a:buFont typeface="Monotype Sorts" pitchFamily="2" charset="2"/>
              <a:buAutoNum type="alphaUcPeriod"/>
            </a:pPr>
            <a:r>
              <a:rPr lang="en-US" dirty="0"/>
              <a:t>0</a:t>
            </a:r>
          </a:p>
        </p:txBody>
      </p:sp>
      <p:sp>
        <p:nvSpPr>
          <p:cNvPr id="4" name="TPPolling" title="Polling Shape">
            <a:extLst>
              <a:ext uri="{FF2B5EF4-FFF2-40B4-BE49-F238E27FC236}">
                <a16:creationId xmlns:a16="http://schemas.microsoft.com/office/drawing/2014/main" id="{20666D11-331B-3AA7-FE30-D359FE716C4F}"/>
              </a:ext>
            </a:extLst>
          </p:cNvPr>
          <p:cNvSpPr/>
          <p:nvPr/>
        </p:nvSpPr>
        <p:spPr bwMode="auto">
          <a:xfrm>
            <a:off x="0" y="0"/>
            <a:ext cx="12700" cy="12700"/>
          </a:xfrm>
          <a:prstGeom prst="rect">
            <a:avLst/>
          </a:prstGeom>
          <a:pattFill prst="pct5">
            <a:fgClr>
              <a:srgbClr val="7F7F7F">
                <a:alpha val="10000"/>
              </a:srgbClr>
            </a:fgClr>
            <a:bgClr>
              <a:srgbClr val="7F7F7F">
                <a:alpha val="10000"/>
              </a:srgbClr>
            </a:bgClr>
          </a:patt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9" name="TPCountdown" title="Countdown Timer">
            <a:extLst>
              <a:ext uri="{FF2B5EF4-FFF2-40B4-BE49-F238E27FC236}">
                <a16:creationId xmlns:a16="http://schemas.microsoft.com/office/drawing/2014/main" id="{CD7FB73C-B72C-5ED9-35DB-5A59408D8A75}"/>
              </a:ext>
            </a:extLst>
          </p:cNvPr>
          <p:cNvGrpSpPr>
            <a:grpSpLocks noChangeAspect="1"/>
          </p:cNvGrpSpPr>
          <p:nvPr>
            <p:custDataLst>
              <p:tags r:id="rId4"/>
            </p:custDataLst>
          </p:nvPr>
        </p:nvGrpSpPr>
        <p:grpSpPr>
          <a:xfrm>
            <a:off x="10795000" y="6096000"/>
            <a:ext cx="1270000" cy="635000"/>
            <a:chOff x="7683500" y="5842000"/>
            <a:chExt cx="1270000" cy="635000"/>
          </a:xfrm>
        </p:grpSpPr>
        <p:sp>
          <p:nvSpPr>
            <p:cNvPr id="6" name="CountdownShape">
              <a:extLst>
                <a:ext uri="{FF2B5EF4-FFF2-40B4-BE49-F238E27FC236}">
                  <a16:creationId xmlns:a16="http://schemas.microsoft.com/office/drawing/2014/main" id="{E160059B-9A42-5BB7-BD31-D9043E98D8B4}"/>
                </a:ext>
              </a:extLst>
            </p:cNvPr>
            <p:cNvSpPr/>
            <p:nvPr/>
          </p:nvSpPr>
          <p:spPr bwMode="auto">
            <a:xfrm>
              <a:off x="7683500" y="5842000"/>
              <a:ext cx="1270000" cy="635000"/>
            </a:xfrm>
            <a:prstGeom prst="cube">
              <a:avLst/>
            </a:prstGeom>
            <a:solidFill>
              <a:srgbClr val="333333"/>
            </a:solid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CountdownText">
              <a:extLst>
                <a:ext uri="{FF2B5EF4-FFF2-40B4-BE49-F238E27FC236}">
                  <a16:creationId xmlns:a16="http://schemas.microsoft.com/office/drawing/2014/main" id="{09A6D17E-4DA4-D70B-1A07-BF923B979B7A}"/>
                </a:ext>
              </a:extLst>
            </p:cNvPr>
            <p:cNvSpPr txBox="1"/>
            <p:nvPr/>
          </p:nvSpPr>
          <p:spPr>
            <a:xfrm>
              <a:off x="7785100" y="6045200"/>
              <a:ext cx="889000" cy="381000"/>
            </a:xfrm>
            <a:prstGeom prst="rect">
              <a:avLst/>
            </a:prstGeom>
            <a:blipFill>
              <a:blip r:embed="rId7"/>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8F44C1B5-3DDF-9C05-4426-494E372B8C07}"/>
                </a:ext>
              </a:extLst>
            </p:cNvPr>
            <p:cNvCxnSpPr/>
            <p:nvPr/>
          </p:nvCxnSpPr>
          <p:spPr bwMode="auto">
            <a:xfrm>
              <a:off x="8001000" y="5943600"/>
              <a:ext cx="508000" cy="0"/>
            </a:xfrm>
            <a:prstGeom prst="line">
              <a:avLst/>
            </a:prstGeom>
            <a:noFill/>
            <a:ln w="38100" cap="flat" cmpd="sng" algn="ctr">
              <a:solidFill>
                <a:schemeClr val="tx1"/>
              </a:solidFill>
              <a:prstDash val="solid"/>
              <a:round/>
              <a:headEnd type="none" w="med" len="med"/>
              <a:tailEnd type="none" w="med" len="med"/>
            </a:ln>
            <a:effectLst/>
          </p:spPr>
        </p:cxnSp>
      </p:grpSp>
    </p:spTree>
    <p:custDataLst>
      <p:tags r:id="rId1"/>
    </p:custDataLst>
    <p:extLst>
      <p:ext uri="{BB962C8B-B14F-4D97-AF65-F5344CB8AC3E}">
        <p14:creationId xmlns:p14="http://schemas.microsoft.com/office/powerpoint/2010/main" val="2702460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28F9D-A6CF-4BB9-8055-10670E90EF03}"/>
              </a:ext>
            </a:extLst>
          </p:cNvPr>
          <p:cNvSpPr>
            <a:spLocks noGrp="1"/>
          </p:cNvSpPr>
          <p:nvPr>
            <p:ph type="title"/>
          </p:nvPr>
        </p:nvSpPr>
        <p:spPr/>
        <p:txBody>
          <a:bodyPr/>
          <a:lstStyle/>
          <a:p>
            <a:r>
              <a:rPr lang="en-US" dirty="0"/>
              <a:t>Proximity – Research Examples</a:t>
            </a:r>
          </a:p>
        </p:txBody>
      </p:sp>
      <p:sp>
        <p:nvSpPr>
          <p:cNvPr id="3" name="Content Placeholder 2">
            <a:extLst>
              <a:ext uri="{FF2B5EF4-FFF2-40B4-BE49-F238E27FC236}">
                <a16:creationId xmlns:a16="http://schemas.microsoft.com/office/drawing/2014/main" id="{59764736-2BD0-4D05-B4D0-F890DD964F13}"/>
              </a:ext>
            </a:extLst>
          </p:cNvPr>
          <p:cNvSpPr>
            <a:spLocks noGrp="1"/>
          </p:cNvSpPr>
          <p:nvPr>
            <p:ph idx="1"/>
          </p:nvPr>
        </p:nvSpPr>
        <p:spPr/>
        <p:txBody>
          <a:bodyPr/>
          <a:lstStyle/>
          <a:p>
            <a:pPr>
              <a:buNone/>
            </a:pPr>
            <a:r>
              <a:rPr lang="en-US" altLang="en-US" sz="2800" dirty="0"/>
              <a:t>Friendship formation in college dorms – Freshmen randomly placed in dorms (1950)</a:t>
            </a:r>
          </a:p>
          <a:p>
            <a:r>
              <a:rPr lang="en-US" altLang="en-US" sz="2800" dirty="0"/>
              <a:t>65% said closest friend lived in the same building</a:t>
            </a:r>
          </a:p>
          <a:p>
            <a:r>
              <a:rPr lang="en-US" altLang="en-US" sz="2800" dirty="0"/>
              <a:t>Of the 65%...</a:t>
            </a:r>
          </a:p>
          <a:p>
            <a:pPr lvl="1"/>
            <a:r>
              <a:rPr lang="en-US" altLang="en-US" dirty="0"/>
              <a:t>41% said closest friend lived next door</a:t>
            </a:r>
          </a:p>
          <a:p>
            <a:pPr lvl="1"/>
            <a:r>
              <a:rPr lang="en-US" altLang="en-US" dirty="0"/>
              <a:t>22% said closest friend lived two doors away</a:t>
            </a:r>
          </a:p>
          <a:p>
            <a:pPr lvl="1"/>
            <a:r>
              <a:rPr lang="en-US" altLang="en-US" dirty="0"/>
              <a:t>10% said closest friend at other end of hall</a:t>
            </a:r>
          </a:p>
        </p:txBody>
      </p:sp>
    </p:spTree>
    <p:extLst>
      <p:ext uri="{BB962C8B-B14F-4D97-AF65-F5344CB8AC3E}">
        <p14:creationId xmlns:p14="http://schemas.microsoft.com/office/powerpoint/2010/main" val="2436395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28F9D-A6CF-4BB9-8055-10670E90EF03}"/>
              </a:ext>
            </a:extLst>
          </p:cNvPr>
          <p:cNvSpPr>
            <a:spLocks noGrp="1"/>
          </p:cNvSpPr>
          <p:nvPr>
            <p:ph type="title"/>
          </p:nvPr>
        </p:nvSpPr>
        <p:spPr/>
        <p:txBody>
          <a:bodyPr/>
          <a:lstStyle/>
          <a:p>
            <a:r>
              <a:rPr lang="en-US" dirty="0"/>
              <a:t>Proximity</a:t>
            </a:r>
          </a:p>
        </p:txBody>
      </p:sp>
      <p:sp>
        <p:nvSpPr>
          <p:cNvPr id="3" name="Content Placeholder 2">
            <a:extLst>
              <a:ext uri="{FF2B5EF4-FFF2-40B4-BE49-F238E27FC236}">
                <a16:creationId xmlns:a16="http://schemas.microsoft.com/office/drawing/2014/main" id="{59764736-2BD0-4D05-B4D0-F890DD964F13}"/>
              </a:ext>
            </a:extLst>
          </p:cNvPr>
          <p:cNvSpPr>
            <a:spLocks noGrp="1"/>
          </p:cNvSpPr>
          <p:nvPr>
            <p:ph idx="1"/>
          </p:nvPr>
        </p:nvSpPr>
        <p:spPr/>
        <p:txBody>
          <a:bodyPr/>
          <a:lstStyle/>
          <a:p>
            <a:r>
              <a:rPr lang="en-US" dirty="0">
                <a:solidFill>
                  <a:srgbClr val="FF0000"/>
                </a:solidFill>
              </a:rPr>
              <a:t>Proximity attraction effect</a:t>
            </a:r>
            <a:r>
              <a:rPr lang="en-US" dirty="0"/>
              <a:t>: We become more attracted to people with whom we are frequently in close proximity (small physical distance)</a:t>
            </a:r>
          </a:p>
          <a:p>
            <a:endParaRPr lang="en-US" dirty="0"/>
          </a:p>
          <a:p>
            <a:pPr marL="971550" lvl="1" indent="-514350">
              <a:buFont typeface="+mj-lt"/>
              <a:buAutoNum type="arabicPeriod"/>
            </a:pPr>
            <a:r>
              <a:rPr lang="en-US" dirty="0"/>
              <a:t>Simple practicality</a:t>
            </a:r>
          </a:p>
          <a:p>
            <a:pPr marL="971550" lvl="1" indent="-514350">
              <a:buFont typeface="+mj-lt"/>
              <a:buAutoNum type="arabicPeriod"/>
            </a:pPr>
            <a:r>
              <a:rPr lang="en-US" dirty="0"/>
              <a:t>Motivation to like</a:t>
            </a:r>
          </a:p>
          <a:p>
            <a:pPr marL="971550" lvl="1" indent="-514350">
              <a:buFont typeface="+mj-lt"/>
              <a:buAutoNum type="arabicPeriod"/>
            </a:pPr>
            <a:r>
              <a:rPr lang="en-US" dirty="0"/>
              <a:t>Mere exposure – familiarity &amp; fluency</a:t>
            </a:r>
          </a:p>
        </p:txBody>
      </p:sp>
    </p:spTree>
    <p:extLst>
      <p:ext uri="{BB962C8B-B14F-4D97-AF65-F5344CB8AC3E}">
        <p14:creationId xmlns:p14="http://schemas.microsoft.com/office/powerpoint/2010/main" val="1339944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BC9DA-9A3E-42AD-AD93-1C75FDC1BED4}"/>
              </a:ext>
            </a:extLst>
          </p:cNvPr>
          <p:cNvSpPr>
            <a:spLocks noGrp="1"/>
          </p:cNvSpPr>
          <p:nvPr>
            <p:ph type="title"/>
          </p:nvPr>
        </p:nvSpPr>
        <p:spPr/>
        <p:txBody>
          <a:bodyPr/>
          <a:lstStyle/>
          <a:p>
            <a:r>
              <a:rPr lang="en-US" dirty="0"/>
              <a:t>Proximity</a:t>
            </a:r>
          </a:p>
        </p:txBody>
      </p:sp>
      <p:sp>
        <p:nvSpPr>
          <p:cNvPr id="3" name="Content Placeholder 2">
            <a:extLst>
              <a:ext uri="{FF2B5EF4-FFF2-40B4-BE49-F238E27FC236}">
                <a16:creationId xmlns:a16="http://schemas.microsoft.com/office/drawing/2014/main" id="{B4E20BE8-6EE6-44EC-A69D-015D4876C2FB}"/>
              </a:ext>
            </a:extLst>
          </p:cNvPr>
          <p:cNvSpPr>
            <a:spLocks noGrp="1"/>
          </p:cNvSpPr>
          <p:nvPr>
            <p:ph idx="1"/>
          </p:nvPr>
        </p:nvSpPr>
        <p:spPr>
          <a:xfrm>
            <a:off x="914400" y="1707715"/>
            <a:ext cx="10363200" cy="4114800"/>
          </a:xfrm>
        </p:spPr>
        <p:txBody>
          <a:bodyPr/>
          <a:lstStyle/>
          <a:p>
            <a:r>
              <a:rPr lang="en-US" dirty="0">
                <a:solidFill>
                  <a:schemeClr val="accent2"/>
                </a:solidFill>
              </a:rPr>
              <a:t>Why</a:t>
            </a:r>
            <a:r>
              <a:rPr lang="en-US" dirty="0"/>
              <a:t> does proximity have this effect on attraction?</a:t>
            </a:r>
          </a:p>
          <a:p>
            <a:pPr marL="457200" lvl="1" indent="0">
              <a:buNone/>
            </a:pPr>
            <a:r>
              <a:rPr lang="en-US" sz="2400" dirty="0">
                <a:solidFill>
                  <a:schemeClr val="accent2"/>
                </a:solidFill>
              </a:rPr>
              <a:t>1</a:t>
            </a:r>
            <a:r>
              <a:rPr lang="en-US" sz="2400" dirty="0"/>
              <a:t>) Most obviously, we can’t get to know people we don’t see frequently</a:t>
            </a:r>
          </a:p>
          <a:p>
            <a:pPr marL="457200" lvl="1" indent="0">
              <a:buNone/>
            </a:pPr>
            <a:r>
              <a:rPr lang="en-US" sz="2400" dirty="0">
                <a:solidFill>
                  <a:schemeClr val="accent2"/>
                </a:solidFill>
              </a:rPr>
              <a:t>2</a:t>
            </a:r>
            <a:r>
              <a:rPr lang="en-US" sz="2400" dirty="0"/>
              <a:t>) Motivated to like (or tolerate) people we </a:t>
            </a:r>
            <a:r>
              <a:rPr lang="en-US" sz="2400" i="1" dirty="0"/>
              <a:t>must</a:t>
            </a:r>
            <a:r>
              <a:rPr lang="en-US" sz="2400" dirty="0"/>
              <a:t> be in close proximity</a:t>
            </a:r>
          </a:p>
          <a:p>
            <a:pPr marL="457200" lvl="1" indent="0">
              <a:buNone/>
            </a:pPr>
            <a:r>
              <a:rPr lang="en-US" sz="2400" dirty="0">
                <a:solidFill>
                  <a:schemeClr val="accent2"/>
                </a:solidFill>
              </a:rPr>
              <a:t>2B</a:t>
            </a:r>
            <a:r>
              <a:rPr lang="en-US" sz="2400" dirty="0"/>
              <a:t>) Simply anticipating seeing someone (or seeing them again) seems to cause us to like them more (</a:t>
            </a:r>
            <a:r>
              <a:rPr lang="en-US" sz="2400" dirty="0">
                <a:solidFill>
                  <a:schemeClr val="accent2"/>
                </a:solidFill>
              </a:rPr>
              <a:t>seizing/missing opportunities</a:t>
            </a:r>
            <a:r>
              <a:rPr lang="en-US" sz="2400" dirty="0"/>
              <a:t>)</a:t>
            </a:r>
          </a:p>
          <a:p>
            <a:pPr lvl="2"/>
            <a:r>
              <a:rPr lang="en-US" dirty="0"/>
              <a:t>Women participants given description of 2 other women that were of limited use for evaluating likability.</a:t>
            </a:r>
          </a:p>
          <a:p>
            <a:pPr lvl="3"/>
            <a:r>
              <a:rPr lang="en-US" dirty="0"/>
              <a:t> Favorite movie of little known movies; hair color</a:t>
            </a:r>
          </a:p>
          <a:p>
            <a:pPr lvl="2"/>
            <a:r>
              <a:rPr lang="en-US" dirty="0"/>
              <a:t>Participants rated whichever of the 2 women they were told they </a:t>
            </a:r>
            <a:r>
              <a:rPr lang="en-US" b="1" u="sng" dirty="0"/>
              <a:t>would meet </a:t>
            </a:r>
            <a:r>
              <a:rPr lang="en-US" dirty="0"/>
              <a:t>more positively than the other</a:t>
            </a:r>
          </a:p>
        </p:txBody>
      </p:sp>
    </p:spTree>
    <p:extLst>
      <p:ext uri="{BB962C8B-B14F-4D97-AF65-F5344CB8AC3E}">
        <p14:creationId xmlns:p14="http://schemas.microsoft.com/office/powerpoint/2010/main" val="201207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BC9DA-9A3E-42AD-AD93-1C75FDC1BED4}"/>
              </a:ext>
            </a:extLst>
          </p:cNvPr>
          <p:cNvSpPr>
            <a:spLocks noGrp="1"/>
          </p:cNvSpPr>
          <p:nvPr>
            <p:ph type="title"/>
          </p:nvPr>
        </p:nvSpPr>
        <p:spPr>
          <a:xfrm>
            <a:off x="914400" y="742950"/>
            <a:ext cx="10363200" cy="708660"/>
          </a:xfrm>
        </p:spPr>
        <p:txBody>
          <a:bodyPr/>
          <a:lstStyle/>
          <a:p>
            <a:r>
              <a:rPr lang="en-US" dirty="0"/>
              <a:t>Proximity</a:t>
            </a:r>
          </a:p>
        </p:txBody>
      </p:sp>
      <p:sp>
        <p:nvSpPr>
          <p:cNvPr id="3" name="Content Placeholder 2">
            <a:extLst>
              <a:ext uri="{FF2B5EF4-FFF2-40B4-BE49-F238E27FC236}">
                <a16:creationId xmlns:a16="http://schemas.microsoft.com/office/drawing/2014/main" id="{B4E20BE8-6EE6-44EC-A69D-015D4876C2FB}"/>
              </a:ext>
            </a:extLst>
          </p:cNvPr>
          <p:cNvSpPr>
            <a:spLocks noGrp="1"/>
          </p:cNvSpPr>
          <p:nvPr>
            <p:ph idx="1"/>
          </p:nvPr>
        </p:nvSpPr>
        <p:spPr>
          <a:xfrm>
            <a:off x="297180" y="1720241"/>
            <a:ext cx="11658600" cy="4114800"/>
          </a:xfrm>
        </p:spPr>
        <p:txBody>
          <a:bodyPr/>
          <a:lstStyle/>
          <a:p>
            <a:r>
              <a:rPr lang="en-US" sz="2800" dirty="0"/>
              <a:t>Why does proximity have this effect on attraction?</a:t>
            </a:r>
          </a:p>
          <a:p>
            <a:pPr marL="457200" lvl="1" indent="0">
              <a:buNone/>
            </a:pPr>
            <a:r>
              <a:rPr lang="en-US" sz="2400" dirty="0">
                <a:solidFill>
                  <a:schemeClr val="accent2"/>
                </a:solidFill>
              </a:rPr>
              <a:t>2B</a:t>
            </a:r>
            <a:r>
              <a:rPr lang="en-US" sz="2400" dirty="0"/>
              <a:t>) Simply anticipating seeing someone (or seeing them again) seems to cause us to like them more (</a:t>
            </a:r>
            <a:r>
              <a:rPr lang="en-US" sz="2400" dirty="0">
                <a:solidFill>
                  <a:schemeClr val="accent2"/>
                </a:solidFill>
              </a:rPr>
              <a:t>seizing/missing opportunities</a:t>
            </a:r>
            <a:r>
              <a:rPr lang="en-US" sz="2400" dirty="0"/>
              <a:t>)</a:t>
            </a:r>
          </a:p>
          <a:p>
            <a:pPr lvl="2"/>
            <a:r>
              <a:rPr lang="en-US" dirty="0"/>
              <a:t>Participants rated whichever of the 2 women they were told they </a:t>
            </a:r>
            <a:r>
              <a:rPr lang="en-US" b="1" u="sng" dirty="0"/>
              <a:t>would meet </a:t>
            </a:r>
            <a:r>
              <a:rPr lang="en-US" dirty="0"/>
              <a:t>more positively than the other</a:t>
            </a:r>
          </a:p>
          <a:p>
            <a:pPr lvl="2"/>
            <a:endParaRPr lang="en-US" sz="2200" dirty="0"/>
          </a:p>
          <a:p>
            <a:pPr marL="457200" lvl="1" indent="0">
              <a:buNone/>
            </a:pPr>
            <a:r>
              <a:rPr lang="en-US" sz="2200" dirty="0">
                <a:solidFill>
                  <a:schemeClr val="accent2"/>
                </a:solidFill>
              </a:rPr>
              <a:t>3) </a:t>
            </a:r>
            <a:r>
              <a:rPr lang="en-US" sz="2200" dirty="0">
                <a:solidFill>
                  <a:srgbClr val="FF0000"/>
                </a:solidFill>
              </a:rPr>
              <a:t>Mere exposure effect </a:t>
            </a:r>
            <a:r>
              <a:rPr lang="en-US" sz="2200" dirty="0"/>
              <a:t>– simply being exposed to a stimulus (includes people) many times tends to make us like them more</a:t>
            </a:r>
            <a:endParaRPr lang="en-US" sz="2200" dirty="0">
              <a:solidFill>
                <a:srgbClr val="FF0000"/>
              </a:solidFill>
            </a:endParaRPr>
          </a:p>
          <a:p>
            <a:pPr lvl="2"/>
            <a:r>
              <a:rPr lang="en-US" sz="2200" dirty="0"/>
              <a:t>Participants though fake Chinese symbols had a positive meaning when expose to them more times</a:t>
            </a:r>
          </a:p>
          <a:p>
            <a:pPr lvl="2"/>
            <a:r>
              <a:rPr lang="en-US" sz="2200" dirty="0"/>
              <a:t>In another study, participants thought they would like someone in a </a:t>
            </a:r>
            <a:r>
              <a:rPr lang="en-US" sz="2200" dirty="0">
                <a:solidFill>
                  <a:srgbClr val="0070C0"/>
                </a:solidFill>
              </a:rPr>
              <a:t>yearbook photo </a:t>
            </a:r>
            <a:r>
              <a:rPr lang="en-US" sz="2200" dirty="0"/>
              <a:t>more if they had seen their picture more times</a:t>
            </a:r>
          </a:p>
        </p:txBody>
      </p:sp>
      <p:pic>
        <p:nvPicPr>
          <p:cNvPr id="4" name="Picture 5" descr="http://artswork.asu.edu/arts/students/content/comdrama/happinesscharacter.jpg">
            <a:extLst>
              <a:ext uri="{FF2B5EF4-FFF2-40B4-BE49-F238E27FC236}">
                <a16:creationId xmlns:a16="http://schemas.microsoft.com/office/drawing/2014/main" id="{9441E098-280F-A2B7-883E-F5373E7DDC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0710" y="625805"/>
            <a:ext cx="1104900" cy="1400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8314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6EBB2-A9D1-4D80-B69D-A7E9B4F40DE2}"/>
              </a:ext>
            </a:extLst>
          </p:cNvPr>
          <p:cNvSpPr>
            <a:spLocks noGrp="1"/>
          </p:cNvSpPr>
          <p:nvPr>
            <p:ph type="title"/>
          </p:nvPr>
        </p:nvSpPr>
        <p:spPr/>
        <p:txBody>
          <a:bodyPr/>
          <a:lstStyle/>
          <a:p>
            <a:r>
              <a:rPr lang="en-US" dirty="0"/>
              <a:t>Proximity</a:t>
            </a:r>
          </a:p>
        </p:txBody>
      </p:sp>
      <p:sp>
        <p:nvSpPr>
          <p:cNvPr id="3" name="Content Placeholder 2">
            <a:extLst>
              <a:ext uri="{FF2B5EF4-FFF2-40B4-BE49-F238E27FC236}">
                <a16:creationId xmlns:a16="http://schemas.microsoft.com/office/drawing/2014/main" id="{4D89BF74-2044-453D-8B55-1DFD7F202155}"/>
              </a:ext>
            </a:extLst>
          </p:cNvPr>
          <p:cNvSpPr>
            <a:spLocks noGrp="1"/>
          </p:cNvSpPr>
          <p:nvPr>
            <p:ph idx="1"/>
          </p:nvPr>
        </p:nvSpPr>
        <p:spPr>
          <a:xfrm>
            <a:off x="801666" y="1645084"/>
            <a:ext cx="10363200" cy="4918554"/>
          </a:xfrm>
        </p:spPr>
        <p:txBody>
          <a:bodyPr/>
          <a:lstStyle/>
          <a:p>
            <a:r>
              <a:rPr lang="en-US" sz="2200" dirty="0">
                <a:solidFill>
                  <a:srgbClr val="FF0000"/>
                </a:solidFill>
              </a:rPr>
              <a:t>Mere exposure effect - </a:t>
            </a:r>
            <a:r>
              <a:rPr lang="en-US" sz="2200" dirty="0"/>
              <a:t>simply being exposed to a stimulus (includes people) many times tends to make us like them more</a:t>
            </a:r>
            <a:endParaRPr lang="en-US" sz="2200" dirty="0">
              <a:solidFill>
                <a:srgbClr val="FF0000"/>
              </a:solidFill>
            </a:endParaRPr>
          </a:p>
          <a:p>
            <a:pPr lvl="1"/>
            <a:r>
              <a:rPr lang="en-US" sz="2200" dirty="0"/>
              <a:t>participants though fake Chinese symbols had a positive meaning when expose to them more</a:t>
            </a:r>
          </a:p>
          <a:p>
            <a:pPr lvl="1"/>
            <a:r>
              <a:rPr lang="en-US" sz="2200" dirty="0"/>
              <a:t>participants thought they would like someone in a yearbook photo more if they had seen their picture more</a:t>
            </a:r>
          </a:p>
          <a:p>
            <a:pPr lvl="1"/>
            <a:endParaRPr lang="en-US" sz="2200" dirty="0"/>
          </a:p>
          <a:p>
            <a:pPr lvl="1"/>
            <a:r>
              <a:rPr lang="en-US" sz="2200" dirty="0">
                <a:solidFill>
                  <a:srgbClr val="FF0000"/>
                </a:solidFill>
              </a:rPr>
              <a:t>Mirror image effect</a:t>
            </a:r>
            <a:r>
              <a:rPr lang="en-US" sz="2200" dirty="0"/>
              <a:t>: We are exposed to our own face mostly by looking in the mirror (</a:t>
            </a:r>
            <a:r>
              <a:rPr lang="en-US" sz="2200" dirty="0">
                <a:solidFill>
                  <a:schemeClr val="accent5">
                    <a:lumMod val="50000"/>
                  </a:schemeClr>
                </a:solidFill>
              </a:rPr>
              <a:t>mere exposure effect </a:t>
            </a:r>
            <a:r>
              <a:rPr lang="en-US" sz="2200" dirty="0"/>
              <a:t>as applied to the </a:t>
            </a:r>
            <a:r>
              <a:rPr lang="en-US" sz="2200" dirty="0">
                <a:solidFill>
                  <a:schemeClr val="accent1"/>
                </a:solidFill>
              </a:rPr>
              <a:t>self</a:t>
            </a:r>
            <a:r>
              <a:rPr lang="en-US" sz="2200" dirty="0"/>
              <a:t>)</a:t>
            </a:r>
          </a:p>
          <a:p>
            <a:pPr lvl="2"/>
            <a:r>
              <a:rPr lang="en-US" sz="2200" dirty="0"/>
              <a:t>We prefer photos of ourselves that are mirror images (that's the face we are familiar with)</a:t>
            </a:r>
          </a:p>
          <a:p>
            <a:pPr lvl="2"/>
            <a:r>
              <a:rPr lang="en-US" sz="2200" dirty="0"/>
              <a:t>Friends prefer the regular photos (that’s the face they are familiar with)</a:t>
            </a:r>
          </a:p>
          <a:p>
            <a:pPr lvl="2"/>
            <a:r>
              <a:rPr lang="en-US" sz="2200" dirty="0"/>
              <a:t>Sound of own voice</a:t>
            </a:r>
          </a:p>
          <a:p>
            <a:endParaRPr lang="en-US" dirty="0"/>
          </a:p>
        </p:txBody>
      </p:sp>
    </p:spTree>
    <p:extLst>
      <p:ext uri="{BB962C8B-B14F-4D97-AF65-F5344CB8AC3E}">
        <p14:creationId xmlns:p14="http://schemas.microsoft.com/office/powerpoint/2010/main" val="2091756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1AB87240-6A35-9561-D4F4-1AA59A423FCE}"/>
              </a:ext>
            </a:extLst>
          </p:cNvPr>
          <p:cNvSpPr/>
          <p:nvPr>
            <p:custDataLst>
              <p:tags r:id="rId2"/>
            </p:custDataLst>
          </p:nvPr>
        </p:nvSpPr>
        <p:spPr bwMode="auto">
          <a:xfrm>
            <a:off x="6370320" y="1714500"/>
            <a:ext cx="5758180" cy="4823460"/>
          </a:xfrm>
          <a:prstGeom prst="rect">
            <a:avLst/>
          </a:prstGeom>
          <a:blipFill>
            <a:blip r:embed="rId7"/>
            <a:stretch>
              <a:fillRect/>
            </a:stretch>
          </a:blip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PQuestion" title="Question Text">
            <a:extLst>
              <a:ext uri="{FF2B5EF4-FFF2-40B4-BE49-F238E27FC236}">
                <a16:creationId xmlns:a16="http://schemas.microsoft.com/office/drawing/2014/main" id="{BD074DDA-1D0C-50FA-2DFE-8ACACBD879D2}"/>
              </a:ext>
            </a:extLst>
          </p:cNvPr>
          <p:cNvSpPr>
            <a:spLocks noGrp="1"/>
          </p:cNvSpPr>
          <p:nvPr>
            <p:ph type="title"/>
          </p:nvPr>
        </p:nvSpPr>
        <p:spPr>
          <a:xfrm>
            <a:off x="274320" y="742950"/>
            <a:ext cx="11787642" cy="891540"/>
          </a:xfrm>
        </p:spPr>
        <p:txBody>
          <a:bodyPr/>
          <a:lstStyle/>
          <a:p>
            <a:r>
              <a:rPr lang="en-US" sz="2400" dirty="0"/>
              <a:t>Which theory of relationship change proposes (in part) that how we interpret negative relationship events, and the role of the relationship influences relationship change (for better or worse)?</a:t>
            </a:r>
          </a:p>
        </p:txBody>
      </p:sp>
      <p:sp>
        <p:nvSpPr>
          <p:cNvPr id="3" name="TPAnswers" title="Answer Text">
            <a:extLst>
              <a:ext uri="{FF2B5EF4-FFF2-40B4-BE49-F238E27FC236}">
                <a16:creationId xmlns:a16="http://schemas.microsoft.com/office/drawing/2014/main" id="{FE2270AD-E4C4-AD60-039F-186BEDF128E5}"/>
              </a:ext>
            </a:extLst>
          </p:cNvPr>
          <p:cNvSpPr>
            <a:spLocks noGrp="1"/>
          </p:cNvSpPr>
          <p:nvPr>
            <p:ph type="body" idx="1"/>
            <p:custDataLst>
              <p:tags r:id="rId3"/>
            </p:custDataLst>
          </p:nvPr>
        </p:nvSpPr>
        <p:spPr>
          <a:xfrm>
            <a:off x="612140" y="2133600"/>
            <a:ext cx="5758180" cy="4114800"/>
          </a:xfrm>
        </p:spPr>
        <p:txBody>
          <a:bodyPr/>
          <a:lstStyle/>
          <a:p>
            <a:pPr marL="514350" indent="-514350">
              <a:buFont typeface="Monotype Sorts" pitchFamily="2" charset="2"/>
              <a:buAutoNum type="alphaUcPeriod"/>
            </a:pPr>
            <a:r>
              <a:rPr lang="en-US" sz="2800" dirty="0"/>
              <a:t>Social exchange theory</a:t>
            </a:r>
          </a:p>
          <a:p>
            <a:pPr marL="514350" indent="-514350">
              <a:buFont typeface="Monotype Sorts" pitchFamily="2" charset="2"/>
              <a:buAutoNum type="alphaUcPeriod"/>
            </a:pPr>
            <a:r>
              <a:rPr lang="en-US" sz="2800" dirty="0"/>
              <a:t>Proximity management theory</a:t>
            </a:r>
          </a:p>
          <a:p>
            <a:pPr marL="514350" indent="-514350">
              <a:buFont typeface="Monotype Sorts" pitchFamily="2" charset="2"/>
              <a:buAutoNum type="alphaUcPeriod"/>
            </a:pPr>
            <a:r>
              <a:rPr lang="en-US" sz="2800" dirty="0"/>
              <a:t>Crisis theory</a:t>
            </a:r>
          </a:p>
          <a:p>
            <a:pPr marL="514350" indent="-514350">
              <a:buFont typeface="Monotype Sorts" pitchFamily="2" charset="2"/>
              <a:buAutoNum type="alphaUcPeriod"/>
            </a:pPr>
            <a:r>
              <a:rPr lang="en-US" sz="2800" dirty="0"/>
              <a:t>Transactional relationships theory</a:t>
            </a:r>
          </a:p>
        </p:txBody>
      </p:sp>
      <p:sp>
        <p:nvSpPr>
          <p:cNvPr id="4" name="TPPolling" title="Polling Shape">
            <a:extLst>
              <a:ext uri="{FF2B5EF4-FFF2-40B4-BE49-F238E27FC236}">
                <a16:creationId xmlns:a16="http://schemas.microsoft.com/office/drawing/2014/main" id="{0D3CF2F9-95E5-C6A8-F68F-5A491E961BB4}"/>
              </a:ext>
            </a:extLst>
          </p:cNvPr>
          <p:cNvSpPr/>
          <p:nvPr/>
        </p:nvSpPr>
        <p:spPr bwMode="auto">
          <a:xfrm>
            <a:off x="0" y="0"/>
            <a:ext cx="12700" cy="12700"/>
          </a:xfrm>
          <a:prstGeom prst="rect">
            <a:avLst/>
          </a:prstGeom>
          <a:pattFill prst="pct5">
            <a:fgClr>
              <a:srgbClr val="7F7F7F">
                <a:alpha val="10000"/>
              </a:srgbClr>
            </a:fgClr>
            <a:bgClr>
              <a:srgbClr val="7F7F7F">
                <a:alpha val="10000"/>
              </a:srgbClr>
            </a:bgClr>
          </a:patt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9" name="TPCountdown" title="Countdown Timer">
            <a:extLst>
              <a:ext uri="{FF2B5EF4-FFF2-40B4-BE49-F238E27FC236}">
                <a16:creationId xmlns:a16="http://schemas.microsoft.com/office/drawing/2014/main" id="{A50C686B-F8B6-5EF2-DCA6-A855E8CA768A}"/>
              </a:ext>
            </a:extLst>
          </p:cNvPr>
          <p:cNvGrpSpPr>
            <a:grpSpLocks noChangeAspect="1"/>
          </p:cNvGrpSpPr>
          <p:nvPr>
            <p:custDataLst>
              <p:tags r:id="rId4"/>
            </p:custDataLst>
          </p:nvPr>
        </p:nvGrpSpPr>
        <p:grpSpPr>
          <a:xfrm>
            <a:off x="612140" y="5723950"/>
            <a:ext cx="1270000" cy="635000"/>
            <a:chOff x="7683500" y="5842000"/>
            <a:chExt cx="1270000" cy="635000"/>
          </a:xfrm>
        </p:grpSpPr>
        <p:sp>
          <p:nvSpPr>
            <p:cNvPr id="6" name="CountdownShape">
              <a:extLst>
                <a:ext uri="{FF2B5EF4-FFF2-40B4-BE49-F238E27FC236}">
                  <a16:creationId xmlns:a16="http://schemas.microsoft.com/office/drawing/2014/main" id="{CF874DD9-5C34-EF88-9208-E52800B34206}"/>
                </a:ext>
              </a:extLst>
            </p:cNvPr>
            <p:cNvSpPr/>
            <p:nvPr/>
          </p:nvSpPr>
          <p:spPr bwMode="auto">
            <a:xfrm>
              <a:off x="7683500" y="5842000"/>
              <a:ext cx="1270000" cy="635000"/>
            </a:xfrm>
            <a:prstGeom prst="cube">
              <a:avLst/>
            </a:prstGeom>
            <a:solidFill>
              <a:srgbClr val="333333"/>
            </a:solid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CountdownText">
              <a:extLst>
                <a:ext uri="{FF2B5EF4-FFF2-40B4-BE49-F238E27FC236}">
                  <a16:creationId xmlns:a16="http://schemas.microsoft.com/office/drawing/2014/main" id="{89D0CF52-16E1-E350-26D7-ABDF834465FF}"/>
                </a:ext>
              </a:extLst>
            </p:cNvPr>
            <p:cNvSpPr txBox="1"/>
            <p:nvPr/>
          </p:nvSpPr>
          <p:spPr>
            <a:xfrm>
              <a:off x="7785100" y="6045200"/>
              <a:ext cx="889000" cy="381000"/>
            </a:xfrm>
            <a:prstGeom prst="rect">
              <a:avLst/>
            </a:prstGeom>
            <a:blipFill>
              <a:blip r:embed="rId8"/>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1211C8F1-D17D-E6AD-9D18-8001A5421FBE}"/>
                </a:ext>
              </a:extLst>
            </p:cNvPr>
            <p:cNvCxnSpPr/>
            <p:nvPr/>
          </p:nvCxnSpPr>
          <p:spPr bwMode="auto">
            <a:xfrm>
              <a:off x="8001000" y="5943600"/>
              <a:ext cx="508000" cy="0"/>
            </a:xfrm>
            <a:prstGeom prst="line">
              <a:avLst/>
            </a:prstGeom>
            <a:noFill/>
            <a:ln w="38100" cap="flat" cmpd="sng" algn="ctr">
              <a:solidFill>
                <a:schemeClr val="tx1"/>
              </a:solidFill>
              <a:prstDash val="solid"/>
              <a:round/>
              <a:headEnd type="none" w="med" len="med"/>
              <a:tailEnd type="none" w="med" len="med"/>
            </a:ln>
            <a:effectLst/>
          </p:spPr>
        </p:cxnSp>
      </p:grpSp>
      <p:sp>
        <p:nvSpPr>
          <p:cNvPr id="12" name="CAI1" title="Correct Answer Indicator">
            <a:extLst>
              <a:ext uri="{FF2B5EF4-FFF2-40B4-BE49-F238E27FC236}">
                <a16:creationId xmlns:a16="http://schemas.microsoft.com/office/drawing/2014/main" id="{652B77ED-18A6-66EA-4767-A26D4854C5CE}"/>
              </a:ext>
            </a:extLst>
          </p:cNvPr>
          <p:cNvSpPr/>
          <p:nvPr>
            <p:custDataLst>
              <p:tags r:id="rId5"/>
            </p:custDataLst>
          </p:nvPr>
        </p:nvSpPr>
        <p:spPr bwMode="auto">
          <a:xfrm rot="10800000">
            <a:off x="274320" y="3327490"/>
            <a:ext cx="330200" cy="3302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Tree>
    <p:custDataLst>
      <p:tags r:id="rId1"/>
    </p:custDataLst>
    <p:extLst>
      <p:ext uri="{BB962C8B-B14F-4D97-AF65-F5344CB8AC3E}">
        <p14:creationId xmlns:p14="http://schemas.microsoft.com/office/powerpoint/2010/main" val="3522169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D9798F25-3E1C-4508-A80C-49C5F4F67BED}"/>
              </a:ext>
            </a:extLst>
          </p:cNvPr>
          <p:cNvSpPr>
            <a:spLocks noGrp="1" noChangeArrowheads="1"/>
          </p:cNvSpPr>
          <p:nvPr>
            <p:ph type="title"/>
          </p:nvPr>
        </p:nvSpPr>
        <p:spPr>
          <a:xfrm>
            <a:off x="2209800" y="609600"/>
            <a:ext cx="7772400" cy="863600"/>
          </a:xfrm>
        </p:spPr>
        <p:txBody>
          <a:bodyPr/>
          <a:lstStyle/>
          <a:p>
            <a:r>
              <a:rPr lang="en-US" altLang="en-US" dirty="0"/>
              <a:t>Housekeeping</a:t>
            </a:r>
          </a:p>
        </p:txBody>
      </p:sp>
      <p:sp>
        <p:nvSpPr>
          <p:cNvPr id="103427" name="Rectangle 3">
            <a:extLst>
              <a:ext uri="{FF2B5EF4-FFF2-40B4-BE49-F238E27FC236}">
                <a16:creationId xmlns:a16="http://schemas.microsoft.com/office/drawing/2014/main" id="{ABDF8412-2CA7-40B4-9405-63623E48F513}"/>
              </a:ext>
            </a:extLst>
          </p:cNvPr>
          <p:cNvSpPr>
            <a:spLocks noGrp="1" noChangeArrowheads="1"/>
          </p:cNvSpPr>
          <p:nvPr>
            <p:ph type="body" idx="1"/>
          </p:nvPr>
        </p:nvSpPr>
        <p:spPr>
          <a:xfrm>
            <a:off x="457200" y="1562100"/>
            <a:ext cx="11277600" cy="4686300"/>
          </a:xfrm>
        </p:spPr>
        <p:txBody>
          <a:bodyPr/>
          <a:lstStyle/>
          <a:p>
            <a:r>
              <a:rPr lang="en-US" altLang="en-US" sz="2800" dirty="0"/>
              <a:t>Pre-exam self-assessment</a:t>
            </a:r>
          </a:p>
          <a:p>
            <a:pPr lvl="1"/>
            <a:r>
              <a:rPr lang="en-US" altLang="en-US" sz="2400" dirty="0"/>
              <a:t>Due tomorrow 11:59 PM</a:t>
            </a:r>
          </a:p>
          <a:p>
            <a:pPr lvl="1"/>
            <a:endParaRPr lang="en-US" altLang="en-US" sz="2400" dirty="0"/>
          </a:p>
          <a:p>
            <a:r>
              <a:rPr lang="en-US" altLang="en-US" sz="2800" dirty="0"/>
              <a:t>Quiz 2</a:t>
            </a:r>
          </a:p>
          <a:p>
            <a:pPr lvl="1"/>
            <a:r>
              <a:rPr lang="en-US" altLang="en-US" sz="2400" dirty="0"/>
              <a:t>Due start of class Monday</a:t>
            </a:r>
          </a:p>
          <a:p>
            <a:pPr lvl="1"/>
            <a:r>
              <a:rPr lang="en-US" altLang="en-US" sz="2400" dirty="0"/>
              <a:t>Likely can’t post today</a:t>
            </a:r>
          </a:p>
          <a:p>
            <a:pPr lvl="1"/>
            <a:r>
              <a:rPr lang="en-US" altLang="en-US" sz="2400" dirty="0"/>
              <a:t>Will post tomorrow to Moodle</a:t>
            </a:r>
          </a:p>
        </p:txBody>
      </p:sp>
    </p:spTree>
    <p:extLst>
      <p:ext uri="{BB962C8B-B14F-4D97-AF65-F5344CB8AC3E}">
        <p14:creationId xmlns:p14="http://schemas.microsoft.com/office/powerpoint/2010/main" val="3089237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6E190F5D-D467-0B85-3127-66C06B37C252}"/>
              </a:ext>
            </a:extLst>
          </p:cNvPr>
          <p:cNvSpPr/>
          <p:nvPr>
            <p:custDataLst>
              <p:tags r:id="rId2"/>
            </p:custDataLst>
          </p:nvPr>
        </p:nvSpPr>
        <p:spPr bwMode="auto">
          <a:xfrm>
            <a:off x="6224904" y="2091690"/>
            <a:ext cx="5903595" cy="4457700"/>
          </a:xfrm>
          <a:prstGeom prst="rect">
            <a:avLst/>
          </a:prstGeom>
          <a:blipFill>
            <a:blip r:embed="rId7"/>
            <a:stretch>
              <a:fillRect/>
            </a:stretch>
          </a:blip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PQuestion" title="Question Text">
            <a:extLst>
              <a:ext uri="{FF2B5EF4-FFF2-40B4-BE49-F238E27FC236}">
                <a16:creationId xmlns:a16="http://schemas.microsoft.com/office/drawing/2014/main" id="{C515D571-3886-E5FC-0FAA-67C3DC607249}"/>
              </a:ext>
            </a:extLst>
          </p:cNvPr>
          <p:cNvSpPr>
            <a:spLocks noGrp="1"/>
          </p:cNvSpPr>
          <p:nvPr>
            <p:ph type="title"/>
          </p:nvPr>
        </p:nvSpPr>
        <p:spPr>
          <a:xfrm>
            <a:off x="462280" y="742950"/>
            <a:ext cx="11322050" cy="1162050"/>
          </a:xfrm>
        </p:spPr>
        <p:txBody>
          <a:bodyPr/>
          <a:lstStyle/>
          <a:p>
            <a:r>
              <a:rPr lang="en-US" sz="1800" dirty="0"/>
              <a:t>Farrah rides the bus to work each day and always has the same bus driver. Over time, the bus driver begins chatting with her more and more. Initially, Farrah </a:t>
            </a:r>
            <a:r>
              <a:rPr lang="en-US" sz="1800" b="1" dirty="0"/>
              <a:t>slightly </a:t>
            </a:r>
            <a:r>
              <a:rPr lang="en-US" sz="1800" dirty="0"/>
              <a:t>dislikes the bus driver but after many trips she finds that she has become more attracted to him (nonromantic). This is likely due to the __________ principle of attraction and it’s most likely the principle works in this scenario because _________.</a:t>
            </a:r>
          </a:p>
        </p:txBody>
      </p:sp>
      <p:sp>
        <p:nvSpPr>
          <p:cNvPr id="3" name="TPAnswers" title="Answer Text">
            <a:extLst>
              <a:ext uri="{FF2B5EF4-FFF2-40B4-BE49-F238E27FC236}">
                <a16:creationId xmlns:a16="http://schemas.microsoft.com/office/drawing/2014/main" id="{7101B9CE-A107-5EE9-32DA-0C1C17009C04}"/>
              </a:ext>
            </a:extLst>
          </p:cNvPr>
          <p:cNvSpPr>
            <a:spLocks noGrp="1"/>
          </p:cNvSpPr>
          <p:nvPr>
            <p:ph type="body" idx="1"/>
            <p:custDataLst>
              <p:tags r:id="rId3"/>
            </p:custDataLst>
          </p:nvPr>
        </p:nvSpPr>
        <p:spPr>
          <a:xfrm>
            <a:off x="468564" y="2263140"/>
            <a:ext cx="5844540" cy="4114800"/>
          </a:xfrm>
        </p:spPr>
        <p:txBody>
          <a:bodyPr/>
          <a:lstStyle/>
          <a:p>
            <a:pPr marL="514350" indent="-514350">
              <a:buFont typeface="Monotype Sorts" pitchFamily="2" charset="2"/>
              <a:buAutoNum type="alphaUcPeriod"/>
            </a:pPr>
            <a:r>
              <a:rPr lang="en-US" sz="2200" dirty="0"/>
              <a:t>Proximity; we are motivated to like people we must encounter frequently</a:t>
            </a:r>
          </a:p>
          <a:p>
            <a:pPr marL="514350" indent="-514350">
              <a:buFont typeface="Monotype Sorts" pitchFamily="2" charset="2"/>
              <a:buAutoNum type="alphaUcPeriod"/>
            </a:pPr>
            <a:r>
              <a:rPr lang="en-US" sz="2200" dirty="0"/>
              <a:t>Proximity; we like having our own characteristics validated</a:t>
            </a:r>
          </a:p>
          <a:p>
            <a:pPr marL="514350" indent="-514350">
              <a:buFont typeface="Monotype Sorts" pitchFamily="2" charset="2"/>
              <a:buAutoNum type="alphaUcPeriod"/>
            </a:pPr>
            <a:r>
              <a:rPr lang="en-US" sz="2200" dirty="0"/>
              <a:t>Similarity; we discover that all people are actually pretty similar to each other once we get to know them</a:t>
            </a:r>
          </a:p>
          <a:p>
            <a:pPr marL="514350" indent="-514350">
              <a:buFont typeface="Monotype Sorts" pitchFamily="2" charset="2"/>
              <a:buAutoNum type="alphaUcPeriod"/>
            </a:pPr>
            <a:r>
              <a:rPr lang="en-US" sz="2200" dirty="0"/>
              <a:t>Similarity; we tend to have less conflict with people we are similar too</a:t>
            </a:r>
          </a:p>
        </p:txBody>
      </p:sp>
      <p:sp>
        <p:nvSpPr>
          <p:cNvPr id="4" name="TPPolling" title="Polling Shape">
            <a:extLst>
              <a:ext uri="{FF2B5EF4-FFF2-40B4-BE49-F238E27FC236}">
                <a16:creationId xmlns:a16="http://schemas.microsoft.com/office/drawing/2014/main" id="{973A6D85-ED79-22DF-3E12-5C7589978088}"/>
              </a:ext>
            </a:extLst>
          </p:cNvPr>
          <p:cNvSpPr/>
          <p:nvPr/>
        </p:nvSpPr>
        <p:spPr bwMode="auto">
          <a:xfrm>
            <a:off x="0" y="0"/>
            <a:ext cx="12700" cy="12700"/>
          </a:xfrm>
          <a:prstGeom prst="rect">
            <a:avLst/>
          </a:prstGeom>
          <a:pattFill prst="pct5">
            <a:fgClr>
              <a:srgbClr val="7F7F7F">
                <a:alpha val="10000"/>
              </a:srgbClr>
            </a:fgClr>
            <a:bgClr>
              <a:srgbClr val="7F7F7F">
                <a:alpha val="10000"/>
              </a:srgbClr>
            </a:bgClr>
          </a:patt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9" name="TPCountdown" title="Countdown Timer">
            <a:extLst>
              <a:ext uri="{FF2B5EF4-FFF2-40B4-BE49-F238E27FC236}">
                <a16:creationId xmlns:a16="http://schemas.microsoft.com/office/drawing/2014/main" id="{9CB70BFF-099C-22FA-DBF5-06046313041D}"/>
              </a:ext>
            </a:extLst>
          </p:cNvPr>
          <p:cNvGrpSpPr>
            <a:grpSpLocks noChangeAspect="1"/>
          </p:cNvGrpSpPr>
          <p:nvPr>
            <p:custDataLst>
              <p:tags r:id="rId4"/>
            </p:custDataLst>
          </p:nvPr>
        </p:nvGrpSpPr>
        <p:grpSpPr>
          <a:xfrm>
            <a:off x="4853305" y="5716270"/>
            <a:ext cx="1270000" cy="635000"/>
            <a:chOff x="7683500" y="5842000"/>
            <a:chExt cx="1270000" cy="635000"/>
          </a:xfrm>
        </p:grpSpPr>
        <p:sp>
          <p:nvSpPr>
            <p:cNvPr id="6" name="CountdownShape">
              <a:extLst>
                <a:ext uri="{FF2B5EF4-FFF2-40B4-BE49-F238E27FC236}">
                  <a16:creationId xmlns:a16="http://schemas.microsoft.com/office/drawing/2014/main" id="{176F1B9E-1304-2E61-2E95-3F6CCA45A339}"/>
                </a:ext>
              </a:extLst>
            </p:cNvPr>
            <p:cNvSpPr/>
            <p:nvPr/>
          </p:nvSpPr>
          <p:spPr bwMode="auto">
            <a:xfrm>
              <a:off x="7683500" y="5842000"/>
              <a:ext cx="1270000" cy="635000"/>
            </a:xfrm>
            <a:prstGeom prst="cube">
              <a:avLst/>
            </a:prstGeom>
            <a:solidFill>
              <a:srgbClr val="333333"/>
            </a:solid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CountdownText">
              <a:extLst>
                <a:ext uri="{FF2B5EF4-FFF2-40B4-BE49-F238E27FC236}">
                  <a16:creationId xmlns:a16="http://schemas.microsoft.com/office/drawing/2014/main" id="{F3FCA478-17AE-92CE-994E-ED11FDD74287}"/>
                </a:ext>
              </a:extLst>
            </p:cNvPr>
            <p:cNvSpPr txBox="1"/>
            <p:nvPr/>
          </p:nvSpPr>
          <p:spPr>
            <a:xfrm>
              <a:off x="7785100" y="6045200"/>
              <a:ext cx="889000" cy="381000"/>
            </a:xfrm>
            <a:prstGeom prst="rect">
              <a:avLst/>
            </a:prstGeom>
            <a:blipFill>
              <a:blip r:embed="rId8"/>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B230D401-FC72-A2E9-3087-E03A63C22A4E}"/>
                </a:ext>
              </a:extLst>
            </p:cNvPr>
            <p:cNvCxnSpPr/>
            <p:nvPr/>
          </p:nvCxnSpPr>
          <p:spPr bwMode="auto">
            <a:xfrm>
              <a:off x="8001000" y="5943600"/>
              <a:ext cx="508000" cy="0"/>
            </a:xfrm>
            <a:prstGeom prst="line">
              <a:avLst/>
            </a:prstGeom>
            <a:noFill/>
            <a:ln w="38100" cap="flat" cmpd="sng" algn="ctr">
              <a:solidFill>
                <a:schemeClr val="tx1"/>
              </a:solidFill>
              <a:prstDash val="solid"/>
              <a:round/>
              <a:headEnd type="none" w="med" len="med"/>
              <a:tailEnd type="none" w="med" len="med"/>
            </a:ln>
            <a:effectLst/>
          </p:spPr>
        </p:cxnSp>
      </p:grpSp>
      <p:sp>
        <p:nvSpPr>
          <p:cNvPr id="10" name="CAI1" title="Correct Answer Indicator">
            <a:extLst>
              <a:ext uri="{FF2B5EF4-FFF2-40B4-BE49-F238E27FC236}">
                <a16:creationId xmlns:a16="http://schemas.microsoft.com/office/drawing/2014/main" id="{FDDB2DA2-2366-02EC-FB75-8356CA0A3386}"/>
              </a:ext>
            </a:extLst>
          </p:cNvPr>
          <p:cNvSpPr/>
          <p:nvPr>
            <p:custDataLst>
              <p:tags r:id="rId5"/>
            </p:custDataLst>
          </p:nvPr>
        </p:nvSpPr>
        <p:spPr bwMode="auto">
          <a:xfrm rot="10800000">
            <a:off x="244409" y="2365277"/>
            <a:ext cx="330200" cy="3302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Tree>
    <p:custDataLst>
      <p:tags r:id="rId1"/>
    </p:custDataLst>
    <p:extLst>
      <p:ext uri="{BB962C8B-B14F-4D97-AF65-F5344CB8AC3E}">
        <p14:creationId xmlns:p14="http://schemas.microsoft.com/office/powerpoint/2010/main" val="1127718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6E190F5D-D467-0B85-3127-66C06B37C252}"/>
              </a:ext>
            </a:extLst>
          </p:cNvPr>
          <p:cNvSpPr/>
          <p:nvPr>
            <p:custDataLst>
              <p:tags r:id="rId2"/>
            </p:custDataLst>
          </p:nvPr>
        </p:nvSpPr>
        <p:spPr bwMode="auto">
          <a:xfrm>
            <a:off x="6032500" y="2247304"/>
            <a:ext cx="6096000" cy="4302085"/>
          </a:xfrm>
          <a:prstGeom prst="rect">
            <a:avLst/>
          </a:prstGeom>
          <a:blipFill>
            <a:blip r:embed="rId7"/>
            <a:stretch>
              <a:fillRect/>
            </a:stretch>
          </a:blip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PQuestion" title="Question Text">
            <a:extLst>
              <a:ext uri="{FF2B5EF4-FFF2-40B4-BE49-F238E27FC236}">
                <a16:creationId xmlns:a16="http://schemas.microsoft.com/office/drawing/2014/main" id="{C515D571-3886-E5FC-0FAA-67C3DC607249}"/>
              </a:ext>
            </a:extLst>
          </p:cNvPr>
          <p:cNvSpPr>
            <a:spLocks noGrp="1"/>
          </p:cNvSpPr>
          <p:nvPr>
            <p:ph type="title"/>
          </p:nvPr>
        </p:nvSpPr>
        <p:spPr>
          <a:xfrm>
            <a:off x="462280" y="742949"/>
            <a:ext cx="11322050" cy="1306235"/>
          </a:xfrm>
        </p:spPr>
        <p:txBody>
          <a:bodyPr/>
          <a:lstStyle/>
          <a:p>
            <a:r>
              <a:rPr lang="en-US" sz="1800" dirty="0"/>
              <a:t>Tara has many friends who are psychology majors. In contrast, Tara does not have many friends who are accounting majors and it might be reasonably argued that those two majors are the most dissimilar from each other. </a:t>
            </a:r>
            <a:r>
              <a:rPr lang="en-US" sz="1800" dirty="0">
                <a:solidFill>
                  <a:schemeClr val="accent1"/>
                </a:solidFill>
              </a:rPr>
              <a:t>At this point, you should notice that you’re being asked to provide answer C to indicate attention as paying attention</a:t>
            </a:r>
            <a:r>
              <a:rPr lang="en-US" sz="1800" dirty="0"/>
              <a:t> to others tends to be perceived as a likeable quality. </a:t>
            </a:r>
            <a:br>
              <a:rPr lang="en-US" sz="1800" dirty="0"/>
            </a:br>
            <a:r>
              <a:rPr lang="en-US" sz="1800" dirty="0"/>
              <a:t>This is likely due to the __________ principle of attraction and it’s most likely the principle works in this scenario because _________.</a:t>
            </a:r>
          </a:p>
        </p:txBody>
      </p:sp>
      <p:sp>
        <p:nvSpPr>
          <p:cNvPr id="3" name="TPAnswers" title="Answer Text">
            <a:extLst>
              <a:ext uri="{FF2B5EF4-FFF2-40B4-BE49-F238E27FC236}">
                <a16:creationId xmlns:a16="http://schemas.microsoft.com/office/drawing/2014/main" id="{7101B9CE-A107-5EE9-32DA-0C1C17009C04}"/>
              </a:ext>
            </a:extLst>
          </p:cNvPr>
          <p:cNvSpPr>
            <a:spLocks noGrp="1"/>
          </p:cNvSpPr>
          <p:nvPr>
            <p:ph type="body" idx="1"/>
            <p:custDataLst>
              <p:tags r:id="rId3"/>
            </p:custDataLst>
          </p:nvPr>
        </p:nvSpPr>
        <p:spPr>
          <a:xfrm>
            <a:off x="140970" y="2340946"/>
            <a:ext cx="5612130" cy="4114800"/>
          </a:xfrm>
        </p:spPr>
        <p:txBody>
          <a:bodyPr/>
          <a:lstStyle/>
          <a:p>
            <a:pPr marL="514350" indent="-514350">
              <a:buFont typeface="Monotype Sorts" pitchFamily="2" charset="2"/>
              <a:buAutoNum type="alphaUcPeriod"/>
            </a:pPr>
            <a:r>
              <a:rPr lang="en-US" sz="2000" dirty="0"/>
              <a:t>Proximity; we discover that all people are actually pretty similar to each other once we get to know them</a:t>
            </a:r>
          </a:p>
          <a:p>
            <a:pPr marL="514350" indent="-514350">
              <a:buFont typeface="Monotype Sorts" pitchFamily="2" charset="2"/>
              <a:buAutoNum type="alphaUcPeriod"/>
            </a:pPr>
            <a:r>
              <a:rPr lang="en-US" sz="2000" dirty="0"/>
              <a:t>Proximity; we like having our own characteristics validated</a:t>
            </a:r>
          </a:p>
          <a:p>
            <a:pPr marL="514350" indent="-514350">
              <a:buFont typeface="Monotype Sorts" pitchFamily="2" charset="2"/>
              <a:buAutoNum type="alphaUcPeriod"/>
            </a:pPr>
            <a:r>
              <a:rPr lang="en-US" sz="2000" dirty="0"/>
              <a:t>Similarity; It’s cool when people display qualities we hope they will have despite the fact that behaviors are often caused by external causes, and we shouldn’t be too judgmental</a:t>
            </a:r>
          </a:p>
          <a:p>
            <a:pPr marL="514350" indent="-514350">
              <a:buFont typeface="Monotype Sorts" pitchFamily="2" charset="2"/>
              <a:buAutoNum type="alphaUcPeriod"/>
            </a:pPr>
            <a:r>
              <a:rPr lang="en-US" sz="2000" dirty="0"/>
              <a:t>Similarity; we are motivated to like people we must encounter frequently</a:t>
            </a:r>
          </a:p>
        </p:txBody>
      </p:sp>
      <p:sp>
        <p:nvSpPr>
          <p:cNvPr id="4" name="TPPolling" title="Polling Shape">
            <a:extLst>
              <a:ext uri="{FF2B5EF4-FFF2-40B4-BE49-F238E27FC236}">
                <a16:creationId xmlns:a16="http://schemas.microsoft.com/office/drawing/2014/main" id="{973A6D85-ED79-22DF-3E12-5C7589978088}"/>
              </a:ext>
            </a:extLst>
          </p:cNvPr>
          <p:cNvSpPr/>
          <p:nvPr/>
        </p:nvSpPr>
        <p:spPr bwMode="auto">
          <a:xfrm>
            <a:off x="0" y="0"/>
            <a:ext cx="12700" cy="12700"/>
          </a:xfrm>
          <a:prstGeom prst="rect">
            <a:avLst/>
          </a:prstGeom>
          <a:pattFill prst="pct5">
            <a:fgClr>
              <a:srgbClr val="7F7F7F">
                <a:alpha val="10000"/>
              </a:srgbClr>
            </a:fgClr>
            <a:bgClr>
              <a:srgbClr val="7F7F7F">
                <a:alpha val="10000"/>
              </a:srgbClr>
            </a:bgClr>
          </a:patt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9" name="TPCountdown" title="Countdown Timer">
            <a:extLst>
              <a:ext uri="{FF2B5EF4-FFF2-40B4-BE49-F238E27FC236}">
                <a16:creationId xmlns:a16="http://schemas.microsoft.com/office/drawing/2014/main" id="{9CB70BFF-099C-22FA-DBF5-06046313041D}"/>
              </a:ext>
            </a:extLst>
          </p:cNvPr>
          <p:cNvGrpSpPr>
            <a:grpSpLocks noChangeAspect="1"/>
          </p:cNvGrpSpPr>
          <p:nvPr>
            <p:custDataLst>
              <p:tags r:id="rId4"/>
            </p:custDataLst>
          </p:nvPr>
        </p:nvGrpSpPr>
        <p:grpSpPr>
          <a:xfrm>
            <a:off x="5058412" y="3258820"/>
            <a:ext cx="1270000" cy="635000"/>
            <a:chOff x="7683500" y="5842000"/>
            <a:chExt cx="1270000" cy="635000"/>
          </a:xfrm>
        </p:grpSpPr>
        <p:sp>
          <p:nvSpPr>
            <p:cNvPr id="6" name="CountdownShape">
              <a:extLst>
                <a:ext uri="{FF2B5EF4-FFF2-40B4-BE49-F238E27FC236}">
                  <a16:creationId xmlns:a16="http://schemas.microsoft.com/office/drawing/2014/main" id="{176F1B9E-1304-2E61-2E95-3F6CCA45A339}"/>
                </a:ext>
              </a:extLst>
            </p:cNvPr>
            <p:cNvSpPr/>
            <p:nvPr/>
          </p:nvSpPr>
          <p:spPr bwMode="auto">
            <a:xfrm>
              <a:off x="7683500" y="5842000"/>
              <a:ext cx="1270000" cy="635000"/>
            </a:xfrm>
            <a:prstGeom prst="cube">
              <a:avLst/>
            </a:prstGeom>
            <a:solidFill>
              <a:srgbClr val="333333"/>
            </a:solid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CountdownText">
              <a:extLst>
                <a:ext uri="{FF2B5EF4-FFF2-40B4-BE49-F238E27FC236}">
                  <a16:creationId xmlns:a16="http://schemas.microsoft.com/office/drawing/2014/main" id="{F3FCA478-17AE-92CE-994E-ED11FDD74287}"/>
                </a:ext>
              </a:extLst>
            </p:cNvPr>
            <p:cNvSpPr txBox="1"/>
            <p:nvPr/>
          </p:nvSpPr>
          <p:spPr>
            <a:xfrm>
              <a:off x="7785100" y="6045200"/>
              <a:ext cx="889000" cy="381000"/>
            </a:xfrm>
            <a:prstGeom prst="rect">
              <a:avLst/>
            </a:prstGeom>
            <a:blipFill>
              <a:blip r:embed="rId8"/>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B230D401-FC72-A2E9-3087-E03A63C22A4E}"/>
                </a:ext>
              </a:extLst>
            </p:cNvPr>
            <p:cNvCxnSpPr/>
            <p:nvPr/>
          </p:nvCxnSpPr>
          <p:spPr bwMode="auto">
            <a:xfrm>
              <a:off x="8001000" y="5943600"/>
              <a:ext cx="508000" cy="0"/>
            </a:xfrm>
            <a:prstGeom prst="line">
              <a:avLst/>
            </a:prstGeom>
            <a:noFill/>
            <a:ln w="38100" cap="flat" cmpd="sng" algn="ctr">
              <a:solidFill>
                <a:schemeClr val="tx1"/>
              </a:solidFill>
              <a:prstDash val="solid"/>
              <a:round/>
              <a:headEnd type="none" w="med" len="med"/>
              <a:tailEnd type="none" w="med" len="med"/>
            </a:ln>
            <a:effectLst/>
          </p:spPr>
        </p:cxnSp>
      </p:grpSp>
    </p:spTree>
    <p:custDataLst>
      <p:tags r:id="rId1"/>
    </p:custDataLst>
    <p:extLst>
      <p:ext uri="{BB962C8B-B14F-4D97-AF65-F5344CB8AC3E}">
        <p14:creationId xmlns:p14="http://schemas.microsoft.com/office/powerpoint/2010/main" val="4191062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BF976-DAC9-0EC0-945A-5030613AB443}"/>
              </a:ext>
            </a:extLst>
          </p:cNvPr>
          <p:cNvSpPr>
            <a:spLocks noGrp="1"/>
          </p:cNvSpPr>
          <p:nvPr>
            <p:ph type="title"/>
          </p:nvPr>
        </p:nvSpPr>
        <p:spPr>
          <a:xfrm>
            <a:off x="822960" y="365760"/>
            <a:ext cx="10363200" cy="1162050"/>
          </a:xfrm>
        </p:spPr>
        <p:txBody>
          <a:bodyPr/>
          <a:lstStyle/>
          <a:p>
            <a:r>
              <a:rPr lang="en-US" dirty="0"/>
              <a:t>Discussion</a:t>
            </a:r>
          </a:p>
        </p:txBody>
      </p:sp>
      <p:sp>
        <p:nvSpPr>
          <p:cNvPr id="3" name="Content Placeholder 2">
            <a:extLst>
              <a:ext uri="{FF2B5EF4-FFF2-40B4-BE49-F238E27FC236}">
                <a16:creationId xmlns:a16="http://schemas.microsoft.com/office/drawing/2014/main" id="{84ABF898-0B89-1A97-A804-125C9F81C5CB}"/>
              </a:ext>
            </a:extLst>
          </p:cNvPr>
          <p:cNvSpPr>
            <a:spLocks noGrp="1"/>
          </p:cNvSpPr>
          <p:nvPr>
            <p:ph idx="1"/>
          </p:nvPr>
        </p:nvSpPr>
        <p:spPr>
          <a:xfrm>
            <a:off x="285750" y="1546860"/>
            <a:ext cx="11906250" cy="4720590"/>
          </a:xfrm>
        </p:spPr>
        <p:txBody>
          <a:bodyPr/>
          <a:lstStyle/>
          <a:p>
            <a:r>
              <a:rPr lang="en-US" sz="2400" dirty="0"/>
              <a:t>Which reason for the proximity effect working do you think has the </a:t>
            </a:r>
            <a:r>
              <a:rPr lang="en-US" sz="2400" b="1" u="sng" dirty="0"/>
              <a:t>strongest influence</a:t>
            </a:r>
            <a:r>
              <a:rPr lang="en-US" sz="2400" dirty="0"/>
              <a:t>? Why?</a:t>
            </a:r>
          </a:p>
          <a:p>
            <a:pPr lvl="1"/>
            <a:r>
              <a:rPr lang="en-US" sz="2400" b="1" strike="sngStrike" dirty="0">
                <a:solidFill>
                  <a:schemeClr val="bg2"/>
                </a:solidFill>
              </a:rPr>
              <a:t>Practicality</a:t>
            </a:r>
          </a:p>
          <a:p>
            <a:pPr lvl="1"/>
            <a:r>
              <a:rPr lang="en-US" sz="2400" dirty="0"/>
              <a:t>Motive to like when proximity necessary</a:t>
            </a:r>
          </a:p>
          <a:p>
            <a:pPr lvl="1"/>
            <a:r>
              <a:rPr lang="en-US" sz="2400" dirty="0"/>
              <a:t>Seize good opportunities &amp; avoid bad “opportunities”</a:t>
            </a:r>
          </a:p>
          <a:p>
            <a:pPr lvl="1"/>
            <a:r>
              <a:rPr lang="en-US" sz="2400" dirty="0"/>
              <a:t>Mere exposure effect</a:t>
            </a:r>
          </a:p>
          <a:p>
            <a:r>
              <a:rPr lang="en-US" sz="2400" dirty="0"/>
              <a:t>Certainly, it depends on scenario. Which situational factors matter?</a:t>
            </a:r>
          </a:p>
          <a:p>
            <a:r>
              <a:rPr lang="en-US" sz="2400" dirty="0"/>
              <a:t>How about on average which is strongest? (i.e., strongest in most scenarios</a:t>
            </a:r>
          </a:p>
          <a:p>
            <a:endParaRPr lang="en-US" sz="2400" dirty="0"/>
          </a:p>
          <a:p>
            <a:r>
              <a:rPr lang="en-US" sz="2400" dirty="0"/>
              <a:t>Think on in for a Min.</a:t>
            </a:r>
          </a:p>
        </p:txBody>
      </p:sp>
    </p:spTree>
    <p:extLst>
      <p:ext uri="{BB962C8B-B14F-4D97-AF65-F5344CB8AC3E}">
        <p14:creationId xmlns:p14="http://schemas.microsoft.com/office/powerpoint/2010/main" val="4274415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9B637-5593-6373-4C91-DAB40E87DC40}"/>
              </a:ext>
            </a:extLst>
          </p:cNvPr>
          <p:cNvSpPr>
            <a:spLocks noGrp="1"/>
          </p:cNvSpPr>
          <p:nvPr>
            <p:ph type="title"/>
          </p:nvPr>
        </p:nvSpPr>
        <p:spPr/>
        <p:txBody>
          <a:bodyPr/>
          <a:lstStyle/>
          <a:p>
            <a:r>
              <a:rPr lang="en-US" dirty="0"/>
              <a:t>Attraction – Physical attractiveness</a:t>
            </a:r>
          </a:p>
        </p:txBody>
      </p:sp>
      <p:sp>
        <p:nvSpPr>
          <p:cNvPr id="3" name="Text Placeholder 2">
            <a:extLst>
              <a:ext uri="{FF2B5EF4-FFF2-40B4-BE49-F238E27FC236}">
                <a16:creationId xmlns:a16="http://schemas.microsoft.com/office/drawing/2014/main" id="{38D56E57-DC81-53A8-108A-E83853B65797}"/>
              </a:ext>
            </a:extLst>
          </p:cNvPr>
          <p:cNvSpPr>
            <a:spLocks noGrp="1"/>
          </p:cNvSpPr>
          <p:nvPr>
            <p:ph type="body" idx="1"/>
          </p:nvPr>
        </p:nvSpPr>
        <p:spPr>
          <a:xfrm>
            <a:off x="865716" y="4541203"/>
            <a:ext cx="10363200" cy="1500187"/>
          </a:xfrm>
        </p:spPr>
        <p:txBody>
          <a:bodyPr/>
          <a:lstStyle/>
          <a:p>
            <a:r>
              <a:rPr lang="en-US" sz="2400" dirty="0">
                <a:solidFill>
                  <a:schemeClr val="bg2">
                    <a:lumMod val="50000"/>
                  </a:schemeClr>
                </a:solidFill>
              </a:rPr>
              <a:t>Causes attraction in non-romantic/sexual relationships?</a:t>
            </a:r>
          </a:p>
        </p:txBody>
      </p:sp>
    </p:spTree>
    <p:extLst>
      <p:ext uri="{BB962C8B-B14F-4D97-AF65-F5344CB8AC3E}">
        <p14:creationId xmlns:p14="http://schemas.microsoft.com/office/powerpoint/2010/main" val="1374660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BB8D455F-093E-45E5-A5E1-3098E9EA9FF6}"/>
              </a:ext>
            </a:extLst>
          </p:cNvPr>
          <p:cNvSpPr>
            <a:spLocks noGrp="1" noChangeArrowheads="1"/>
          </p:cNvSpPr>
          <p:nvPr>
            <p:ph type="title"/>
          </p:nvPr>
        </p:nvSpPr>
        <p:spPr/>
        <p:txBody>
          <a:bodyPr/>
          <a:lstStyle/>
          <a:p>
            <a:r>
              <a:rPr lang="en-US" altLang="en-US" dirty="0"/>
              <a:t>Attraction – physical attractiveness (PA)</a:t>
            </a:r>
          </a:p>
        </p:txBody>
      </p:sp>
      <p:sp>
        <p:nvSpPr>
          <p:cNvPr id="82947" name="Rectangle 3">
            <a:extLst>
              <a:ext uri="{FF2B5EF4-FFF2-40B4-BE49-F238E27FC236}">
                <a16:creationId xmlns:a16="http://schemas.microsoft.com/office/drawing/2014/main" id="{81A583A8-5595-403D-9F81-BE09FF66107A}"/>
              </a:ext>
            </a:extLst>
          </p:cNvPr>
          <p:cNvSpPr>
            <a:spLocks noGrp="1" noChangeArrowheads="1"/>
          </p:cNvSpPr>
          <p:nvPr>
            <p:ph type="body" idx="1"/>
          </p:nvPr>
        </p:nvSpPr>
        <p:spPr>
          <a:xfrm>
            <a:off x="685800" y="1905000"/>
            <a:ext cx="10995660" cy="4506558"/>
          </a:xfrm>
        </p:spPr>
        <p:txBody>
          <a:bodyPr/>
          <a:lstStyle/>
          <a:p>
            <a:pPr>
              <a:lnSpc>
                <a:spcPct val="80000"/>
              </a:lnSpc>
            </a:pPr>
            <a:r>
              <a:rPr lang="en-US" altLang="en-US" sz="2400" b="1" dirty="0"/>
              <a:t>Physical attractiveness</a:t>
            </a:r>
            <a:r>
              <a:rPr lang="en-US" altLang="en-US" sz="2400" i="1" dirty="0"/>
              <a:t> is easily identified</a:t>
            </a:r>
          </a:p>
          <a:p>
            <a:pPr lvl="1">
              <a:lnSpc>
                <a:spcPct val="80000"/>
              </a:lnSpc>
            </a:pPr>
            <a:r>
              <a:rPr lang="en-US" altLang="en-US" sz="2400" dirty="0"/>
              <a:t>Welcome Week Dance study</a:t>
            </a:r>
            <a:r>
              <a:rPr lang="en-US" altLang="en-US" sz="2400" dirty="0">
                <a:latin typeface="Times New Roman" panose="02020603050405020304" pitchFamily="18" charset="0"/>
              </a:rPr>
              <a:t> – 2.5 hours (UM, 1966)</a:t>
            </a:r>
          </a:p>
          <a:p>
            <a:pPr lvl="2">
              <a:lnSpc>
                <a:spcPct val="80000"/>
              </a:lnSpc>
            </a:pPr>
            <a:r>
              <a:rPr lang="en-US" altLang="en-US" dirty="0">
                <a:latin typeface="Times New Roman" panose="02020603050405020304" pitchFamily="18" charset="0"/>
              </a:rPr>
              <a:t>Told matched on personal traits</a:t>
            </a:r>
          </a:p>
          <a:p>
            <a:pPr lvl="2">
              <a:lnSpc>
                <a:spcPct val="80000"/>
              </a:lnSpc>
            </a:pPr>
            <a:r>
              <a:rPr lang="en-US" altLang="en-US" dirty="0">
                <a:latin typeface="Times New Roman" panose="02020603050405020304" pitchFamily="18" charset="0"/>
              </a:rPr>
              <a:t>Want to see your match again?</a:t>
            </a:r>
          </a:p>
          <a:p>
            <a:pPr lvl="3">
              <a:lnSpc>
                <a:spcPct val="80000"/>
              </a:lnSpc>
            </a:pPr>
            <a:r>
              <a:rPr lang="en-US" altLang="en-US" sz="2400" dirty="0">
                <a:latin typeface="Times New Roman" panose="02020603050405020304" pitchFamily="18" charset="0"/>
              </a:rPr>
              <a:t> If both extroverted? Same academic interests? If match is physically attractive?</a:t>
            </a:r>
          </a:p>
          <a:p>
            <a:pPr>
              <a:lnSpc>
                <a:spcPct val="80000"/>
              </a:lnSpc>
            </a:pPr>
            <a:endParaRPr lang="en-US" altLang="en-US" sz="2000" dirty="0"/>
          </a:p>
        </p:txBody>
      </p:sp>
    </p:spTree>
    <p:extLst>
      <p:ext uri="{BB962C8B-B14F-4D97-AF65-F5344CB8AC3E}">
        <p14:creationId xmlns:p14="http://schemas.microsoft.com/office/powerpoint/2010/main" val="413681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9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BB8D455F-093E-45E5-A5E1-3098E9EA9FF6}"/>
              </a:ext>
            </a:extLst>
          </p:cNvPr>
          <p:cNvSpPr>
            <a:spLocks noGrp="1" noChangeArrowheads="1"/>
          </p:cNvSpPr>
          <p:nvPr>
            <p:ph type="title"/>
          </p:nvPr>
        </p:nvSpPr>
        <p:spPr/>
        <p:txBody>
          <a:bodyPr/>
          <a:lstStyle/>
          <a:p>
            <a:r>
              <a:rPr lang="en-US" altLang="en-US" dirty="0"/>
              <a:t>Attraction – physical attractiveness (PA)</a:t>
            </a:r>
          </a:p>
        </p:txBody>
      </p:sp>
      <p:sp>
        <p:nvSpPr>
          <p:cNvPr id="82947" name="Rectangle 3">
            <a:extLst>
              <a:ext uri="{FF2B5EF4-FFF2-40B4-BE49-F238E27FC236}">
                <a16:creationId xmlns:a16="http://schemas.microsoft.com/office/drawing/2014/main" id="{81A583A8-5595-403D-9F81-BE09FF66107A}"/>
              </a:ext>
            </a:extLst>
          </p:cNvPr>
          <p:cNvSpPr>
            <a:spLocks noGrp="1" noChangeArrowheads="1"/>
          </p:cNvSpPr>
          <p:nvPr>
            <p:ph type="body" idx="1"/>
          </p:nvPr>
        </p:nvSpPr>
        <p:spPr>
          <a:xfrm>
            <a:off x="354330" y="1905000"/>
            <a:ext cx="11521440" cy="4506558"/>
          </a:xfrm>
        </p:spPr>
        <p:txBody>
          <a:bodyPr/>
          <a:lstStyle/>
          <a:p>
            <a:pPr>
              <a:lnSpc>
                <a:spcPct val="80000"/>
              </a:lnSpc>
            </a:pPr>
            <a:r>
              <a:rPr lang="en-US" altLang="en-US" sz="2800" b="1" dirty="0"/>
              <a:t>Physical attractiveness</a:t>
            </a:r>
            <a:r>
              <a:rPr lang="en-US" altLang="en-US" sz="2600" i="1" dirty="0"/>
              <a:t> is easily identified</a:t>
            </a:r>
          </a:p>
          <a:p>
            <a:pPr lvl="1">
              <a:lnSpc>
                <a:spcPct val="80000"/>
              </a:lnSpc>
            </a:pPr>
            <a:r>
              <a:rPr lang="en-US" altLang="en-US" sz="2400" dirty="0"/>
              <a:t>Welcome Week Dance study</a:t>
            </a:r>
            <a:r>
              <a:rPr lang="en-US" altLang="en-US" sz="2400" dirty="0">
                <a:latin typeface="Times New Roman" panose="02020603050405020304" pitchFamily="18" charset="0"/>
              </a:rPr>
              <a:t> – 2.5 hours (UM, 1966)</a:t>
            </a:r>
          </a:p>
          <a:p>
            <a:pPr lvl="2">
              <a:lnSpc>
                <a:spcPct val="80000"/>
              </a:lnSpc>
            </a:pPr>
            <a:r>
              <a:rPr lang="en-US" altLang="en-US" sz="1800" dirty="0">
                <a:latin typeface="Times New Roman" panose="02020603050405020304" pitchFamily="18" charset="0"/>
              </a:rPr>
              <a:t>Want to see your match again?</a:t>
            </a:r>
          </a:p>
          <a:p>
            <a:pPr lvl="3">
              <a:lnSpc>
                <a:spcPct val="80000"/>
              </a:lnSpc>
            </a:pPr>
            <a:r>
              <a:rPr lang="en-US" altLang="en-US" sz="1800" strike="sngStrike" dirty="0">
                <a:latin typeface="Times New Roman" panose="02020603050405020304" pitchFamily="18" charset="0"/>
              </a:rPr>
              <a:t> If both extroverted? Same academic interests</a:t>
            </a:r>
            <a:r>
              <a:rPr lang="en-US" altLang="en-US" sz="1800" dirty="0">
                <a:latin typeface="Times New Roman" panose="02020603050405020304" pitchFamily="18" charset="0"/>
              </a:rPr>
              <a:t>? </a:t>
            </a:r>
            <a:r>
              <a:rPr lang="en-US" altLang="en-US" sz="1800" b="1" dirty="0">
                <a:latin typeface="Times New Roman" panose="02020603050405020304" pitchFamily="18" charset="0"/>
              </a:rPr>
              <a:t>If match is physically attractive</a:t>
            </a:r>
            <a:r>
              <a:rPr lang="en-US" altLang="en-US" sz="1800" dirty="0">
                <a:latin typeface="Times New Roman" panose="02020603050405020304" pitchFamily="18" charset="0"/>
              </a:rPr>
              <a:t>?</a:t>
            </a:r>
          </a:p>
          <a:p>
            <a:pPr lvl="3">
              <a:lnSpc>
                <a:spcPct val="80000"/>
              </a:lnSpc>
            </a:pPr>
            <a:endParaRPr lang="en-US" altLang="en-US" sz="1800" dirty="0">
              <a:latin typeface="Times New Roman" panose="02020603050405020304" pitchFamily="18" charset="0"/>
            </a:endParaRPr>
          </a:p>
          <a:p>
            <a:r>
              <a:rPr lang="en-US" sz="2800" dirty="0">
                <a:solidFill>
                  <a:srgbClr val="FF0000"/>
                </a:solidFill>
              </a:rPr>
              <a:t>Halo effect </a:t>
            </a:r>
            <a:r>
              <a:rPr lang="en-US" sz="2800" dirty="0"/>
              <a:t>– We are likely to think physically attractive people are attractive in other ways (e.g., friendly). . . </a:t>
            </a:r>
            <a:r>
              <a:rPr lang="en-US" sz="2800" dirty="0">
                <a:solidFill>
                  <a:schemeClr val="bg2">
                    <a:lumMod val="50000"/>
                  </a:schemeClr>
                </a:solidFill>
              </a:rPr>
              <a:t>Beautiful = good stereotype</a:t>
            </a:r>
          </a:p>
          <a:p>
            <a:pPr lvl="1"/>
            <a:r>
              <a:rPr lang="en-US" sz="2200" dirty="0"/>
              <a:t>Hiring decisions had more to do with quality of grooming than qualifications for the job</a:t>
            </a:r>
          </a:p>
          <a:p>
            <a:pPr lvl="1">
              <a:lnSpc>
                <a:spcPct val="80000"/>
              </a:lnSpc>
            </a:pPr>
            <a:r>
              <a:rPr lang="en-US" altLang="en-US" sz="2200" dirty="0"/>
              <a:t>MBA graduate study (It </a:t>
            </a:r>
            <a:r>
              <a:rPr lang="en-US" altLang="en-US" sz="2200" b="1" u="sng" dirty="0"/>
              <a:t>pays</a:t>
            </a:r>
            <a:r>
              <a:rPr lang="en-US" altLang="en-US" sz="2200" dirty="0"/>
              <a:t> to be physically attractive)</a:t>
            </a:r>
          </a:p>
          <a:p>
            <a:pPr lvl="2">
              <a:lnSpc>
                <a:spcPct val="80000"/>
              </a:lnSpc>
            </a:pPr>
            <a:r>
              <a:rPr lang="en-US" altLang="en-US" sz="2200" dirty="0"/>
              <a:t>Each point on attractiveness 5-point scale led to $2.6 to $2.2k more in salary</a:t>
            </a:r>
          </a:p>
          <a:p>
            <a:pPr>
              <a:lnSpc>
                <a:spcPct val="80000"/>
              </a:lnSpc>
            </a:pPr>
            <a:r>
              <a:rPr lang="en-US" altLang="en-US" sz="2800" b="1" u="sng" dirty="0"/>
              <a:t>Reverse</a:t>
            </a:r>
            <a:r>
              <a:rPr lang="en-US" altLang="en-US" sz="2800" dirty="0"/>
              <a:t>: good = beautiful?</a:t>
            </a:r>
          </a:p>
          <a:p>
            <a:pPr>
              <a:lnSpc>
                <a:spcPct val="80000"/>
              </a:lnSpc>
            </a:pP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947">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2947">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2947">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2947">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294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1BE32A46-B02A-4CF2-86D0-ADA258ED7A94}"/>
              </a:ext>
            </a:extLst>
          </p:cNvPr>
          <p:cNvSpPr>
            <a:spLocks noGrp="1" noChangeArrowheads="1"/>
          </p:cNvSpPr>
          <p:nvPr>
            <p:ph type="title"/>
          </p:nvPr>
        </p:nvSpPr>
        <p:spPr/>
        <p:txBody>
          <a:bodyPr/>
          <a:lstStyle/>
          <a:p>
            <a:r>
              <a:rPr lang="en-US" altLang="en-US" dirty="0"/>
              <a:t>Attraction – physical attractiveness (PA)</a:t>
            </a:r>
          </a:p>
        </p:txBody>
      </p:sp>
      <p:sp>
        <p:nvSpPr>
          <p:cNvPr id="20483" name="Content Placeholder 2">
            <a:extLst>
              <a:ext uri="{FF2B5EF4-FFF2-40B4-BE49-F238E27FC236}">
                <a16:creationId xmlns:a16="http://schemas.microsoft.com/office/drawing/2014/main" id="{39C4B6BD-916C-4C5A-A7C1-625F0B74088A}"/>
              </a:ext>
            </a:extLst>
          </p:cNvPr>
          <p:cNvSpPr>
            <a:spLocks noGrp="1" noChangeArrowheads="1"/>
          </p:cNvSpPr>
          <p:nvPr>
            <p:ph idx="1"/>
          </p:nvPr>
        </p:nvSpPr>
        <p:spPr>
          <a:xfrm>
            <a:off x="480060" y="1790700"/>
            <a:ext cx="11258550" cy="4114800"/>
          </a:xfrm>
        </p:spPr>
        <p:txBody>
          <a:bodyPr/>
          <a:lstStyle/>
          <a:p>
            <a:endParaRPr lang="en-US" altLang="en-US" dirty="0"/>
          </a:p>
          <a:p>
            <a:r>
              <a:rPr lang="en-US" altLang="en-US" dirty="0"/>
              <a:t>“Beautiful suggests good” serotype</a:t>
            </a:r>
          </a:p>
          <a:p>
            <a:pPr lvl="1"/>
            <a:r>
              <a:rPr lang="en-US" altLang="en-US" dirty="0"/>
              <a:t>We like consistency; Beauty and the beast, heroes &amp; villains</a:t>
            </a:r>
          </a:p>
          <a:p>
            <a:pPr lvl="1"/>
            <a:endParaRPr lang="en-US" altLang="en-US" dirty="0"/>
          </a:p>
          <a:p>
            <a:r>
              <a:rPr lang="en-US" altLang="en-US" dirty="0"/>
              <a:t>Is this stereotype somewhat accurate (</a:t>
            </a:r>
            <a:r>
              <a:rPr lang="en-US" altLang="en-US" dirty="0">
                <a:solidFill>
                  <a:srgbClr val="FF0000"/>
                </a:solidFill>
              </a:rPr>
              <a:t>halo-effect</a:t>
            </a:r>
            <a:r>
              <a:rPr lang="en-US" altLang="en-US" dirty="0"/>
              <a:t> leading to accurate perceptions)?</a:t>
            </a:r>
          </a:p>
          <a:p>
            <a:r>
              <a:rPr lang="en-US" altLang="en-US" dirty="0"/>
              <a:t>Why might people believe this link even if you don’t?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48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767A9-4822-462A-A82A-2A59798652EC}"/>
              </a:ext>
            </a:extLst>
          </p:cNvPr>
          <p:cNvSpPr>
            <a:spLocks noGrp="1"/>
          </p:cNvSpPr>
          <p:nvPr>
            <p:ph type="title"/>
          </p:nvPr>
        </p:nvSpPr>
        <p:spPr/>
        <p:txBody>
          <a:bodyPr/>
          <a:lstStyle/>
          <a:p>
            <a:r>
              <a:rPr lang="en-US" dirty="0"/>
              <a:t>Physical Attractiveness (PA) – Is the Halo effect based in reality? </a:t>
            </a:r>
          </a:p>
        </p:txBody>
      </p:sp>
      <p:sp>
        <p:nvSpPr>
          <p:cNvPr id="3" name="Content Placeholder 2">
            <a:extLst>
              <a:ext uri="{FF2B5EF4-FFF2-40B4-BE49-F238E27FC236}">
                <a16:creationId xmlns:a16="http://schemas.microsoft.com/office/drawing/2014/main" id="{F6B82EBF-78F1-4D80-BF82-38BD308DC984}"/>
              </a:ext>
            </a:extLst>
          </p:cNvPr>
          <p:cNvSpPr>
            <a:spLocks noGrp="1"/>
          </p:cNvSpPr>
          <p:nvPr>
            <p:ph idx="1"/>
          </p:nvPr>
        </p:nvSpPr>
        <p:spPr/>
        <p:txBody>
          <a:bodyPr/>
          <a:lstStyle/>
          <a:p>
            <a:r>
              <a:rPr lang="en-US" sz="2400" dirty="0"/>
              <a:t>High PA = perceived more positively and treated better - behavior confirmation</a:t>
            </a:r>
          </a:p>
          <a:p>
            <a:endParaRPr lang="en-US" sz="2400" dirty="0"/>
          </a:p>
          <a:p>
            <a:r>
              <a:rPr lang="en-US" sz="2400" dirty="0"/>
              <a:t>High PA = happier &amp; more life satisfaction? </a:t>
            </a:r>
          </a:p>
          <a:p>
            <a:pPr lvl="1"/>
            <a:r>
              <a:rPr lang="en-US" sz="2400" dirty="0"/>
              <a:t>Yes, probably because they are treated better</a:t>
            </a:r>
          </a:p>
          <a:p>
            <a:pPr lvl="1"/>
            <a:endParaRPr lang="en-US" sz="2400" dirty="0"/>
          </a:p>
          <a:p>
            <a:r>
              <a:rPr lang="en-US" sz="2400" dirty="0"/>
              <a:t>High PA = More talented, Better traits?</a:t>
            </a:r>
          </a:p>
          <a:p>
            <a:pPr lvl="1"/>
            <a:r>
              <a:rPr lang="en-US" sz="2400" dirty="0"/>
              <a:t>No. PA is unrelated to intelligence, conciencousness</a:t>
            </a:r>
            <a:r>
              <a:rPr lang="en-US" sz="2400"/>
              <a:t>, etc.  </a:t>
            </a:r>
            <a:endParaRPr lang="en-US" sz="2400" dirty="0"/>
          </a:p>
          <a:p>
            <a:pPr lvl="1"/>
            <a:r>
              <a:rPr lang="en-US" sz="2400" dirty="0"/>
              <a:t>Exception: those high in PA are more socially skilled</a:t>
            </a:r>
            <a:endParaRPr lang="en-US" dirty="0"/>
          </a:p>
          <a:p>
            <a:endParaRPr lang="en-US" dirty="0"/>
          </a:p>
        </p:txBody>
      </p:sp>
    </p:spTree>
    <p:extLst>
      <p:ext uri="{BB962C8B-B14F-4D97-AF65-F5344CB8AC3E}">
        <p14:creationId xmlns:p14="http://schemas.microsoft.com/office/powerpoint/2010/main" val="1947976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C41EB-90B5-45C8-92D3-0CD199D83816}"/>
              </a:ext>
            </a:extLst>
          </p:cNvPr>
          <p:cNvSpPr>
            <a:spLocks noGrp="1"/>
          </p:cNvSpPr>
          <p:nvPr>
            <p:ph type="title"/>
          </p:nvPr>
        </p:nvSpPr>
        <p:spPr/>
        <p:txBody>
          <a:bodyPr/>
          <a:lstStyle/>
          <a:p>
            <a:r>
              <a:rPr lang="en-US" altLang="en-US" dirty="0"/>
              <a:t>Attraction – physical attractiveness (PA)</a:t>
            </a:r>
            <a:endParaRPr lang="en-US" dirty="0"/>
          </a:p>
        </p:txBody>
      </p:sp>
      <p:sp>
        <p:nvSpPr>
          <p:cNvPr id="3" name="Content Placeholder 2">
            <a:extLst>
              <a:ext uri="{FF2B5EF4-FFF2-40B4-BE49-F238E27FC236}">
                <a16:creationId xmlns:a16="http://schemas.microsoft.com/office/drawing/2014/main" id="{D3A50C7C-A122-4D83-8457-A9B5B388D586}"/>
              </a:ext>
            </a:extLst>
          </p:cNvPr>
          <p:cNvSpPr>
            <a:spLocks noGrp="1"/>
          </p:cNvSpPr>
          <p:nvPr>
            <p:ph idx="1"/>
          </p:nvPr>
        </p:nvSpPr>
        <p:spPr>
          <a:xfrm>
            <a:off x="765810" y="1676400"/>
            <a:ext cx="10363200" cy="4781550"/>
          </a:xfrm>
        </p:spPr>
        <p:txBody>
          <a:bodyPr/>
          <a:lstStyle/>
          <a:p>
            <a:pPr lvl="1">
              <a:lnSpc>
                <a:spcPct val="80000"/>
              </a:lnSpc>
            </a:pPr>
            <a:endParaRPr lang="en-US" dirty="0"/>
          </a:p>
          <a:p>
            <a:r>
              <a:rPr lang="en-US" dirty="0"/>
              <a:t>The simple explanation – PA quicker to identify than other traits (mostly)</a:t>
            </a:r>
          </a:p>
          <a:p>
            <a:pPr lvl="1"/>
            <a:r>
              <a:rPr lang="en-US" dirty="0"/>
              <a:t>Confidence, dominance, trustworthiness</a:t>
            </a:r>
          </a:p>
          <a:p>
            <a:endParaRPr lang="en-US" dirty="0"/>
          </a:p>
          <a:p>
            <a:pPr>
              <a:lnSpc>
                <a:spcPct val="80000"/>
              </a:lnSpc>
            </a:pPr>
            <a:r>
              <a:rPr lang="en-US" altLang="en-US" dirty="0"/>
              <a:t>Plastic surgery</a:t>
            </a:r>
          </a:p>
          <a:p>
            <a:pPr lvl="1">
              <a:lnSpc>
                <a:spcPct val="80000"/>
              </a:lnSpc>
            </a:pPr>
            <a:r>
              <a:rPr lang="en-US" altLang="en-US" sz="2400" dirty="0"/>
              <a:t>Study – after plastic surgery, people are rated as more warm/kind/likeable</a:t>
            </a:r>
          </a:p>
          <a:p>
            <a:pPr lvl="1">
              <a:lnSpc>
                <a:spcPct val="80000"/>
              </a:lnSpc>
            </a:pPr>
            <a:endParaRPr lang="en-US" altLang="en-US" sz="2400" dirty="0"/>
          </a:p>
          <a:p>
            <a:pPr>
              <a:lnSpc>
                <a:spcPct val="80000"/>
              </a:lnSpc>
            </a:pPr>
            <a:r>
              <a:rPr lang="en-US" altLang="en-US" dirty="0"/>
              <a:t>Downside(s)?</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942317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E2769-BFF8-4EA6-8B48-88B8833A5F3B}"/>
              </a:ext>
            </a:extLst>
          </p:cNvPr>
          <p:cNvSpPr>
            <a:spLocks noGrp="1"/>
          </p:cNvSpPr>
          <p:nvPr>
            <p:ph type="title"/>
          </p:nvPr>
        </p:nvSpPr>
        <p:spPr>
          <a:xfrm>
            <a:off x="811530" y="914400"/>
            <a:ext cx="10363200" cy="1162050"/>
          </a:xfrm>
        </p:spPr>
        <p:txBody>
          <a:bodyPr/>
          <a:lstStyle/>
          <a:p>
            <a:r>
              <a:rPr lang="en-US" dirty="0"/>
              <a:t>Reflection after plastic surgery for face medical condition</a:t>
            </a:r>
          </a:p>
        </p:txBody>
      </p:sp>
      <p:sp>
        <p:nvSpPr>
          <p:cNvPr id="3" name="Content Placeholder 2">
            <a:extLst>
              <a:ext uri="{FF2B5EF4-FFF2-40B4-BE49-F238E27FC236}">
                <a16:creationId xmlns:a16="http://schemas.microsoft.com/office/drawing/2014/main" id="{20A12E34-C49A-4B93-BAE1-C7B4ECF9FFFB}"/>
              </a:ext>
            </a:extLst>
          </p:cNvPr>
          <p:cNvSpPr>
            <a:spLocks noGrp="1"/>
          </p:cNvSpPr>
          <p:nvPr>
            <p:ph idx="1"/>
          </p:nvPr>
        </p:nvSpPr>
        <p:spPr>
          <a:xfrm>
            <a:off x="914400" y="2362200"/>
            <a:ext cx="10363200" cy="4114800"/>
          </a:xfrm>
        </p:spPr>
        <p:txBody>
          <a:bodyPr/>
          <a:lstStyle/>
          <a:p>
            <a:r>
              <a:rPr lang="en-US" altLang="en-US" dirty="0"/>
              <a:t>“People did not like me before but now they've changed and become more friendly. I don't know whether to resent it or take it as a compliment. If you like a person, an external defect should not make any difference. I want to be liked for myself. (Macgregor et al., 1953, p. 36)”</a:t>
            </a:r>
          </a:p>
          <a:p>
            <a:endParaRPr lang="en-US" dirty="0"/>
          </a:p>
        </p:txBody>
      </p:sp>
    </p:spTree>
    <p:extLst>
      <p:ext uri="{BB962C8B-B14F-4D97-AF65-F5344CB8AC3E}">
        <p14:creationId xmlns:p14="http://schemas.microsoft.com/office/powerpoint/2010/main" val="1715919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D9798F25-3E1C-4508-A80C-49C5F4F67BED}"/>
              </a:ext>
            </a:extLst>
          </p:cNvPr>
          <p:cNvSpPr>
            <a:spLocks noGrp="1" noChangeArrowheads="1"/>
          </p:cNvSpPr>
          <p:nvPr>
            <p:ph type="title"/>
          </p:nvPr>
        </p:nvSpPr>
        <p:spPr>
          <a:xfrm>
            <a:off x="1422400" y="609600"/>
            <a:ext cx="9448800" cy="863600"/>
          </a:xfrm>
        </p:spPr>
        <p:txBody>
          <a:bodyPr/>
          <a:lstStyle/>
          <a:p>
            <a:r>
              <a:rPr lang="en-US" altLang="en-US" dirty="0"/>
              <a:t>Previously on PY 211 (10/23 edition)</a:t>
            </a:r>
          </a:p>
        </p:txBody>
      </p:sp>
      <p:sp>
        <p:nvSpPr>
          <p:cNvPr id="103427" name="Rectangle 3">
            <a:extLst>
              <a:ext uri="{FF2B5EF4-FFF2-40B4-BE49-F238E27FC236}">
                <a16:creationId xmlns:a16="http://schemas.microsoft.com/office/drawing/2014/main" id="{ABDF8412-2CA7-40B4-9405-63623E48F513}"/>
              </a:ext>
            </a:extLst>
          </p:cNvPr>
          <p:cNvSpPr>
            <a:spLocks noGrp="1" noChangeArrowheads="1"/>
          </p:cNvSpPr>
          <p:nvPr>
            <p:ph type="body" idx="1"/>
          </p:nvPr>
        </p:nvSpPr>
        <p:spPr>
          <a:xfrm>
            <a:off x="457200" y="1562100"/>
            <a:ext cx="6752122" cy="4686300"/>
          </a:xfrm>
        </p:spPr>
        <p:txBody>
          <a:bodyPr/>
          <a:lstStyle/>
          <a:p>
            <a:r>
              <a:rPr lang="en-US" altLang="en-US" sz="2200" dirty="0" err="1"/>
              <a:t>Focalism</a:t>
            </a:r>
            <a:r>
              <a:rPr lang="en-US" altLang="en-US" sz="2200" dirty="0"/>
              <a:t> </a:t>
            </a:r>
            <a:r>
              <a:rPr lang="en-US" altLang="en-US" sz="2000" dirty="0"/>
              <a:t>(Re: affective forecasting)</a:t>
            </a:r>
          </a:p>
          <a:p>
            <a:endParaRPr lang="en-US" altLang="en-US" sz="2000" dirty="0"/>
          </a:p>
          <a:p>
            <a:r>
              <a:rPr lang="en-US" altLang="en-US" sz="2200" dirty="0"/>
              <a:t>Causes of happiness: </a:t>
            </a:r>
          </a:p>
          <a:p>
            <a:pPr lvl="1"/>
            <a:r>
              <a:rPr lang="en-US" altLang="en-US" sz="1800" dirty="0"/>
              <a:t>Money? </a:t>
            </a:r>
          </a:p>
          <a:p>
            <a:pPr lvl="1"/>
            <a:r>
              <a:rPr lang="en-US" altLang="en-US" sz="1800" dirty="0"/>
              <a:t>Experiences vs. Possessions </a:t>
            </a:r>
          </a:p>
          <a:p>
            <a:pPr lvl="1"/>
            <a:endParaRPr lang="en-US" altLang="en-US" sz="1800" dirty="0"/>
          </a:p>
          <a:p>
            <a:r>
              <a:rPr lang="en-US" altLang="en-US" sz="2200" dirty="0"/>
              <a:t>Overall health effects of: Fulfilling VS. Unfulfilling relationships </a:t>
            </a:r>
          </a:p>
          <a:p>
            <a:pPr lvl="1"/>
            <a:r>
              <a:rPr lang="en-US" altLang="en-US" sz="1800" dirty="0"/>
              <a:t>Threshold of close relationships </a:t>
            </a:r>
            <a:r>
              <a:rPr lang="en-US" altLang="en-US" sz="1800" b="1" u="sng" dirty="0"/>
              <a:t>a need</a:t>
            </a:r>
            <a:r>
              <a:rPr lang="en-US" altLang="en-US" sz="1800" dirty="0"/>
              <a:t> like need for food</a:t>
            </a:r>
          </a:p>
          <a:p>
            <a:endParaRPr lang="en-US" altLang="en-US" sz="2200" dirty="0"/>
          </a:p>
          <a:p>
            <a:r>
              <a:rPr lang="en-US" altLang="en-US" sz="2200" dirty="0"/>
              <a:t>Theories of relationship change</a:t>
            </a:r>
          </a:p>
          <a:p>
            <a:pPr lvl="1"/>
            <a:r>
              <a:rPr lang="en-US" altLang="en-US" sz="1800" dirty="0"/>
              <a:t>SET</a:t>
            </a:r>
          </a:p>
          <a:p>
            <a:pPr lvl="1"/>
            <a:r>
              <a:rPr lang="en-US" altLang="en-US" sz="1800" dirty="0"/>
              <a:t>Crisis theory</a:t>
            </a:r>
          </a:p>
        </p:txBody>
      </p:sp>
      <p:sp>
        <p:nvSpPr>
          <p:cNvPr id="2" name="Rectangle 3">
            <a:extLst>
              <a:ext uri="{FF2B5EF4-FFF2-40B4-BE49-F238E27FC236}">
                <a16:creationId xmlns:a16="http://schemas.microsoft.com/office/drawing/2014/main" id="{FE5407D9-74C2-E715-8D5B-98E273309E23}"/>
              </a:ext>
            </a:extLst>
          </p:cNvPr>
          <p:cNvSpPr txBox="1">
            <a:spLocks noChangeArrowheads="1"/>
          </p:cNvSpPr>
          <p:nvPr/>
        </p:nvSpPr>
        <p:spPr bwMode="auto">
          <a:xfrm>
            <a:off x="7411452" y="1562100"/>
            <a:ext cx="3917483" cy="468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75000"/>
              <a:buFont typeface="Monotype Sort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lr>
                <a:schemeClr val="hlink"/>
              </a:buClr>
              <a:buSzPct val="65000"/>
              <a:buFont typeface="Monotype Sort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
                <a:srgbClr val="8901F3"/>
              </a:buClr>
              <a:buSzPct val="75000"/>
              <a:buFont typeface="Monotype Sorts" pitchFamily="2" charset="2"/>
              <a:buChar char="n"/>
              <a:tabLst/>
              <a:defRPr/>
            </a:pPr>
            <a:r>
              <a:rPr kumimoji="0" lang="en-US" altLang="en-US" sz="2400" b="0" i="0" u="none" strike="noStrike" kern="0" cap="none" spc="0" normalizeH="0" baseline="0" noProof="0" dirty="0">
                <a:ln>
                  <a:noFill/>
                </a:ln>
                <a:solidFill>
                  <a:srgbClr val="000000"/>
                </a:solidFill>
                <a:effectLst/>
                <a:uLnTx/>
                <a:uFillTx/>
                <a:latin typeface="Arial"/>
                <a:ea typeface="+mn-ea"/>
                <a:cs typeface="+mn-cs"/>
              </a:rPr>
              <a:t>Next: wrap-up </a:t>
            </a:r>
            <a:r>
              <a:rPr kumimoji="0" lang="en-US" altLang="en-US" sz="2400" b="0" i="0" u="none" strike="noStrike" kern="0" cap="none" spc="0" normalizeH="0" baseline="0" noProof="0" dirty="0">
                <a:ln>
                  <a:noFill/>
                </a:ln>
                <a:solidFill>
                  <a:srgbClr val="0070C0"/>
                </a:solidFill>
                <a:effectLst/>
                <a:uLnTx/>
                <a:uFillTx/>
                <a:latin typeface="Arial"/>
                <a:ea typeface="+mn-ea"/>
                <a:cs typeface="+mn-cs"/>
              </a:rPr>
              <a:t>similarity </a:t>
            </a:r>
            <a:r>
              <a:rPr kumimoji="0" lang="en-US" altLang="en-US" sz="2400" b="0" i="0" u="none" strike="noStrike" kern="0" cap="none" spc="0" normalizeH="0" baseline="0" noProof="0" dirty="0">
                <a:ln>
                  <a:noFill/>
                </a:ln>
                <a:solidFill>
                  <a:srgbClr val="000000"/>
                </a:solidFill>
                <a:effectLst/>
                <a:uLnTx/>
                <a:uFillTx/>
                <a:latin typeface="Arial"/>
                <a:ea typeface="+mn-ea"/>
                <a:cs typeface="+mn-cs"/>
              </a:rPr>
              <a:t>as a major cause of </a:t>
            </a:r>
            <a:r>
              <a:rPr kumimoji="0" lang="en-US" altLang="en-US" sz="2400" b="1" i="0" u="sng" strike="noStrike" kern="0" cap="none" spc="0" normalizeH="0" baseline="0" noProof="0" dirty="0">
                <a:ln>
                  <a:noFill/>
                </a:ln>
                <a:solidFill>
                  <a:srgbClr val="000000"/>
                </a:solidFill>
                <a:effectLst/>
                <a:uLnTx/>
                <a:uFillTx/>
                <a:latin typeface="Arial"/>
                <a:ea typeface="+mn-ea"/>
                <a:cs typeface="+mn-cs"/>
              </a:rPr>
              <a:t>attraction</a:t>
            </a:r>
          </a:p>
          <a:p>
            <a:pPr marL="742950" marR="0" lvl="1" indent="-285750" algn="l" defTabSz="914400" rtl="0" eaLnBrk="0" fontAlgn="base" latinLnBrk="0" hangingPunct="0">
              <a:lnSpc>
                <a:spcPct val="100000"/>
              </a:lnSpc>
              <a:spcBef>
                <a:spcPct val="20000"/>
              </a:spcBef>
              <a:spcAft>
                <a:spcPct val="0"/>
              </a:spcAft>
              <a:buClr>
                <a:srgbClr val="FF5008"/>
              </a:buClr>
              <a:buSzTx/>
              <a:buFontTx/>
              <a:buChar char="–"/>
              <a:tabLst/>
              <a:defRPr/>
            </a:pPr>
            <a:r>
              <a:rPr kumimoji="0" lang="en-US" altLang="en-US" sz="2000" b="0" i="0" u="none" strike="noStrike" kern="0" cap="none" spc="0" normalizeH="0" baseline="0" noProof="0" dirty="0">
                <a:ln>
                  <a:noFill/>
                </a:ln>
                <a:solidFill>
                  <a:srgbClr val="000000"/>
                </a:solidFill>
                <a:effectLst/>
                <a:uLnTx/>
                <a:uFillTx/>
                <a:latin typeface="Arial"/>
                <a:ea typeface="+mn-ea"/>
                <a:cs typeface="+mn-cs"/>
              </a:rPr>
              <a:t>Engage vs. random pairs</a:t>
            </a:r>
          </a:p>
          <a:p>
            <a:pPr marL="742950" marR="0" lvl="1" indent="-285750" algn="l" defTabSz="914400" rtl="0" eaLnBrk="0" fontAlgn="base" latinLnBrk="0" hangingPunct="0">
              <a:lnSpc>
                <a:spcPct val="100000"/>
              </a:lnSpc>
              <a:spcBef>
                <a:spcPct val="20000"/>
              </a:spcBef>
              <a:spcAft>
                <a:spcPct val="0"/>
              </a:spcAft>
              <a:buClr>
                <a:srgbClr val="FF5008"/>
              </a:buClr>
              <a:buSzTx/>
              <a:buFontTx/>
              <a:buChar char="–"/>
              <a:tabLst/>
              <a:defRPr/>
            </a:pPr>
            <a:r>
              <a:rPr kumimoji="0" lang="en-US" altLang="en-US" sz="2000" b="0" i="0" u="none" strike="noStrike" kern="0" cap="none" spc="0" normalizeH="0" baseline="0" noProof="0" dirty="0">
                <a:ln>
                  <a:noFill/>
                </a:ln>
                <a:solidFill>
                  <a:srgbClr val="000000"/>
                </a:solidFill>
                <a:effectLst/>
                <a:uLnTx/>
                <a:uFillTx/>
                <a:latin typeface="Arial"/>
                <a:ea typeface="+mn-ea"/>
                <a:cs typeface="+mn-cs"/>
              </a:rPr>
              <a:t>Bogus stranger paradigm</a:t>
            </a:r>
          </a:p>
          <a:p>
            <a:pPr marL="742950" marR="0" lvl="1" indent="-285750" algn="l" defTabSz="914400" rtl="0" eaLnBrk="0" fontAlgn="base" latinLnBrk="0" hangingPunct="0">
              <a:lnSpc>
                <a:spcPct val="100000"/>
              </a:lnSpc>
              <a:spcBef>
                <a:spcPct val="20000"/>
              </a:spcBef>
              <a:spcAft>
                <a:spcPct val="0"/>
              </a:spcAft>
              <a:buClr>
                <a:srgbClr val="FF5008"/>
              </a:buClr>
              <a:buSzTx/>
              <a:buFontTx/>
              <a:buChar char="–"/>
              <a:tabLst/>
              <a:defRPr/>
            </a:pPr>
            <a:r>
              <a:rPr kumimoji="0" lang="en-US" altLang="en-US" sz="2000" b="0" i="0" u="none" strike="noStrike" kern="0" cap="none" spc="0" normalizeH="0" baseline="0" noProof="0" dirty="0">
                <a:ln>
                  <a:noFill/>
                </a:ln>
                <a:solidFill>
                  <a:srgbClr val="000000"/>
                </a:solidFill>
                <a:effectLst/>
                <a:uLnTx/>
                <a:uFillTx/>
                <a:latin typeface="Arial"/>
                <a:ea typeface="+mn-ea"/>
                <a:cs typeface="+mn-cs"/>
              </a:rPr>
              <a:t>15-week housing study</a:t>
            </a:r>
          </a:p>
        </p:txBody>
      </p:sp>
    </p:spTree>
    <p:extLst>
      <p:ext uri="{BB962C8B-B14F-4D97-AF65-F5344CB8AC3E}">
        <p14:creationId xmlns:p14="http://schemas.microsoft.com/office/powerpoint/2010/main" val="2937600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427">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427">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427">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427">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427">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9B637-5593-6373-4C91-DAB40E87DC40}"/>
              </a:ext>
            </a:extLst>
          </p:cNvPr>
          <p:cNvSpPr>
            <a:spLocks noGrp="1"/>
          </p:cNvSpPr>
          <p:nvPr>
            <p:ph type="title"/>
          </p:nvPr>
        </p:nvSpPr>
        <p:spPr>
          <a:xfrm>
            <a:off x="448734" y="4064001"/>
            <a:ext cx="10363200" cy="1362075"/>
          </a:xfrm>
        </p:spPr>
        <p:txBody>
          <a:bodyPr/>
          <a:lstStyle/>
          <a:p>
            <a:r>
              <a:rPr lang="en-US" dirty="0"/>
              <a:t>Attraction (Romantic/Sexual) – </a:t>
            </a:r>
            <a:r>
              <a:rPr lang="en-US" sz="3200" dirty="0">
                <a:solidFill>
                  <a:schemeClr val="bg2">
                    <a:lumMod val="50000"/>
                  </a:schemeClr>
                </a:solidFill>
              </a:rPr>
              <a:t>Physical attractiveness &amp; </a:t>
            </a:r>
            <a:br>
              <a:rPr lang="en-US" sz="3200" dirty="0">
                <a:solidFill>
                  <a:schemeClr val="bg2">
                    <a:lumMod val="50000"/>
                  </a:schemeClr>
                </a:solidFill>
              </a:rPr>
            </a:br>
            <a:r>
              <a:rPr lang="en-US" sz="3200" dirty="0">
                <a:solidFill>
                  <a:schemeClr val="bg2">
                    <a:lumMod val="50000"/>
                  </a:schemeClr>
                </a:solidFill>
              </a:rPr>
              <a:t>Cultural + evolutionary </a:t>
            </a:r>
            <a:br>
              <a:rPr lang="en-US" sz="3200" dirty="0">
                <a:solidFill>
                  <a:schemeClr val="bg2">
                    <a:lumMod val="50000"/>
                  </a:schemeClr>
                </a:solidFill>
              </a:rPr>
            </a:br>
            <a:r>
              <a:rPr lang="en-US" sz="3200" dirty="0">
                <a:solidFill>
                  <a:schemeClr val="bg2">
                    <a:lumMod val="50000"/>
                  </a:schemeClr>
                </a:solidFill>
              </a:rPr>
              <a:t>influences</a:t>
            </a:r>
          </a:p>
        </p:txBody>
      </p:sp>
      <p:sp>
        <p:nvSpPr>
          <p:cNvPr id="3" name="Text Placeholder 2">
            <a:extLst>
              <a:ext uri="{FF2B5EF4-FFF2-40B4-BE49-F238E27FC236}">
                <a16:creationId xmlns:a16="http://schemas.microsoft.com/office/drawing/2014/main" id="{38D56E57-DC81-53A8-108A-E83853B65797}"/>
              </a:ext>
            </a:extLst>
          </p:cNvPr>
          <p:cNvSpPr>
            <a:spLocks noGrp="1"/>
          </p:cNvSpPr>
          <p:nvPr>
            <p:ph type="body" idx="1"/>
          </p:nvPr>
        </p:nvSpPr>
        <p:spPr>
          <a:xfrm>
            <a:off x="305646" y="2163763"/>
            <a:ext cx="10363200" cy="1500187"/>
          </a:xfrm>
        </p:spPr>
        <p:txBody>
          <a:bodyPr/>
          <a:lstStyle/>
          <a:p>
            <a:endParaRPr lang="en-US" sz="2400" dirty="0">
              <a:solidFill>
                <a:schemeClr val="bg2">
                  <a:lumMod val="50000"/>
                </a:schemeClr>
              </a:solidFill>
            </a:endParaRPr>
          </a:p>
        </p:txBody>
      </p:sp>
    </p:spTree>
    <p:extLst>
      <p:ext uri="{BB962C8B-B14F-4D97-AF65-F5344CB8AC3E}">
        <p14:creationId xmlns:p14="http://schemas.microsoft.com/office/powerpoint/2010/main" val="22273879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6E282-C85A-42E2-876C-B6710B7C8DD1}"/>
              </a:ext>
            </a:extLst>
          </p:cNvPr>
          <p:cNvSpPr>
            <a:spLocks noGrp="1"/>
          </p:cNvSpPr>
          <p:nvPr>
            <p:ph type="title"/>
          </p:nvPr>
        </p:nvSpPr>
        <p:spPr/>
        <p:txBody>
          <a:bodyPr/>
          <a:lstStyle/>
          <a:p>
            <a:r>
              <a:rPr lang="en-US" dirty="0"/>
              <a:t>Physical Attractiveness</a:t>
            </a:r>
          </a:p>
        </p:txBody>
      </p:sp>
      <p:sp>
        <p:nvSpPr>
          <p:cNvPr id="3" name="Content Placeholder 2">
            <a:extLst>
              <a:ext uri="{FF2B5EF4-FFF2-40B4-BE49-F238E27FC236}">
                <a16:creationId xmlns:a16="http://schemas.microsoft.com/office/drawing/2014/main" id="{EE82CA85-B2DE-4F0F-93D1-977A24AA7F7E}"/>
              </a:ext>
            </a:extLst>
          </p:cNvPr>
          <p:cNvSpPr>
            <a:spLocks noGrp="1"/>
          </p:cNvSpPr>
          <p:nvPr>
            <p:ph idx="1"/>
          </p:nvPr>
        </p:nvSpPr>
        <p:spPr/>
        <p:txBody>
          <a:bodyPr/>
          <a:lstStyle/>
          <a:p>
            <a:r>
              <a:rPr lang="en-US" dirty="0"/>
              <a:t>Faces with </a:t>
            </a:r>
            <a:r>
              <a:rPr lang="en-US" dirty="0">
                <a:solidFill>
                  <a:srgbClr val="FF0000"/>
                </a:solidFill>
              </a:rPr>
              <a:t>average features </a:t>
            </a:r>
            <a:r>
              <a:rPr lang="en-US" dirty="0"/>
              <a:t>(i.e., “extraordinarily average”)</a:t>
            </a:r>
          </a:p>
          <a:p>
            <a:pPr lvl="1"/>
            <a:r>
              <a:rPr lang="en-US" dirty="0"/>
              <a:t>Many people have an average nose but VERY FEW people have an average </a:t>
            </a:r>
            <a:r>
              <a:rPr lang="en-US" b="1" dirty="0"/>
              <a:t>all</a:t>
            </a:r>
            <a:r>
              <a:rPr lang="en-US" dirty="0"/>
              <a:t> of the fallowing: nose, mouth, eyes, jaw line, head shape, </a:t>
            </a:r>
            <a:r>
              <a:rPr lang="en-US" dirty="0" err="1"/>
              <a:t>ect</a:t>
            </a:r>
            <a:r>
              <a:rPr lang="en-US" dirty="0"/>
              <a:t>.</a:t>
            </a:r>
          </a:p>
          <a:p>
            <a:pPr lvl="1"/>
            <a:r>
              <a:rPr lang="en-US" dirty="0">
                <a:solidFill>
                  <a:schemeClr val="bg2">
                    <a:lumMod val="50000"/>
                  </a:schemeClr>
                </a:solidFill>
              </a:rPr>
              <a:t>Why</a:t>
            </a:r>
            <a:r>
              <a:rPr lang="en-US" dirty="0"/>
              <a:t>? Faces with average features are more </a:t>
            </a:r>
            <a:r>
              <a:rPr lang="en-US" b="1" dirty="0"/>
              <a:t>familiar</a:t>
            </a:r>
            <a:r>
              <a:rPr lang="en-US" dirty="0"/>
              <a:t> and therefore </a:t>
            </a:r>
            <a:r>
              <a:rPr lang="en-US" b="1" dirty="0"/>
              <a:t>easier to process</a:t>
            </a:r>
          </a:p>
          <a:p>
            <a:r>
              <a:rPr lang="en-US" dirty="0">
                <a:solidFill>
                  <a:srgbClr val="FF0000"/>
                </a:solidFill>
              </a:rPr>
              <a:t>Facial symmetry</a:t>
            </a:r>
            <a:r>
              <a:rPr lang="en-US" dirty="0"/>
              <a:t> – Also makes face easier to process</a:t>
            </a:r>
          </a:p>
        </p:txBody>
      </p:sp>
    </p:spTree>
    <p:extLst>
      <p:ext uri="{BB962C8B-B14F-4D97-AF65-F5344CB8AC3E}">
        <p14:creationId xmlns:p14="http://schemas.microsoft.com/office/powerpoint/2010/main" val="112696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82FD1-9653-46D2-BF48-14EFDD6F5E89}"/>
              </a:ext>
            </a:extLst>
          </p:cNvPr>
          <p:cNvSpPr>
            <a:spLocks noGrp="1"/>
          </p:cNvSpPr>
          <p:nvPr>
            <p:ph type="title"/>
          </p:nvPr>
        </p:nvSpPr>
        <p:spPr/>
        <p:txBody>
          <a:bodyPr/>
          <a:lstStyle/>
          <a:p>
            <a:r>
              <a:rPr lang="en-US" dirty="0"/>
              <a:t>Physical Attractiveness</a:t>
            </a:r>
          </a:p>
        </p:txBody>
      </p:sp>
      <p:pic>
        <p:nvPicPr>
          <p:cNvPr id="4" name="Content Placeholder 3">
            <a:extLst>
              <a:ext uri="{FF2B5EF4-FFF2-40B4-BE49-F238E27FC236}">
                <a16:creationId xmlns:a16="http://schemas.microsoft.com/office/drawing/2014/main" id="{992D266A-1BC9-4B0C-9DC3-9EABD632C673}"/>
              </a:ext>
            </a:extLst>
          </p:cNvPr>
          <p:cNvPicPr>
            <a:picLocks noGrp="1" noChangeAspect="1"/>
          </p:cNvPicPr>
          <p:nvPr>
            <p:ph idx="1"/>
          </p:nvPr>
        </p:nvPicPr>
        <p:blipFill>
          <a:blip r:embed="rId3"/>
          <a:stretch>
            <a:fillRect/>
          </a:stretch>
        </p:blipFill>
        <p:spPr>
          <a:xfrm>
            <a:off x="1881810" y="2995714"/>
            <a:ext cx="7594982" cy="3232808"/>
          </a:xfrm>
          <a:prstGeom prst="rect">
            <a:avLst/>
          </a:prstGeom>
        </p:spPr>
      </p:pic>
      <p:sp>
        <p:nvSpPr>
          <p:cNvPr id="6" name="TextBox 5">
            <a:extLst>
              <a:ext uri="{FF2B5EF4-FFF2-40B4-BE49-F238E27FC236}">
                <a16:creationId xmlns:a16="http://schemas.microsoft.com/office/drawing/2014/main" id="{A66CEC25-A03B-4B7B-9A1F-E4BB08D2EC59}"/>
              </a:ext>
            </a:extLst>
          </p:cNvPr>
          <p:cNvSpPr txBox="1"/>
          <p:nvPr/>
        </p:nvSpPr>
        <p:spPr>
          <a:xfrm>
            <a:off x="1669774" y="2266122"/>
            <a:ext cx="866692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0000"/>
                </a:solidFill>
                <a:effectLst/>
                <a:uLnTx/>
                <a:uFillTx/>
                <a:latin typeface="Arial"/>
                <a:ea typeface="+mn-ea"/>
                <a:cs typeface="+mn-cs"/>
              </a:rPr>
              <a:t>            A                   B		     C</a:t>
            </a:r>
          </a:p>
        </p:txBody>
      </p:sp>
    </p:spTree>
    <p:extLst>
      <p:ext uri="{BB962C8B-B14F-4D97-AF65-F5344CB8AC3E}">
        <p14:creationId xmlns:p14="http://schemas.microsoft.com/office/powerpoint/2010/main" val="5967210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AEB54-FDB4-45B9-9B70-945697F57D46}"/>
              </a:ext>
            </a:extLst>
          </p:cNvPr>
          <p:cNvSpPr>
            <a:spLocks noGrp="1"/>
          </p:cNvSpPr>
          <p:nvPr>
            <p:ph type="title"/>
          </p:nvPr>
        </p:nvSpPr>
        <p:spPr/>
        <p:txBody>
          <a:bodyPr/>
          <a:lstStyle/>
          <a:p>
            <a:r>
              <a:rPr lang="en-US" dirty="0"/>
              <a:t>Physical Attractiveness</a:t>
            </a:r>
          </a:p>
        </p:txBody>
      </p:sp>
      <p:pic>
        <p:nvPicPr>
          <p:cNvPr id="4" name="Content Placeholder 3">
            <a:extLst>
              <a:ext uri="{FF2B5EF4-FFF2-40B4-BE49-F238E27FC236}">
                <a16:creationId xmlns:a16="http://schemas.microsoft.com/office/drawing/2014/main" id="{E4B1AF05-F141-48BC-AE84-D7321CA0FE2B}"/>
              </a:ext>
            </a:extLst>
          </p:cNvPr>
          <p:cNvPicPr>
            <a:picLocks noGrp="1" noChangeAspect="1"/>
          </p:cNvPicPr>
          <p:nvPr>
            <p:ph idx="1"/>
          </p:nvPr>
        </p:nvPicPr>
        <p:blipFill>
          <a:blip r:embed="rId3"/>
          <a:stretch>
            <a:fillRect/>
          </a:stretch>
        </p:blipFill>
        <p:spPr>
          <a:xfrm>
            <a:off x="1577008" y="3018958"/>
            <a:ext cx="7253287" cy="3096092"/>
          </a:xfrm>
          <a:prstGeom prst="rect">
            <a:avLst/>
          </a:prstGeom>
        </p:spPr>
      </p:pic>
      <p:sp>
        <p:nvSpPr>
          <p:cNvPr id="5" name="TextBox 4">
            <a:extLst>
              <a:ext uri="{FF2B5EF4-FFF2-40B4-BE49-F238E27FC236}">
                <a16:creationId xmlns:a16="http://schemas.microsoft.com/office/drawing/2014/main" id="{0C827E33-53C4-4203-AF0C-FF04CDB4A0DB}"/>
              </a:ext>
            </a:extLst>
          </p:cNvPr>
          <p:cNvSpPr txBox="1"/>
          <p:nvPr/>
        </p:nvSpPr>
        <p:spPr>
          <a:xfrm>
            <a:off x="1325217" y="2266122"/>
            <a:ext cx="866692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FF0000"/>
                </a:solidFill>
                <a:effectLst/>
                <a:uLnTx/>
                <a:uFillTx/>
                <a:latin typeface="Arial"/>
                <a:ea typeface="+mn-ea"/>
                <a:cs typeface="+mn-cs"/>
              </a:rPr>
              <a:t>            A                   B		     C</a:t>
            </a:r>
          </a:p>
        </p:txBody>
      </p:sp>
    </p:spTree>
    <p:extLst>
      <p:ext uri="{BB962C8B-B14F-4D97-AF65-F5344CB8AC3E}">
        <p14:creationId xmlns:p14="http://schemas.microsoft.com/office/powerpoint/2010/main" val="7846831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04AC8-A7F1-264A-BB50-09BA8EA16BD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67446D2-BAA6-D6B8-5493-C2794AD8539B}"/>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F6EAA0A7-4988-39D9-A4AA-3D401F5FCE82}"/>
              </a:ext>
            </a:extLst>
          </p:cNvPr>
          <p:cNvPicPr>
            <a:picLocks noChangeAspect="1"/>
          </p:cNvPicPr>
          <p:nvPr/>
        </p:nvPicPr>
        <p:blipFill>
          <a:blip r:embed="rId2"/>
          <a:stretch>
            <a:fillRect/>
          </a:stretch>
        </p:blipFill>
        <p:spPr>
          <a:xfrm>
            <a:off x="914400" y="218440"/>
            <a:ext cx="3966210" cy="6502079"/>
          </a:xfrm>
          <a:prstGeom prst="rect">
            <a:avLst/>
          </a:prstGeom>
        </p:spPr>
      </p:pic>
      <p:sp>
        <p:nvSpPr>
          <p:cNvPr id="5" name="Rectangle 4">
            <a:extLst>
              <a:ext uri="{FF2B5EF4-FFF2-40B4-BE49-F238E27FC236}">
                <a16:creationId xmlns:a16="http://schemas.microsoft.com/office/drawing/2014/main" id="{718D1B80-8627-3314-12D8-75065AA1FE5A}"/>
              </a:ext>
            </a:extLst>
          </p:cNvPr>
          <p:cNvSpPr/>
          <p:nvPr/>
        </p:nvSpPr>
        <p:spPr bwMode="auto">
          <a:xfrm>
            <a:off x="2914650" y="0"/>
            <a:ext cx="182880" cy="125730"/>
          </a:xfrm>
          <a:prstGeom prst="rect">
            <a:avLst/>
          </a:prstGeom>
          <a:no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Rectangle 5">
            <a:extLst>
              <a:ext uri="{FF2B5EF4-FFF2-40B4-BE49-F238E27FC236}">
                <a16:creationId xmlns:a16="http://schemas.microsoft.com/office/drawing/2014/main" id="{3F05CD25-C30C-1168-06B0-AF5356F56533}"/>
              </a:ext>
            </a:extLst>
          </p:cNvPr>
          <p:cNvSpPr/>
          <p:nvPr/>
        </p:nvSpPr>
        <p:spPr bwMode="auto">
          <a:xfrm>
            <a:off x="5063490" y="137481"/>
            <a:ext cx="3097530" cy="3965889"/>
          </a:xfrm>
          <a:prstGeom prst="rect">
            <a:avLst/>
          </a:prstGeom>
          <a:no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Rectangle 6">
            <a:extLst>
              <a:ext uri="{FF2B5EF4-FFF2-40B4-BE49-F238E27FC236}">
                <a16:creationId xmlns:a16="http://schemas.microsoft.com/office/drawing/2014/main" id="{3515B050-1F32-696F-7DBA-81EE294B12EB}"/>
              </a:ext>
            </a:extLst>
          </p:cNvPr>
          <p:cNvSpPr/>
          <p:nvPr/>
        </p:nvSpPr>
        <p:spPr bwMode="auto">
          <a:xfrm>
            <a:off x="765810" y="125730"/>
            <a:ext cx="5330190" cy="6594789"/>
          </a:xfrm>
          <a:prstGeom prst="rect">
            <a:avLst/>
          </a:prstGeom>
          <a:no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 name="Rectangle 7">
            <a:extLst>
              <a:ext uri="{FF2B5EF4-FFF2-40B4-BE49-F238E27FC236}">
                <a16:creationId xmlns:a16="http://schemas.microsoft.com/office/drawing/2014/main" id="{B76A6165-2C30-1DB0-333E-74AF77C5C286}"/>
              </a:ext>
            </a:extLst>
          </p:cNvPr>
          <p:cNvSpPr/>
          <p:nvPr/>
        </p:nvSpPr>
        <p:spPr bwMode="auto">
          <a:xfrm>
            <a:off x="2969895" y="125730"/>
            <a:ext cx="5943600" cy="6513830"/>
          </a:xfrm>
          <a:prstGeom prst="rect">
            <a:avLst/>
          </a:prstGeom>
          <a:solidFill>
            <a:schemeClr val="accent2"/>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297172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17273DB1-805C-4D1C-2041-5A537B97B396}"/>
              </a:ext>
            </a:extLst>
          </p:cNvPr>
          <p:cNvSpPr/>
          <p:nvPr>
            <p:custDataLst>
              <p:tags r:id="rId2"/>
            </p:custDataLst>
          </p:nvPr>
        </p:nvSpPr>
        <p:spPr bwMode="auto">
          <a:xfrm>
            <a:off x="6032500" y="2000250"/>
            <a:ext cx="6096000" cy="4446270"/>
          </a:xfrm>
          <a:prstGeom prst="rect">
            <a:avLst/>
          </a:prstGeom>
          <a:blipFill>
            <a:blip r:embed="rId6"/>
            <a:stretch>
              <a:fillRect/>
            </a:stretch>
          </a:blip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PQuestion" title="Question Text">
            <a:extLst>
              <a:ext uri="{FF2B5EF4-FFF2-40B4-BE49-F238E27FC236}">
                <a16:creationId xmlns:a16="http://schemas.microsoft.com/office/drawing/2014/main" id="{EC5EDCB6-2671-9BD4-01FB-AE4143E09245}"/>
              </a:ext>
            </a:extLst>
          </p:cNvPr>
          <p:cNvSpPr>
            <a:spLocks noGrp="1"/>
          </p:cNvSpPr>
          <p:nvPr>
            <p:ph type="title"/>
          </p:nvPr>
        </p:nvSpPr>
        <p:spPr>
          <a:xfrm>
            <a:off x="3931920" y="742950"/>
            <a:ext cx="7345680" cy="1162050"/>
          </a:xfrm>
        </p:spPr>
        <p:txBody>
          <a:bodyPr/>
          <a:lstStyle/>
          <a:p>
            <a:r>
              <a:rPr lang="en-US" dirty="0"/>
              <a:t>Which version of this face do you find most attractive?</a:t>
            </a:r>
          </a:p>
        </p:txBody>
      </p:sp>
      <p:sp>
        <p:nvSpPr>
          <p:cNvPr id="3" name="TPAnswers" title="Answer Text">
            <a:extLst>
              <a:ext uri="{FF2B5EF4-FFF2-40B4-BE49-F238E27FC236}">
                <a16:creationId xmlns:a16="http://schemas.microsoft.com/office/drawing/2014/main" id="{017A0FE0-29FC-B95D-9131-132D4CCBF2AD}"/>
              </a:ext>
            </a:extLst>
          </p:cNvPr>
          <p:cNvSpPr>
            <a:spLocks noGrp="1"/>
          </p:cNvSpPr>
          <p:nvPr>
            <p:ph type="body" idx="1"/>
            <p:custDataLst>
              <p:tags r:id="rId3"/>
            </p:custDataLst>
          </p:nvPr>
        </p:nvSpPr>
        <p:spPr>
          <a:xfrm>
            <a:off x="914400" y="2133600"/>
            <a:ext cx="5181600" cy="4114800"/>
          </a:xfrm>
        </p:spPr>
        <p:txBody>
          <a:bodyPr/>
          <a:lstStyle/>
          <a:p>
            <a:pPr marL="514350" indent="-514350">
              <a:buFont typeface="Monotype Sorts" pitchFamily="2" charset="2"/>
              <a:buAutoNum type="alphaUcPeriod"/>
            </a:pPr>
            <a:r>
              <a:rPr lang="en-US" dirty="0"/>
              <a:t>Top</a:t>
            </a:r>
          </a:p>
          <a:p>
            <a:pPr marL="514350" indent="-514350">
              <a:buFont typeface="Monotype Sorts" pitchFamily="2" charset="2"/>
              <a:buAutoNum type="alphaUcPeriod"/>
            </a:pPr>
            <a:r>
              <a:rPr lang="en-US" dirty="0"/>
              <a:t>Second</a:t>
            </a:r>
          </a:p>
          <a:p>
            <a:pPr marL="514350" indent="-514350">
              <a:buFont typeface="Monotype Sorts" pitchFamily="2" charset="2"/>
              <a:buAutoNum type="alphaUcPeriod"/>
            </a:pPr>
            <a:r>
              <a:rPr lang="en-US" dirty="0"/>
              <a:t>Third</a:t>
            </a:r>
          </a:p>
          <a:p>
            <a:pPr marL="514350" indent="-514350">
              <a:buFont typeface="Monotype Sorts" pitchFamily="2" charset="2"/>
              <a:buAutoNum type="alphaUcPeriod"/>
            </a:pPr>
            <a:r>
              <a:rPr lang="en-US" dirty="0"/>
              <a:t>Bottom</a:t>
            </a:r>
          </a:p>
        </p:txBody>
      </p:sp>
      <p:sp>
        <p:nvSpPr>
          <p:cNvPr id="4" name="TPPolling" title="Polling Shape">
            <a:extLst>
              <a:ext uri="{FF2B5EF4-FFF2-40B4-BE49-F238E27FC236}">
                <a16:creationId xmlns:a16="http://schemas.microsoft.com/office/drawing/2014/main" id="{D18CE42F-4B53-522A-00C3-26AB306771CA}"/>
              </a:ext>
            </a:extLst>
          </p:cNvPr>
          <p:cNvSpPr/>
          <p:nvPr/>
        </p:nvSpPr>
        <p:spPr bwMode="auto">
          <a:xfrm>
            <a:off x="0" y="0"/>
            <a:ext cx="12700" cy="12700"/>
          </a:xfrm>
          <a:prstGeom prst="rect">
            <a:avLst/>
          </a:prstGeom>
          <a:pattFill prst="pct5">
            <a:fgClr>
              <a:srgbClr val="7F7F7F">
                <a:alpha val="10000"/>
              </a:srgbClr>
            </a:fgClr>
            <a:bgClr>
              <a:srgbClr val="7F7F7F">
                <a:alpha val="10000"/>
              </a:srgbClr>
            </a:bgClr>
          </a:patt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9" name="TPCountdown" title="Countdown Timer">
            <a:extLst>
              <a:ext uri="{FF2B5EF4-FFF2-40B4-BE49-F238E27FC236}">
                <a16:creationId xmlns:a16="http://schemas.microsoft.com/office/drawing/2014/main" id="{1ACDA128-1DA4-4234-ADEE-749F7E9B725B}"/>
              </a:ext>
            </a:extLst>
          </p:cNvPr>
          <p:cNvGrpSpPr>
            <a:grpSpLocks noChangeAspect="1"/>
          </p:cNvGrpSpPr>
          <p:nvPr>
            <p:custDataLst>
              <p:tags r:id="rId4"/>
            </p:custDataLst>
          </p:nvPr>
        </p:nvGrpSpPr>
        <p:grpSpPr>
          <a:xfrm>
            <a:off x="5148580" y="5707380"/>
            <a:ext cx="1270000" cy="635000"/>
            <a:chOff x="7683500" y="5842000"/>
            <a:chExt cx="1270000" cy="635000"/>
          </a:xfrm>
        </p:grpSpPr>
        <p:sp>
          <p:nvSpPr>
            <p:cNvPr id="6" name="CountdownShape">
              <a:extLst>
                <a:ext uri="{FF2B5EF4-FFF2-40B4-BE49-F238E27FC236}">
                  <a16:creationId xmlns:a16="http://schemas.microsoft.com/office/drawing/2014/main" id="{B83AB677-5475-BBD9-C7BD-D18AFAA3EE89}"/>
                </a:ext>
              </a:extLst>
            </p:cNvPr>
            <p:cNvSpPr/>
            <p:nvPr/>
          </p:nvSpPr>
          <p:spPr bwMode="auto">
            <a:xfrm>
              <a:off x="7683500" y="5842000"/>
              <a:ext cx="1270000" cy="635000"/>
            </a:xfrm>
            <a:prstGeom prst="cube">
              <a:avLst/>
            </a:prstGeom>
            <a:solidFill>
              <a:srgbClr val="333333"/>
            </a:solid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CountdownText">
              <a:extLst>
                <a:ext uri="{FF2B5EF4-FFF2-40B4-BE49-F238E27FC236}">
                  <a16:creationId xmlns:a16="http://schemas.microsoft.com/office/drawing/2014/main" id="{2E957B5C-6AE9-0A53-84D6-8A81AEEC7B69}"/>
                </a:ext>
              </a:extLst>
            </p:cNvPr>
            <p:cNvSpPr txBox="1"/>
            <p:nvPr/>
          </p:nvSpPr>
          <p:spPr>
            <a:xfrm>
              <a:off x="7785100" y="6045200"/>
              <a:ext cx="889000" cy="381000"/>
            </a:xfrm>
            <a:prstGeom prst="rect">
              <a:avLst/>
            </a:prstGeom>
            <a:blipFill>
              <a:blip r:embed="rId7"/>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159CB06A-84F6-0E9F-14D4-47704C795939}"/>
                </a:ext>
              </a:extLst>
            </p:cNvPr>
            <p:cNvCxnSpPr/>
            <p:nvPr/>
          </p:nvCxnSpPr>
          <p:spPr bwMode="auto">
            <a:xfrm>
              <a:off x="8001000" y="5943600"/>
              <a:ext cx="508000" cy="0"/>
            </a:xfrm>
            <a:prstGeom prst="line">
              <a:avLst/>
            </a:prstGeom>
            <a:noFill/>
            <a:ln w="38100" cap="flat" cmpd="sng" algn="ctr">
              <a:solidFill>
                <a:schemeClr val="tx1"/>
              </a:solidFill>
              <a:prstDash val="solid"/>
              <a:round/>
              <a:headEnd type="none" w="med" len="med"/>
              <a:tailEnd type="none" w="med" len="med"/>
            </a:ln>
            <a:effectLst/>
          </p:spPr>
        </p:cxnSp>
      </p:grpSp>
    </p:spTree>
    <p:custDataLst>
      <p:tags r:id="rId1"/>
    </p:custDataLst>
    <p:extLst>
      <p:ext uri="{BB962C8B-B14F-4D97-AF65-F5344CB8AC3E}">
        <p14:creationId xmlns:p14="http://schemas.microsoft.com/office/powerpoint/2010/main" val="738975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04AC8-A7F1-264A-BB50-09BA8EA16BD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67446D2-BAA6-D6B8-5493-C2794AD8539B}"/>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F6EAA0A7-4988-39D9-A4AA-3D401F5FCE82}"/>
              </a:ext>
            </a:extLst>
          </p:cNvPr>
          <p:cNvPicPr>
            <a:picLocks noChangeAspect="1"/>
          </p:cNvPicPr>
          <p:nvPr/>
        </p:nvPicPr>
        <p:blipFill>
          <a:blip r:embed="rId2"/>
          <a:stretch>
            <a:fillRect/>
          </a:stretch>
        </p:blipFill>
        <p:spPr>
          <a:xfrm>
            <a:off x="914400" y="218440"/>
            <a:ext cx="3966210" cy="6502079"/>
          </a:xfrm>
          <a:prstGeom prst="rect">
            <a:avLst/>
          </a:prstGeom>
        </p:spPr>
      </p:pic>
      <p:sp>
        <p:nvSpPr>
          <p:cNvPr id="5" name="Rectangle 4">
            <a:extLst>
              <a:ext uri="{FF2B5EF4-FFF2-40B4-BE49-F238E27FC236}">
                <a16:creationId xmlns:a16="http://schemas.microsoft.com/office/drawing/2014/main" id="{718D1B80-8627-3314-12D8-75065AA1FE5A}"/>
              </a:ext>
            </a:extLst>
          </p:cNvPr>
          <p:cNvSpPr/>
          <p:nvPr/>
        </p:nvSpPr>
        <p:spPr bwMode="auto">
          <a:xfrm>
            <a:off x="2914650" y="0"/>
            <a:ext cx="182880" cy="125730"/>
          </a:xfrm>
          <a:prstGeom prst="rect">
            <a:avLst/>
          </a:prstGeom>
          <a:no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Rectangle 5">
            <a:extLst>
              <a:ext uri="{FF2B5EF4-FFF2-40B4-BE49-F238E27FC236}">
                <a16:creationId xmlns:a16="http://schemas.microsoft.com/office/drawing/2014/main" id="{3F05CD25-C30C-1168-06B0-AF5356F56533}"/>
              </a:ext>
            </a:extLst>
          </p:cNvPr>
          <p:cNvSpPr/>
          <p:nvPr/>
        </p:nvSpPr>
        <p:spPr bwMode="auto">
          <a:xfrm>
            <a:off x="5063490" y="137481"/>
            <a:ext cx="3097530" cy="3965889"/>
          </a:xfrm>
          <a:prstGeom prst="rect">
            <a:avLst/>
          </a:prstGeom>
          <a:no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Rectangle 6">
            <a:extLst>
              <a:ext uri="{FF2B5EF4-FFF2-40B4-BE49-F238E27FC236}">
                <a16:creationId xmlns:a16="http://schemas.microsoft.com/office/drawing/2014/main" id="{3515B050-1F32-696F-7DBA-81EE294B12EB}"/>
              </a:ext>
            </a:extLst>
          </p:cNvPr>
          <p:cNvSpPr/>
          <p:nvPr/>
        </p:nvSpPr>
        <p:spPr bwMode="auto">
          <a:xfrm>
            <a:off x="765810" y="125730"/>
            <a:ext cx="5330190" cy="6594789"/>
          </a:xfrm>
          <a:prstGeom prst="rect">
            <a:avLst/>
          </a:prstGeom>
          <a:no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 name="Rectangle 7">
            <a:extLst>
              <a:ext uri="{FF2B5EF4-FFF2-40B4-BE49-F238E27FC236}">
                <a16:creationId xmlns:a16="http://schemas.microsoft.com/office/drawing/2014/main" id="{B76A6165-2C30-1DB0-333E-74AF77C5C286}"/>
              </a:ext>
            </a:extLst>
          </p:cNvPr>
          <p:cNvSpPr/>
          <p:nvPr/>
        </p:nvSpPr>
        <p:spPr bwMode="auto">
          <a:xfrm>
            <a:off x="900112" y="125730"/>
            <a:ext cx="2093595" cy="6513830"/>
          </a:xfrm>
          <a:prstGeom prst="rect">
            <a:avLst/>
          </a:prstGeom>
          <a:solidFill>
            <a:schemeClr val="accent2"/>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3317590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17273DB1-805C-4D1C-2041-5A537B97B396}"/>
              </a:ext>
            </a:extLst>
          </p:cNvPr>
          <p:cNvSpPr/>
          <p:nvPr>
            <p:custDataLst>
              <p:tags r:id="rId2"/>
            </p:custDataLst>
          </p:nvPr>
        </p:nvSpPr>
        <p:spPr bwMode="auto">
          <a:xfrm>
            <a:off x="6032500" y="2000250"/>
            <a:ext cx="6096000" cy="4446270"/>
          </a:xfrm>
          <a:prstGeom prst="rect">
            <a:avLst/>
          </a:prstGeom>
          <a:blipFill>
            <a:blip r:embed="rId6"/>
            <a:stretch>
              <a:fillRect/>
            </a:stretch>
          </a:blip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PQuestion" title="Question Text">
            <a:extLst>
              <a:ext uri="{FF2B5EF4-FFF2-40B4-BE49-F238E27FC236}">
                <a16:creationId xmlns:a16="http://schemas.microsoft.com/office/drawing/2014/main" id="{EC5EDCB6-2671-9BD4-01FB-AE4143E09245}"/>
              </a:ext>
            </a:extLst>
          </p:cNvPr>
          <p:cNvSpPr>
            <a:spLocks noGrp="1"/>
          </p:cNvSpPr>
          <p:nvPr>
            <p:ph type="title"/>
          </p:nvPr>
        </p:nvSpPr>
        <p:spPr>
          <a:xfrm>
            <a:off x="685800" y="742950"/>
            <a:ext cx="10591800" cy="1162050"/>
          </a:xfrm>
        </p:spPr>
        <p:txBody>
          <a:bodyPr/>
          <a:lstStyle/>
          <a:p>
            <a:r>
              <a:rPr lang="en-US" dirty="0"/>
              <a:t>Which version of this face do you find most attractive?</a:t>
            </a:r>
          </a:p>
        </p:txBody>
      </p:sp>
      <p:sp>
        <p:nvSpPr>
          <p:cNvPr id="3" name="TPAnswers" title="Answer Text">
            <a:extLst>
              <a:ext uri="{FF2B5EF4-FFF2-40B4-BE49-F238E27FC236}">
                <a16:creationId xmlns:a16="http://schemas.microsoft.com/office/drawing/2014/main" id="{017A0FE0-29FC-B95D-9131-132D4CCBF2AD}"/>
              </a:ext>
            </a:extLst>
          </p:cNvPr>
          <p:cNvSpPr>
            <a:spLocks noGrp="1"/>
          </p:cNvSpPr>
          <p:nvPr>
            <p:ph type="body" idx="1"/>
            <p:custDataLst>
              <p:tags r:id="rId3"/>
            </p:custDataLst>
          </p:nvPr>
        </p:nvSpPr>
        <p:spPr>
          <a:xfrm>
            <a:off x="914400" y="2133600"/>
            <a:ext cx="5181600" cy="4114800"/>
          </a:xfrm>
        </p:spPr>
        <p:txBody>
          <a:bodyPr/>
          <a:lstStyle/>
          <a:p>
            <a:pPr marL="514350" indent="-514350">
              <a:buFont typeface="Monotype Sorts" pitchFamily="2" charset="2"/>
              <a:buAutoNum type="alphaUcPeriod"/>
            </a:pPr>
            <a:r>
              <a:rPr lang="en-US" dirty="0"/>
              <a:t>Top</a:t>
            </a:r>
          </a:p>
          <a:p>
            <a:pPr marL="514350" indent="-514350">
              <a:buFont typeface="Monotype Sorts" pitchFamily="2" charset="2"/>
              <a:buAutoNum type="alphaUcPeriod"/>
            </a:pPr>
            <a:r>
              <a:rPr lang="en-US" dirty="0"/>
              <a:t>Second</a:t>
            </a:r>
          </a:p>
          <a:p>
            <a:pPr marL="514350" indent="-514350">
              <a:buFont typeface="Monotype Sorts" pitchFamily="2" charset="2"/>
              <a:buAutoNum type="alphaUcPeriod"/>
            </a:pPr>
            <a:r>
              <a:rPr lang="en-US" dirty="0"/>
              <a:t>Third</a:t>
            </a:r>
          </a:p>
          <a:p>
            <a:pPr marL="514350" indent="-514350">
              <a:buFont typeface="Monotype Sorts" pitchFamily="2" charset="2"/>
              <a:buAutoNum type="alphaUcPeriod"/>
            </a:pPr>
            <a:r>
              <a:rPr lang="en-US" dirty="0"/>
              <a:t>Bottom</a:t>
            </a:r>
          </a:p>
        </p:txBody>
      </p:sp>
      <p:sp>
        <p:nvSpPr>
          <p:cNvPr id="4" name="TPPolling" title="Polling Shape">
            <a:extLst>
              <a:ext uri="{FF2B5EF4-FFF2-40B4-BE49-F238E27FC236}">
                <a16:creationId xmlns:a16="http://schemas.microsoft.com/office/drawing/2014/main" id="{D18CE42F-4B53-522A-00C3-26AB306771CA}"/>
              </a:ext>
            </a:extLst>
          </p:cNvPr>
          <p:cNvSpPr/>
          <p:nvPr/>
        </p:nvSpPr>
        <p:spPr bwMode="auto">
          <a:xfrm>
            <a:off x="0" y="0"/>
            <a:ext cx="12700" cy="12700"/>
          </a:xfrm>
          <a:prstGeom prst="rect">
            <a:avLst/>
          </a:prstGeom>
          <a:pattFill prst="pct5">
            <a:fgClr>
              <a:srgbClr val="7F7F7F">
                <a:alpha val="10000"/>
              </a:srgbClr>
            </a:fgClr>
            <a:bgClr>
              <a:srgbClr val="7F7F7F">
                <a:alpha val="10000"/>
              </a:srgbClr>
            </a:bgClr>
          </a:patt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9" name="TPCountdown" title="Countdown Timer">
            <a:extLst>
              <a:ext uri="{FF2B5EF4-FFF2-40B4-BE49-F238E27FC236}">
                <a16:creationId xmlns:a16="http://schemas.microsoft.com/office/drawing/2014/main" id="{1ACDA128-1DA4-4234-ADEE-749F7E9B725B}"/>
              </a:ext>
            </a:extLst>
          </p:cNvPr>
          <p:cNvGrpSpPr>
            <a:grpSpLocks noChangeAspect="1"/>
          </p:cNvGrpSpPr>
          <p:nvPr>
            <p:custDataLst>
              <p:tags r:id="rId4"/>
            </p:custDataLst>
          </p:nvPr>
        </p:nvGrpSpPr>
        <p:grpSpPr>
          <a:xfrm>
            <a:off x="5148580" y="5707380"/>
            <a:ext cx="1270000" cy="635000"/>
            <a:chOff x="7683500" y="5842000"/>
            <a:chExt cx="1270000" cy="635000"/>
          </a:xfrm>
        </p:grpSpPr>
        <p:sp>
          <p:nvSpPr>
            <p:cNvPr id="6" name="CountdownShape">
              <a:extLst>
                <a:ext uri="{FF2B5EF4-FFF2-40B4-BE49-F238E27FC236}">
                  <a16:creationId xmlns:a16="http://schemas.microsoft.com/office/drawing/2014/main" id="{B83AB677-5475-BBD9-C7BD-D18AFAA3EE89}"/>
                </a:ext>
              </a:extLst>
            </p:cNvPr>
            <p:cNvSpPr/>
            <p:nvPr/>
          </p:nvSpPr>
          <p:spPr bwMode="auto">
            <a:xfrm>
              <a:off x="7683500" y="5842000"/>
              <a:ext cx="1270000" cy="635000"/>
            </a:xfrm>
            <a:prstGeom prst="cube">
              <a:avLst/>
            </a:prstGeom>
            <a:solidFill>
              <a:srgbClr val="333333"/>
            </a:solid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CountdownText">
              <a:extLst>
                <a:ext uri="{FF2B5EF4-FFF2-40B4-BE49-F238E27FC236}">
                  <a16:creationId xmlns:a16="http://schemas.microsoft.com/office/drawing/2014/main" id="{2E957B5C-6AE9-0A53-84D6-8A81AEEC7B69}"/>
                </a:ext>
              </a:extLst>
            </p:cNvPr>
            <p:cNvSpPr txBox="1"/>
            <p:nvPr/>
          </p:nvSpPr>
          <p:spPr>
            <a:xfrm>
              <a:off x="7785100" y="6045200"/>
              <a:ext cx="889000" cy="381000"/>
            </a:xfrm>
            <a:prstGeom prst="rect">
              <a:avLst/>
            </a:prstGeom>
            <a:blipFill>
              <a:blip r:embed="rId7"/>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159CB06A-84F6-0E9F-14D4-47704C795939}"/>
                </a:ext>
              </a:extLst>
            </p:cNvPr>
            <p:cNvCxnSpPr/>
            <p:nvPr/>
          </p:nvCxnSpPr>
          <p:spPr bwMode="auto">
            <a:xfrm>
              <a:off x="8001000" y="5943600"/>
              <a:ext cx="508000" cy="0"/>
            </a:xfrm>
            <a:prstGeom prst="line">
              <a:avLst/>
            </a:prstGeom>
            <a:noFill/>
            <a:ln w="38100" cap="flat" cmpd="sng" algn="ctr">
              <a:solidFill>
                <a:schemeClr val="tx1"/>
              </a:solidFill>
              <a:prstDash val="solid"/>
              <a:round/>
              <a:headEnd type="none" w="med" len="med"/>
              <a:tailEnd type="none" w="med" len="med"/>
            </a:ln>
            <a:effectLst/>
          </p:spPr>
        </p:cxnSp>
      </p:grpSp>
    </p:spTree>
    <p:custDataLst>
      <p:tags r:id="rId1"/>
    </p:custDataLst>
    <p:extLst>
      <p:ext uri="{BB962C8B-B14F-4D97-AF65-F5344CB8AC3E}">
        <p14:creationId xmlns:p14="http://schemas.microsoft.com/office/powerpoint/2010/main" val="1123562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9AD0F-9ABC-4C46-9096-9079B64DC103}"/>
              </a:ext>
            </a:extLst>
          </p:cNvPr>
          <p:cNvSpPr>
            <a:spLocks noGrp="1"/>
          </p:cNvSpPr>
          <p:nvPr>
            <p:ph type="title"/>
          </p:nvPr>
        </p:nvSpPr>
        <p:spPr>
          <a:xfrm>
            <a:off x="582930" y="971550"/>
            <a:ext cx="5337810" cy="1162050"/>
          </a:xfrm>
        </p:spPr>
        <p:txBody>
          <a:bodyPr/>
          <a:lstStyle/>
          <a:p>
            <a:r>
              <a:rPr lang="en-US" dirty="0"/>
              <a:t>Why did you pick the face you preferred compared to others?</a:t>
            </a:r>
          </a:p>
        </p:txBody>
      </p:sp>
      <p:pic>
        <p:nvPicPr>
          <p:cNvPr id="4" name="Picture 3">
            <a:extLst>
              <a:ext uri="{FF2B5EF4-FFF2-40B4-BE49-F238E27FC236}">
                <a16:creationId xmlns:a16="http://schemas.microsoft.com/office/drawing/2014/main" id="{ED79E6D3-747B-1B41-C893-3BEE297E20D5}"/>
              </a:ext>
            </a:extLst>
          </p:cNvPr>
          <p:cNvPicPr>
            <a:picLocks noChangeAspect="1"/>
          </p:cNvPicPr>
          <p:nvPr/>
        </p:nvPicPr>
        <p:blipFill>
          <a:blip r:embed="rId3"/>
          <a:stretch>
            <a:fillRect/>
          </a:stretch>
        </p:blipFill>
        <p:spPr>
          <a:xfrm>
            <a:off x="7025820" y="400050"/>
            <a:ext cx="3809820" cy="6245699"/>
          </a:xfrm>
          <a:prstGeom prst="rect">
            <a:avLst/>
          </a:prstGeom>
        </p:spPr>
      </p:pic>
    </p:spTree>
    <p:extLst>
      <p:ext uri="{BB962C8B-B14F-4D97-AF65-F5344CB8AC3E}">
        <p14:creationId xmlns:p14="http://schemas.microsoft.com/office/powerpoint/2010/main" val="33892667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9AD0F-9ABC-4C46-9096-9079B64DC103}"/>
              </a:ext>
            </a:extLst>
          </p:cNvPr>
          <p:cNvSpPr>
            <a:spLocks noGrp="1"/>
          </p:cNvSpPr>
          <p:nvPr>
            <p:ph type="title"/>
          </p:nvPr>
        </p:nvSpPr>
        <p:spPr>
          <a:xfrm>
            <a:off x="346955" y="361950"/>
            <a:ext cx="5188605" cy="1759973"/>
          </a:xfrm>
        </p:spPr>
        <p:txBody>
          <a:bodyPr/>
          <a:lstStyle/>
          <a:p>
            <a:r>
              <a:rPr lang="en-US" sz="2800" dirty="0"/>
              <a:t>Asymmetry Vs. </a:t>
            </a:r>
            <a:br>
              <a:rPr lang="en-US" sz="2800" dirty="0"/>
            </a:br>
            <a:r>
              <a:rPr lang="en-US" sz="2800" dirty="0"/>
              <a:t>Natural looking symmetry Vs. Strangely perfect symmetry</a:t>
            </a:r>
          </a:p>
        </p:txBody>
      </p:sp>
      <p:pic>
        <p:nvPicPr>
          <p:cNvPr id="1026" name="Picture 2" descr="Symmetry and Human Facial Attractiveness - ScienceDirect">
            <a:extLst>
              <a:ext uri="{FF2B5EF4-FFF2-40B4-BE49-F238E27FC236}">
                <a16:creationId xmlns:a16="http://schemas.microsoft.com/office/drawing/2014/main" id="{F1CC9846-6536-9051-FECA-8A026433E0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1262" y="361950"/>
            <a:ext cx="5000625" cy="61341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096F2576-7481-AA86-D3BF-0E846ABE19C8}"/>
              </a:ext>
            </a:extLst>
          </p:cNvPr>
          <p:cNvSpPr>
            <a:spLocks noGrp="1"/>
          </p:cNvSpPr>
          <p:nvPr>
            <p:ph sz="half" idx="1"/>
          </p:nvPr>
        </p:nvSpPr>
        <p:spPr>
          <a:xfrm>
            <a:off x="346954" y="2192592"/>
            <a:ext cx="5749045" cy="3682181"/>
          </a:xfrm>
        </p:spPr>
        <p:txBody>
          <a:bodyPr/>
          <a:lstStyle/>
          <a:p>
            <a:r>
              <a:rPr lang="en-US" sz="2800" dirty="0"/>
              <a:t>In non-artificial scenarios, &gt; symmetry is perceived &gt; attractive</a:t>
            </a:r>
          </a:p>
          <a:p>
            <a:endParaRPr lang="en-US" sz="2800" dirty="0"/>
          </a:p>
          <a:p>
            <a:r>
              <a:rPr lang="en-US" sz="2800" dirty="0"/>
              <a:t>Artificially mirroring can make faces seem unreal/strange</a:t>
            </a:r>
          </a:p>
          <a:p>
            <a:endParaRPr lang="en-US" sz="2800" dirty="0"/>
          </a:p>
          <a:p>
            <a:r>
              <a:rPr lang="en-US" sz="2800" dirty="0"/>
              <a:t>Theory suggests this adjustment should be most Att. on Avg. </a:t>
            </a:r>
          </a:p>
        </p:txBody>
      </p:sp>
      <p:cxnSp>
        <p:nvCxnSpPr>
          <p:cNvPr id="6" name="Straight Arrow Connector 5">
            <a:extLst>
              <a:ext uri="{FF2B5EF4-FFF2-40B4-BE49-F238E27FC236}">
                <a16:creationId xmlns:a16="http://schemas.microsoft.com/office/drawing/2014/main" id="{FDBFE030-696E-EE91-F3F8-169245D01AB1}"/>
              </a:ext>
            </a:extLst>
          </p:cNvPr>
          <p:cNvCxnSpPr>
            <a:cxnSpLocks/>
          </p:cNvCxnSpPr>
          <p:nvPr/>
        </p:nvCxnSpPr>
        <p:spPr bwMode="auto">
          <a:xfrm flipV="1">
            <a:off x="3805084" y="2723535"/>
            <a:ext cx="2466178" cy="2930013"/>
          </a:xfrm>
          <a:prstGeom prst="straightConnector1">
            <a:avLst/>
          </a:prstGeom>
          <a:noFill/>
          <a:ln w="28575" cap="flat" cmpd="sng" algn="ctr">
            <a:solidFill>
              <a:schemeClr val="accent2"/>
            </a:solidFill>
            <a:prstDash val="solid"/>
            <a:round/>
            <a:headEnd type="none" w="med" len="med"/>
            <a:tailEnd type="triangle"/>
          </a:ln>
          <a:effectLst/>
        </p:spPr>
      </p:cxnSp>
      <p:sp>
        <p:nvSpPr>
          <p:cNvPr id="12" name="TextBox 11">
            <a:extLst>
              <a:ext uri="{FF2B5EF4-FFF2-40B4-BE49-F238E27FC236}">
                <a16:creationId xmlns:a16="http://schemas.microsoft.com/office/drawing/2014/main" id="{705C97A6-F2EC-48D9-51C8-A9C8FF04528B}"/>
              </a:ext>
            </a:extLst>
          </p:cNvPr>
          <p:cNvSpPr txBox="1"/>
          <p:nvPr/>
        </p:nvSpPr>
        <p:spPr>
          <a:xfrm>
            <a:off x="5263454" y="1395689"/>
            <a:ext cx="166165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a:ea typeface="+mn-ea"/>
                <a:cs typeface="+mn-cs"/>
              </a:rPr>
              <a:t>Skin tone &amp; Shadows left </a:t>
            </a:r>
            <a:r>
              <a:rPr kumimoji="0" lang="en-US" sz="1800" b="1" i="0" u="none" strike="noStrike" kern="1200" cap="none" spc="0" normalizeH="0" baseline="0" noProof="0" dirty="0" err="1">
                <a:ln>
                  <a:noFill/>
                </a:ln>
                <a:solidFill>
                  <a:srgbClr val="000000"/>
                </a:solidFill>
                <a:effectLst/>
                <a:uLnTx/>
                <a:uFillTx/>
                <a:latin typeface="Arial"/>
                <a:ea typeface="+mn-ea"/>
                <a:cs typeface="+mn-cs"/>
              </a:rPr>
              <a:t>Asym</a:t>
            </a:r>
            <a:r>
              <a:rPr kumimoji="0" lang="en-US" sz="1800" b="1" i="0" u="none" strike="noStrike" kern="1200" cap="none" spc="0" normalizeH="0" baseline="0" noProof="0" dirty="0">
                <a:ln>
                  <a:noFill/>
                </a:ln>
                <a:solidFill>
                  <a:srgbClr val="000000"/>
                </a:solidFill>
                <a:effectLst/>
                <a:uLnTx/>
                <a:uFillTx/>
                <a:latin typeface="Arial"/>
                <a:ea typeface="+mn-ea"/>
                <a:cs typeface="+mn-cs"/>
              </a:rPr>
              <a:t>.</a:t>
            </a:r>
          </a:p>
        </p:txBody>
      </p:sp>
    </p:spTree>
    <p:extLst>
      <p:ext uri="{BB962C8B-B14F-4D97-AF65-F5344CB8AC3E}">
        <p14:creationId xmlns:p14="http://schemas.microsoft.com/office/powerpoint/2010/main" val="72121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AC276780-89BC-8CB0-3557-27DB0E00EF40}"/>
              </a:ext>
            </a:extLst>
          </p:cNvPr>
          <p:cNvSpPr/>
          <p:nvPr>
            <p:custDataLst>
              <p:tags r:id="rId2"/>
            </p:custDataLst>
          </p:nvPr>
        </p:nvSpPr>
        <p:spPr bwMode="auto">
          <a:xfrm>
            <a:off x="6032500" y="2021304"/>
            <a:ext cx="6096000" cy="4836695"/>
          </a:xfrm>
          <a:prstGeom prst="rect">
            <a:avLst/>
          </a:prstGeom>
          <a:blipFill>
            <a:blip r:embed="rId6"/>
            <a:stretch>
              <a:fillRect/>
            </a:stretch>
          </a:blip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PQuestion" title="Question Text">
            <a:extLst>
              <a:ext uri="{FF2B5EF4-FFF2-40B4-BE49-F238E27FC236}">
                <a16:creationId xmlns:a16="http://schemas.microsoft.com/office/drawing/2014/main" id="{2D1253A5-D01F-E425-4879-A33E005B8496}"/>
              </a:ext>
            </a:extLst>
          </p:cNvPr>
          <p:cNvSpPr>
            <a:spLocks noGrp="1"/>
          </p:cNvSpPr>
          <p:nvPr>
            <p:ph type="title"/>
          </p:nvPr>
        </p:nvSpPr>
        <p:spPr/>
        <p:txBody>
          <a:bodyPr/>
          <a:lstStyle/>
          <a:p>
            <a:r>
              <a:rPr lang="en-US" dirty="0"/>
              <a:t>How many of the qualities you identified in best friend would also describe you?</a:t>
            </a:r>
          </a:p>
        </p:txBody>
      </p:sp>
      <p:sp>
        <p:nvSpPr>
          <p:cNvPr id="3" name="TPAnswers" title="Answer Text">
            <a:extLst>
              <a:ext uri="{FF2B5EF4-FFF2-40B4-BE49-F238E27FC236}">
                <a16:creationId xmlns:a16="http://schemas.microsoft.com/office/drawing/2014/main" id="{57C57352-94AE-E590-D2EE-D7C3813EB01E}"/>
              </a:ext>
            </a:extLst>
          </p:cNvPr>
          <p:cNvSpPr>
            <a:spLocks noGrp="1"/>
          </p:cNvSpPr>
          <p:nvPr>
            <p:ph type="body" idx="1"/>
            <p:custDataLst>
              <p:tags r:id="rId3"/>
            </p:custDataLst>
          </p:nvPr>
        </p:nvSpPr>
        <p:spPr>
          <a:xfrm>
            <a:off x="914400" y="2133600"/>
            <a:ext cx="5181600" cy="4114800"/>
          </a:xfrm>
        </p:spPr>
        <p:txBody>
          <a:bodyPr/>
          <a:lstStyle/>
          <a:p>
            <a:pPr marL="514350" indent="-514350">
              <a:buFont typeface="Monotype Sorts" pitchFamily="2" charset="2"/>
              <a:buAutoNum type="alphaUcPeriod"/>
            </a:pPr>
            <a:r>
              <a:rPr lang="en-US" dirty="0"/>
              <a:t>1</a:t>
            </a:r>
          </a:p>
          <a:p>
            <a:pPr marL="514350" indent="-514350">
              <a:buFont typeface="Monotype Sorts" pitchFamily="2" charset="2"/>
              <a:buAutoNum type="alphaUcPeriod"/>
            </a:pPr>
            <a:r>
              <a:rPr lang="en-US" dirty="0"/>
              <a:t>2</a:t>
            </a:r>
          </a:p>
          <a:p>
            <a:pPr marL="514350" indent="-514350">
              <a:buFont typeface="Monotype Sorts" pitchFamily="2" charset="2"/>
              <a:buAutoNum type="alphaUcPeriod"/>
            </a:pPr>
            <a:r>
              <a:rPr lang="en-US" dirty="0"/>
              <a:t>3</a:t>
            </a:r>
          </a:p>
          <a:p>
            <a:pPr marL="514350" indent="-514350">
              <a:buFont typeface="Monotype Sorts" pitchFamily="2" charset="2"/>
              <a:buAutoNum type="alphaUcPeriod"/>
            </a:pPr>
            <a:r>
              <a:rPr lang="en-US" dirty="0"/>
              <a:t>4</a:t>
            </a:r>
          </a:p>
          <a:p>
            <a:pPr marL="514350" indent="-514350">
              <a:buFont typeface="Monotype Sorts" pitchFamily="2" charset="2"/>
              <a:buAutoNum type="alphaUcPeriod"/>
            </a:pPr>
            <a:r>
              <a:rPr lang="en-US" dirty="0"/>
              <a:t>5</a:t>
            </a:r>
          </a:p>
        </p:txBody>
      </p:sp>
      <p:sp>
        <p:nvSpPr>
          <p:cNvPr id="4" name="TPPolling" title="Polling Shape">
            <a:extLst>
              <a:ext uri="{FF2B5EF4-FFF2-40B4-BE49-F238E27FC236}">
                <a16:creationId xmlns:a16="http://schemas.microsoft.com/office/drawing/2014/main" id="{CFC6D4E9-A4BF-9E74-A193-62807B56D29F}"/>
              </a:ext>
            </a:extLst>
          </p:cNvPr>
          <p:cNvSpPr/>
          <p:nvPr/>
        </p:nvSpPr>
        <p:spPr bwMode="auto">
          <a:xfrm>
            <a:off x="0" y="0"/>
            <a:ext cx="12700" cy="12700"/>
          </a:xfrm>
          <a:prstGeom prst="rect">
            <a:avLst/>
          </a:prstGeom>
          <a:pattFill prst="pct5">
            <a:fgClr>
              <a:srgbClr val="7F7F7F">
                <a:alpha val="10000"/>
              </a:srgbClr>
            </a:fgClr>
            <a:bgClr>
              <a:srgbClr val="7F7F7F">
                <a:alpha val="10000"/>
              </a:srgbClr>
            </a:bgClr>
          </a:patt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9" name="TPCountdown" title="Countdown Timer">
            <a:extLst>
              <a:ext uri="{FF2B5EF4-FFF2-40B4-BE49-F238E27FC236}">
                <a16:creationId xmlns:a16="http://schemas.microsoft.com/office/drawing/2014/main" id="{2326F14B-32EE-B1FF-AAAA-7F13E979BD32}"/>
              </a:ext>
            </a:extLst>
          </p:cNvPr>
          <p:cNvGrpSpPr>
            <a:grpSpLocks noChangeAspect="1"/>
          </p:cNvGrpSpPr>
          <p:nvPr>
            <p:custDataLst>
              <p:tags r:id="rId4"/>
            </p:custDataLst>
          </p:nvPr>
        </p:nvGrpSpPr>
        <p:grpSpPr>
          <a:xfrm>
            <a:off x="4931410" y="5485130"/>
            <a:ext cx="1270000" cy="635000"/>
            <a:chOff x="7683500" y="5842000"/>
            <a:chExt cx="1270000" cy="635000"/>
          </a:xfrm>
        </p:grpSpPr>
        <p:sp>
          <p:nvSpPr>
            <p:cNvPr id="6" name="CountdownShape">
              <a:extLst>
                <a:ext uri="{FF2B5EF4-FFF2-40B4-BE49-F238E27FC236}">
                  <a16:creationId xmlns:a16="http://schemas.microsoft.com/office/drawing/2014/main" id="{B53563D4-1CEC-B85C-282B-9C1C8C18F1F4}"/>
                </a:ext>
              </a:extLst>
            </p:cNvPr>
            <p:cNvSpPr/>
            <p:nvPr/>
          </p:nvSpPr>
          <p:spPr bwMode="auto">
            <a:xfrm>
              <a:off x="7683500" y="5842000"/>
              <a:ext cx="1270000" cy="635000"/>
            </a:xfrm>
            <a:prstGeom prst="cube">
              <a:avLst/>
            </a:prstGeom>
            <a:solidFill>
              <a:srgbClr val="333333"/>
            </a:solidFill>
            <a:ln w="952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1143000" marR="0" lvl="0" indent="-228600" algn="l" defTabSz="914400" rtl="0" eaLnBrk="0" fontAlgn="base" latinLnBrk="0" hangingPunct="0">
                <a:lnSpc>
                  <a:spcPct val="100000"/>
                </a:lnSpc>
                <a:spcBef>
                  <a:spcPct val="20000"/>
                </a:spcBef>
                <a:spcAft>
                  <a:spcPct val="0"/>
                </a:spcAft>
                <a:buClr>
                  <a:srgbClr val="000000"/>
                </a:buClr>
                <a:buSzTx/>
                <a:buFontTx/>
                <a:buChar char="»"/>
                <a:tabLst/>
                <a:defRPr/>
              </a:pPr>
              <a:endParaRPr kumimoji="0" lang="en-US" sz="2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CountdownText">
              <a:extLst>
                <a:ext uri="{FF2B5EF4-FFF2-40B4-BE49-F238E27FC236}">
                  <a16:creationId xmlns:a16="http://schemas.microsoft.com/office/drawing/2014/main" id="{9602DE17-C17F-79CC-7A89-A6D0254F3900}"/>
                </a:ext>
              </a:extLst>
            </p:cNvPr>
            <p:cNvSpPr txBox="1"/>
            <p:nvPr/>
          </p:nvSpPr>
          <p:spPr>
            <a:xfrm>
              <a:off x="7785100" y="6045200"/>
              <a:ext cx="889000" cy="381000"/>
            </a:xfrm>
            <a:prstGeom prst="rect">
              <a:avLst/>
            </a:prstGeom>
            <a:blipFill>
              <a:blip r:embed="rId7"/>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ACA68BED-E646-A3DD-4D39-B3830BE1E75A}"/>
                </a:ext>
              </a:extLst>
            </p:cNvPr>
            <p:cNvCxnSpPr/>
            <p:nvPr/>
          </p:nvCxnSpPr>
          <p:spPr bwMode="auto">
            <a:xfrm>
              <a:off x="8001000" y="5943600"/>
              <a:ext cx="508000" cy="0"/>
            </a:xfrm>
            <a:prstGeom prst="line">
              <a:avLst/>
            </a:prstGeom>
            <a:noFill/>
            <a:ln w="38100" cap="flat" cmpd="sng" algn="ctr">
              <a:solidFill>
                <a:schemeClr val="tx1"/>
              </a:solidFill>
              <a:prstDash val="solid"/>
              <a:round/>
              <a:headEnd type="none" w="med" len="med"/>
              <a:tailEnd type="none" w="med" len="med"/>
            </a:ln>
            <a:effectLst/>
          </p:spPr>
        </p:cxnSp>
      </p:grpSp>
    </p:spTree>
    <p:custDataLst>
      <p:tags r:id="rId1"/>
    </p:custDataLst>
    <p:extLst>
      <p:ext uri="{BB962C8B-B14F-4D97-AF65-F5344CB8AC3E}">
        <p14:creationId xmlns:p14="http://schemas.microsoft.com/office/powerpoint/2010/main" val="2595323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D9798F25-3E1C-4508-A80C-49C5F4F67BED}"/>
              </a:ext>
            </a:extLst>
          </p:cNvPr>
          <p:cNvSpPr>
            <a:spLocks noGrp="1" noChangeArrowheads="1"/>
          </p:cNvSpPr>
          <p:nvPr>
            <p:ph type="title"/>
          </p:nvPr>
        </p:nvSpPr>
        <p:spPr>
          <a:xfrm>
            <a:off x="2209800" y="609600"/>
            <a:ext cx="7772400" cy="843815"/>
          </a:xfrm>
        </p:spPr>
        <p:txBody>
          <a:bodyPr/>
          <a:lstStyle/>
          <a:p>
            <a:r>
              <a:rPr lang="en-US" altLang="en-US" sz="4800" dirty="0"/>
              <a:t>Attraction - Similarity</a:t>
            </a:r>
          </a:p>
        </p:txBody>
      </p:sp>
      <p:sp>
        <p:nvSpPr>
          <p:cNvPr id="103427" name="Rectangle 3">
            <a:extLst>
              <a:ext uri="{FF2B5EF4-FFF2-40B4-BE49-F238E27FC236}">
                <a16:creationId xmlns:a16="http://schemas.microsoft.com/office/drawing/2014/main" id="{ABDF8412-2CA7-40B4-9405-63623E48F513}"/>
              </a:ext>
            </a:extLst>
          </p:cNvPr>
          <p:cNvSpPr>
            <a:spLocks noGrp="1" noChangeArrowheads="1"/>
          </p:cNvSpPr>
          <p:nvPr>
            <p:ph type="body" idx="1"/>
          </p:nvPr>
        </p:nvSpPr>
        <p:spPr>
          <a:xfrm>
            <a:off x="529389" y="1751798"/>
            <a:ext cx="11232683" cy="4496602"/>
          </a:xfrm>
        </p:spPr>
        <p:txBody>
          <a:bodyPr/>
          <a:lstStyle/>
          <a:p>
            <a:r>
              <a:rPr lang="en-US" altLang="en-US" b="1" u="sng" dirty="0"/>
              <a:t>Why</a:t>
            </a:r>
            <a:r>
              <a:rPr lang="en-US" altLang="en-US" dirty="0"/>
              <a:t> is similarity important in attraction?</a:t>
            </a:r>
          </a:p>
          <a:p>
            <a:endParaRPr lang="en-US" altLang="en-US" dirty="0"/>
          </a:p>
          <a:p>
            <a:pPr lvl="1"/>
            <a:r>
              <a:rPr lang="en-US" altLang="en-US" dirty="0">
                <a:solidFill>
                  <a:srgbClr val="0070C0"/>
                </a:solidFill>
              </a:rPr>
              <a:t>Less conflict</a:t>
            </a:r>
            <a:r>
              <a:rPr lang="en-US" altLang="en-US" dirty="0"/>
              <a:t> when opinions/personality/hobbies are similar</a:t>
            </a:r>
          </a:p>
          <a:p>
            <a:pPr lvl="2"/>
            <a:r>
              <a:rPr lang="en-US" altLang="en-US" dirty="0"/>
              <a:t>Picking activities</a:t>
            </a:r>
          </a:p>
          <a:p>
            <a:pPr lvl="2"/>
            <a:r>
              <a:rPr lang="en-US" altLang="en-US" dirty="0"/>
              <a:t>Convo. On topic with strong opinions</a:t>
            </a:r>
          </a:p>
          <a:p>
            <a:pPr lvl="1"/>
            <a:endParaRPr lang="en-US" altLang="en-US" dirty="0"/>
          </a:p>
          <a:p>
            <a:pPr lvl="1"/>
            <a:r>
              <a:rPr lang="en-US" altLang="en-US" dirty="0"/>
              <a:t>Rewarding to feel </a:t>
            </a:r>
            <a:r>
              <a:rPr lang="en-US" altLang="en-US" dirty="0">
                <a:solidFill>
                  <a:srgbClr val="0070C0"/>
                </a:solidFill>
              </a:rPr>
              <a:t>validation</a:t>
            </a:r>
            <a:r>
              <a:rPr lang="en-US" altLang="en-US" dirty="0"/>
              <a:t> of our characteristics, beliefs, &amp; values</a:t>
            </a:r>
          </a:p>
          <a:p>
            <a:pPr lvl="2"/>
            <a:r>
              <a:rPr lang="en-US" altLang="en-US" dirty="0"/>
              <a:t>Self-esteem/confidence: when like similar other, easier to like self</a:t>
            </a:r>
          </a:p>
          <a:p>
            <a:pPr lvl="2"/>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427">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42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a:extLst>
              <a:ext uri="{FF2B5EF4-FFF2-40B4-BE49-F238E27FC236}">
                <a16:creationId xmlns:a16="http://schemas.microsoft.com/office/drawing/2014/main" id="{F6C2B76D-B0E3-4A4F-8EFF-17F78C63CD5E}"/>
              </a:ext>
            </a:extLst>
          </p:cNvPr>
          <p:cNvSpPr>
            <a:spLocks noGrp="1" noChangeArrowheads="1"/>
          </p:cNvSpPr>
          <p:nvPr>
            <p:ph type="title"/>
          </p:nvPr>
        </p:nvSpPr>
        <p:spPr/>
        <p:txBody>
          <a:bodyPr/>
          <a:lstStyle/>
          <a:p>
            <a:pPr eaLnBrk="1" hangingPunct="1">
              <a:defRPr/>
            </a:pPr>
            <a:r>
              <a:rPr lang="en-US" altLang="en-US" dirty="0">
                <a:effectLst>
                  <a:outerShdw blurRad="38100" dist="38100" dir="2700000" algn="tl">
                    <a:srgbClr val="000000"/>
                  </a:outerShdw>
                </a:effectLst>
              </a:rPr>
              <a:t>WHY might opposites attract and under which </a:t>
            </a:r>
            <a:r>
              <a:rPr lang="en-US" altLang="en-US" u="sng" dirty="0">
                <a:effectLst>
                  <a:outerShdw blurRad="38100" dist="38100" dir="2700000" algn="tl">
                    <a:srgbClr val="000000">
                      <a:alpha val="43137"/>
                    </a:srgbClr>
                  </a:outerShdw>
                </a:effectLst>
              </a:rPr>
              <a:t>circumstances</a:t>
            </a:r>
            <a:r>
              <a:rPr lang="en-US" altLang="en-US" dirty="0">
                <a:effectLst>
                  <a:outerShdw blurRad="38100" dist="38100" dir="2700000" algn="tl">
                    <a:srgbClr val="000000"/>
                  </a:outerShdw>
                </a:effectLst>
              </a:rPr>
              <a:t>?</a:t>
            </a:r>
          </a:p>
        </p:txBody>
      </p:sp>
      <p:sp>
        <p:nvSpPr>
          <p:cNvPr id="233475" name="Rectangle 3">
            <a:extLst>
              <a:ext uri="{FF2B5EF4-FFF2-40B4-BE49-F238E27FC236}">
                <a16:creationId xmlns:a16="http://schemas.microsoft.com/office/drawing/2014/main" id="{DFBA41BF-AF6C-499E-BF81-9DA296945372}"/>
              </a:ext>
            </a:extLst>
          </p:cNvPr>
          <p:cNvSpPr>
            <a:spLocks noGrp="1" noChangeArrowheads="1"/>
          </p:cNvSpPr>
          <p:nvPr>
            <p:ph type="body" idx="1"/>
          </p:nvPr>
        </p:nvSpPr>
        <p:spPr/>
        <p:txBody>
          <a:bodyPr/>
          <a:lstStyle/>
          <a:p>
            <a:pPr marL="0" indent="0" algn="ctr" eaLnBrk="1" hangingPunct="1">
              <a:buNone/>
            </a:pPr>
            <a:r>
              <a:rPr lang="en-US" altLang="en-US" u="sng" dirty="0">
                <a:latin typeface="Arial" panose="020B0604020202020204" pitchFamily="34" charset="0"/>
              </a:rPr>
              <a:t>Student Brainstorming</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Adventurous partner likes going out of comfort zone</a:t>
            </a:r>
          </a:p>
          <a:p>
            <a:pPr eaLnBrk="1" hangingPunct="1"/>
            <a:r>
              <a:rPr lang="en-US" altLang="en-US" dirty="0">
                <a:latin typeface="Arial" panose="020B0604020202020204" pitchFamily="34" charset="0"/>
              </a:rPr>
              <a:t>Stoic nurturing vs. sensitive</a:t>
            </a:r>
          </a:p>
          <a:p>
            <a:pPr eaLnBrk="1" hangingPunct="1"/>
            <a:r>
              <a:rPr lang="en-US" altLang="en-US" dirty="0">
                <a:latin typeface="Arial" panose="020B0604020202020204" pitchFamily="34" charset="0"/>
              </a:rPr>
              <a:t>Agree to disagree mentality</a:t>
            </a:r>
          </a:p>
          <a:p>
            <a:pPr eaLnBrk="1" hangingPunct="1"/>
            <a:r>
              <a:rPr lang="en-US" altLang="en-US" dirty="0">
                <a:latin typeface="Arial" panose="020B0604020202020204" pitchFamily="34" charset="0"/>
              </a:rPr>
              <a:t>Core similarities but difference on fringe attributes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a:extLst>
              <a:ext uri="{FF2B5EF4-FFF2-40B4-BE49-F238E27FC236}">
                <a16:creationId xmlns:a16="http://schemas.microsoft.com/office/drawing/2014/main" id="{00437067-43F9-4259-9CDE-63E348E6E89C}"/>
              </a:ext>
            </a:extLst>
          </p:cNvPr>
          <p:cNvSpPr>
            <a:spLocks noGrp="1" noChangeArrowheads="1"/>
          </p:cNvSpPr>
          <p:nvPr>
            <p:ph type="title"/>
          </p:nvPr>
        </p:nvSpPr>
        <p:spPr/>
        <p:txBody>
          <a:bodyPr/>
          <a:lstStyle/>
          <a:p>
            <a:pPr eaLnBrk="1" hangingPunct="1">
              <a:defRPr/>
            </a:pPr>
            <a:r>
              <a:rPr lang="en-US" altLang="en-US" sz="3400" u="sng" dirty="0">
                <a:effectLst>
                  <a:outerShdw blurRad="38100" dist="38100" dir="2700000" algn="tl">
                    <a:srgbClr val="000000"/>
                  </a:outerShdw>
                </a:effectLst>
              </a:rPr>
              <a:t>Any</a:t>
            </a:r>
            <a:r>
              <a:rPr lang="en-US" altLang="en-US" sz="3400" dirty="0">
                <a:effectLst>
                  <a:outerShdw blurRad="38100" dist="38100" dir="2700000" algn="tl">
                    <a:srgbClr val="000000"/>
                  </a:outerShdw>
                </a:effectLst>
              </a:rPr>
              <a:t> Evidence for Opposites Attract? – </a:t>
            </a:r>
            <a:r>
              <a:rPr lang="en-US" altLang="en-US" sz="3400" dirty="0">
                <a:solidFill>
                  <a:srgbClr val="FF0000"/>
                </a:solidFill>
                <a:effectLst>
                  <a:outerShdw blurRad="38100" dist="38100" dir="2700000" algn="tl">
                    <a:srgbClr val="000000"/>
                  </a:outerShdw>
                </a:effectLst>
              </a:rPr>
              <a:t>complimentary hypothesis</a:t>
            </a:r>
          </a:p>
        </p:txBody>
      </p:sp>
      <p:sp>
        <p:nvSpPr>
          <p:cNvPr id="230403" name="Rectangle 3">
            <a:extLst>
              <a:ext uri="{FF2B5EF4-FFF2-40B4-BE49-F238E27FC236}">
                <a16:creationId xmlns:a16="http://schemas.microsoft.com/office/drawing/2014/main" id="{36FE874C-CA89-4CB4-949D-814B3F599149}"/>
              </a:ext>
            </a:extLst>
          </p:cNvPr>
          <p:cNvSpPr>
            <a:spLocks noGrp="1" noChangeArrowheads="1"/>
          </p:cNvSpPr>
          <p:nvPr>
            <p:ph type="body" idx="1"/>
          </p:nvPr>
        </p:nvSpPr>
        <p:spPr>
          <a:xfrm>
            <a:off x="601579" y="1495926"/>
            <a:ext cx="10363200" cy="4114800"/>
          </a:xfrm>
        </p:spPr>
        <p:txBody>
          <a:bodyPr/>
          <a:lstStyle/>
          <a:p>
            <a:pPr eaLnBrk="1" hangingPunct="1"/>
            <a:endParaRPr lang="en-US" altLang="en-US" dirty="0">
              <a:latin typeface="Arial" panose="020B0604020202020204" pitchFamily="34" charset="0"/>
            </a:endParaRPr>
          </a:p>
          <a:p>
            <a:pPr eaLnBrk="1" hangingPunct="1"/>
            <a:r>
              <a:rPr lang="en-US" altLang="en-US" sz="2400" dirty="0">
                <a:latin typeface="Arial" panose="020B0604020202020204" pitchFamily="34" charset="0"/>
              </a:rPr>
              <a:t>Generally, lack of evidence; couples/friends similar on most traits </a:t>
            </a:r>
          </a:p>
          <a:p>
            <a:pPr eaLnBrk="1" hangingPunct="1"/>
            <a:endParaRPr lang="en-US" altLang="en-US" sz="2400" dirty="0">
              <a:latin typeface="Arial" panose="020B0604020202020204" pitchFamily="34" charset="0"/>
            </a:endParaRPr>
          </a:p>
          <a:p>
            <a:pPr eaLnBrk="1" hangingPunct="1"/>
            <a:r>
              <a:rPr lang="en-US" altLang="en-US" sz="2400" dirty="0">
                <a:latin typeface="Arial" panose="020B0604020202020204" pitchFamily="34" charset="0"/>
              </a:rPr>
              <a:t>Some evidence there are a </a:t>
            </a:r>
            <a:r>
              <a:rPr lang="en-US" altLang="en-US" sz="2400" b="1" u="sng" dirty="0">
                <a:solidFill>
                  <a:srgbClr val="00B050"/>
                </a:solidFill>
                <a:latin typeface="Arial" panose="020B0604020202020204" pitchFamily="34" charset="0"/>
              </a:rPr>
              <a:t>few exceptions</a:t>
            </a:r>
            <a:r>
              <a:rPr lang="en-US" altLang="en-US" sz="2400" dirty="0">
                <a:solidFill>
                  <a:srgbClr val="00B050"/>
                </a:solidFill>
                <a:latin typeface="Arial" panose="020B0604020202020204" pitchFamily="34" charset="0"/>
              </a:rPr>
              <a:t> </a:t>
            </a:r>
            <a:r>
              <a:rPr lang="en-US" altLang="en-US" sz="2400" dirty="0">
                <a:latin typeface="Arial" panose="020B0604020202020204" pitchFamily="34" charset="0"/>
              </a:rPr>
              <a:t>with traits for couples that tend to be </a:t>
            </a:r>
            <a:r>
              <a:rPr lang="en-US" altLang="en-US" sz="2400" dirty="0">
                <a:solidFill>
                  <a:srgbClr val="FF0000"/>
                </a:solidFill>
                <a:latin typeface="Arial" panose="020B0604020202020204" pitchFamily="34" charset="0"/>
              </a:rPr>
              <a:t>complementary</a:t>
            </a:r>
            <a:r>
              <a:rPr lang="en-US" altLang="en-US" sz="2400" dirty="0">
                <a:latin typeface="Arial" panose="020B0604020202020204" pitchFamily="34" charset="0"/>
              </a:rPr>
              <a:t> (&amp; opposite) rather than </a:t>
            </a:r>
            <a:r>
              <a:rPr lang="en-US" altLang="en-US" sz="2400" dirty="0">
                <a:solidFill>
                  <a:srgbClr val="00B050"/>
                </a:solidFill>
                <a:latin typeface="Arial" panose="020B0604020202020204" pitchFamily="34" charset="0"/>
              </a:rPr>
              <a:t>similar</a:t>
            </a:r>
          </a:p>
          <a:p>
            <a:pPr lvl="1" eaLnBrk="1" hangingPunct="1"/>
            <a:r>
              <a:rPr lang="en-US" altLang="en-US" sz="2400" dirty="0">
                <a:latin typeface="Arial" panose="020B0604020202020204" pitchFamily="34" charset="0"/>
              </a:rPr>
              <a:t>Introversion &amp; extraversion (mixed evidence)</a:t>
            </a:r>
          </a:p>
          <a:p>
            <a:pPr lvl="1" eaLnBrk="1" hangingPunct="1"/>
            <a:r>
              <a:rPr lang="en-US" altLang="en-US" sz="2400" dirty="0">
                <a:latin typeface="Arial" panose="020B0604020202020204" pitchFamily="34" charset="0"/>
              </a:rPr>
              <a:t>Dependent personality &amp; nurturing personality</a:t>
            </a:r>
          </a:p>
          <a:p>
            <a:pPr lvl="1" eaLnBrk="1" hangingPunct="1">
              <a:buFontTx/>
              <a:buNone/>
            </a:pPr>
            <a:r>
              <a:rPr lang="en-US" altLang="en-US" dirty="0">
                <a:latin typeface="Arial" panose="020B0604020202020204"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040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040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04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D914-2735-ACE9-F4DA-7E4654BD65DF}"/>
              </a:ext>
            </a:extLst>
          </p:cNvPr>
          <p:cNvSpPr>
            <a:spLocks noGrp="1"/>
          </p:cNvSpPr>
          <p:nvPr>
            <p:ph type="title"/>
          </p:nvPr>
        </p:nvSpPr>
        <p:spPr/>
        <p:txBody>
          <a:bodyPr/>
          <a:lstStyle/>
          <a:p>
            <a:r>
              <a:rPr lang="en-US" dirty="0"/>
              <a:t>Activity</a:t>
            </a:r>
          </a:p>
        </p:txBody>
      </p:sp>
      <p:sp>
        <p:nvSpPr>
          <p:cNvPr id="3" name="Content Placeholder 2">
            <a:extLst>
              <a:ext uri="{FF2B5EF4-FFF2-40B4-BE49-F238E27FC236}">
                <a16:creationId xmlns:a16="http://schemas.microsoft.com/office/drawing/2014/main" id="{C1CDB1CC-144A-85D5-F183-ECE979D4C2B6}"/>
              </a:ext>
            </a:extLst>
          </p:cNvPr>
          <p:cNvSpPr>
            <a:spLocks noGrp="1"/>
          </p:cNvSpPr>
          <p:nvPr>
            <p:ph idx="1"/>
          </p:nvPr>
        </p:nvSpPr>
        <p:spPr/>
        <p:txBody>
          <a:bodyPr/>
          <a:lstStyle/>
          <a:p>
            <a:r>
              <a:rPr lang="en-US" dirty="0"/>
              <a:t>2-3 good BSC college friends met first year?</a:t>
            </a:r>
          </a:p>
          <a:p>
            <a:endParaRPr lang="en-US" dirty="0"/>
          </a:p>
          <a:p>
            <a:r>
              <a:rPr lang="en-US" dirty="0"/>
              <a:t>Where did they live compared to you during first-year at BSC?</a:t>
            </a:r>
          </a:p>
        </p:txBody>
      </p:sp>
    </p:spTree>
    <p:extLst>
      <p:ext uri="{BB962C8B-B14F-4D97-AF65-F5344CB8AC3E}">
        <p14:creationId xmlns:p14="http://schemas.microsoft.com/office/powerpoint/2010/main" val="939982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8D914-2735-ACE9-F4DA-7E4654BD65DF}"/>
              </a:ext>
            </a:extLst>
          </p:cNvPr>
          <p:cNvSpPr>
            <a:spLocks noGrp="1"/>
          </p:cNvSpPr>
          <p:nvPr>
            <p:ph type="title"/>
          </p:nvPr>
        </p:nvSpPr>
        <p:spPr/>
        <p:txBody>
          <a:bodyPr/>
          <a:lstStyle/>
          <a:p>
            <a:r>
              <a:rPr lang="en-US" dirty="0"/>
              <a:t>Activity</a:t>
            </a:r>
          </a:p>
        </p:txBody>
      </p:sp>
      <p:sp>
        <p:nvSpPr>
          <p:cNvPr id="3" name="Content Placeholder 2">
            <a:extLst>
              <a:ext uri="{FF2B5EF4-FFF2-40B4-BE49-F238E27FC236}">
                <a16:creationId xmlns:a16="http://schemas.microsoft.com/office/drawing/2014/main" id="{C1CDB1CC-144A-85D5-F183-ECE979D4C2B6}"/>
              </a:ext>
            </a:extLst>
          </p:cNvPr>
          <p:cNvSpPr>
            <a:spLocks noGrp="1"/>
          </p:cNvSpPr>
          <p:nvPr>
            <p:ph idx="1"/>
          </p:nvPr>
        </p:nvSpPr>
        <p:spPr>
          <a:xfrm>
            <a:off x="519764" y="1729339"/>
            <a:ext cx="10363200" cy="4527082"/>
          </a:xfrm>
        </p:spPr>
        <p:txBody>
          <a:bodyPr/>
          <a:lstStyle/>
          <a:p>
            <a:r>
              <a:rPr lang="en-US" dirty="0"/>
              <a:t>2-3 good BSC college friends met first year?</a:t>
            </a:r>
          </a:p>
          <a:p>
            <a:endParaRPr lang="en-US" dirty="0"/>
          </a:p>
          <a:p>
            <a:r>
              <a:rPr lang="en-US" dirty="0"/>
              <a:t>Where did they live compared to you during first-year at BSC?</a:t>
            </a:r>
          </a:p>
          <a:p>
            <a:pPr lvl="1"/>
            <a:r>
              <a:rPr lang="en-US" dirty="0"/>
              <a:t>Same room?</a:t>
            </a:r>
          </a:p>
          <a:p>
            <a:pPr lvl="1"/>
            <a:r>
              <a:rPr lang="en-US" dirty="0"/>
              <a:t>Within 2 rooms any direction on same floor?</a:t>
            </a:r>
          </a:p>
          <a:p>
            <a:pPr lvl="1"/>
            <a:r>
              <a:rPr lang="en-US" dirty="0"/>
              <a:t>Same dorm floor?</a:t>
            </a:r>
          </a:p>
          <a:p>
            <a:pPr lvl="1"/>
            <a:r>
              <a:rPr lang="en-US" dirty="0"/>
              <a:t>Different dorm?</a:t>
            </a:r>
          </a:p>
        </p:txBody>
      </p:sp>
    </p:spTree>
    <p:extLst>
      <p:ext uri="{BB962C8B-B14F-4D97-AF65-F5344CB8AC3E}">
        <p14:creationId xmlns:p14="http://schemas.microsoft.com/office/powerpoint/2010/main" val="11064648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True"/>
  <p:tag name="RESULTS" val="{&quot;Title&quot;:&quot;How many of the qualities you identified in best friend would also describe you?&quot;,&quot;Responders&quot;:13,&quot;Participants&quot;:15,&quot;Responses&quot;:13,&quot;IsCaseSensitive&quot;:false,&quot;TotalCorrect&quot;:0,&quot;Mean&quot;:4.2307692307692308,&quot;Median&quot;:4.0,&quot;StandardDeviation&quot;:0.6965680875490321,&quot;Variance&quot;:0.485207100591716,&quot;PageSize&quot;:0,&quot;Offset&quot;:0,&quot;CorrectValues&quot;:&quot;&quot;,&quot;Results&quot;:[{&quot;Count&quot;:0.0,&quot;PointResponses&quot;:null,&quot;Name&quot;:&quot;1&quot;,&quot;Bullet&quot;:&quot;A&quot;,&quot;SecondaryName&quot;:&quot;&quot;,&quot;ValueType&quot;:0,&quot;Key&quot;:&quot;11&quot;},{&quot;Count&quot;:0.0,&quot;PointResponses&quot;:null,&quot;Name&quot;:&quot;2&quot;,&quot;Bullet&quot;:&quot;B&quot;,&quot;SecondaryName&quot;:&quot;&quot;,&quot;ValueType&quot;:0,&quot;Key&quot;:&quot;22&quot;},{&quot;Count&quot;:2.0,&quot;PointResponses&quot;:null,&quot;Name&quot;:&quot;3&quot;,&quot;Bullet&quot;:&quot;C&quot;,&quot;SecondaryName&quot;:&quot;&quot;,&quot;ValueType&quot;:0,&quot;Key&quot;:&quot;33&quot;},{&quot;Count&quot;:6.0,&quot;PointResponses&quot;:null,&quot;Name&quot;:&quot;4&quot;,&quot;Bullet&quot;:&quot;D&quot;,&quot;SecondaryName&quot;:&quot;&quot;,&quot;ValueType&quot;:0,&quot;Key&quot;:&quot;44&quot;},{&quot;Count&quot;:5.0,&quot;PointResponses&quot;:null,&quot;Name&quot;:&quot;5&quot;,&quot;Bullet&quot;:&quot;E&quot;,&quot;SecondaryName&quot;:&quot;&quot;,&quot;ValueType&quot;:0,&quot;Key&quot;:&quot;55&quot;}]}"/>
  <p:tag name="HASRESULTS" val="True"/>
  <p:tag name="TPQUESTIONXML" val="﻿&lt;?xml version=&quot;1.0&quot; encoding=&quot;utf-8&quot;?&gt;&#10;&lt;questionlist&gt;&#10;    &lt;properties&gt;&#10;        &lt;guid&gt;BCDCAD5D514646EB94968B9F1DA0414A&lt;/guid&gt;&#10;        &lt;description /&gt;&#10;        &lt;date&gt;3/2/2023 8:04:29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6200FF2150534BF1A00484C7F7C4386F&lt;/guid&gt;&#10;            &lt;repollguid&gt;47CCFF56B1194579BEC31B4D45D0ABE4&lt;/repollguid&gt;&#10;            &lt;sourceid&gt;9257061FBC4541A0857450E48570571D&lt;/sourceid&gt;&#10;            &lt;questiontext&gt;How many of the qualities you identified in best friend would also describe you?&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answers&gt;&#10;                &lt;answer&gt;&#10;                    &lt;guid&gt;A35699100BE546DEAD23C7AEFABC5DE9&lt;/guid&gt;&#10;                    &lt;answertext&gt;1&lt;/answertext&gt;&#10;                    &lt;valuetype&gt;0&lt;/valuetype&gt;&#10;                &lt;/answer&gt;&#10;                &lt;answer&gt;&#10;                    &lt;guid&gt;45C11F59797D4303B5E0815C7BF3D3BA&lt;/guid&gt;&#10;                    &lt;answertext&gt;2&lt;/answertext&gt;&#10;                    &lt;valuetype&gt;0&lt;/valuetype&gt;&#10;                &lt;/answer&gt;&#10;                &lt;answer&gt;&#10;                    &lt;guid&gt;FEB8777405ED4B7588B4EADCC29615A7&lt;/guid&gt;&#10;                    &lt;answertext&gt;3&lt;/answertext&gt;&#10;                    &lt;valuetype&gt;0&lt;/valuetype&gt;&#10;                &lt;/answer&gt;&#10;                &lt;answer&gt;&#10;                    &lt;guid&gt;5CAC5AB64A884B808AAFC9B97A035771&lt;/guid&gt;&#10;                    &lt;answertext&gt;4&lt;/answertext&gt;&#10;                    &lt;valuetype&gt;0&lt;/valuetype&gt;&#10;                &lt;/answer&gt;&#10;                &lt;answer&gt;&#10;                    &lt;guid&gt;D0FFF2C935F2425BA0EB81C81E58CC10&lt;/guid&gt;&#10;                    &lt;answertext&gt;5&lt;/answertext&gt;&#10;                    &lt;valuetype&gt;0&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Lst>
</file>

<file path=ppt/tags/tag10.xml><?xml version="1.0" encoding="utf-8"?>
<p:tagLst xmlns:a="http://schemas.openxmlformats.org/drawingml/2006/main" xmlns:r="http://schemas.openxmlformats.org/officeDocument/2006/relationships" xmlns:p="http://schemas.openxmlformats.org/presentationml/2006/main">
  <p:tag name="TYPE" val="0"/>
  <p:tag name="NUMBERFORMAT" val="1"/>
  <p:tag name="COLORTYPE" val="SCHEME"/>
  <p:tag name="DEFINEDCOLORS" val="3,6,10,45,32,50,13,4,9,55,1"/>
  <p:tag name="LABELFORMAT" val="1"/>
</p:tagLst>
</file>

<file path=ppt/tags/tag11.xml><?xml version="1.0" encoding="utf-8"?>
<p:tagLst xmlns:a="http://schemas.openxmlformats.org/drawingml/2006/main" xmlns:r="http://schemas.openxmlformats.org/officeDocument/2006/relationships" xmlns:p="http://schemas.openxmlformats.org/presentationml/2006/main">
  <p:tag name="ZEROBASED" val="False"/>
</p:tagLst>
</file>

<file path=ppt/tags/tag12.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13.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B8176F303C8B46CCBA7654292E9D0E13&lt;/guid&gt;&#10;        &lt;description /&gt;&#10;        &lt;date&gt;10/23/2023 10:43:09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1C66BCF1CA4940DEB5C3BC04DA20BF16&lt;/guid&gt;&#10;            &lt;repollguid&gt;9F69630F86C042F382E91C7000372D59&lt;/repollguid&gt;&#10;            &lt;sourceid&gt;20034B0C9A914DDC8B5204C0B43CC83B&lt;/sourceid&gt;&#10;            &lt;questiontext&gt;How many of the friends you identified lived on your dorm floor?&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answers&gt;&#10;                &lt;answer&gt;&#10;                    &lt;guid&gt;A1CCBFB22B404B7B93316797FC76409C&lt;/guid&gt;&#10;                    &lt;answertext&gt;3&lt;/answertext&gt;&#10;                    &lt;valuetype&gt;0&lt;/valuetype&gt;&#10;                &lt;/answer&gt;&#10;                &lt;answer&gt;&#10;                    &lt;guid&gt;1900F5D4B1F7409AAE8E1D80910EB065&lt;/guid&gt;&#10;                    &lt;answertext&gt;2&lt;/answertext&gt;&#10;                    &lt;valuetype&gt;0&lt;/valuetype&gt;&#10;                &lt;/answer&gt;&#10;                &lt;answer&gt;&#10;                    &lt;guid&gt;9135AEBFCE834AB2BE8E4363C7A81B70&lt;/guid&gt;&#10;                    &lt;answertext&gt;1&lt;/answertext&gt;&#10;                    &lt;valuetype&gt;0&lt;/valuetype&gt;&#10;                &lt;/answer&gt;&#10;                &lt;answer&gt;&#10;                    &lt;guid&gt;4C29605AFC1D4317818136914EB6FA12&lt;/guid&gt;&#10;                    &lt;answertext&gt;0&lt;/answertext&gt;&#10;                    &lt;valuetype&gt;0&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How many of the friends you identified lived on your dorm floor?&quot;,&quot;Responders&quot;:15,&quot;Participants&quot;:15,&quot;Responses&quot;:15,&quot;IsCaseSensitive&quot;:false,&quot;TotalCorrect&quot;:0,&quot;Mean&quot;:3.4,&quot;Median&quot;:4.0,&quot;StandardDeviation&quot;:0.71180521680208741,&quot;Variance&quot;:0.5066666666666666,&quot;PageSize&quot;:0,&quot;Offset&quot;:0,&quot;CorrectValues&quot;:&quot;&quot;,&quot;Results&quot;:[{&quot;Count&quot;:0.0,&quot;PointResponses&quot;:null,&quot;Name&quot;:&quot;3&quot;,&quot;Bullet&quot;:&quot;A&quot;,&quot;SecondaryName&quot;:&quot;&quot;,&quot;ValueType&quot;:0,&quot;Key&quot;:&quot;31&quot;},{&quot;Count&quot;:2.0,&quot;PointResponses&quot;:null,&quot;Name&quot;:&quot;2&quot;,&quot;Bullet&quot;:&quot;B&quot;,&quot;SecondaryName&quot;:&quot;&quot;,&quot;ValueType&quot;:0,&quot;Key&quot;:&quot;22&quot;},{&quot;Count&quot;:5.0,&quot;PointResponses&quot;:null,&quot;Name&quot;:&quot;1&quot;,&quot;Bullet&quot;:&quot;C&quot;,&quot;SecondaryName&quot;:&quot;&quot;,&quot;ValueType&quot;:0,&quot;Key&quot;:&quot;13&quot;},{&quot;Count&quot;:8.0,&quot;PointResponses&quot;:null,&quot;Name&quot;:&quot;0&quot;,&quot;Bullet&quot;:&quot;D&quot;,&quot;SecondaryName&quot;:&quot;&quot;,&quot;ValueType&quot;:0,&quot;Key&quot;:&quot;04&quot;}]}"/>
  <p:tag name="HASRESULTS" val="True"/>
</p:tagLst>
</file>

<file path=ppt/tags/tag14.xml><?xml version="1.0" encoding="utf-8"?>
<p:tagLst xmlns:a="http://schemas.openxmlformats.org/drawingml/2006/main" xmlns:r="http://schemas.openxmlformats.org/officeDocument/2006/relationships" xmlns:p="http://schemas.openxmlformats.org/presentationml/2006/main">
  <p:tag name="TYPE" val="0"/>
  <p:tag name="NUMBERFORMAT" val="1"/>
  <p:tag name="COLORTYPE" val="SCHEME"/>
  <p:tag name="DEFINEDCOLORS" val="3,6,10,45,32,50,13,4,9,55,1"/>
  <p:tag name="LABELFORMAT" val="1"/>
</p:tagLst>
</file>

<file path=ppt/tags/tag15.xml><?xml version="1.0" encoding="utf-8"?>
<p:tagLst xmlns:a="http://schemas.openxmlformats.org/drawingml/2006/main" xmlns:r="http://schemas.openxmlformats.org/officeDocument/2006/relationships" xmlns:p="http://schemas.openxmlformats.org/presentationml/2006/main">
  <p:tag name="ZEROBASED" val="False"/>
</p:tagLst>
</file>

<file path=ppt/tags/tag16.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17.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B8176F303C8B46CCBA7654292E9D0E13&lt;/guid&gt;&#10;        &lt;description /&gt;&#10;        &lt;date&gt;10/23/2023 10:43:09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0E88C67815FB45B18EFA8C0B6A5C9F1B&lt;/guid&gt;&#10;            &lt;repollguid&gt;9F69630F86C042F382E91C7000372D59&lt;/repollguid&gt;&#10;            &lt;sourceid&gt;20034B0C9A914DDC8B5204C0B43CC83B&lt;/sourceid&gt;&#10;            &lt;questiontext&gt;How many of the friends you identified lived in a different dorm on campus&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answers&gt;&#10;                &lt;answer&gt;&#10;                    &lt;guid&gt;A1CCBFB22B404B7B93316797FC76409C&lt;/guid&gt;&#10;                    &lt;answertext&gt;3&lt;/answertext&gt;&#10;                    &lt;valuetype&gt;0&lt;/valuetype&gt;&#10;                &lt;/answer&gt;&#10;                &lt;answer&gt;&#10;                    &lt;guid&gt;1900F5D4B1F7409AAE8E1D80910EB065&lt;/guid&gt;&#10;                    &lt;answertext&gt;2&lt;/answertext&gt;&#10;                    &lt;valuetype&gt;0&lt;/valuetype&gt;&#10;                &lt;/answer&gt;&#10;                &lt;answer&gt;&#10;                    &lt;guid&gt;9135AEBFCE834AB2BE8E4363C7A81B70&lt;/guid&gt;&#10;                    &lt;answertext&gt;1&lt;/answertext&gt;&#10;                    &lt;valuetype&gt;0&lt;/valuetype&gt;&#10;                &lt;/answer&gt;&#10;                &lt;answer&gt;&#10;                    &lt;guid&gt;4C29605AFC1D4317818136914EB6FA12&lt;/guid&gt;&#10;                    &lt;answertext&gt;0&lt;/answertext&gt;&#10;                    &lt;valuetype&gt;0&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How many of the friends you identified lived in a different dorm on campus&quot;,&quot;Responders&quot;:15,&quot;Participants&quot;:15,&quot;Responses&quot;:15,&quot;IsCaseSensitive&quot;:false,&quot;TotalCorrect&quot;:0,&quot;Mean&quot;:2.8666666666666667,&quot;Median&quot;:3.0,&quot;StandardDeviation&quot;:1.0873004286866728,&quot;Variance&quot;:1.1822222222222223,&quot;PageSize&quot;:0,&quot;Offset&quot;:0,&quot;CorrectValues&quot;:&quot;&quot;,&quot;Results&quot;:[{&quot;Count&quot;:2.0,&quot;PointResponses&quot;:null,&quot;Name&quot;:&quot;3&quot;,&quot;Bullet&quot;:&quot;A&quot;,&quot;SecondaryName&quot;:&quot;&quot;,&quot;ValueType&quot;:0,&quot;Key&quot;:&quot;31&quot;},{&quot;Count&quot;:4.0,&quot;PointResponses&quot;:null,&quot;Name&quot;:&quot;2&quot;,&quot;Bullet&quot;:&quot;B&quot;,&quot;SecondaryName&quot;:&quot;&quot;,&quot;ValueType&quot;:0,&quot;Key&quot;:&quot;22&quot;},{&quot;Count&quot;:3.0,&quot;PointResponses&quot;:null,&quot;Name&quot;:&quot;1&quot;,&quot;Bullet&quot;:&quot;C&quot;,&quot;SecondaryName&quot;:&quot;&quot;,&quot;ValueType&quot;:0,&quot;Key&quot;:&quot;13&quot;},{&quot;Count&quot;:6.0,&quot;PointResponses&quot;:null,&quot;Name&quot;:&quot;0&quot;,&quot;Bullet&quot;:&quot;D&quot;,&quot;SecondaryName&quot;:&quot;&quot;,&quot;ValueType&quot;:0,&quot;Key&quot;:&quot;04&quot;}]}"/>
  <p:tag name="HASRESULTS" val="True"/>
</p:tagLst>
</file>

<file path=ppt/tags/tag18.xml><?xml version="1.0" encoding="utf-8"?>
<p:tagLst xmlns:a="http://schemas.openxmlformats.org/drawingml/2006/main" xmlns:r="http://schemas.openxmlformats.org/officeDocument/2006/relationships" xmlns:p="http://schemas.openxmlformats.org/presentationml/2006/main">
  <p:tag name="TYPE" val="0"/>
  <p:tag name="NUMBERFORMAT" val="1"/>
  <p:tag name="COLORTYPE" val="SCHEME"/>
  <p:tag name="DEFINEDCOLORS" val="3,6,10,45,32,50,13,4,9,55,1"/>
  <p:tag name="LABELFORMAT" val="1"/>
</p:tagLst>
</file>

<file path=ppt/tags/tag19.xml><?xml version="1.0" encoding="utf-8"?>
<p:tagLst xmlns:a="http://schemas.openxmlformats.org/drawingml/2006/main" xmlns:r="http://schemas.openxmlformats.org/officeDocument/2006/relationships" xmlns:p="http://schemas.openxmlformats.org/presentationml/2006/main">
  <p:tag name="ZEROBASED" val="False"/>
</p:tagLst>
</file>

<file path=ppt/tags/tag2.xml><?xml version="1.0" encoding="utf-8"?>
<p:tagLst xmlns:a="http://schemas.openxmlformats.org/drawingml/2006/main" xmlns:r="http://schemas.openxmlformats.org/officeDocument/2006/relationships" xmlns:p="http://schemas.openxmlformats.org/presentationml/2006/main">
  <p:tag name="TYPE" val="0"/>
  <p:tag name="NUMBERFORMAT" val="1"/>
  <p:tag name="COLORTYPE" val="SCHEME"/>
  <p:tag name="DEFINEDCOLORS" val="3,6,10,45,32,50,13,4,9,55,1"/>
  <p:tag name="LABELFORMAT" val="1"/>
</p:tagLst>
</file>

<file path=ppt/tags/tag20.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21.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True"/>
  <p:tag name="TPQUESTIONXML" val="﻿&lt;?xml version=&quot;1.0&quot; encoding=&quot;utf-8&quot;?&gt;&#10;&lt;questionlist&gt;&#10;    &lt;properties&gt;&#10;        &lt;guid&gt;C79FE3D7FCA948EDB361EE26AE136370&lt;/guid&gt;&#10;        &lt;description /&gt;&#10;        &lt;date&gt;3/6/2023 10:27:41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C56E69AEED5E41C2B7F9ADD6BF2EEDDB&lt;/guid&gt;&#10;            &lt;repollguid&gt;BF8E3820F7594A508FFE4B4AFE86F38F&lt;/repollguid&gt;&#10;            &lt;sourceid&gt;7204FED1A25148B282F31B5FD80F2CB3&lt;/sourceid&gt;&#10;            &lt;questiontext&gt;Which theory of relationship change proposes (in part) that how we interpret negative relationship events, and the role of the relationship influences relationship change (for better or worse)?&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correctanswerindicator&gt;True&lt;/correctanswerindicator&gt;&#10;            &lt;answers&gt;&#10;                &lt;answer&gt;&#10;                    &lt;guid&gt;BB4E43BB296549AEAF06646FFB37CFCC&lt;/guid&gt;&#10;                    &lt;answertext&gt;Social exchange theory&lt;/answertext&gt;&#10;                    &lt;valuetype&gt;-1&lt;/valuetype&gt;&#10;                &lt;/answer&gt;&#10;                &lt;answer&gt;&#10;                    &lt;guid&gt;48C9594BD5974E3DB09844735BEEB9ED&lt;/guid&gt;&#10;                    &lt;answertext&gt;Proximity management theory&lt;/answertext&gt;&#10;                    &lt;valuetype&gt;-1&lt;/valuetype&gt;&#10;                &lt;/answer&gt;&#10;                &lt;answer&gt;&#10;                    &lt;guid&gt;52773FE4FD014FEDA1F4BAE6645081A0&lt;/guid&gt;&#10;                    &lt;answertext&gt;Crisis theory&lt;/answertext&gt;&#10;                    &lt;valuetype&gt;1&lt;/valuetype&gt;&#10;                &lt;/answer&gt;&#10;                &lt;answer&gt;&#10;                    &lt;guid&gt;3E77E4532D104B99ACF503C7D59A93E3&lt;/guid&gt;&#10;                    &lt;answertext&gt;Transactional relationships theory&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Which theory of relationship change proposes (in part) that how we interpret negative relationship events, and the role of the relationship influences relationship change (for better or worse)?&quot;,&quot;Responders&quot;:15,&quot;Participants&quot;:16,&quot;Responses&quot;:15,&quot;IsCaseSensitive&quot;:false,&quot;TotalCorrect&quot;:6,&quot;Mean&quot;:2.6,&quot;Median&quot;:3.0,&quot;StandardDeviation&quot;:1.019803902718557,&quot;Variance&quot;:1.04,&quot;PageSize&quot;:0,&quot;Offset&quot;:0,&quot;CorrectValues&quot;:&quot;&quot;,&quot;Results&quot;:[{&quot;Count&quot;:3.0,&quot;PointResponses&quot;:null,&quot;Name&quot;:&quot;Social exchange theory&quot;,&quot;Bullet&quot;:&quot;A&quot;,&quot;SecondaryName&quot;:&quot;&quot;,&quot;ValueType&quot;:-1,&quot;Key&quot;:&quot;Social exchange theory1&quot;},{&quot;Count&quot;:3.0,&quot;PointResponses&quot;:null,&quot;Name&quot;:&quot;Proximity management theory&quot;,&quot;Bullet&quot;:&quot;B&quot;,&quot;SecondaryName&quot;:&quot;&quot;,&quot;ValueType&quot;:-1,&quot;Key&quot;:&quot;Proximity management theory2&quot;},{&quot;Count&quot;:6.0,&quot;PointResponses&quot;:null,&quot;Name&quot;:&quot;Crisis theory&quot;,&quot;Bullet&quot;:&quot;C&quot;,&quot;SecondaryName&quot;:&quot;&quot;,&quot;ValueType&quot;:1,&quot;Key&quot;:&quot;Crisis theory3&quot;},{&quot;Count&quot;:3.0,&quot;PointResponses&quot;:null,&quot;Name&quot;:&quot;Transactional relationships theory&quot;,&quot;Bullet&quot;:&quot;D&quot;,&quot;SecondaryName&quot;:&quot;&quot;,&quot;ValueType&quot;:-1,&quot;Key&quot;:&quot;Transactional relationships theory4&quot;}]}"/>
  <p:tag name="HASRESULTS" val="True"/>
</p:tagLst>
</file>

<file path=ppt/tags/tag22.xml><?xml version="1.0" encoding="utf-8"?>
<p:tagLst xmlns:a="http://schemas.openxmlformats.org/drawingml/2006/main" xmlns:r="http://schemas.openxmlformats.org/officeDocument/2006/relationships" xmlns:p="http://schemas.openxmlformats.org/presentationml/2006/main">
  <p:tag name="TYPE" val="0"/>
  <p:tag name="NUMBERFORMAT" val="1"/>
  <p:tag name="COLORTYPE" val="SCHEME"/>
  <p:tag name="DEFINEDCOLORS" val="3,6,10,45,32,50,13,4,9,55,1"/>
  <p:tag name="LABELFORMAT" val="1"/>
</p:tagLst>
</file>

<file path=ppt/tags/tag23.xml><?xml version="1.0" encoding="utf-8"?>
<p:tagLst xmlns:a="http://schemas.openxmlformats.org/drawingml/2006/main" xmlns:r="http://schemas.openxmlformats.org/officeDocument/2006/relationships" xmlns:p="http://schemas.openxmlformats.org/presentationml/2006/main">
  <p:tag name="ZEROBASED" val="False"/>
</p:tagLst>
</file>

<file path=ppt/tags/tag24.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25.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26.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FDB81BD6F9F64379BD4573B09E1E958A&lt;/guid&gt;&#10;        &lt;description /&gt;&#10;        &lt;date&gt;3/7/2023 4:34:48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1B72C8B0099F4E5BAF11D63EA9F2D8DF&lt;/guid&gt;&#10;            &lt;repollguid&gt;AE5270E05F06409787AFEC850E1A8E9C&lt;/repollguid&gt;&#10;            &lt;sourceid&gt;26C22029E2FC4E2597AD23954C0D0183&lt;/sourceid&gt;&#10;            &lt;questiontext&gt;Farrah rides the bus to work each day and always has the same bus driver. Over time, the bus driver begins chatting with her more and more. Initially, Farrah slightly dislikes the bus driver but after many trips she finds that she has become more attracted to him (nonromantic). This is likely due to the __________ principle of attraction and it’s most likely the principle works in this scenario because _________.&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correctanswerindicator&gt;True&lt;/correctanswerindicator&gt;&#10;            &lt;answers&gt;&#10;                &lt;answer&gt;&#10;                    &lt;guid&gt;88D7847E8C0448A8B55C2FB712126D60&lt;/guid&gt;&#10;                    &lt;answertext&gt;Proximity; we are motivated to like people we must encounter frequently&lt;/answertext&gt;&#10;                    &lt;valuetype&gt;1&lt;/valuetype&gt;&#10;                &lt;/answer&gt;&#10;                &lt;answer&gt;&#10;                    &lt;guid&gt;B2A1516E7BE04F8D8394BDF4C1008777&lt;/guid&gt;&#10;                    &lt;answertext&gt;Proximity; we like having our own characteristics validated&lt;/answertext&gt;&#10;                    &lt;valuetype&gt;-1&lt;/valuetype&gt;&#10;                &lt;/answer&gt;&#10;                &lt;answer&gt;&#10;                    &lt;guid&gt;17FC11F555C34A7CB8A9BD7C8B4B07F8&lt;/guid&gt;&#10;                    &lt;answertext&gt;Similarity; we discover that all people are actually pretty similar to each other once we get to know them&lt;/answertext&gt;&#10;                    &lt;valuetype&gt;-1&lt;/valuetype&gt;&#10;                &lt;/answer&gt;&#10;                &lt;answer&gt;&#10;                    &lt;guid&gt;DC5DDE74B4164233B91A47896183FCA8&lt;/guid&gt;&#10;                    &lt;answertext&gt;Similarity; we tend to have less conflict with people we are similar too&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Farrah rides the bus to work each day and always has the same bus driver. Over time, the bus driver begins chatting with her more and more. Initially, Farrah slightly dislikes the bus driver but after many trips she finds that she has become more attracted to him (nonromantic). This is likely due to the __________ principle of attraction and it’s most likely the principle works in this scenario because _________.&quot;,&quot;Responders&quot;:15,&quot;Participants&quot;:16,&quot;Responses&quot;:15,&quot;IsCaseSensitive&quot;:false,&quot;TotalCorrect&quot;:13,&quot;Mean&quot;:1.3333333333333333,&quot;Median&quot;:1.0,&quot;StandardDeviation&quot;:0.8692269873603532,&quot;Variance&quot;:0.75555555555555565,&quot;PageSize&quot;:0,&quot;Offset&quot;:0,&quot;CorrectValues&quot;:&quot;&quot;,&quot;Results&quot;:[{&quot;Count&quot;:13.0,&quot;PointResponses&quot;:null,&quot;Name&quot;:&quot;Proximity; we are motivated to like people we must encounter frequently&quot;,&quot;Bullet&quot;:&quot;A&quot;,&quot;SecondaryName&quot;:&quot;&quot;,&quot;ValueType&quot;:1,&quot;Key&quot;:&quot;Proximity; we are motivated to like people we must encounter frequently1&quot;},{&quot;Count&quot;:0.0,&quot;PointResponses&quot;:null,&quot;Name&quot;:&quot;Proximity; we like having our own characteristics validated&quot;,&quot;Bullet&quot;:&quot;B&quot;,&quot;SecondaryName&quot;:&quot;&quot;,&quot;ValueType&quot;:-1,&quot;Key&quot;:&quot;Proximity; we like having our own characteristics validated2&quot;},{&quot;Count&quot;:1.0,&quot;PointResponses&quot;:null,&quot;Name&quot;:&quot;Similarity; we discover that all people are actually pretty similar to each other once we get to know them&quot;,&quot;Bullet&quot;:&quot;C&quot;,&quot;SecondaryName&quot;:&quot;&quot;,&quot;ValueType&quot;:-1,&quot;Key&quot;:&quot;Similarity; we discover that all people are actually pretty similar to each other once we get to know them3&quot;},{&quot;Count&quot;:1.0,&quot;PointResponses&quot;:null,&quot;Name&quot;:&quot;Similarity; we tend to have less conflict with people we are similar too&quot;,&quot;Bullet&quot;:&quot;D&quot;,&quot;SecondaryName&quot;:&quot;&quot;,&quot;ValueType&quot;:-1,&quot;Key&quot;:&quot;Similarity; we tend to have less conflict with people we are similar too4&quot;}]}"/>
  <p:tag name="HASRESULTS" val="True"/>
</p:tagLst>
</file>

<file path=ppt/tags/tag27.xml><?xml version="1.0" encoding="utf-8"?>
<p:tagLst xmlns:a="http://schemas.openxmlformats.org/drawingml/2006/main" xmlns:r="http://schemas.openxmlformats.org/officeDocument/2006/relationships" xmlns:p="http://schemas.openxmlformats.org/presentationml/2006/main">
  <p:tag name="TYPE" val="0"/>
  <p:tag name="NUMBERFORMAT" val="1"/>
  <p:tag name="COLORTYPE" val="SCHEME"/>
  <p:tag name="DEFINEDCOLORS" val="3,6,10,45,32,50,13,4,9,55,1"/>
  <p:tag name="LABELFORMAT" val="1"/>
</p:tagLst>
</file>

<file path=ppt/tags/tag28.xml><?xml version="1.0" encoding="utf-8"?>
<p:tagLst xmlns:a="http://schemas.openxmlformats.org/drawingml/2006/main" xmlns:r="http://schemas.openxmlformats.org/officeDocument/2006/relationships" xmlns:p="http://schemas.openxmlformats.org/presentationml/2006/main">
  <p:tag name="ZEROBASED" val="False"/>
</p:tagLst>
</file>

<file path=ppt/tags/tag29.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3.xml><?xml version="1.0" encoding="utf-8"?>
<p:tagLst xmlns:a="http://schemas.openxmlformats.org/drawingml/2006/main" xmlns:r="http://schemas.openxmlformats.org/officeDocument/2006/relationships" xmlns:p="http://schemas.openxmlformats.org/presentationml/2006/main">
  <p:tag name="ZEROBASED" val="False"/>
</p:tagLst>
</file>

<file path=ppt/tags/tag30.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31.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FDB81BD6F9F64379BD4573B09E1E958A&lt;/guid&gt;&#10;        &lt;description /&gt;&#10;        &lt;date&gt;3/7/2023 4:34:48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888FBB186A3D42E6AD0BD29A319509EE&lt;/guid&gt;&#10;            &lt;repollguid&gt;AE5270E05F06409787AFEC850E1A8E9C&lt;/repollguid&gt;&#10;            &lt;sourceid&gt;26C22029E2FC4E2597AD23954C0D0183&lt;/sourceid&gt;&#10;            &lt;questiontext&gt;Tara has many friends who are psychology majors. In contrast, Tara does not have many friends who are accounting majors and it might be reasonably argued that those two majors are the most dissimilar from each other. At this point, you should notice that you’re being asked to provide answer C to indicate attention as paying attention to others tends to be perceived as a likeable quality. This is likely due to the __________ principle of attraction and it’s most likely the principle works in this scenario because _________.&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answers&gt;&#10;                &lt;answer&gt;&#10;                    &lt;guid&gt;88D7847E8C0448A8B55C2FB712126D60&lt;/guid&gt;&#10;                    &lt;answertext&gt;Proximity; we discover that all people are actually pretty similar to each other once we get to know them&lt;/answertext&gt;&#10;                    &lt;valuetype&gt;1&lt;/valuetype&gt;&#10;                &lt;/answer&gt;&#10;                &lt;answer&gt;&#10;                    &lt;guid&gt;B2A1516E7BE04F8D8394BDF4C1008777&lt;/guid&gt;&#10;                    &lt;answertext&gt;Proximity; we like having our own characteristics validated&lt;/answertext&gt;&#10;                    &lt;valuetype&gt;-1&lt;/valuetype&gt;&#10;                &lt;/answer&gt;&#10;                &lt;answer&gt;&#10;                    &lt;guid&gt;17FC11F555C34A7CB8A9BD7C8B4B07F8&lt;/guid&gt;&#10;                    &lt;answertext&gt;Similarity; It’s cool when people display qualities we hope they will have despite the fact that behaviors are often caused by external causes, and we shouldn’t be too judgmental&lt;/answertext&gt;&#10;                    &lt;valuetype&gt;-1&lt;/valuetype&gt;&#10;                &lt;/answer&gt;&#10;                &lt;answer&gt;&#10;                    &lt;guid&gt;DC5DDE74B4164233B91A47896183FCA8&lt;/guid&gt;&#10;                    &lt;answertext&gt;Similarity; we are motivated to like people we must encounter frequently&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Tara has many friends who are psychology majors. In contrast, Tara does not have many friends who are accounting majors and it might be reasonably argued that those two majors are the most dissimilar from each other. At this point, you should notice that you’re being asked to provide answer C to indicate attention as paying attention to others tends to be perceived as a likeable quality. This is likely due to the __________ principle of attraction and it’s most likely the principle works in this scenario because _________.&quot;,&quot;Responders&quot;:15,&quot;Participants&quot;:16,&quot;Responses&quot;:15,&quot;IsCaseSensitive&quot;:false,&quot;TotalCorrect&quot;:0,&quot;Mean&quot;:2.9333333333333331,&quot;Median&quot;:3.0,&quot;StandardDeviation&quot;:0.24944382578492943,&quot;Variance&quot;:0.06222222222222222,&quot;PageSize&quot;:0,&quot;Offset&quot;:0,&quot;CorrectValues&quot;:&quot;&quot;,&quot;Results&quot;:[{&quot;Count&quot;:0.0,&quot;PointResponses&quot;:null,&quot;Name&quot;:&quot;Proximity; we discover that all people are actually pretty similar to each other once we get to know them&quot;,&quot;Bullet&quot;:&quot;A&quot;,&quot;SecondaryName&quot;:&quot;&quot;,&quot;ValueType&quot;:1,&quot;Key&quot;:&quot;Proximity; we discover that all people are actually pretty similar to each other once we get to know them1&quot;},{&quot;Count&quot;:1.0,&quot;PointResponses&quot;:null,&quot;Name&quot;:&quot;Proximity; we like having our own characteristics validated&quot;,&quot;Bullet&quot;:&quot;B&quot;,&quot;SecondaryName&quot;:&quot;&quot;,&quot;ValueType&quot;:-1,&quot;Key&quot;:&quot;Proximity; we like having our own characteristics validated2&quot;},{&quot;Count&quot;:14.0,&quot;PointResponses&quot;:null,&quot;Name&quot;:&quot;Similarity; It’s cool when people display qualities we hope they will have despite the fact that behaviors are often caused by external causes, and we shouldn’t be too judgmental&quot;,&quot;Bullet&quot;:&quot;C&quot;,&quot;SecondaryName&quot;:&quot;&quot;,&quot;ValueType&quot;:-1,&quot;Key&quot;:&quot;Similarity; It’s cool when people display qualities we hope they will have despite the fact that behaviors are often caused by external causes, and we shouldn’t be too judgmental3&quot;},{&quot;Count&quot;:0.0,&quot;PointResponses&quot;:null,&quot;Name&quot;:&quot;Similarity; we are motivated to like people we must encounter frequently&quot;,&quot;Bullet&quot;:&quot;D&quot;,&quot;SecondaryName&quot;:&quot;&quot;,&quot;ValueType&quot;:-1,&quot;Key&quot;:&quot;Similarity; we are motivated to like people we must encounter frequently4&quot;}]}"/>
  <p:tag name="HASRESULTS" val="True"/>
</p:tagLst>
</file>

<file path=ppt/tags/tag32.xml><?xml version="1.0" encoding="utf-8"?>
<p:tagLst xmlns:a="http://schemas.openxmlformats.org/drawingml/2006/main" xmlns:r="http://schemas.openxmlformats.org/officeDocument/2006/relationships" xmlns:p="http://schemas.openxmlformats.org/presentationml/2006/main">
  <p:tag name="TYPE" val="0"/>
  <p:tag name="NUMBERFORMAT" val="1"/>
  <p:tag name="COLORTYPE" val="SCHEME"/>
  <p:tag name="DEFINEDCOLORS" val="3,6,10,45,32,50,13,4,9,55,1"/>
  <p:tag name="LABELFORMAT" val="1"/>
</p:tagLst>
</file>

<file path=ppt/tags/tag33.xml><?xml version="1.0" encoding="utf-8"?>
<p:tagLst xmlns:a="http://schemas.openxmlformats.org/drawingml/2006/main" xmlns:r="http://schemas.openxmlformats.org/officeDocument/2006/relationships" xmlns:p="http://schemas.openxmlformats.org/presentationml/2006/main">
  <p:tag name="ZEROBASED" val="False"/>
</p:tagLst>
</file>

<file path=ppt/tags/tag34.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35.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BD43746D30974407B21EB7FF8BA887CB&lt;/guid&gt;&#10;        &lt;description /&gt;&#10;        &lt;date&gt;3/7/2023 7:08:48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AFD88E3B66784147B8EC8E9ECC549201&lt;/guid&gt;&#10;            &lt;repollguid&gt;344F14A5CFDB47278ABF45AF47567E90&lt;/repollguid&gt;&#10;            &lt;sourceid&gt;C3D0569AFC054ABDB8502941F0A6673C&lt;/sourceid&gt;&#10;            &lt;questiontext&gt;Which version of this face do you find most attractive?&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answers&gt;&#10;                &lt;answer&gt;&#10;                    &lt;guid&gt;1E0CB50ECF0E413CAA3AD6F66ABD5122&lt;/guid&gt;&#10;                    &lt;answertext&gt;Top&lt;/answertext&gt;&#10;                    &lt;valuetype&gt;0&lt;/valuetype&gt;&#10;                &lt;/answer&gt;&#10;                &lt;answer&gt;&#10;                    &lt;guid&gt;E04C0B38030342A09D8BA29DECF1C400&lt;/guid&gt;&#10;                    &lt;answertext&gt;Second&lt;/answertext&gt;&#10;                    &lt;valuetype&gt;0&lt;/valuetype&gt;&#10;                &lt;/answer&gt;&#10;                &lt;answer&gt;&#10;                    &lt;guid&gt;7FC35794601C4A02A39492EB96342FB7&lt;/guid&gt;&#10;                    &lt;answertext&gt;Third&lt;/answertext&gt;&#10;                    &lt;valuetype&gt;0&lt;/valuetype&gt;&#10;                &lt;/answer&gt;&#10;                &lt;answer&gt;&#10;                    &lt;guid&gt;65C9916AA5E840C3802826B5C47DBF9E&lt;/guid&gt;&#10;                    &lt;answertext&gt;Bottom&lt;/answertext&gt;&#10;                    &lt;valuetype&gt;0&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Which version of this face do you find most attractive?&quot;,&quot;Responders&quot;:14,&quot;Participants&quot;:16,&quot;Responses&quot;:14,&quot;IsCaseSensitive&quot;:false,&quot;TotalCorrect&quot;:0,&quot;Mean&quot;:2.4285714285714284,&quot;Median&quot;:2.0,&quot;StandardDeviation&quot;:0.82065180664828974,&quot;Variance&quot;:0.673469387755102,&quot;PageSize&quot;:0,&quot;Offset&quot;:0,&quot;CorrectValues&quot;:&quot;&quot;,&quot;Results&quot;:[{&quot;Count&quot;:1.0,&quot;PointResponses&quot;:null,&quot;Name&quot;:&quot;Top&quot;,&quot;Bullet&quot;:&quot;A&quot;,&quot;SecondaryName&quot;:&quot;&quot;,&quot;ValueType&quot;:0,&quot;Key&quot;:&quot;Top1&quot;},{&quot;Count&quot;:8.0,&quot;PointResponses&quot;:null,&quot;Name&quot;:&quot;Second&quot;,&quot;Bullet&quot;:&quot;B&quot;,&quot;SecondaryName&quot;:&quot;&quot;,&quot;ValueType&quot;:0,&quot;Key&quot;:&quot;Second2&quot;},{&quot;Count&quot;:3.0,&quot;PointResponses&quot;:null,&quot;Name&quot;:&quot;Third&quot;,&quot;Bullet&quot;:&quot;C&quot;,&quot;SecondaryName&quot;:&quot;&quot;,&quot;ValueType&quot;:0,&quot;Key&quot;:&quot;Third3&quot;},{&quot;Count&quot;:2.0,&quot;PointResponses&quot;:null,&quot;Name&quot;:&quot;Bottom&quot;,&quot;Bullet&quot;:&quot;D&quot;,&quot;SecondaryName&quot;:&quot;&quot;,&quot;ValueType&quot;:0,&quot;Key&quot;:&quot;Bottom4&quot;}]}"/>
  <p:tag name="HASRESULTS" val="True"/>
</p:tagLst>
</file>

<file path=ppt/tags/tag36.xml><?xml version="1.0" encoding="utf-8"?>
<p:tagLst xmlns:a="http://schemas.openxmlformats.org/drawingml/2006/main" xmlns:r="http://schemas.openxmlformats.org/officeDocument/2006/relationships" xmlns:p="http://schemas.openxmlformats.org/presentationml/2006/main">
  <p:tag name="TYPE" val="0"/>
  <p:tag name="NUMBERFORMAT" val="1"/>
  <p:tag name="COLORTYPE" val="SCHEME"/>
  <p:tag name="DEFINEDCOLORS" val="3,6,10,45,32,50,13,4,9,55,1"/>
  <p:tag name="LABELFORMAT" val="1"/>
</p:tagLst>
</file>

<file path=ppt/tags/tag37.xml><?xml version="1.0" encoding="utf-8"?>
<p:tagLst xmlns:a="http://schemas.openxmlformats.org/drawingml/2006/main" xmlns:r="http://schemas.openxmlformats.org/officeDocument/2006/relationships" xmlns:p="http://schemas.openxmlformats.org/presentationml/2006/main">
  <p:tag name="ZEROBASED" val="False"/>
</p:tagLst>
</file>

<file path=ppt/tags/tag38.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39.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BD43746D30974407B21EB7FF8BA887CB&lt;/guid&gt;&#10;        &lt;description /&gt;&#10;        &lt;date&gt;3/7/2023 7:08:48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37F06A1472FE451F8653B69382D02EF3&lt;/guid&gt;&#10;            &lt;repollguid&gt;344F14A5CFDB47278ABF45AF47567E90&lt;/repollguid&gt;&#10;            &lt;sourceid&gt;C3D0569AFC054ABDB8502941F0A6673C&lt;/sourceid&gt;&#10;            &lt;questiontext&gt;Which version of this face do you find most attractive?&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answers&gt;&#10;                &lt;answer&gt;&#10;                    &lt;guid&gt;1E0CB50ECF0E413CAA3AD6F66ABD5122&lt;/guid&gt;&#10;                    &lt;answertext&gt;Top&lt;/answertext&gt;&#10;                    &lt;valuetype&gt;0&lt;/valuetype&gt;&#10;                &lt;/answer&gt;&#10;                &lt;answer&gt;&#10;                    &lt;guid&gt;E04C0B38030342A09D8BA29DECF1C400&lt;/guid&gt;&#10;                    &lt;answertext&gt;Second&lt;/answertext&gt;&#10;                    &lt;valuetype&gt;0&lt;/valuetype&gt;&#10;                &lt;/answer&gt;&#10;                &lt;answer&gt;&#10;                    &lt;guid&gt;7FC35794601C4A02A39492EB96342FB7&lt;/guid&gt;&#10;                    &lt;answertext&gt;Third&lt;/answertext&gt;&#10;                    &lt;valuetype&gt;0&lt;/valuetype&gt;&#10;                &lt;/answer&gt;&#10;                &lt;answer&gt;&#10;                    &lt;guid&gt;65C9916AA5E840C3802826B5C47DBF9E&lt;/guid&gt;&#10;                    &lt;answertext&gt;Bottom&lt;/answertext&gt;&#10;                    &lt;valuetype&gt;0&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HASRESULTS" val="False"/>
</p:tagLst>
</file>

<file path=ppt/tags/tag4.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40.xml><?xml version="1.0" encoding="utf-8"?>
<p:tagLst xmlns:a="http://schemas.openxmlformats.org/drawingml/2006/main" xmlns:r="http://schemas.openxmlformats.org/officeDocument/2006/relationships" xmlns:p="http://schemas.openxmlformats.org/presentationml/2006/main">
  <p:tag name="TYPE" val="0"/>
  <p:tag name="NUMBERFORMAT" val="1"/>
  <p:tag name="COLORTYPE" val="SCHEME"/>
  <p:tag name="DEFINEDCOLORS" val="3,6,10,45,32,50,13,4,9,55,1"/>
  <p:tag name="LABELFORMAT" val="1"/>
</p:tagLst>
</file>

<file path=ppt/tags/tag41.xml><?xml version="1.0" encoding="utf-8"?>
<p:tagLst xmlns:a="http://schemas.openxmlformats.org/drawingml/2006/main" xmlns:r="http://schemas.openxmlformats.org/officeDocument/2006/relationships" xmlns:p="http://schemas.openxmlformats.org/presentationml/2006/main">
  <p:tag name="ZEROBASED" val="False"/>
</p:tagLst>
</file>

<file path=ppt/tags/tag42.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5.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B8176F303C8B46CCBA7654292E9D0E13&lt;/guid&gt;&#10;        &lt;description /&gt;&#10;        &lt;date&gt;10/23/2023 10:43:09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247A7CECD8DB49E6B4F2FC924B978868&lt;/guid&gt;&#10;            &lt;repollguid&gt;9F69630F86C042F382E91C7000372D59&lt;/repollguid&gt;&#10;            &lt;sourceid&gt;20034B0C9A914DDC8B5204C0B43CC83B&lt;/sourceid&gt;&#10;            &lt;questiontext&gt;How many of the friends you identified lived in your dorm room?&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answers&gt;&#10;                &lt;answer&gt;&#10;                    &lt;guid&gt;A1CCBFB22B404B7B93316797FC76409C&lt;/guid&gt;&#10;                    &lt;answertext&gt;3&lt;/answertext&gt;&#10;                    &lt;valuetype&gt;0&lt;/valuetype&gt;&#10;                &lt;/answer&gt;&#10;                &lt;answer&gt;&#10;                    &lt;guid&gt;1900F5D4B1F7409AAE8E1D80910EB065&lt;/guid&gt;&#10;                    &lt;answertext&gt;2&lt;/answertext&gt;&#10;                    &lt;valuetype&gt;0&lt;/valuetype&gt;&#10;                &lt;/answer&gt;&#10;                &lt;answer&gt;&#10;                    &lt;guid&gt;9135AEBFCE834AB2BE8E4363C7A81B70&lt;/guid&gt;&#10;                    &lt;answertext&gt;1&lt;/answertext&gt;&#10;                    &lt;valuetype&gt;0&lt;/valuetype&gt;&#10;                &lt;/answer&gt;&#10;                &lt;answer&gt;&#10;                    &lt;guid&gt;4C29605AFC1D4317818136914EB6FA12&lt;/guid&gt;&#10;                    &lt;answertext&gt;0&lt;/answertext&gt;&#10;                    &lt;valuetype&gt;0&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How many of the friends you identified lived in your dorm room?&quot;,&quot;Responders&quot;:15,&quot;Participants&quot;:15,&quot;Responses&quot;:15,&quot;IsCaseSensitive&quot;:false,&quot;TotalCorrect&quot;:0,&quot;Mean&quot;:3.2666666666666666,&quot;Median&quot;:4.0,&quot;StandardDeviation&quot;:0.85374989832437986,&quot;Variance&quot;:0.72888888888888892,&quot;PageSize&quot;:0,&quot;Offset&quot;:0,&quot;CorrectValues&quot;:&quot;&quot;,&quot;Results&quot;:[{&quot;Count&quot;:0.0,&quot;PointResponses&quot;:null,&quot;Name&quot;:&quot;3&quot;,&quot;Bullet&quot;:&quot;A&quot;,&quot;SecondaryName&quot;:&quot;&quot;,&quot;ValueType&quot;:0,&quot;Key&quot;:&quot;31&quot;},{&quot;Count&quot;:4.0,&quot;PointResponses&quot;:null,&quot;Name&quot;:&quot;2&quot;,&quot;Bullet&quot;:&quot;B&quot;,&quot;SecondaryName&quot;:&quot;&quot;,&quot;ValueType&quot;:0,&quot;Key&quot;:&quot;22&quot;},{&quot;Count&quot;:3.0,&quot;PointResponses&quot;:null,&quot;Name&quot;:&quot;1&quot;,&quot;Bullet&quot;:&quot;C&quot;,&quot;SecondaryName&quot;:&quot;&quot;,&quot;ValueType&quot;:0,&quot;Key&quot;:&quot;13&quot;},{&quot;Count&quot;:8.0,&quot;PointResponses&quot;:null,&quot;Name&quot;:&quot;0&quot;,&quot;Bullet&quot;:&quot;D&quot;,&quot;SecondaryName&quot;:&quot;&quot;,&quot;ValueType&quot;:0,&quot;Key&quot;:&quot;04&quot;}]}"/>
  <p:tag name="HASRESULTS" val="True"/>
</p:tagLst>
</file>

<file path=ppt/tags/tag6.xml><?xml version="1.0" encoding="utf-8"?>
<p:tagLst xmlns:a="http://schemas.openxmlformats.org/drawingml/2006/main" xmlns:r="http://schemas.openxmlformats.org/officeDocument/2006/relationships" xmlns:p="http://schemas.openxmlformats.org/presentationml/2006/main">
  <p:tag name="TYPE" val="0"/>
  <p:tag name="NUMBERFORMAT" val="1"/>
  <p:tag name="COLORTYPE" val="SCHEME"/>
  <p:tag name="DEFINEDCOLORS" val="3,6,10,45,32,50,13,4,9,55,1"/>
  <p:tag name="LABELFORMAT" val="1"/>
</p:tagLst>
</file>

<file path=ppt/tags/tag7.xml><?xml version="1.0" encoding="utf-8"?>
<p:tagLst xmlns:a="http://schemas.openxmlformats.org/drawingml/2006/main" xmlns:r="http://schemas.openxmlformats.org/officeDocument/2006/relationships" xmlns:p="http://schemas.openxmlformats.org/presentationml/2006/main">
  <p:tag name="ZEROBASED" val="False"/>
</p:tagLst>
</file>

<file path=ppt/tags/tag8.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9.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B8176F303C8B46CCBA7654292E9D0E13&lt;/guid&gt;&#10;        &lt;description /&gt;&#10;        &lt;date&gt;10/23/2023 10:43:09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462DE2CEF6124B6FA45CD3348A83894E&lt;/guid&gt;&#10;            &lt;repollguid&gt;9F69630F86C042F382E91C7000372D59&lt;/repollguid&gt;&#10;            &lt;sourceid&gt;20034B0C9A914DDC8B5204C0B43CC83B&lt;/sourceid&gt;&#10;            &lt;questiontext&gt;How many of the friends you identified lived within two rooms of you in any direction?&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answers&gt;&#10;                &lt;answer&gt;&#10;                    &lt;guid&gt;A1CCBFB22B404B7B93316797FC76409C&lt;/guid&gt;&#10;                    &lt;answertext&gt;3&lt;/answertext&gt;&#10;                    &lt;valuetype&gt;0&lt;/valuetype&gt;&#10;                &lt;/answer&gt;&#10;                &lt;answer&gt;&#10;                    &lt;guid&gt;1900F5D4B1F7409AAE8E1D80910EB065&lt;/guid&gt;&#10;                    &lt;answertext&gt;2&lt;/answertext&gt;&#10;                    &lt;valuetype&gt;0&lt;/valuetype&gt;&#10;                &lt;/answer&gt;&#10;                &lt;answer&gt;&#10;                    &lt;guid&gt;9135AEBFCE834AB2BE8E4363C7A81B70&lt;/guid&gt;&#10;                    &lt;answertext&gt;1&lt;/answertext&gt;&#10;                    &lt;valuetype&gt;0&lt;/valuetype&gt;&#10;                &lt;/answer&gt;&#10;                &lt;answer&gt;&#10;                    &lt;guid&gt;4C29605AFC1D4317818136914EB6FA12&lt;/guid&gt;&#10;                    &lt;answertext&gt;0&lt;/answertext&gt;&#10;                    &lt;valuetype&gt;0&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How many of the friends you identified lived within two rooms of you in any direction?&quot;,&quot;Responders&quot;:14,&quot;Participants&quot;:15,&quot;Responses&quot;:14,&quot;IsCaseSensitive&quot;:false,&quot;TotalCorrect&quot;:0,&quot;Mean&quot;:3.7142857142857144,&quot;Median&quot;:4.0,&quot;StandardDeviation&quot;:0.6998542122237652,&quot;Variance&quot;:0.489795918367347,&quot;PageSize&quot;:0,&quot;Offset&quot;:0,&quot;CorrectValues&quot;:&quot;&quot;,&quot;Results&quot;:[{&quot;Count&quot;:0.0,&quot;PointResponses&quot;:null,&quot;Name&quot;:&quot;3&quot;,&quot;Bullet&quot;:&quot;A&quot;,&quot;SecondaryName&quot;:&quot;&quot;,&quot;ValueType&quot;:0,&quot;Key&quot;:&quot;31&quot;},{&quot;Count&quot;:2.0,&quot;PointResponses&quot;:null,&quot;Name&quot;:&quot;2&quot;,&quot;Bullet&quot;:&quot;B&quot;,&quot;SecondaryName&quot;:&quot;&quot;,&quot;ValueType&quot;:0,&quot;Key&quot;:&quot;22&quot;},{&quot;Count&quot;:0.0,&quot;PointResponses&quot;:null,&quot;Name&quot;:&quot;1&quot;,&quot;Bullet&quot;:&quot;C&quot;,&quot;SecondaryName&quot;:&quot;&quot;,&quot;ValueType&quot;:0,&quot;Key&quot;:&quot;13&quot;},{&quot;Count&quot;:12.0,&quot;PointResponses&quot;:null,&quot;Name&quot;:&quot;0&quot;,&quot;Bullet&quot;:&quot;D&quot;,&quot;SecondaryName&quot;:&quot;&quot;,&quot;ValueType&quot;:0,&quot;Key&quot;:&quot;04&quot;}]}"/>
  <p:tag name="HASRESULTS" val="True"/>
</p:tagLst>
</file>

<file path=ppt/theme/theme1.xml><?xml version="1.0" encoding="utf-8"?>
<a:theme xmlns:a="http://schemas.openxmlformats.org/drawingml/2006/main" name="shadbarc">
  <a:themeElements>
    <a:clrScheme name="">
      <a:dk1>
        <a:srgbClr val="000000"/>
      </a:dk1>
      <a:lt1>
        <a:srgbClr val="FFFFFF"/>
      </a:lt1>
      <a:dk2>
        <a:srgbClr val="000000"/>
      </a:dk2>
      <a:lt2>
        <a:srgbClr val="D49FFF"/>
      </a:lt2>
      <a:accent1>
        <a:srgbClr val="0000FF"/>
      </a:accent1>
      <a:accent2>
        <a:srgbClr val="FF5008"/>
      </a:accent2>
      <a:accent3>
        <a:srgbClr val="FFFFFF"/>
      </a:accent3>
      <a:accent4>
        <a:srgbClr val="000000"/>
      </a:accent4>
      <a:accent5>
        <a:srgbClr val="AAAAFF"/>
      </a:accent5>
      <a:accent6>
        <a:srgbClr val="E74806"/>
      </a:accent6>
      <a:hlink>
        <a:srgbClr val="8901F3"/>
      </a:hlink>
      <a:folHlink>
        <a:srgbClr val="919191"/>
      </a:folHlink>
    </a:clrScheme>
    <a:fontScheme name="shadbarc">
      <a:majorFont>
        <a:latin typeface="Book Antiqu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1143000" marR="0" indent="-228600" algn="l" defTabSz="914400" rtl="0" eaLnBrk="0" fontAlgn="base" latinLnBrk="0" hangingPunct="0">
          <a:lnSpc>
            <a:spcPct val="100000"/>
          </a:lnSpc>
          <a:spcBef>
            <a:spcPct val="20000"/>
          </a:spcBef>
          <a:spcAft>
            <a:spcPct val="0"/>
          </a:spcAft>
          <a:buClr>
            <a:schemeClr val="tx1"/>
          </a:buClr>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1143000" marR="0" indent="-228600" algn="l" defTabSz="914400" rtl="0" eaLnBrk="0" fontAlgn="base" latinLnBrk="0" hangingPunct="0">
          <a:lnSpc>
            <a:spcPct val="100000"/>
          </a:lnSpc>
          <a:spcBef>
            <a:spcPct val="20000"/>
          </a:spcBef>
          <a:spcAft>
            <a:spcPct val="0"/>
          </a:spcAft>
          <a:buClr>
            <a:schemeClr val="tx1"/>
          </a:buClr>
          <a:buSzTx/>
          <a:buFontTx/>
          <a:buChar char="»"/>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shadbarc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hadbar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shadbarc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hadbarc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hadbarc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hadbarc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shadbarc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2540</Words>
  <Application>Microsoft Office PowerPoint</Application>
  <PresentationFormat>Widescreen</PresentationFormat>
  <Paragraphs>326</Paragraphs>
  <Slides>39</Slides>
  <Notes>17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7" baseType="lpstr">
      <vt:lpstr>Arial</vt:lpstr>
      <vt:lpstr>Book Antiqua</vt:lpstr>
      <vt:lpstr>Calibri</vt:lpstr>
      <vt:lpstr>Monotype Sorts</vt:lpstr>
      <vt:lpstr>Segoe UI</vt:lpstr>
      <vt:lpstr>Times New Roman</vt:lpstr>
      <vt:lpstr>shadbarc</vt:lpstr>
      <vt:lpstr>Clip</vt:lpstr>
      <vt:lpstr>Relationships &amp; Attraction Part II</vt:lpstr>
      <vt:lpstr>Housekeeping</vt:lpstr>
      <vt:lpstr>Previously on PY 211 (10/23 edition)</vt:lpstr>
      <vt:lpstr>How many of the qualities you identified in best friend would also describe you?</vt:lpstr>
      <vt:lpstr>Attraction - Similarity</vt:lpstr>
      <vt:lpstr>WHY might opposites attract and under which circumstances?</vt:lpstr>
      <vt:lpstr>Any Evidence for Opposites Attract? – complimentary hypothesis</vt:lpstr>
      <vt:lpstr>Activity</vt:lpstr>
      <vt:lpstr>Activity</vt:lpstr>
      <vt:lpstr>How many of the friends you identified lived in your dorm room?</vt:lpstr>
      <vt:lpstr>How many of the friends you identified lived within two rooms of you in any direction?</vt:lpstr>
      <vt:lpstr>How many of the friends you identified lived on your dorm floor?</vt:lpstr>
      <vt:lpstr>How many of the friends you identified lived in a different dorm on campus</vt:lpstr>
      <vt:lpstr>Proximity – Research Examples</vt:lpstr>
      <vt:lpstr>Proximity</vt:lpstr>
      <vt:lpstr>Proximity</vt:lpstr>
      <vt:lpstr>Proximity</vt:lpstr>
      <vt:lpstr>Proximity</vt:lpstr>
      <vt:lpstr>Which theory of relationship change proposes (in part) that how we interpret negative relationship events, and the role of the relationship influences relationship change (for better or worse)?</vt:lpstr>
      <vt:lpstr>Farrah rides the bus to work each day and always has the same bus driver. Over time, the bus driver begins chatting with her more and more. Initially, Farrah slightly dislikes the bus driver but after many trips she finds that she has become more attracted to him (nonromantic). This is likely due to the __________ principle of attraction and it’s most likely the principle works in this scenario because _________.</vt:lpstr>
      <vt:lpstr>Tara has many friends who are psychology majors. In contrast, Tara does not have many friends who are accounting majors and it might be reasonably argued that those two majors are the most dissimilar from each other. At this point, you should notice that you’re being asked to provide answer C to indicate attention as paying attention to others tends to be perceived as a likeable quality.  This is likely due to the __________ principle of attraction and it’s most likely the principle works in this scenario because _________.</vt:lpstr>
      <vt:lpstr>Discussion</vt:lpstr>
      <vt:lpstr>Attraction – Physical attractiveness</vt:lpstr>
      <vt:lpstr>Attraction – physical attractiveness (PA)</vt:lpstr>
      <vt:lpstr>Attraction – physical attractiveness (PA)</vt:lpstr>
      <vt:lpstr>Attraction – physical attractiveness (PA)</vt:lpstr>
      <vt:lpstr>Physical Attractiveness (PA) – Is the Halo effect based in reality? </vt:lpstr>
      <vt:lpstr>Attraction – physical attractiveness (PA)</vt:lpstr>
      <vt:lpstr>Reflection after plastic surgery for face medical condition</vt:lpstr>
      <vt:lpstr>Attraction (Romantic/Sexual) – Physical attractiveness &amp;  Cultural + evolutionary  influences</vt:lpstr>
      <vt:lpstr>Physical Attractiveness</vt:lpstr>
      <vt:lpstr>Physical Attractiveness</vt:lpstr>
      <vt:lpstr>Physical Attractiveness</vt:lpstr>
      <vt:lpstr>PowerPoint Presentation</vt:lpstr>
      <vt:lpstr>Which version of this face do you find most attractive?</vt:lpstr>
      <vt:lpstr>PowerPoint Presentation</vt:lpstr>
      <vt:lpstr>Which version of this face do you find most attractive?</vt:lpstr>
      <vt:lpstr>Why did you pick the face you preferred compared to others?</vt:lpstr>
      <vt:lpstr>Asymmetry Vs.  Natural looking symmetry Vs. Strangely perfect symmetry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Relationships &amp; Attraction Part II</dc:title>
  <dc:creator>McDiarmid, Alexander</dc:creator>
  <cp:lastModifiedBy>McDiarmid, Alexander</cp:lastModifiedBy>
  <cp:revision>1</cp:revision>
  <dcterms:created xsi:type="dcterms:W3CDTF">2023-10-25T20:18:01Z</dcterms:created>
  <dcterms:modified xsi:type="dcterms:W3CDTF">2023-10-25T20:35:47Z</dcterms:modified>
</cp:coreProperties>
</file>