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7" r:id="rId3"/>
  </p:sldMasterIdLst>
  <p:notesMasterIdLst>
    <p:notesMasterId r:id="rId26"/>
  </p:notesMasterIdLst>
  <p:sldIdLst>
    <p:sldId id="269" r:id="rId4"/>
    <p:sldId id="268" r:id="rId5"/>
    <p:sldId id="267" r:id="rId6"/>
    <p:sldId id="264" r:id="rId7"/>
    <p:sldId id="279" r:id="rId8"/>
    <p:sldId id="280" r:id="rId9"/>
    <p:sldId id="278" r:id="rId10"/>
    <p:sldId id="277" r:id="rId11"/>
    <p:sldId id="276" r:id="rId12"/>
    <p:sldId id="283" r:id="rId13"/>
    <p:sldId id="275" r:id="rId14"/>
    <p:sldId id="282" r:id="rId15"/>
    <p:sldId id="281" r:id="rId16"/>
    <p:sldId id="285" r:id="rId17"/>
    <p:sldId id="272" r:id="rId18"/>
    <p:sldId id="271" r:id="rId19"/>
    <p:sldId id="262" r:id="rId20"/>
    <p:sldId id="261" r:id="rId21"/>
    <p:sldId id="260" r:id="rId22"/>
    <p:sldId id="259" r:id="rId23"/>
    <p:sldId id="257" r:id="rId24"/>
    <p:sldId id="25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1081" autoAdjust="0"/>
  </p:normalViewPr>
  <p:slideViewPr>
    <p:cSldViewPr snapToGrid="0">
      <p:cViewPr varScale="1">
        <p:scale>
          <a:sx n="92" d="100"/>
          <a:sy n="92" d="100"/>
        </p:scale>
        <p:origin x="12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46A88-AB75-47E2-A6D2-BAFD69B2A46C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197F0-2B03-40D9-A4F3-F30589481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3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">
            <a:extLst>
              <a:ext uri="{FF2B5EF4-FFF2-40B4-BE49-F238E27FC236}">
                <a16:creationId xmlns:a16="http://schemas.microsoft.com/office/drawing/2014/main" id="{790390F7-0BE9-4FF2-A710-3991B040C9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12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744866-ECA7-46A6-8C31-B8655EBA6C58}" type="slidenum">
              <a:rPr kumimoji="0" lang="en-US" alt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12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DC5B890C-B3EB-44EA-B5B2-3FBA0A8693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E9201C91-8F03-4444-A6D1-F9857C41C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779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74009-C0C2-45DE-862C-323175C8317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696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</a:t>
            </a:r>
            <a:r>
              <a:rPr lang="en-US" b="1" dirty="0"/>
              <a:t>focus</a:t>
            </a:r>
            <a:r>
              <a:rPr lang="en-US" dirty="0"/>
              <a:t> in a test example is changing </a:t>
            </a:r>
            <a:r>
              <a:rPr lang="en-US" dirty="0" err="1"/>
              <a:t>att</a:t>
            </a:r>
            <a:r>
              <a:rPr lang="en-US" dirty="0"/>
              <a:t> or </a:t>
            </a:r>
            <a:r>
              <a:rPr lang="en-US" b="1" dirty="0"/>
              <a:t>belief </a:t>
            </a:r>
            <a:r>
              <a:rPr lang="en-US" dirty="0"/>
              <a:t> - identify as persuasion</a:t>
            </a:r>
          </a:p>
          <a:p>
            <a:endParaRPr lang="en-US" dirty="0"/>
          </a:p>
          <a:p>
            <a:r>
              <a:rPr lang="en-US" dirty="0"/>
              <a:t>If </a:t>
            </a:r>
            <a:r>
              <a:rPr lang="en-US" b="1" dirty="0"/>
              <a:t>both behavior &amp; attitude change</a:t>
            </a:r>
            <a:r>
              <a:rPr lang="en-US" dirty="0"/>
              <a:t>, can’t be obedience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CCF010-1C25-4497-8D43-1A73260C59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1855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CCF010-1C25-4497-8D43-1A73260C59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7113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/>
              <a:t>Imprecise: not only audience affect which route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/>
              <a:t>research shows that hungry people find messages less convincing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Are you </a:t>
            </a:r>
            <a:r>
              <a:rPr lang="en-US" b="1" dirty="0"/>
              <a:t>more content being in a lecture </a:t>
            </a:r>
            <a:r>
              <a:rPr lang="en-US" dirty="0"/>
              <a:t>when it’s beautiful or unpleasant outside?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F10C70-B91E-4944-A726-C6DBEDEC086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03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I’m not saying that anyone else's method for knowing how humans came about is wrong, I’m saying this is what science has to offer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593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D1E67F-D7D5-4E1F-8FCC-BB4DA379CCC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254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conscious goals – some tendencies lead to genes surviving today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5117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Tend to have genes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0488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Tend to have genes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420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Tend to have genes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727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Tend to have genes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364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CA8688-F882-4343-800F-E4B67D5035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1875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5AE6FA6-B20F-4E20-BF03-CB59D44A52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C27CF80-1333-46B3-8B83-CD9F223ECB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0016BE8-7B9C-44AD-B45B-A9649E110A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5B33C-4FE1-4ACF-9234-F1369C723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90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FE9A86D-3BF8-48FF-B028-2466447A25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1C23E0A-A5FA-4B09-ADB4-CB3E8AC474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1F96E87-DE66-4348-B352-F34F5C82E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6DCBD-668C-46C8-ADB0-0D0BAEE90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46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742950"/>
            <a:ext cx="2590800" cy="5505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742950"/>
            <a:ext cx="7569200" cy="5505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92A8D6D-3083-4446-8B7E-64F21859C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8D47930-351D-4F5F-BE40-8C3D9C8A05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937541E-FBEF-4FD3-B806-29A73AAC13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355872-2362-4C24-8DB8-BCBBA7163E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150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42950"/>
            <a:ext cx="10363200" cy="1162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1336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21336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8485021-19B8-432A-83CE-50004F4B69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F1D34D5-EB6E-4B7D-AC2F-599839330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FD5F9A6-FE60-4463-A6CD-AA517E337D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E38CE8-9E64-4A4E-ABC4-BD31BD08F9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3984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2A20B-64AE-439A-A7AD-351247ED3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538CF-1A6F-4910-9EC8-747D47E97A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58CA9-DBD5-4D80-88AB-501124970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66BB-77DA-474D-A065-5147FE8C2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5DB0F-139C-4A91-B2A9-25F1379E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553FE-3CE4-4475-A7C3-5B0E778186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947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10/30/2023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22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3145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10/30/2023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016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2786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5769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021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BC52DCE-F246-451A-AC7E-34ED2DBC81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D17B979-67E4-4C40-B22F-D52A97C7AC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EA99978-E750-4DCD-9BC3-F28396E9F9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B71FD-B8EB-40DB-A2C4-54335FF1BA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64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22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05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10/30/2023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848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79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765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76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065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91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31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4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2AB678-A1F2-4A17-A639-856C510369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BFA4AB0-0B12-4E66-B52F-490EBCFBF7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451C952-835B-4E13-8A12-DCA55EFDFB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83EAB7-38B1-4075-ABF9-953DB424A5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8066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228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689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112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868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873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292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492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42156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357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0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133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133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CE8BCFA-9E00-420E-B802-541357E671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1CEEF16-A996-420B-82DF-77172738DD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D27AEB-E367-4439-B9B7-CA886F9DE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228FC-8845-416E-A06D-41790FAD59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6973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837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64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29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B636F-B89F-44C3-9C6F-06345EE58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7D1DA-91FB-4A6D-BBA7-9F92A3126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D5518-0A95-4FDD-A46F-DFADAF434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2179-86E1-4E07-BA79-9CAE8CC8F0EE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2C56F-D31A-45BF-9E88-FB4ACE0F4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35866-1931-4C7E-A3EF-2B89E41D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9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C3EDFF9-9B31-4FFD-B9D2-82DF924AEA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02DB689-D1BF-4ED2-9F0E-092F9B042A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919DB54-A4A4-4553-86DB-100D6B6DDB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B16DAD-B626-4799-A725-ED96D7B06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15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8ECFC-78FD-4DEF-9229-997155CA40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96D9B5-3DDA-4CEE-82CD-E644D1E391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548568-0F09-4A46-BA01-920E2A8148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F309E-6CB4-4A93-8680-8DC394C0AF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43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1936CCC-FA97-4109-A03A-904F45AFE2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5044805-6ACA-4E7B-81E9-9FAEF182A4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DB34F3-9852-47AF-B115-4DF3A903C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CE7DB-DC71-4F31-9790-051D30B74E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88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3E0339A-3D7F-4BE1-9F6D-5D5686494C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E2D0F21-CC50-4580-91D1-4DBEC8B611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776B49B-1855-4CC2-B1C3-C3DF367D9D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5999-8933-45F1-8762-5065A995D8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56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1A8C3A6-2FA2-47BC-A6B2-CD529A80C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6155F67-3562-478B-9090-DBDED5E11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AD3E953-6D29-466D-BCAC-4BD55D859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F9A6B-5DD0-48C6-B8F7-162F16CEBE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302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121EFDD-855D-42AE-8F7E-DACD8DE90B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FE44357-4558-4B65-AF45-446D6F3CBCB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4CE43B0-DF37-458A-B745-4A40FB5BCD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F6C553FE-3CE4-4475-A7C3-5B0E7781869F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29" name="Group 11">
            <a:extLst>
              <a:ext uri="{FF2B5EF4-FFF2-40B4-BE49-F238E27FC236}">
                <a16:creationId xmlns:a16="http://schemas.microsoft.com/office/drawing/2014/main" id="{14D2D472-E6CB-4D09-9831-CD24C62B598B}"/>
              </a:ext>
            </a:extLst>
          </p:cNvPr>
          <p:cNvGrpSpPr>
            <a:grpSpLocks/>
          </p:cNvGrpSpPr>
          <p:nvPr/>
        </p:nvGrpSpPr>
        <p:grpSpPr bwMode="auto">
          <a:xfrm>
            <a:off x="135467" y="152400"/>
            <a:ext cx="11921067" cy="6515100"/>
            <a:chOff x="64" y="96"/>
            <a:chExt cx="5632" cy="4104"/>
          </a:xfrm>
        </p:grpSpPr>
        <p:grpSp>
          <p:nvGrpSpPr>
            <p:cNvPr id="1032" name="Group 7">
              <a:extLst>
                <a:ext uri="{FF2B5EF4-FFF2-40B4-BE49-F238E27FC236}">
                  <a16:creationId xmlns:a16="http://schemas.microsoft.com/office/drawing/2014/main" id="{6D091ECB-0C9D-43A2-A9C0-AD19C7F64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" y="96"/>
              <a:ext cx="5632" cy="264"/>
              <a:chOff x="64" y="96"/>
              <a:chExt cx="5632" cy="264"/>
            </a:xfrm>
          </p:grpSpPr>
          <p:sp>
            <p:nvSpPr>
              <p:cNvPr id="1036" name="Rectangle 5">
                <a:extLst>
                  <a:ext uri="{FF2B5EF4-FFF2-40B4-BE49-F238E27FC236}">
                    <a16:creationId xmlns:a16="http://schemas.microsoft.com/office/drawing/2014/main" id="{FFD1C612-48BF-4BDB-A904-11394F0AF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" y="96"/>
                <a:ext cx="5632" cy="132"/>
              </a:xfrm>
              <a:prstGeom prst="rect">
                <a:avLst/>
              </a:prstGeom>
              <a:gradFill rotWithShape="0">
                <a:gsLst>
                  <a:gs pos="0">
                    <a:srgbClr val="8901F3"/>
                  </a:gs>
                  <a:gs pos="50000">
                    <a:srgbClr val="440079"/>
                  </a:gs>
                  <a:gs pos="100000">
                    <a:srgbClr val="8901F3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  <p:sp>
            <p:nvSpPr>
              <p:cNvPr id="1037" name="Rectangle 6">
                <a:extLst>
                  <a:ext uri="{FF2B5EF4-FFF2-40B4-BE49-F238E27FC236}">
                    <a16:creationId xmlns:a16="http://schemas.microsoft.com/office/drawing/2014/main" id="{D1B4E221-0ADE-4240-A0AF-50C99C0D8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" y="288"/>
                <a:ext cx="5428" cy="72"/>
              </a:xfrm>
              <a:prstGeom prst="rect">
                <a:avLst/>
              </a:prstGeom>
              <a:gradFill rotWithShape="0">
                <a:gsLst>
                  <a:gs pos="0">
                    <a:srgbClr val="FF5008"/>
                  </a:gs>
                  <a:gs pos="50000">
                    <a:srgbClr val="4C1802"/>
                  </a:gs>
                  <a:gs pos="100000">
                    <a:srgbClr val="FF5008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</p:grpSp>
        <p:grpSp>
          <p:nvGrpSpPr>
            <p:cNvPr id="1033" name="Group 10">
              <a:extLst>
                <a:ext uri="{FF2B5EF4-FFF2-40B4-BE49-F238E27FC236}">
                  <a16:creationId xmlns:a16="http://schemas.microsoft.com/office/drawing/2014/main" id="{9D3A3E42-6427-4162-95FC-EEE02304CA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" y="4072"/>
              <a:ext cx="5632" cy="128"/>
              <a:chOff x="64" y="4072"/>
              <a:chExt cx="5632" cy="128"/>
            </a:xfrm>
          </p:grpSpPr>
          <p:sp>
            <p:nvSpPr>
              <p:cNvPr id="1034" name="Rectangle 8">
                <a:extLst>
                  <a:ext uri="{FF2B5EF4-FFF2-40B4-BE49-F238E27FC236}">
                    <a16:creationId xmlns:a16="http://schemas.microsoft.com/office/drawing/2014/main" id="{3AC1F40A-47B4-4D4B-BCE4-42E8763F0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" y="4140"/>
                <a:ext cx="5632" cy="60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  <p:sp>
            <p:nvSpPr>
              <p:cNvPr id="1035" name="Rectangle 9">
                <a:extLst>
                  <a:ext uri="{FF2B5EF4-FFF2-40B4-BE49-F238E27FC236}">
                    <a16:creationId xmlns:a16="http://schemas.microsoft.com/office/drawing/2014/main" id="{1373F47C-25E0-49FD-9956-A3FDF0AA6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" y="4072"/>
                <a:ext cx="5294" cy="16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rgbClr val="FF5008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</p:grpSp>
      </p:grpSp>
      <p:sp>
        <p:nvSpPr>
          <p:cNvPr id="1030" name="Rectangle 12">
            <a:extLst>
              <a:ext uri="{FF2B5EF4-FFF2-40B4-BE49-F238E27FC236}">
                <a16:creationId xmlns:a16="http://schemas.microsoft.com/office/drawing/2014/main" id="{D50E158E-6DA6-40F9-830B-CE29AFD5A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42950"/>
            <a:ext cx="103632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1" name="Rectangle 13">
            <a:extLst>
              <a:ext uri="{FF2B5EF4-FFF2-40B4-BE49-F238E27FC236}">
                <a16:creationId xmlns:a16="http://schemas.microsoft.com/office/drawing/2014/main" id="{A8540E84-172D-4DBA-A63F-E8BFF786FA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1336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8199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10/30/2023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57B5D-C510-4FAA-A793-BB12149A5E4E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25EF1-9E3E-4645-AE48-9D7EEEE8A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89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25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2.xml"/><Relationship Id="rId7" Type="http://schemas.openxmlformats.org/officeDocument/2006/relationships/image" Target="../media/image1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43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88A8574-90DB-4F32-9A96-1D50A5020B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6400" y="800623"/>
            <a:ext cx="11341100" cy="1162050"/>
          </a:xfrm>
          <a:noFill/>
        </p:spPr>
        <p:txBody>
          <a:bodyPr/>
          <a:lstStyle/>
          <a:p>
            <a:r>
              <a:rPr lang="en-US" altLang="en-US" sz="5400" dirty="0"/>
              <a:t>Relationships &amp; Attraction</a:t>
            </a:r>
            <a:br>
              <a:rPr lang="en-US" altLang="en-US" sz="5400" dirty="0"/>
            </a:br>
            <a:r>
              <a:rPr lang="en-US" altLang="en-US" sz="5400" dirty="0"/>
              <a:t>Part III</a:t>
            </a:r>
          </a:p>
        </p:txBody>
      </p:sp>
      <p:graphicFrame>
        <p:nvGraphicFramePr>
          <p:cNvPr id="2051" name="Object 3">
            <a:extLst>
              <a:ext uri="{FF2B5EF4-FFF2-40B4-BE49-F238E27FC236}">
                <a16:creationId xmlns:a16="http://schemas.microsoft.com/office/drawing/2014/main" id="{A0A185B0-2655-4816-920B-1C2D0BA701B7}"/>
              </a:ext>
            </a:extLst>
          </p:cNvPr>
          <p:cNvGraphicFramePr>
            <a:graphicFrameLocks/>
          </p:cNvGraphicFramePr>
          <p:nvPr/>
        </p:nvGraphicFramePr>
        <p:xfrm>
          <a:off x="4039340" y="2098300"/>
          <a:ext cx="3705795" cy="3116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3813175" imgH="3203575" progId="MS_ClipArt_Gallery.2">
                  <p:embed/>
                </p:oleObj>
              </mc:Choice>
              <mc:Fallback>
                <p:oleObj name="Clip" r:id="rId3" imgW="3813175" imgH="3203575" progId="MS_ClipArt_Gallery.2">
                  <p:embed/>
                  <p:pic>
                    <p:nvPicPr>
                      <p:cNvPr id="2051" name="Object 3">
                        <a:extLst>
                          <a:ext uri="{FF2B5EF4-FFF2-40B4-BE49-F238E27FC236}">
                            <a16:creationId xmlns:a16="http://schemas.microsoft.com/office/drawing/2014/main" id="{A0A185B0-2655-4816-920B-1C2D0BA701B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9340" y="2098300"/>
                        <a:ext cx="3705795" cy="31163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>
            <a:extLst>
              <a:ext uri="{FF2B5EF4-FFF2-40B4-BE49-F238E27FC236}">
                <a16:creationId xmlns:a16="http://schemas.microsoft.com/office/drawing/2014/main" id="{BBC1BB56-1D43-46CC-9AE3-3FFA71887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4975226"/>
            <a:ext cx="586898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+mn-cs"/>
              </a:rPr>
              <a:t>Introduction to Social Psychology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579793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837101-CB95-4D71-A7CA-566D4ACCA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292" y="1272209"/>
            <a:ext cx="11600427" cy="5357190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endParaRPr lang="en-US" sz="3200" dirty="0"/>
          </a:p>
          <a:p>
            <a:r>
              <a:rPr lang="en-US" dirty="0"/>
              <a:t>Different </a:t>
            </a:r>
            <a:r>
              <a:rPr lang="en-US" dirty="0">
                <a:solidFill>
                  <a:srgbClr val="FF0000"/>
                </a:solidFill>
              </a:rPr>
              <a:t>minimum time investment</a:t>
            </a:r>
            <a:r>
              <a:rPr lang="en-US" dirty="0"/>
              <a:t> in each child</a:t>
            </a:r>
            <a:endParaRPr lang="en-US" u="sng" dirty="0"/>
          </a:p>
          <a:p>
            <a:pPr marL="45720" indent="0">
              <a:buNone/>
            </a:pPr>
            <a:endParaRPr lang="en-US" u="sng" dirty="0"/>
          </a:p>
          <a:p>
            <a:pPr marL="45720" indent="0">
              <a:buNone/>
            </a:pPr>
            <a:endParaRPr lang="en-US" u="sng" dirty="0"/>
          </a:p>
          <a:p>
            <a:r>
              <a:rPr lang="en-US" b="1" dirty="0"/>
              <a:t>Everyone</a:t>
            </a:r>
            <a:r>
              <a:rPr lang="en-US" dirty="0"/>
              <a:t> benefits evolutionary from </a:t>
            </a:r>
            <a:r>
              <a:rPr lang="en-US" u="sng" dirty="0"/>
              <a:t>more children</a:t>
            </a:r>
            <a:r>
              <a:rPr lang="en-US" dirty="0"/>
              <a:t> and </a:t>
            </a:r>
            <a:r>
              <a:rPr lang="en-US" u="sng" dirty="0"/>
              <a:t>more successful </a:t>
            </a:r>
            <a:r>
              <a:rPr lang="en-US" dirty="0"/>
              <a:t>(at procreating) </a:t>
            </a:r>
            <a:r>
              <a:rPr lang="en-US" u="sng" dirty="0"/>
              <a:t>children</a:t>
            </a:r>
          </a:p>
          <a:p>
            <a:endParaRPr lang="en-US" u="sng" dirty="0"/>
          </a:p>
          <a:p>
            <a:r>
              <a:rPr lang="en-US" dirty="0"/>
              <a:t>Strategy of </a:t>
            </a:r>
            <a:r>
              <a:rPr lang="en-US" dirty="0">
                <a:solidFill>
                  <a:srgbClr val="00B050"/>
                </a:solidFill>
              </a:rPr>
              <a:t>more children</a:t>
            </a:r>
            <a:r>
              <a:rPr lang="en-US" dirty="0"/>
              <a:t> especially important component of ideal strategy for males (</a:t>
            </a:r>
            <a:r>
              <a:rPr lang="en-US" dirty="0">
                <a:solidFill>
                  <a:srgbClr val="FF0000"/>
                </a:solidFill>
              </a:rPr>
              <a:t>allowed for by biology</a:t>
            </a:r>
            <a:r>
              <a:rPr lang="en-US" dirty="0"/>
              <a:t>)</a:t>
            </a:r>
          </a:p>
          <a:p>
            <a:r>
              <a:rPr lang="en-US" dirty="0"/>
              <a:t>Strategy of </a:t>
            </a:r>
            <a:r>
              <a:rPr lang="en-US" dirty="0">
                <a:solidFill>
                  <a:srgbClr val="00B0F0"/>
                </a:solidFill>
              </a:rPr>
              <a:t>more successful children</a:t>
            </a:r>
            <a:r>
              <a:rPr lang="en-US" dirty="0"/>
              <a:t> especially important component of ideal strategy for females (limited in maximizing # of children)</a:t>
            </a:r>
          </a:p>
          <a:p>
            <a:endParaRPr lang="en-US" u="sng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2000" u="sng" dirty="0"/>
          </a:p>
          <a:p>
            <a:endParaRPr lang="en-US" sz="2400" u="sng" dirty="0"/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3000" dirty="0">
              <a:solidFill>
                <a:srgbClr val="00B0F0"/>
              </a:solidFill>
            </a:endParaRPr>
          </a:p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080AF-7E92-476B-9E2F-05E0531C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6A181-DFEC-48D6-9B6D-9E1F2D6B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 differences in ideal </a:t>
            </a:r>
            <a:r>
              <a:rPr lang="en-US" dirty="0">
                <a:solidFill>
                  <a:srgbClr val="FF0000"/>
                </a:solidFill>
              </a:rPr>
              <a:t>sexual “strategies” </a:t>
            </a:r>
            <a:r>
              <a:rPr lang="en-US" dirty="0"/>
              <a:t>(behavioral tendencies)</a:t>
            </a:r>
          </a:p>
        </p:txBody>
      </p:sp>
    </p:spTree>
    <p:extLst>
      <p:ext uri="{BB962C8B-B14F-4D97-AF65-F5344CB8AC3E}">
        <p14:creationId xmlns:p14="http://schemas.microsoft.com/office/powerpoint/2010/main" val="337851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837101-CB95-4D71-A7CA-566D4ACCA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292" y="1272209"/>
            <a:ext cx="11600427" cy="5357190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endParaRPr lang="en-US" sz="32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cold-hearted </a:t>
            </a:r>
            <a:r>
              <a:rPr lang="en-US" u="sng" dirty="0"/>
              <a:t>grandchild evolutionary math</a:t>
            </a:r>
            <a:r>
              <a:rPr lang="en-US" dirty="0"/>
              <a:t>. . . “when are you going to give me grandchildren”</a:t>
            </a:r>
            <a:endParaRPr lang="en-US" u="sng" dirty="0"/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Suppose male H-G had </a:t>
            </a:r>
            <a:r>
              <a:rPr lang="en-US" dirty="0">
                <a:solidFill>
                  <a:srgbClr val="00B050"/>
                </a:solidFill>
              </a:rPr>
              <a:t>10 children</a:t>
            </a:r>
            <a:r>
              <a:rPr lang="en-US" dirty="0"/>
              <a:t> &amp; </a:t>
            </a:r>
            <a:r>
              <a:rPr lang="en-US" dirty="0">
                <a:solidFill>
                  <a:srgbClr val="00B050"/>
                </a:solidFill>
              </a:rPr>
              <a:t>doesn’t help parent</a:t>
            </a:r>
            <a:r>
              <a:rPr lang="en-US" dirty="0"/>
              <a:t> &amp; 10 children “producing” an average of </a:t>
            </a:r>
            <a:r>
              <a:rPr lang="en-US" dirty="0">
                <a:solidFill>
                  <a:srgbClr val="00B050"/>
                </a:solidFill>
              </a:rPr>
              <a:t>2.5 grandchildren each</a:t>
            </a:r>
            <a:r>
              <a:rPr lang="en-US" dirty="0"/>
              <a:t> = </a:t>
            </a:r>
            <a:r>
              <a:rPr lang="en-US" u="sng" dirty="0">
                <a:solidFill>
                  <a:srgbClr val="FF0000"/>
                </a:solidFill>
              </a:rPr>
              <a:t>25 grandchildren</a:t>
            </a:r>
          </a:p>
          <a:p>
            <a:pPr marL="45720" indent="0">
              <a:buNone/>
            </a:pPr>
            <a:endParaRPr lang="en-US" u="sng" dirty="0"/>
          </a:p>
          <a:p>
            <a:r>
              <a:rPr lang="en-US" dirty="0"/>
              <a:t>Suppose female H-G has </a:t>
            </a:r>
            <a:r>
              <a:rPr lang="en-US" dirty="0">
                <a:solidFill>
                  <a:srgbClr val="00B0F0"/>
                </a:solidFill>
              </a:rPr>
              <a:t>5 children</a:t>
            </a:r>
            <a:r>
              <a:rPr lang="en-US" dirty="0"/>
              <a:t> &amp; each </a:t>
            </a:r>
            <a:r>
              <a:rPr lang="en-US" dirty="0">
                <a:solidFill>
                  <a:srgbClr val="00B0F0"/>
                </a:solidFill>
              </a:rPr>
              <a:t>parented</a:t>
            </a:r>
            <a:r>
              <a:rPr lang="en-US" dirty="0"/>
              <a:t> quite well &amp; 5 children “producing” an average of </a:t>
            </a:r>
            <a:r>
              <a:rPr lang="en-US" dirty="0">
                <a:solidFill>
                  <a:srgbClr val="00B0F0"/>
                </a:solidFill>
              </a:rPr>
              <a:t>5 grandchildren each</a:t>
            </a:r>
            <a:r>
              <a:rPr lang="en-US" dirty="0"/>
              <a:t> = </a:t>
            </a:r>
            <a:r>
              <a:rPr lang="en-US" u="sng" dirty="0">
                <a:solidFill>
                  <a:srgbClr val="FF0000"/>
                </a:solidFill>
              </a:rPr>
              <a:t>25 grandchildren</a:t>
            </a:r>
          </a:p>
          <a:p>
            <a:endParaRPr lang="en-US" u="sng" dirty="0"/>
          </a:p>
          <a:p>
            <a:pPr marL="45720" indent="0">
              <a:buNone/>
            </a:pPr>
            <a:endParaRPr lang="en-US" u="sng" dirty="0"/>
          </a:p>
          <a:p>
            <a:endParaRPr lang="en-US" u="sng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2000" u="sng" dirty="0"/>
          </a:p>
          <a:p>
            <a:endParaRPr lang="en-US" sz="2400" u="sng" dirty="0"/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3000" dirty="0">
              <a:solidFill>
                <a:srgbClr val="00B0F0"/>
              </a:solidFill>
            </a:endParaRPr>
          </a:p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080AF-7E92-476B-9E2F-05E0531C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6A181-DFEC-48D6-9B6D-9E1F2D6B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 differences in ideal </a:t>
            </a:r>
            <a:r>
              <a:rPr lang="en-US" dirty="0">
                <a:solidFill>
                  <a:srgbClr val="FF0000"/>
                </a:solidFill>
              </a:rPr>
              <a:t>sexual “strategies” </a:t>
            </a:r>
            <a:r>
              <a:rPr lang="en-US" dirty="0"/>
              <a:t>(behavioral tendencies)</a:t>
            </a:r>
          </a:p>
        </p:txBody>
      </p:sp>
    </p:spTree>
    <p:extLst>
      <p:ext uri="{BB962C8B-B14F-4D97-AF65-F5344CB8AC3E}">
        <p14:creationId xmlns:p14="http://schemas.microsoft.com/office/powerpoint/2010/main" val="131289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837101-CB95-4D71-A7CA-566D4ACCA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269" y="2121031"/>
            <a:ext cx="11600427" cy="4381122"/>
          </a:xfrm>
        </p:spPr>
        <p:txBody>
          <a:bodyPr>
            <a:normAutofit/>
          </a:bodyPr>
          <a:lstStyle/>
          <a:p>
            <a:pPr lvl="1"/>
            <a:endParaRPr lang="en-US" sz="2000" dirty="0"/>
          </a:p>
          <a:p>
            <a:pPr marL="91440" indent="0">
              <a:buNone/>
            </a:pPr>
            <a:r>
              <a:rPr lang="en-US" sz="2200" u="sng" dirty="0"/>
              <a:t>Sexual Strategies Theory</a:t>
            </a:r>
          </a:p>
          <a:p>
            <a:pPr marL="365760" lvl="1" indent="0">
              <a:buNone/>
            </a:pPr>
            <a:endParaRPr lang="en-US" dirty="0"/>
          </a:p>
          <a:p>
            <a:pPr lvl="1"/>
            <a:r>
              <a:rPr lang="en-US" sz="2000" dirty="0"/>
              <a:t>Males can afford to be </a:t>
            </a:r>
            <a:r>
              <a:rPr lang="en-US" sz="2000" dirty="0">
                <a:solidFill>
                  <a:srgbClr val="00B050"/>
                </a:solidFill>
              </a:rPr>
              <a:t>less selective</a:t>
            </a:r>
            <a:r>
              <a:rPr lang="en-US" sz="2000" dirty="0"/>
              <a:t> because they don’t get pregnant</a:t>
            </a:r>
          </a:p>
          <a:p>
            <a:pPr lvl="2"/>
            <a:r>
              <a:rPr lang="en-US" sz="2000" dirty="0"/>
              <a:t>Strategy = </a:t>
            </a:r>
            <a:r>
              <a:rPr lang="en-US" sz="2000" i="1" dirty="0"/>
              <a:t>Less</a:t>
            </a:r>
            <a:r>
              <a:rPr lang="en-US" sz="2000" dirty="0"/>
              <a:t> concern about maximizing the adaptiveness of any one child; just have many children</a:t>
            </a:r>
          </a:p>
          <a:p>
            <a:pPr marL="365760" lvl="1" indent="0">
              <a:buNone/>
            </a:pPr>
            <a:endParaRPr lang="en-US" dirty="0"/>
          </a:p>
          <a:p>
            <a:pPr lvl="1"/>
            <a:r>
              <a:rPr lang="en-US" sz="2000" dirty="0"/>
              <a:t>Females are </a:t>
            </a:r>
            <a:r>
              <a:rPr lang="en-US" sz="2000" dirty="0">
                <a:solidFill>
                  <a:srgbClr val="00B0F0"/>
                </a:solidFill>
              </a:rPr>
              <a:t>more selective</a:t>
            </a:r>
            <a:r>
              <a:rPr lang="en-US" sz="2000" dirty="0"/>
              <a:t> in choosing mates because they </a:t>
            </a:r>
            <a:r>
              <a:rPr lang="en-US" sz="2000" u="sng" dirty="0"/>
              <a:t>must</a:t>
            </a:r>
            <a:r>
              <a:rPr lang="en-US" sz="2000" dirty="0"/>
              <a:t> invest more (time, energy, and resources) in a child </a:t>
            </a:r>
          </a:p>
          <a:p>
            <a:pPr lvl="2"/>
            <a:r>
              <a:rPr lang="en-US" sz="2000" dirty="0"/>
              <a:t>Strategy = maximize the probability each child will survive and procreate (successfulness)</a:t>
            </a:r>
          </a:p>
          <a:p>
            <a:pPr lvl="2"/>
            <a:endParaRPr lang="en-US" sz="2000" dirty="0"/>
          </a:p>
          <a:p>
            <a:pPr lvl="2"/>
            <a:endParaRPr lang="en-US" dirty="0"/>
          </a:p>
          <a:p>
            <a:pPr lvl="1"/>
            <a:endParaRPr lang="en-US" sz="2000" u="sng" dirty="0"/>
          </a:p>
          <a:p>
            <a:endParaRPr lang="en-US" sz="2400" u="sng" dirty="0"/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3000" dirty="0">
              <a:solidFill>
                <a:srgbClr val="00B0F0"/>
              </a:solidFill>
            </a:endParaRPr>
          </a:p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080AF-7E92-476B-9E2F-05E0531C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6A181-DFEC-48D6-9B6D-9E1F2D6B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 differences in ideal </a:t>
            </a:r>
            <a:r>
              <a:rPr lang="en-US" dirty="0">
                <a:solidFill>
                  <a:srgbClr val="FF0000"/>
                </a:solidFill>
              </a:rPr>
              <a:t>sexual “strategies” </a:t>
            </a:r>
            <a:r>
              <a:rPr lang="en-US" dirty="0"/>
              <a:t>(behavioral tendencies)</a:t>
            </a:r>
          </a:p>
        </p:txBody>
      </p:sp>
    </p:spTree>
    <p:extLst>
      <p:ext uri="{BB962C8B-B14F-4D97-AF65-F5344CB8AC3E}">
        <p14:creationId xmlns:p14="http://schemas.microsoft.com/office/powerpoint/2010/main" val="88477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3DD98A-11EA-4407-96DC-D1FD13F82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2413261"/>
            <a:ext cx="11210524" cy="4088891"/>
          </a:xfrm>
        </p:spPr>
        <p:txBody>
          <a:bodyPr>
            <a:normAutofit fontScale="92500" lnSpcReduction="10000"/>
          </a:bodyPr>
          <a:lstStyle/>
          <a:p>
            <a:pPr marL="502920" indent="-457200">
              <a:buFont typeface="+mj-lt"/>
              <a:buAutoNum type="arabicParenR"/>
            </a:pPr>
            <a:r>
              <a:rPr lang="en-US" sz="2600" dirty="0"/>
              <a:t>Physically attractive (PA)</a:t>
            </a:r>
          </a:p>
          <a:p>
            <a:pPr marL="502920" indent="-457200">
              <a:buFont typeface="+mj-lt"/>
              <a:buAutoNum type="arabicParenR"/>
            </a:pPr>
            <a:endParaRPr lang="en-US" sz="2600" dirty="0"/>
          </a:p>
          <a:p>
            <a:pPr marL="502920" indent="-457200">
              <a:buFont typeface="+mj-lt"/>
              <a:buAutoNum type="arabicParenR"/>
            </a:pPr>
            <a:r>
              <a:rPr lang="en-US" sz="2600" dirty="0"/>
              <a:t>Good nurturing traits (GN)</a:t>
            </a:r>
          </a:p>
          <a:p>
            <a:pPr marL="502920" indent="-457200">
              <a:buFont typeface="+mj-lt"/>
              <a:buAutoNum type="arabicParenR"/>
            </a:pPr>
            <a:endParaRPr lang="en-US" sz="2600" dirty="0"/>
          </a:p>
          <a:p>
            <a:pPr marL="502920" indent="-457200">
              <a:buFont typeface="+mj-lt"/>
              <a:buAutoNum type="arabicParenR"/>
            </a:pPr>
            <a:r>
              <a:rPr lang="en-US" sz="2600" dirty="0"/>
              <a:t>High-status traits (HS)</a:t>
            </a:r>
          </a:p>
          <a:p>
            <a:pPr marL="502920" indent="-457200">
              <a:buFont typeface="+mj-lt"/>
              <a:buAutoNum type="arabicParenR"/>
            </a:pPr>
            <a:endParaRPr lang="en-US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b="1" u="sng" dirty="0"/>
              <a:t>BOTH</a:t>
            </a:r>
            <a:r>
              <a:rPr lang="en-US" sz="2600" b="1" dirty="0"/>
              <a:t> SEXES </a:t>
            </a:r>
            <a:r>
              <a:rPr lang="en-US" sz="2600" dirty="0"/>
              <a:t>want partners with all three categories and want to have all three categories to attract partner</a:t>
            </a:r>
          </a:p>
          <a:p>
            <a:pPr lvl="1"/>
            <a:r>
              <a:rPr lang="en-US" sz="2400" dirty="0"/>
              <a:t>But sex differences in relative importance due to biological differences that lead to different ideal </a:t>
            </a:r>
            <a:r>
              <a:rPr lang="en-US" sz="2400" dirty="0">
                <a:solidFill>
                  <a:srgbClr val="FF0000"/>
                </a:solidFill>
              </a:rPr>
              <a:t>sexual strategies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B62447-E003-4622-85BA-7A6996B40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DF1185-0200-4CB3-8313-4DD240F83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Categories of attractive traits – Increases the probability of procreating self and procreating children</a:t>
            </a:r>
          </a:p>
        </p:txBody>
      </p:sp>
    </p:spTree>
    <p:extLst>
      <p:ext uri="{BB962C8B-B14F-4D97-AF65-F5344CB8AC3E}">
        <p14:creationId xmlns:p14="http://schemas.microsoft.com/office/powerpoint/2010/main" val="213075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32818-259F-8670-1B2C-554D6620F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2 Review Session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615E38-BC8E-024D-D372-8ED9FBAD7C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017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PChart">
            <a:extLst>
              <a:ext uri="{FF2B5EF4-FFF2-40B4-BE49-F238E27FC236}">
                <a16:creationId xmlns:a16="http://schemas.microsoft.com/office/drawing/2014/main" id="{DC4F8FA6-7CC9-D076-3DA1-704DAE5B863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of the following is true of human evolution?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 lnSpcReduction="10000"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People evolved to have traits that helped our evolutionary ancestors attract sexual partners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People evolved to have traits that help us avoid behaviors that would risk our survival in modern times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People have evolved to be better at overcoming their nature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Some traits, such as having a good sense of humor, have become more beneficial for procreation since the 17</a:t>
            </a:r>
            <a:r>
              <a:rPr lang="en-US" baseline="30000" dirty="0"/>
              <a:t>th</a:t>
            </a:r>
            <a:r>
              <a:rPr lang="en-US" dirty="0"/>
              <a:t> century and, therefore, people have evolved to place greater value on humor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/>
          <p:cNvSpPr/>
          <p:nvPr>
            <p:custDataLst>
              <p:tags r:id="rId4"/>
            </p:custDataLst>
          </p:nvPr>
        </p:nvSpPr>
        <p:spPr>
          <a:xfrm rot="10800000">
            <a:off x="284480" y="1764791"/>
            <a:ext cx="279400" cy="2794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8" name="TPPolling" title="Polling Shape">
            <a:extLst>
              <a:ext uri="{FF2B5EF4-FFF2-40B4-BE49-F238E27FC236}">
                <a16:creationId xmlns:a16="http://schemas.microsoft.com/office/drawing/2014/main" id="{939D1FC0-C4EB-AF79-3668-A7D9CF201550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947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8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PChart">
            <a:extLst>
              <a:ext uri="{FF2B5EF4-FFF2-40B4-BE49-F238E27FC236}">
                <a16:creationId xmlns:a16="http://schemas.microsoft.com/office/drawing/2014/main" id="{153D2BDE-A1AA-0EED-E031-A3573C065EF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969000" y="1857477"/>
            <a:ext cx="6096000" cy="4822723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1FA496B7-8A97-4484-AE8B-24129C1C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of the following is true about evolutionary factors that affect attraction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1749F828-38C7-403D-95FC-5B0CFCF38E59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Only males are generically influenced to be attracted the physical attractiveness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Males are genetically influenced to be more attracted to nurturing traits than females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main cause of genetic sex differences in attraction is the minimal time investment in each child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9BB92-E3A2-4508-9AFF-3D33E2E24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7" name="TPCountdown" title="Countdown Timer">
            <a:extLst>
              <a:ext uri="{FF2B5EF4-FFF2-40B4-BE49-F238E27FC236}">
                <a16:creationId xmlns:a16="http://schemas.microsoft.com/office/drawing/2014/main" id="{A48CF696-494E-3AA0-7D65-ECE9711C752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640006" y="5947385"/>
            <a:ext cx="1270000" cy="635000"/>
            <a:chOff x="7683500" y="5842000"/>
            <a:chExt cx="1270000" cy="635000"/>
          </a:xfrm>
        </p:grpSpPr>
        <p:sp>
          <p:nvSpPr>
            <p:cNvPr id="14" name="CountdownShape">
              <a:extLst>
                <a:ext uri="{FF2B5EF4-FFF2-40B4-BE49-F238E27FC236}">
                  <a16:creationId xmlns:a16="http://schemas.microsoft.com/office/drawing/2014/main" id="{F64E13EF-2199-AE76-5D4F-014DD63F23A4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15" name="CountdownText">
              <a:extLst>
                <a:ext uri="{FF2B5EF4-FFF2-40B4-BE49-F238E27FC236}">
                  <a16:creationId xmlns:a16="http://schemas.microsoft.com/office/drawing/2014/main" id="{7E0B248E-C6BE-8A61-451E-84495B4101BD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6" name="CountdownLine">
              <a:extLst>
                <a:ext uri="{FF2B5EF4-FFF2-40B4-BE49-F238E27FC236}">
                  <a16:creationId xmlns:a16="http://schemas.microsoft.com/office/drawing/2014/main" id="{BC2BFEF0-98B8-F308-6284-B656099CBCF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I1" title="Correct Answer Indicator">
            <a:extLst>
              <a:ext uri="{FF2B5EF4-FFF2-40B4-BE49-F238E27FC236}">
                <a16:creationId xmlns:a16="http://schemas.microsoft.com/office/drawing/2014/main" id="{45B3D2FA-4EB3-4859-83DA-2E6D9F8B2EC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213360" y="3777317"/>
            <a:ext cx="368300" cy="3683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12" name="TPPolling" title="Polling Shape">
            <a:extLst>
              <a:ext uri="{FF2B5EF4-FFF2-40B4-BE49-F238E27FC236}">
                <a16:creationId xmlns:a16="http://schemas.microsoft.com/office/drawing/2014/main" id="{80072958-56B3-0F35-5D96-D1CBE646C32E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722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12" grpId="0" animBg="1"/>
      <p:bldP spid="1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B782-38A4-41BA-B9B8-9FBCBD04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others cause us to Change (persuasion &amp; social influence)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677F897-72F2-4B26-BE30-BC73084F8E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2705100" cy="389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821863447"/>
                    </a:ext>
                  </a:extLst>
                </a:gridCol>
              </a:tblGrid>
              <a:tr h="7799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0306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Persuasion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8800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Conformity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9852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3551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Obedience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961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03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B782-38A4-41BA-B9B8-9FBCBD04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others cause us to Change (persuasion &amp; social influence)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677F897-72F2-4B26-BE30-BC73084F8E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5410200" cy="416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821863447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3592548400"/>
                    </a:ext>
                  </a:extLst>
                </a:gridCol>
              </a:tblGrid>
              <a:tr h="7799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changes?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0306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Persuasion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Attitude or belief </a:t>
                      </a:r>
                      <a:r>
                        <a:rPr lang="en-US" dirty="0"/>
                        <a:t>(maybe behavior but not necessary)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8800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Conformity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9852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3551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Obedience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</a:t>
                      </a:r>
                      <a:r>
                        <a:rPr lang="en-US" b="0" dirty="0"/>
                        <a:t>less common for attitude or belief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961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803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B782-38A4-41BA-B9B8-9FBCBD04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others cause us to Change (persuasion &amp; social influence)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677F897-72F2-4B26-BE30-BC73084F8E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8115300" cy="416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821863447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1490031789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3592548400"/>
                    </a:ext>
                  </a:extLst>
                </a:gridCol>
              </a:tblGrid>
              <a:tr h="7799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changes?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 causes the change?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0306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Persuasion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Attitude or belief </a:t>
                      </a:r>
                      <a:r>
                        <a:rPr lang="en-US" dirty="0"/>
                        <a:t>(maybe behavior but not necessary)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Usually, an individual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8800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Conformity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9852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individual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3551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Obedience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</a:t>
                      </a:r>
                      <a:r>
                        <a:rPr lang="en-US" b="0" dirty="0"/>
                        <a:t>less common for attitude or belief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individual;</a:t>
                      </a:r>
                    </a:p>
                    <a:p>
                      <a:r>
                        <a:rPr lang="en-US" dirty="0"/>
                        <a:t>Must have </a:t>
                      </a:r>
                      <a:r>
                        <a:rPr lang="en-US" b="1" dirty="0"/>
                        <a:t>authority</a:t>
                      </a:r>
                      <a:r>
                        <a:rPr lang="en-US" dirty="0"/>
                        <a:t> over person changing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961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04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D9798F25-3E1C-4508-A80C-49C5F4F67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863600"/>
          </a:xfrm>
        </p:spPr>
        <p:txBody>
          <a:bodyPr/>
          <a:lstStyle/>
          <a:p>
            <a:r>
              <a:rPr lang="en-US" altLang="en-US" dirty="0"/>
              <a:t>Housekeeping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ABDF8412-2CA7-40B4-9405-63623E48F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62100"/>
            <a:ext cx="11277600" cy="4686300"/>
          </a:xfrm>
        </p:spPr>
        <p:txBody>
          <a:bodyPr/>
          <a:lstStyle/>
          <a:p>
            <a:pPr lvl="1"/>
            <a:endParaRPr lang="en-US" altLang="en-US" sz="2400" dirty="0"/>
          </a:p>
          <a:p>
            <a:r>
              <a:rPr lang="en-US" altLang="en-US" sz="2800" dirty="0"/>
              <a:t>Quiz 2 – late submissions</a:t>
            </a:r>
          </a:p>
          <a:p>
            <a:pPr lvl="1"/>
            <a:r>
              <a:rPr lang="en-US" altLang="en-US" sz="2400" dirty="0"/>
              <a:t>Available after the exam</a:t>
            </a:r>
          </a:p>
          <a:p>
            <a:pPr lvl="1"/>
            <a:r>
              <a:rPr lang="en-US" altLang="en-US" sz="2400" dirty="0"/>
              <a:t>Make sure to know that you </a:t>
            </a:r>
            <a:r>
              <a:rPr lang="en-US" altLang="en-US" sz="2400" u="sng" dirty="0"/>
              <a:t>can review </a:t>
            </a:r>
            <a:r>
              <a:rPr lang="en-US" altLang="en-US" sz="2400" dirty="0"/>
              <a:t>all your attempts and </a:t>
            </a:r>
            <a:r>
              <a:rPr lang="en-US" altLang="en-US" sz="2400" b="1" dirty="0"/>
              <a:t>correct answers now</a:t>
            </a:r>
          </a:p>
        </p:txBody>
      </p:sp>
    </p:spTree>
    <p:extLst>
      <p:ext uri="{BB962C8B-B14F-4D97-AF65-F5344CB8AC3E}">
        <p14:creationId xmlns:p14="http://schemas.microsoft.com/office/powerpoint/2010/main" val="272870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B782-38A4-41BA-B9B8-9FBCBD04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others cause us to Change (persuasion &amp; social influence)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677F897-72F2-4B26-BE30-BC73084F8E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85800" y="2193925"/>
          <a:ext cx="10820400" cy="4168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>
                  <a:extLst>
                    <a:ext uri="{9D8B030D-6E8A-4147-A177-3AD203B41FA5}">
                      <a16:colId xmlns:a16="http://schemas.microsoft.com/office/drawing/2014/main" val="821863447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1490031789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3592548400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2825591254"/>
                    </a:ext>
                  </a:extLst>
                </a:gridCol>
              </a:tblGrid>
              <a:tr h="7799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 causes the change?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changes?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is the pressure to change applied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220306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Persuasion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 an individual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Attitude or belief </a:t>
                      </a:r>
                      <a:r>
                        <a:rPr lang="en-US" dirty="0"/>
                        <a:t>(maybe behavior but not necessary)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Message (aka. Argument)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8800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Conformity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Observing Group Behavior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69852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 an individual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(maybe attitude or belief)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535514"/>
                  </a:ext>
                </a:extLst>
              </a:tr>
              <a:tr h="779940">
                <a:tc>
                  <a:txBody>
                    <a:bodyPr/>
                    <a:lstStyle/>
                    <a:p>
                      <a:r>
                        <a:rPr lang="en-US" dirty="0"/>
                        <a:t>Obedience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 an individual</a:t>
                      </a:r>
                    </a:p>
                    <a:p>
                      <a:r>
                        <a:rPr lang="en-US" dirty="0"/>
                        <a:t>Must have </a:t>
                      </a:r>
                      <a:r>
                        <a:rPr lang="en-US" b="1" dirty="0"/>
                        <a:t>authority</a:t>
                      </a:r>
                      <a:r>
                        <a:rPr lang="en-US" dirty="0"/>
                        <a:t> over person changing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Behavior (</a:t>
                      </a:r>
                      <a:r>
                        <a:rPr lang="en-US" b="1" dirty="0"/>
                        <a:t>not</a:t>
                      </a:r>
                      <a:r>
                        <a:rPr lang="en-US" dirty="0"/>
                        <a:t> </a:t>
                      </a:r>
                      <a:r>
                        <a:rPr lang="en-US" b="1" dirty="0"/>
                        <a:t>attitude or belief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961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453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F9E38-73CA-48DD-BC67-D279C23B2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06421"/>
            <a:ext cx="8911687" cy="1280890"/>
          </a:xfrm>
        </p:spPr>
        <p:txBody>
          <a:bodyPr/>
          <a:lstStyle/>
          <a:p>
            <a:r>
              <a:rPr lang="en-US" dirty="0"/>
              <a:t>Audience Characteristics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32E8D-B559-4F3E-9823-8B4A5718D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1909" y="1487311"/>
            <a:ext cx="10053439" cy="5063812"/>
          </a:xfrm>
        </p:spPr>
        <p:txBody>
          <a:bodyPr>
            <a:noAutofit/>
          </a:bodyPr>
          <a:lstStyle/>
          <a:p>
            <a:r>
              <a:rPr lang="en-US" altLang="en-US" dirty="0"/>
              <a:t>How do audience characteristics affect the use of central vs. peripheral routes?</a:t>
            </a:r>
          </a:p>
          <a:p>
            <a:pPr lvl="1"/>
            <a:r>
              <a:rPr lang="en-US" altLang="en-US" sz="1800" dirty="0"/>
              <a:t>Mood – More likely to use peripheral route when in good mood and central route when in bad mood</a:t>
            </a:r>
          </a:p>
          <a:p>
            <a:pPr lvl="1"/>
            <a:r>
              <a:rPr lang="en-US" altLang="en-US" b="1" dirty="0"/>
              <a:t>Need for cognition – Those high in need for closure are more likely to use central route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How do audience characteristics affect persuasiveness of messages? </a:t>
            </a:r>
          </a:p>
          <a:p>
            <a:pPr lvl="1"/>
            <a:r>
              <a:rPr lang="en-US" altLang="en-US" sz="1800" dirty="0"/>
              <a:t>Mood – More likely to find message convincing when in a good mood in peripheral route</a:t>
            </a:r>
          </a:p>
          <a:p>
            <a:pPr lvl="1"/>
            <a:endParaRPr lang="en-US" altLang="en-US" sz="1800" dirty="0"/>
          </a:p>
          <a:p>
            <a:pPr lvl="1"/>
            <a:r>
              <a:rPr lang="en-US" altLang="en-US" sz="2000" dirty="0"/>
              <a:t>Need for Cognition – It depends</a:t>
            </a:r>
          </a:p>
          <a:p>
            <a:pPr lvl="2"/>
            <a:r>
              <a:rPr lang="en-US" altLang="en-US" sz="1800" dirty="0"/>
              <a:t>For those high in need for closure, high quality arguments are more persuasive</a:t>
            </a:r>
          </a:p>
          <a:p>
            <a:pPr lvl="2"/>
            <a:r>
              <a:rPr lang="en-US" altLang="en-US" sz="1800" dirty="0"/>
              <a:t>For those low in need for closure, more persuaded by strong peripheral cues</a:t>
            </a:r>
          </a:p>
          <a:p>
            <a:pPr marL="0" indent="0">
              <a:buNone/>
            </a:pPr>
            <a:endParaRPr lang="en-US" alt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4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PChart">
            <a:extLst>
              <a:ext uri="{FF2B5EF4-FFF2-40B4-BE49-F238E27FC236}">
                <a16:creationId xmlns:a16="http://schemas.microsoft.com/office/drawing/2014/main" id="{DA2A2D94-2DBC-11CB-FCB6-40E9FEE8084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853514"/>
            <a:ext cx="6096000" cy="500448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27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A0AC8D5F-F937-45B4-9E64-21BD1F5C6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670" y="421472"/>
            <a:ext cx="8610600" cy="1293028"/>
          </a:xfrm>
        </p:spPr>
        <p:txBody>
          <a:bodyPr>
            <a:normAutofit/>
          </a:bodyPr>
          <a:lstStyle/>
          <a:p>
            <a:r>
              <a:rPr lang="en-US" sz="2800"/>
              <a:t>If a person’s behavior changes to better match the behavior for the group, they have been affected by: </a:t>
            </a:r>
            <a:endParaRPr lang="en-US" sz="2800" dirty="0"/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4F977E9D-F5DC-4BF9-BD7A-21F4B8377A3D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85800" y="2194560"/>
            <a:ext cx="5410200" cy="402412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AutoNum type="alphaUcPeriod"/>
            </a:pPr>
            <a:r>
              <a:rPr lang="en-US" sz="2400"/>
              <a:t>Persuasion</a:t>
            </a:r>
          </a:p>
          <a:p>
            <a:pPr marL="457200" indent="-457200">
              <a:buFont typeface="Arial" panose="020B0604020202020204" pitchFamily="34" charset="0"/>
              <a:buAutoNum type="alphaUcPeriod"/>
            </a:pPr>
            <a:r>
              <a:rPr lang="en-US" sz="2400"/>
              <a:t>Conformity</a:t>
            </a:r>
          </a:p>
          <a:p>
            <a:pPr marL="457200" indent="-457200">
              <a:buFont typeface="Arial" panose="020B0604020202020204" pitchFamily="34" charset="0"/>
              <a:buAutoNum type="alphaUcPeriod"/>
            </a:pPr>
            <a:r>
              <a:rPr lang="en-US" sz="2400"/>
              <a:t>Compliance</a:t>
            </a:r>
          </a:p>
          <a:p>
            <a:pPr marL="457200" indent="-457200">
              <a:buFont typeface="Arial" panose="020B0604020202020204" pitchFamily="34" charset="0"/>
              <a:buAutoNum type="alphaUcPeriod"/>
            </a:pPr>
            <a:r>
              <a:rPr lang="en-US" sz="2400"/>
              <a:t>Obedience</a:t>
            </a:r>
            <a:endParaRPr lang="en-US" sz="2400" dirty="0"/>
          </a:p>
        </p:txBody>
      </p: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4F4EA1F4-7A21-427A-8ACE-DCB5982DB57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0800000">
            <a:off x="391160" y="2692231"/>
            <a:ext cx="368300" cy="3683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27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16" name="TPCountdown" title="Countdown Timer">
            <a:extLst>
              <a:ext uri="{FF2B5EF4-FFF2-40B4-BE49-F238E27FC236}">
                <a16:creationId xmlns:a16="http://schemas.microsoft.com/office/drawing/2014/main" id="{F43BE8B3-BBAC-5E46-AD9A-C58304754D1F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468340" y="4983892"/>
            <a:ext cx="1270000" cy="635000"/>
            <a:chOff x="7683500" y="5842000"/>
            <a:chExt cx="1270000" cy="635000"/>
          </a:xfrm>
        </p:grpSpPr>
        <p:sp>
          <p:nvSpPr>
            <p:cNvPr id="13" name="CountdownShape">
              <a:extLst>
                <a:ext uri="{FF2B5EF4-FFF2-40B4-BE49-F238E27FC236}">
                  <a16:creationId xmlns:a16="http://schemas.microsoft.com/office/drawing/2014/main" id="{01C30548-EC72-A338-25C7-9007798E9B88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endParaRPr>
            </a:p>
          </p:txBody>
        </p:sp>
        <p:sp>
          <p:nvSpPr>
            <p:cNvPr id="14" name="CountdownText">
              <a:extLst>
                <a:ext uri="{FF2B5EF4-FFF2-40B4-BE49-F238E27FC236}">
                  <a16:creationId xmlns:a16="http://schemas.microsoft.com/office/drawing/2014/main" id="{5CC3E8ED-F051-9CD8-F9DA-C9AA78B3654A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5" name="CountdownLine">
              <a:extLst>
                <a:ext uri="{FF2B5EF4-FFF2-40B4-BE49-F238E27FC236}">
                  <a16:creationId xmlns:a16="http://schemas.microsoft.com/office/drawing/2014/main" id="{138DC139-FE25-1BA1-CAEA-BCB690340DE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PPolling" title="Polling Shape">
            <a:extLst>
              <a:ext uri="{FF2B5EF4-FFF2-40B4-BE49-F238E27FC236}">
                <a16:creationId xmlns:a16="http://schemas.microsoft.com/office/drawing/2014/main" id="{44F47BCE-BA0D-CF4B-18B9-91A634890900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84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D9798F25-3E1C-4508-A80C-49C5F4F67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2400" y="609600"/>
            <a:ext cx="9448800" cy="863600"/>
          </a:xfrm>
        </p:spPr>
        <p:txBody>
          <a:bodyPr/>
          <a:lstStyle/>
          <a:p>
            <a:r>
              <a:rPr lang="en-US" altLang="en-US" dirty="0"/>
              <a:t>Previously on PY 211 (10/25 edition)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ABDF8412-2CA7-40B4-9405-63623E48F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62100"/>
            <a:ext cx="8871358" cy="4686300"/>
          </a:xfrm>
        </p:spPr>
        <p:txBody>
          <a:bodyPr/>
          <a:lstStyle/>
          <a:p>
            <a:r>
              <a:rPr lang="en-US" sz="2800" dirty="0"/>
              <a:t>Attraction – similarity &amp; proximity</a:t>
            </a:r>
          </a:p>
          <a:p>
            <a:pPr lvl="1"/>
            <a:r>
              <a:rPr lang="en-US" sz="2400" dirty="0"/>
              <a:t>Why </a:t>
            </a:r>
            <a:r>
              <a:rPr lang="en-US" sz="2400" dirty="0">
                <a:solidFill>
                  <a:srgbClr val="FF0000"/>
                </a:solidFill>
              </a:rPr>
              <a:t>similarity</a:t>
            </a:r>
            <a:r>
              <a:rPr lang="en-US" sz="2400" dirty="0"/>
              <a:t>? </a:t>
            </a:r>
          </a:p>
          <a:p>
            <a:pPr lvl="2"/>
            <a:r>
              <a:rPr lang="en-US" sz="2000" dirty="0"/>
              <a:t>Validation</a:t>
            </a:r>
          </a:p>
          <a:p>
            <a:pPr lvl="2"/>
            <a:r>
              <a:rPr lang="en-US" sz="2000" dirty="0"/>
              <a:t>Less conflict</a:t>
            </a:r>
          </a:p>
          <a:p>
            <a:pPr lvl="1"/>
            <a:r>
              <a:rPr lang="en-US" sz="2400" dirty="0"/>
              <a:t>Why </a:t>
            </a:r>
            <a:r>
              <a:rPr lang="en-US" sz="2400" dirty="0">
                <a:solidFill>
                  <a:srgbClr val="FF0000"/>
                </a:solidFill>
              </a:rPr>
              <a:t>proximity</a:t>
            </a:r>
            <a:r>
              <a:rPr lang="en-US" sz="2400" dirty="0"/>
              <a:t>?</a:t>
            </a:r>
          </a:p>
          <a:p>
            <a:pPr lvl="2"/>
            <a:r>
              <a:rPr lang="en-US" sz="2000" dirty="0"/>
              <a:t>Simple practicality</a:t>
            </a:r>
          </a:p>
          <a:p>
            <a:pPr lvl="2"/>
            <a:r>
              <a:rPr lang="en-US" sz="2000" dirty="0"/>
              <a:t>More pleasant to like those in frequent contact with</a:t>
            </a:r>
          </a:p>
          <a:p>
            <a:pPr lvl="1"/>
            <a:r>
              <a:rPr lang="en-US" sz="2400" dirty="0"/>
              <a:t>Physical attractiveness</a:t>
            </a:r>
          </a:p>
          <a:p>
            <a:pPr lvl="2"/>
            <a:r>
              <a:rPr lang="en-US" sz="2000" dirty="0"/>
              <a:t>Halo effect</a:t>
            </a:r>
          </a:p>
          <a:p>
            <a:pPr lvl="2"/>
            <a:r>
              <a:rPr lang="en-US" sz="2000" dirty="0"/>
              <a:t>Combination of typical facial features across face</a:t>
            </a:r>
          </a:p>
          <a:p>
            <a:pPr lvl="2"/>
            <a:r>
              <a:rPr lang="en-US" sz="2000" dirty="0"/>
              <a:t>Symmetry (natural in slight asymmetry</a:t>
            </a:r>
          </a:p>
          <a:p>
            <a:pPr lvl="3"/>
            <a:r>
              <a:rPr lang="en-US" sz="1600" dirty="0"/>
              <a:t>Why last 2 (easier to process, less cognitive energy, more familiar)</a:t>
            </a:r>
          </a:p>
        </p:txBody>
      </p:sp>
    </p:spTree>
    <p:extLst>
      <p:ext uri="{BB962C8B-B14F-4D97-AF65-F5344CB8AC3E}">
        <p14:creationId xmlns:p14="http://schemas.microsoft.com/office/powerpoint/2010/main" val="2037332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 result for Denzel washington symmetry">
            <a:extLst>
              <a:ext uri="{FF2B5EF4-FFF2-40B4-BE49-F238E27FC236}">
                <a16:creationId xmlns:a16="http://schemas.microsoft.com/office/drawing/2014/main" id="{6E9E1A5A-F021-425C-9D00-AC415EDCAF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64216"/>
            <a:ext cx="5757797" cy="314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youbeauty-wpengine.s3.amazonaws.com/wp-content/uploads/blake_lively_face_flip.jpg">
            <a:extLst>
              <a:ext uri="{FF2B5EF4-FFF2-40B4-BE49-F238E27FC236}">
                <a16:creationId xmlns:a16="http://schemas.microsoft.com/office/drawing/2014/main" id="{C503EFCE-61B7-4438-8FE5-6EED5FE91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704856"/>
            <a:ext cx="5757796" cy="259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B85738-B511-409C-8848-6A6CEB5F7EC8}"/>
              </a:ext>
            </a:extLst>
          </p:cNvPr>
          <p:cNvSpPr txBox="1"/>
          <p:nvPr/>
        </p:nvSpPr>
        <p:spPr>
          <a:xfrm>
            <a:off x="7374007" y="1034829"/>
            <a:ext cx="420458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 - Facial Symmetry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much diff. in 3 pics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Denzel Washington has a spectacular degree of facial symmetry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of creepily (fake) symmetrical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CEC546-5850-52CB-A600-7B6A2F1EF004}"/>
              </a:ext>
            </a:extLst>
          </p:cNvPr>
          <p:cNvSpPr/>
          <p:nvPr/>
        </p:nvSpPr>
        <p:spPr bwMode="auto">
          <a:xfrm>
            <a:off x="2766061" y="3280410"/>
            <a:ext cx="45719" cy="4244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21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0738" y="1905000"/>
            <a:ext cx="11210524" cy="4910329"/>
          </a:xfrm>
        </p:spPr>
        <p:txBody>
          <a:bodyPr>
            <a:normAutofit/>
          </a:bodyPr>
          <a:lstStyle/>
          <a:p>
            <a:r>
              <a:rPr lang="en-US" sz="2400" dirty="0"/>
              <a:t>Science is one method for “knowing” the truth. There are other methods.</a:t>
            </a:r>
          </a:p>
          <a:p>
            <a:pPr marL="45720" indent="0">
              <a:buNone/>
            </a:pPr>
            <a:endParaRPr lang="en-US" sz="2400" b="1" dirty="0"/>
          </a:p>
          <a:p>
            <a:r>
              <a:rPr lang="en-US" b="1" u="sng" dirty="0"/>
              <a:t>Unreasonable</a:t>
            </a:r>
            <a:r>
              <a:rPr lang="en-US" dirty="0"/>
              <a:t> use of science - Evolutionary psychology is sometimes used as a justification for amoral behavior (present standards)</a:t>
            </a:r>
          </a:p>
          <a:p>
            <a:endParaRPr lang="en-US" dirty="0"/>
          </a:p>
          <a:p>
            <a:r>
              <a:rPr lang="en-US" sz="2200" dirty="0"/>
              <a:t>Some evolutionary tendencies </a:t>
            </a:r>
            <a:r>
              <a:rPr lang="en-US" sz="2200" b="1" u="sng" dirty="0"/>
              <a:t>conform vs. violate</a:t>
            </a:r>
            <a:r>
              <a:rPr lang="en-US" sz="2200" dirty="0"/>
              <a:t> modern social norm or moral standards</a:t>
            </a:r>
            <a:endParaRPr lang="en-US" sz="2400" dirty="0"/>
          </a:p>
          <a:p>
            <a:pPr lvl="1"/>
            <a:r>
              <a:rPr lang="en-US" sz="2200" b="1" dirty="0"/>
              <a:t>SOME </a:t>
            </a:r>
            <a:r>
              <a:rPr lang="en-US" sz="2200" dirty="0"/>
              <a:t>historically adaptive traits can be thought of as dark impulses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Evolutionary Psychology: </a:t>
            </a:r>
            <a:br>
              <a:rPr lang="en-US" dirty="0"/>
            </a:br>
            <a:r>
              <a:rPr lang="en-US" dirty="0"/>
              <a:t>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6494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2509" y="1719070"/>
            <a:ext cx="11386014" cy="491032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Humans tend to possess traits helpful (</a:t>
            </a:r>
            <a:r>
              <a:rPr lang="en-US" b="1" dirty="0">
                <a:solidFill>
                  <a:srgbClr val="FF0000"/>
                </a:solidFill>
              </a:rPr>
              <a:t>adaptive</a:t>
            </a:r>
            <a:r>
              <a:rPr lang="en-US" b="1" dirty="0"/>
              <a:t>)</a:t>
            </a:r>
            <a:r>
              <a:rPr lang="en-US" dirty="0"/>
              <a:t> for our ancestors</a:t>
            </a:r>
          </a:p>
          <a:p>
            <a:pPr lvl="1"/>
            <a:r>
              <a:rPr lang="en-US" b="1" dirty="0"/>
              <a:t>Adaptive traits/tendencies</a:t>
            </a:r>
            <a:r>
              <a:rPr lang="en-US" dirty="0"/>
              <a:t>: Help </a:t>
            </a:r>
            <a:r>
              <a:rPr lang="en-US" b="1" dirty="0">
                <a:solidFill>
                  <a:schemeClr val="accent1"/>
                </a:solidFill>
              </a:rPr>
              <a:t>procreate</a:t>
            </a:r>
            <a:r>
              <a:rPr lang="en-US" dirty="0"/>
              <a:t> &amp; </a:t>
            </a:r>
            <a:r>
              <a:rPr lang="en-US" b="1" dirty="0">
                <a:solidFill>
                  <a:schemeClr val="accent1"/>
                </a:solidFill>
              </a:rPr>
              <a:t>survive</a:t>
            </a:r>
            <a:r>
              <a:rPr lang="en-US" dirty="0"/>
              <a:t> long enough to procreate (ideally many times)</a:t>
            </a:r>
          </a:p>
          <a:p>
            <a:pPr lvl="1"/>
            <a:endParaRPr lang="en-US" dirty="0"/>
          </a:p>
          <a:p>
            <a:r>
              <a:rPr lang="en-US" u="sng" dirty="0"/>
              <a:t>Evolution is VERY slow</a:t>
            </a:r>
          </a:p>
          <a:p>
            <a:pPr lvl="1"/>
            <a:r>
              <a:rPr lang="en-US" dirty="0"/>
              <a:t>Hunter-Gathers (</a:t>
            </a:r>
            <a:r>
              <a:rPr lang="en-US" dirty="0">
                <a:solidFill>
                  <a:schemeClr val="accent1"/>
                </a:solidFill>
              </a:rPr>
              <a:t>H/G)</a:t>
            </a:r>
            <a:r>
              <a:rPr lang="en-US" dirty="0"/>
              <a:t> evolutionary ancestors (200,000 – 6,000 years ago)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/>
              <a:t>Some genes have become typical for people in general</a:t>
            </a:r>
          </a:p>
          <a:p>
            <a:r>
              <a:rPr lang="en-US" dirty="0"/>
              <a:t>Some genes have become typical for only either Males or Females</a:t>
            </a:r>
          </a:p>
          <a:p>
            <a:endParaRPr lang="en-US" dirty="0"/>
          </a:p>
          <a:p>
            <a:r>
              <a:rPr lang="en-US" dirty="0"/>
              <a:t>Some genes were adaptive but </a:t>
            </a:r>
            <a:r>
              <a:rPr lang="en-US" u="sng" dirty="0"/>
              <a:t>are not</a:t>
            </a:r>
            <a:r>
              <a:rPr lang="en-US" dirty="0"/>
              <a:t> in modern society </a:t>
            </a:r>
          </a:p>
          <a:p>
            <a:r>
              <a:rPr lang="en-US" dirty="0"/>
              <a:t>Changes in what is adaptive won’t affect </a:t>
            </a:r>
            <a:r>
              <a:rPr lang="en-US" b="1" u="sng" dirty="0"/>
              <a:t>genetic</a:t>
            </a:r>
            <a:r>
              <a:rPr lang="en-US" dirty="0"/>
              <a:t> evolution for many centuries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Cultural Evolution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Basics</a:t>
            </a:r>
          </a:p>
        </p:txBody>
      </p:sp>
    </p:spTree>
    <p:extLst>
      <p:ext uri="{BB962C8B-B14F-4D97-AF65-F5344CB8AC3E}">
        <p14:creationId xmlns:p14="http://schemas.microsoft.com/office/powerpoint/2010/main" val="355851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66E1D-986F-46FC-937E-5DCA24E26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139" y="504564"/>
            <a:ext cx="10363200" cy="1162050"/>
          </a:xfrm>
        </p:spPr>
        <p:txBody>
          <a:bodyPr/>
          <a:lstStyle/>
          <a:p>
            <a:r>
              <a:rPr lang="en-US" dirty="0"/>
              <a:t>Evolutionary Fitness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6A600-FE4D-401A-85DF-EC5AE53F7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26" y="1657611"/>
            <a:ext cx="11287432" cy="4556376"/>
          </a:xfrm>
        </p:spPr>
        <p:txBody>
          <a:bodyPr/>
          <a:lstStyle/>
          <a:p>
            <a:r>
              <a:rPr lang="en-US" dirty="0"/>
              <a:t>Physically attractive partner increase evolutionary success</a:t>
            </a:r>
          </a:p>
          <a:p>
            <a:r>
              <a:rPr lang="en-US" dirty="0"/>
              <a:t>Mainly: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High PA partner</a:t>
            </a:r>
            <a:r>
              <a:rPr lang="en-US" dirty="0"/>
              <a:t> makes children more likely to reproduce (attractive parents increase odds of attractive child)</a:t>
            </a:r>
          </a:p>
          <a:p>
            <a:pPr lvl="1"/>
            <a:r>
              <a:rPr lang="en-US" dirty="0"/>
              <a:t>“the sexy-son hypothesis”. . .yes, seriously</a:t>
            </a:r>
          </a:p>
          <a:p>
            <a:r>
              <a:rPr lang="en-US" dirty="0"/>
              <a:t>Minor influences:</a:t>
            </a:r>
          </a:p>
          <a:p>
            <a:pPr lvl="1"/>
            <a:r>
              <a:rPr lang="en-US" dirty="0"/>
              <a:t>Greater facial </a:t>
            </a:r>
            <a:r>
              <a:rPr lang="en-US" dirty="0">
                <a:solidFill>
                  <a:srgbClr val="FF0000"/>
                </a:solidFill>
              </a:rPr>
              <a:t>symmetry</a:t>
            </a:r>
            <a:r>
              <a:rPr lang="en-US" dirty="0"/>
              <a:t> = more resistant to diseases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Very atypical </a:t>
            </a:r>
            <a:r>
              <a:rPr lang="en-US" dirty="0"/>
              <a:t>facial feature = less healthy; e.g., </a:t>
            </a:r>
            <a:r>
              <a:rPr lang="en-US" dirty="0">
                <a:solidFill>
                  <a:srgbClr val="00B0F0"/>
                </a:solidFill>
              </a:rPr>
              <a:t>Leprosy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259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837101-CB95-4D71-A7CA-566D4ACCA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47830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r>
              <a:rPr lang="en-US" sz="2600" dirty="0"/>
              <a:t>Want traits that help:</a:t>
            </a:r>
            <a:r>
              <a:rPr lang="en-US" sz="2600" b="1" dirty="0">
                <a:solidFill>
                  <a:srgbClr val="00B050"/>
                </a:solidFill>
              </a:rPr>
              <a:t> </a:t>
            </a:r>
            <a:r>
              <a:rPr lang="en-US" sz="2600" dirty="0">
                <a:solidFill>
                  <a:srgbClr val="00B050"/>
                </a:solidFill>
              </a:rPr>
              <a:t>Procreate</a:t>
            </a:r>
            <a:r>
              <a:rPr lang="en-US" sz="2600" dirty="0"/>
              <a:t> and allow </a:t>
            </a:r>
            <a:r>
              <a:rPr lang="en-US" sz="2600" dirty="0">
                <a:solidFill>
                  <a:srgbClr val="00B0F0"/>
                </a:solidFill>
              </a:rPr>
              <a:t>offspring to procreate</a:t>
            </a:r>
          </a:p>
          <a:p>
            <a:endParaRPr lang="en-US" sz="2600" dirty="0">
              <a:solidFill>
                <a:srgbClr val="00B0F0"/>
              </a:solidFill>
            </a:endParaRPr>
          </a:p>
          <a:p>
            <a:r>
              <a:rPr lang="en-US" sz="2600" b="1" u="sng" dirty="0"/>
              <a:t>Seek</a:t>
            </a:r>
            <a:r>
              <a:rPr lang="en-US" sz="2600" dirty="0"/>
              <a:t> partner traits – have traits attractive to members of opposite sex &amp; therefore, allow </a:t>
            </a:r>
            <a:r>
              <a:rPr lang="en-US" sz="2600" dirty="0">
                <a:solidFill>
                  <a:srgbClr val="00B0F0"/>
                </a:solidFill>
              </a:rPr>
              <a:t>offspring to procreate. . .</a:t>
            </a:r>
            <a:r>
              <a:rPr lang="en-US" sz="2600" dirty="0"/>
              <a:t>the </a:t>
            </a:r>
            <a:r>
              <a:rPr lang="en-US" sz="2600" u="sng" dirty="0"/>
              <a:t>sexy-son hypothesis</a:t>
            </a:r>
          </a:p>
          <a:p>
            <a:endParaRPr lang="en-US" sz="2600" u="sng" dirty="0"/>
          </a:p>
          <a:p>
            <a:pPr lvl="1"/>
            <a:r>
              <a:rPr lang="en-US" sz="2200" dirty="0"/>
              <a:t>Want Partner have traits that lead to increased probability </a:t>
            </a:r>
            <a:r>
              <a:rPr lang="en-US" sz="2200" dirty="0">
                <a:solidFill>
                  <a:srgbClr val="00B0F0"/>
                </a:solidFill>
              </a:rPr>
              <a:t>children will be attractive</a:t>
            </a:r>
            <a:r>
              <a:rPr lang="en-US" sz="2200" dirty="0"/>
              <a:t> as adults</a:t>
            </a:r>
          </a:p>
          <a:p>
            <a:pPr lvl="2"/>
            <a:r>
              <a:rPr lang="en-US" sz="2200" dirty="0"/>
              <a:t>E.g., Physically attractive, good personality, good abilities</a:t>
            </a:r>
          </a:p>
          <a:p>
            <a:pPr lvl="2"/>
            <a:r>
              <a:rPr lang="en-US" sz="2200" dirty="0"/>
              <a:t>Easiest to “estimate” partner will increase % child </a:t>
            </a:r>
            <a:r>
              <a:rPr lang="en-US" sz="2200" dirty="0">
                <a:solidFill>
                  <a:srgbClr val="FF0000"/>
                </a:solidFill>
              </a:rPr>
              <a:t>PA</a:t>
            </a:r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3000" dirty="0">
              <a:solidFill>
                <a:srgbClr val="00B0F0"/>
              </a:solidFill>
            </a:endParaRPr>
          </a:p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080AF-7E92-476B-9E2F-05E0531C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6A181-DFEC-48D6-9B6D-9E1F2D6B9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661" y="763498"/>
            <a:ext cx="10363200" cy="1162050"/>
          </a:xfrm>
        </p:spPr>
        <p:txBody>
          <a:bodyPr/>
          <a:lstStyle/>
          <a:p>
            <a:r>
              <a:rPr lang="en-US" dirty="0"/>
              <a:t>Evolutionary Fitness – </a:t>
            </a:r>
            <a:r>
              <a:rPr lang="en-US" dirty="0">
                <a:solidFill>
                  <a:srgbClr val="FF0000"/>
                </a:solidFill>
              </a:rPr>
              <a:t>Unconscious genetic drives</a:t>
            </a:r>
          </a:p>
        </p:txBody>
      </p:sp>
    </p:spTree>
    <p:extLst>
      <p:ext uri="{BB962C8B-B14F-4D97-AF65-F5344CB8AC3E}">
        <p14:creationId xmlns:p14="http://schemas.microsoft.com/office/powerpoint/2010/main" val="72754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837101-CB95-4D71-A7CA-566D4ACCA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786" y="1775994"/>
            <a:ext cx="11600427" cy="433905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en-US" sz="3200" dirty="0"/>
          </a:p>
          <a:p>
            <a:r>
              <a:rPr lang="en-US" sz="3400" u="sng" dirty="0"/>
              <a:t>Biological basis</a:t>
            </a:r>
            <a:r>
              <a:rPr lang="en-US" sz="3400" dirty="0"/>
              <a:t> of sex differences: different </a:t>
            </a:r>
            <a:r>
              <a:rPr lang="en-US" sz="3400" dirty="0">
                <a:solidFill>
                  <a:srgbClr val="FF0000"/>
                </a:solidFill>
              </a:rPr>
              <a:t>minimum time investment</a:t>
            </a:r>
            <a:r>
              <a:rPr lang="en-US" sz="3400" dirty="0"/>
              <a:t> in each child </a:t>
            </a:r>
          </a:p>
          <a:p>
            <a:pPr lvl="1"/>
            <a:r>
              <a:rPr lang="en-US" sz="3200" dirty="0"/>
              <a:t>Males don’t need to carry a child for 9 months </a:t>
            </a:r>
          </a:p>
          <a:p>
            <a:pPr lvl="1"/>
            <a:r>
              <a:rPr lang="en-US" sz="3200" dirty="0"/>
              <a:t>Different male vs. female H-G tendencies/strategies led to maximum # grandchildren</a:t>
            </a:r>
          </a:p>
          <a:p>
            <a:pPr lvl="2"/>
            <a:r>
              <a:rPr lang="en-US" sz="3000" dirty="0">
                <a:solidFill>
                  <a:srgbClr val="00B0F0"/>
                </a:solidFill>
              </a:rPr>
              <a:t>Given males can have more total children, who need children to have better success having grandchildren?</a:t>
            </a:r>
          </a:p>
          <a:p>
            <a:endParaRPr lang="en-US" sz="3400" dirty="0"/>
          </a:p>
          <a:p>
            <a:endParaRPr lang="en-US" sz="3400" u="sng" dirty="0"/>
          </a:p>
          <a:p>
            <a:pPr lvl="1"/>
            <a:endParaRPr lang="en-US" sz="2000" u="sng" dirty="0"/>
          </a:p>
          <a:p>
            <a:endParaRPr lang="en-US" sz="2400" u="sng" dirty="0"/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2800" dirty="0">
              <a:solidFill>
                <a:srgbClr val="00B0F0"/>
              </a:solidFill>
            </a:endParaRPr>
          </a:p>
          <a:p>
            <a:pPr lvl="1"/>
            <a:endParaRPr lang="en-US" sz="3000" dirty="0">
              <a:solidFill>
                <a:srgbClr val="00B0F0"/>
              </a:solidFill>
            </a:endParaRPr>
          </a:p>
          <a:p>
            <a:endParaRPr lang="en-US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B080AF-7E92-476B-9E2F-05E0531C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06A181-DFEC-48D6-9B6D-9E1F2D6B9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 differences in ideal </a:t>
            </a:r>
            <a:r>
              <a:rPr lang="en-US" dirty="0">
                <a:solidFill>
                  <a:srgbClr val="FF0000"/>
                </a:solidFill>
              </a:rPr>
              <a:t>sexual “strategies” </a:t>
            </a:r>
            <a:r>
              <a:rPr lang="en-US" dirty="0"/>
              <a:t>(behavioral tendencies)</a:t>
            </a:r>
          </a:p>
        </p:txBody>
      </p:sp>
    </p:spTree>
    <p:extLst>
      <p:ext uri="{BB962C8B-B14F-4D97-AF65-F5344CB8AC3E}">
        <p14:creationId xmlns:p14="http://schemas.microsoft.com/office/powerpoint/2010/main" val="107677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TPQUESTIONXML" val="﻿&lt;?xml version=&quot;1.0&quot; encoding=&quot;utf-8&quot;?&gt;&#10;&lt;questionlist&gt;&#10;    &lt;properties&gt;&#10;        &lt;guid&gt;0E49AF687BAE4081B35B41645C0579B9&lt;/guid&gt;&#10;        &lt;description /&gt;&#10;        &lt;date&gt;4/8/2019 8:38:5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C4481C3CDD54185A1B31EDFBF114DA7&lt;/guid&gt;&#10;            &lt;repollguid&gt;ACFB9D2905EB4BACB5502BA758CDC62E&lt;/repollguid&gt;&#10;            &lt;sourceid&gt;6CB49606990A431995230170DC63B64A&lt;/sourceid&gt;&#10;            &lt;questiontext&gt;Which of the following is true of human evolution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A242C964AF749DDA031E2FE81530806&lt;/guid&gt;&#10;                    &lt;answertext&gt;People evolved to have traits that helped our evolutionary ancestors attract sexual partners&lt;/answertext&gt;&#10;                    &lt;valuetype&gt;1&lt;/valuetype&gt;&#10;                &lt;/answer&gt;&#10;                &lt;answer&gt;&#10;                    &lt;guid&gt;81AF0C00A70E48E8A7F8E781B821169C&lt;/guid&gt;&#10;                    &lt;answertext&gt;People evolved to have traits that help us avoid behaviors that would risk our survival in modern times&lt;/answertext&gt;&#10;                    &lt;valuetype&gt;-1&lt;/valuetype&gt;&#10;                &lt;/answer&gt;&#10;                &lt;answer&gt;&#10;                    &lt;guid&gt;B75F2AB4BE0A471EA3F03F382D8AD759&lt;/guid&gt;&#10;                    &lt;answertext&gt;People have evolved to be better at overcoming their nature&lt;/answertext&gt;&#10;                    &lt;valuetype&gt;-1&lt;/valuetype&gt;&#10;                &lt;/answer&gt;&#10;                &lt;answer&gt;&#10;                    &lt;guid&gt;45092124EBE144769E2D5962F28C29F3&lt;/guid&gt;&#10;                    &lt;answertext&gt;Some traits, such as having a good sense of humor, have become more beneficial for procreation since the 17th century and, therefore, people have evolved to place greater value on humor 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Which of the following is true of human evolution?&quot;,&quot;Responders&quot;:15,&quot;Participants&quot;:15,&quot;Responses&quot;:15,&quot;IsCaseSensitive&quot;:false,&quot;TotalCorrect&quot;:9,&quot;Mean&quot;:1.5333333333333334,&quot;Median&quot;:1.0,&quot;StandardDeviation&quot;:0.71802197428460057,&quot;Variance&quot;:0.51555555555555554,&quot;PageSize&quot;:0,&quot;Offset&quot;:0,&quot;CorrectValues&quot;:&quot;&quot;,&quot;Results&quot;:[{&quot;Count&quot;:9.0,&quot;PointResponses&quot;:null,&quot;Name&quot;:&quot;People evolved to have traits that helped our evolutionary ancestors attract sexual partners&quot;,&quot;Bullet&quot;:&quot;A&quot;,&quot;SecondaryName&quot;:&quot;&quot;,&quot;ValueType&quot;:1,&quot;Key&quot;:&quot;People evolved to have traits that helped our evolutionary ancestors attract sexual partners1&quot;},{&quot;Count&quot;:4.0,&quot;PointResponses&quot;:null,&quot;Name&quot;:&quot;People evolved to have traits that help us avoid behaviors that would risk our survival in modern times&quot;,&quot;Bullet&quot;:&quot;B&quot;,&quot;SecondaryName&quot;:&quot;&quot;,&quot;ValueType&quot;:-1,&quot;Key&quot;:&quot;People evolved to have traits that help us avoid behaviors that would risk our survival in modern times2&quot;},{&quot;Count&quot;:2.0,&quot;PointResponses&quot;:null,&quot;Name&quot;:&quot;People have evolved to be better at overcoming their nature&quot;,&quot;Bullet&quot;:&quot;C&quot;,&quot;SecondaryName&quot;:&quot;&quot;,&quot;ValueType&quot;:-1,&quot;Key&quot;:&quot;People have evolved to be better at overcoming their nature3&quot;},{&quot;Count&quot;:0.0,&quot;PointResponses&quot;:null,&quot;Name&quot;:&quot;Some traits, such as having a good sense of humor, have become more beneficial for procreation since the 17th century and, therefore, people have evolved to place greater value on humor &quot;,&quot;Bullet&quot;:&quot;D&quot;,&quot;SecondaryName&quot;:&quot;&quot;,&quot;ValueType&quot;:-1,&quot;Key&quot;:&quot;Some traits, such as having a good sense of humor, have become more beneficial for procreation since the 17th century and, therefore, people have evolved to place greater value on humor 4&quot;}]}"/>
  <p:tag name="HASRESULTS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TPQUESTIONXML" val="﻿&lt;?xml version=&quot;1.0&quot; encoding=&quot;utf-8&quot;?&gt;&#10;&lt;questionlist&gt;&#10;    &lt;properties&gt;&#10;        &lt;guid&gt;7B52CE8BCB794AA4B9BD14A8B63AB5E7&lt;/guid&gt;&#10;        &lt;description /&gt;&#10;        &lt;date&gt;10/9/2019 8:14:1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28F5DFF4F1243E28212DE0192ACD2A0&lt;/guid&gt;&#10;            &lt;repollguid&gt;C2961FB2FF8F4EE498D4D9370D996AEA&lt;/repollguid&gt;&#10;            &lt;sourceid&gt;3A7B6DD2F26745E68750E0318E884E9D&lt;/sourceid&gt;&#10;            &lt;questiontext&gt;If a person’s behavior changes to better match the behavior for the group, they have been affected by: 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64A23126D8F45D782EED826B25226DB&lt;/guid&gt;&#10;                    &lt;answertext&gt;Persuasion&lt;/answertext&gt;&#10;                    &lt;valuetype&gt;-1&lt;/valuetype&gt;&#10;                &lt;/answer&gt;&#10;                &lt;answer&gt;&#10;                    &lt;guid&gt;8F4A052C4DB4431AB908E402353BB9AB&lt;/guid&gt;&#10;                    &lt;answertext&gt;Conformity&lt;/answertext&gt;&#10;                    &lt;valuetype&gt;1&lt;/valuetype&gt;&#10;                &lt;/answer&gt;&#10;                &lt;answer&gt;&#10;                    &lt;guid&gt;C7BBC257EB0C4234B499AB7C8A545F22&lt;/guid&gt;&#10;                    &lt;answertext&gt;Compliance&lt;/answertext&gt;&#10;                    &lt;valuetype&gt;-1&lt;/valuetype&gt;&#10;                &lt;/answer&gt;&#10;                &lt;answer&gt;&#10;                    &lt;guid&gt;819E4615EF414B14B3AC0D1720B78DD9&lt;/guid&gt;&#10;                    &lt;answertext&gt;Obedience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If a person’s behavior changes to better match the behavior for the group, they have been affected by: &quot;,&quot;Responders&quot;:15,&quot;Participants&quot;:18,&quot;Responses&quot;:15,&quot;IsCaseSensitive&quot;:false,&quot;TotalCorrect&quot;:13,&quot;Mean&quot;:2.2,&quot;Median&quot;:2.0,&quot;StandardDeviation&quot;:0.54160256030906406,&quot;Variance&quot;:0.29333333333333333,&quot;PageSize&quot;:0,&quot;Offset&quot;:0,&quot;CorrectValues&quot;:&quot;&quot;,&quot;Results&quot;:[{&quot;Count&quot;:0.0,&quot;PointResponses&quot;:null,&quot;Name&quot;:&quot;Persuasion&quot;,&quot;Bullet&quot;:&quot;A&quot;,&quot;SecondaryName&quot;:&quot;&quot;,&quot;ValueType&quot;:-1,&quot;Key&quot;:&quot;Persuasion1&quot;},{&quot;Count&quot;:13.0,&quot;PointResponses&quot;:null,&quot;Name&quot;:&quot;Conformity&quot;,&quot;Bullet&quot;:&quot;B&quot;,&quot;SecondaryName&quot;:&quot;&quot;,&quot;ValueType&quot;:1,&quot;Key&quot;:&quot;Conformity2&quot;},{&quot;Count&quot;:1.0,&quot;PointResponses&quot;:null,&quot;Name&quot;:&quot;Compliance&quot;,&quot;Bullet&quot;:&quot;C&quot;,&quot;SecondaryName&quot;:&quot;&quot;,&quot;ValueType&quot;:-1,&quot;Key&quot;:&quot;Compliance3&quot;},{&quot;Count&quot;:1.0,&quot;PointResponses&quot;:null,&quot;Name&quot;:&quot;Obedience&quot;,&quot;Bullet&quot;:&quot;D&quot;,&quot;SecondaryName&quot;:&quot;&quot;,&quot;ValueType&quot;:-1,&quot;Key&quot;:&quot;Obedience4&quot;}]}"/>
  <p:tag name="HASRESULTS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DEFINEDCOLORS" val="3,6,10,45,32,50,13,4,9,55,1"/>
  <p:tag name="LABELFORMAT" val="1"/>
  <p:tag name="NUMBERFORMA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B8E27E47309543C987E12FE6DF674FEB&lt;/guid&gt;&#10;        &lt;description /&gt;&#10;        &lt;date&gt;11/18/2021 5:24:45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61EEB95105846C5828BE61055EC31BE&lt;/guid&gt;&#10;            &lt;repollguid&gt;0AC5246E764A4613810F1A31A106326C&lt;/repollguid&gt;&#10;            &lt;sourceid&gt;4282BDC756554A75AB3DC7A88435621A&lt;/sourceid&gt;&#10;            &lt;questiontext&gt;Which of the following is true about evolutionary factors that affect attraction&lt;/questiontext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548EFFA8AEC49EBA61CEAED0D40CBC9&lt;/guid&gt;&#10;                    &lt;answertext&gt;Only males are generically influenced to be attracted the physical attractiveness&lt;/answertext&gt;&#10;                    &lt;valuetype&gt;-1&lt;/valuetype&gt;&#10;                &lt;/answer&gt;&#10;                &lt;answer&gt;&#10;                    &lt;guid&gt;2249518EC7DD4053A22139874C056FC0&lt;/guid&gt;&#10;                    &lt;answertext&gt;Males are genetically influenced to be more attracted to nurturing traits than females&lt;/answertext&gt;&#10;                    &lt;valuetype&gt;-1&lt;/valuetype&gt;&#10;                &lt;/answer&gt;&#10;                &lt;answer&gt;&#10;                    &lt;guid&gt;16E88CA574C149BDB8D12DFD81F1BF48&lt;/guid&gt;&#10;                    &lt;answertext&gt;The main cause of genetic sex differences in attraction is the minimal time investment in each child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Which of the following is true about evolutionary factors that affect attraction&quot;,&quot;Responders&quot;:17,&quot;Participants&quot;:17,&quot;Responses&quot;:17,&quot;IsCaseSensitive&quot;:false,&quot;TotalCorrect&quot;:12,&quot;Mean&quot;:2.4705882352941178,&quot;Median&quot;:3.0,&quot;StandardDeviation&quot;:0.84836500599152687,&quot;Variance&quot;:0.7197231833910035,&quot;PageSize&quot;:0,&quot;Offset&quot;:0,&quot;CorrectValues&quot;:&quot;&quot;,&quot;Results&quot;:[{&quot;Count&quot;:4.0,&quot;PointResponses&quot;:null,&quot;Name&quot;:&quot;Only males are generically influenced to be attracted the physical attractiveness&quot;,&quot;Bullet&quot;:&quot;A&quot;,&quot;SecondaryName&quot;:&quot;&quot;,&quot;ValueType&quot;:-1,&quot;Key&quot;:&quot;Only males are generically influenced to be attracted the physical attractiveness1&quot;},{&quot;Count&quot;:1.0,&quot;PointResponses&quot;:null,&quot;Name&quot;:&quot;Males are genetically influenced to be more attracted to nurturing traits than females&quot;,&quot;Bullet&quot;:&quot;B&quot;,&quot;SecondaryName&quot;:&quot;&quot;,&quot;ValueType&quot;:-1,&quot;Key&quot;:&quot;Males are genetically influenced to be more attracted to nurturing traits than females2&quot;},{&quot;Count&quot;:12.0,&quot;PointResponses&quot;:null,&quot;Name&quot;:&quot;The main cause of genetic sex differences in attraction is the minimal time investment in each child&quot;,&quot;Bullet&quot;:&quot;C&quot;,&quot;SecondaryName&quot;:&quot;&quot;,&quot;ValueType&quot;:1,&quot;Key&quot;:&quot;The main cause of genetic sex differences in attraction is the minimal time investment in each child3&quot;}]}"/>
  <p:tag name="HASRESULTS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adbarc">
  <a:themeElements>
    <a:clrScheme name="">
      <a:dk1>
        <a:srgbClr val="000000"/>
      </a:dk1>
      <a:lt1>
        <a:srgbClr val="FFFFFF"/>
      </a:lt1>
      <a:dk2>
        <a:srgbClr val="000000"/>
      </a:dk2>
      <a:lt2>
        <a:srgbClr val="D49FFF"/>
      </a:lt2>
      <a:accent1>
        <a:srgbClr val="0000FF"/>
      </a:accent1>
      <a:accent2>
        <a:srgbClr val="FF5008"/>
      </a:accent2>
      <a:accent3>
        <a:srgbClr val="FFFFFF"/>
      </a:accent3>
      <a:accent4>
        <a:srgbClr val="000000"/>
      </a:accent4>
      <a:accent5>
        <a:srgbClr val="AAAAFF"/>
      </a:accent5>
      <a:accent6>
        <a:srgbClr val="E74806"/>
      </a:accent6>
      <a:hlink>
        <a:srgbClr val="8901F3"/>
      </a:hlink>
      <a:folHlink>
        <a:srgbClr val="919191"/>
      </a:folHlink>
    </a:clrScheme>
    <a:fontScheme name="shadbarc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430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Tx/>
          <a:buChar char="»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430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Tx/>
          <a:buChar char="»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adbar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dbar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1438</Words>
  <Application>Microsoft Office PowerPoint</Application>
  <PresentationFormat>Widescreen</PresentationFormat>
  <Paragraphs>257</Paragraphs>
  <Slides>22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</vt:lpstr>
      <vt:lpstr>Book Antiqua</vt:lpstr>
      <vt:lpstr>Calibri</vt:lpstr>
      <vt:lpstr>Century Gothic</vt:lpstr>
      <vt:lpstr>Franklin Gothic Medium</vt:lpstr>
      <vt:lpstr>Monotype Sorts</vt:lpstr>
      <vt:lpstr>Segoe UI</vt:lpstr>
      <vt:lpstr>Times New Roman</vt:lpstr>
      <vt:lpstr>Wingdings</vt:lpstr>
      <vt:lpstr>Wingdings 2</vt:lpstr>
      <vt:lpstr>shadbarc</vt:lpstr>
      <vt:lpstr>Grid</vt:lpstr>
      <vt:lpstr>Vapor Trail</vt:lpstr>
      <vt:lpstr>Clip</vt:lpstr>
      <vt:lpstr>Relationships &amp; Attraction Part III</vt:lpstr>
      <vt:lpstr>Housekeeping</vt:lpstr>
      <vt:lpstr>Previously on PY 211 (10/25 edition)</vt:lpstr>
      <vt:lpstr>PowerPoint Presentation</vt:lpstr>
      <vt:lpstr>Evolutionary Psychology:  Considerations</vt:lpstr>
      <vt:lpstr>Evolution Basics</vt:lpstr>
      <vt:lpstr>Evolutionary Fitness</vt:lpstr>
      <vt:lpstr>Evolutionary Fitness – Unconscious genetic drives</vt:lpstr>
      <vt:lpstr>Sex differences in ideal sexual “strategies” (behavioral tendencies)</vt:lpstr>
      <vt:lpstr>Sex differences in ideal sexual “strategies” (behavioral tendencies)</vt:lpstr>
      <vt:lpstr>Sex differences in ideal sexual “strategies” (behavioral tendencies)</vt:lpstr>
      <vt:lpstr>Sex differences in ideal sexual “strategies” (behavioral tendencies)</vt:lpstr>
      <vt:lpstr>Categories of attractive traits – Increases the probability of procreating self and procreating children</vt:lpstr>
      <vt:lpstr>Exam 2 Review Session</vt:lpstr>
      <vt:lpstr>Which of the following is true of human evolution?</vt:lpstr>
      <vt:lpstr>Which of the following is true about evolutionary factors that affect attraction</vt:lpstr>
      <vt:lpstr>How others cause us to Change (persuasion &amp; social influence)</vt:lpstr>
      <vt:lpstr>How others cause us to Change (persuasion &amp; social influence)</vt:lpstr>
      <vt:lpstr>How others cause us to Change (persuasion &amp; social influence)</vt:lpstr>
      <vt:lpstr>How others cause us to Change (persuasion &amp; social influence)</vt:lpstr>
      <vt:lpstr>Audience Characteristics</vt:lpstr>
      <vt:lpstr>If a person’s behavior changes to better match the behavior for the group, they have been affected by: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Relationships &amp; Attraction Part III</dc:title>
  <dc:creator>McDiarmid, Alexander</dc:creator>
  <cp:lastModifiedBy>McDiarmid, Alexander</cp:lastModifiedBy>
  <cp:revision>1</cp:revision>
  <dcterms:created xsi:type="dcterms:W3CDTF">2023-10-30T21:19:34Z</dcterms:created>
  <dcterms:modified xsi:type="dcterms:W3CDTF">2023-10-30T21:24:18Z</dcterms:modified>
</cp:coreProperties>
</file>