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456" r:id="rId2"/>
    <p:sldId id="465" r:id="rId3"/>
    <p:sldId id="455" r:id="rId4"/>
    <p:sldId id="258" r:id="rId5"/>
    <p:sldId id="259" r:id="rId6"/>
    <p:sldId id="324" r:id="rId7"/>
    <p:sldId id="444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993C7-8D65-4FB2-A5E9-04D5B2177ECB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FD943-401D-417A-870A-F51D46CFB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7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557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Matching is main</a:t>
            </a:r>
            <a:r>
              <a:rPr lang="en-US" baseline="0" dirty="0"/>
              <a:t> reason learn scripts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046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Distortion language</a:t>
            </a:r>
          </a:p>
          <a:p>
            <a:endParaRPr lang="en-US" dirty="0"/>
          </a:p>
          <a:p>
            <a:r>
              <a:rPr lang="en-US" dirty="0"/>
              <a:t>Fear </a:t>
            </a:r>
            <a:r>
              <a:rPr lang="en-US" dirty="0" err="1"/>
              <a:t>Dissaproval</a:t>
            </a:r>
            <a:r>
              <a:rPr lang="en-US" dirty="0"/>
              <a:t> (peers)</a:t>
            </a:r>
          </a:p>
          <a:p>
            <a:r>
              <a:rPr lang="en-US" dirty="0"/>
              <a:t>Doubts</a:t>
            </a:r>
            <a:r>
              <a:rPr lang="en-US" baseline="0" dirty="0"/>
              <a:t> about ones ability (perceptual)</a:t>
            </a:r>
          </a:p>
          <a:p>
            <a:endParaRPr lang="en-US" baseline="0" dirty="0"/>
          </a:p>
          <a:p>
            <a:r>
              <a:rPr lang="en-US" baseline="0" dirty="0"/>
              <a:t>Normative: slowly convinced to text</a:t>
            </a:r>
          </a:p>
          <a:p>
            <a:endParaRPr lang="en-US" baseline="0" dirty="0"/>
          </a:p>
          <a:p>
            <a:r>
              <a:rPr lang="en-US" baseline="0" dirty="0"/>
              <a:t>Anyone have an example of informational conformity? (tougher)  Looked at weather forecast for a sunny day and told by several others going to be a thunder storm.</a:t>
            </a:r>
          </a:p>
          <a:p>
            <a:r>
              <a:rPr lang="en-US" baseline="0" dirty="0"/>
              <a:t>is ambiguous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269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 conform – everyone is know is quarantining themselves, guess they must be right and the risk was higher than thought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875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Kity</a:t>
            </a:r>
            <a:r>
              <a:rPr lang="en-US" dirty="0"/>
              <a:t> </a:t>
            </a:r>
            <a:r>
              <a:rPr lang="en-US" dirty="0" err="1"/>
              <a:t>jeno-veeze</a:t>
            </a:r>
            <a:r>
              <a:rPr lang="en-US" dirty="0"/>
              <a:t> – not </a:t>
            </a:r>
            <a:r>
              <a:rPr lang="en-US" dirty="0" err="1"/>
              <a:t>tota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lly</a:t>
            </a:r>
            <a:r>
              <a:rPr lang="en-US" dirty="0"/>
              <a:t> true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Person walking slowly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	maybe sick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	maybe drugs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846DA0-EC23-4115-ACAE-56AB4E0A29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063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Kity</a:t>
            </a:r>
            <a:r>
              <a:rPr lang="en-US" dirty="0"/>
              <a:t> </a:t>
            </a:r>
            <a:r>
              <a:rPr lang="en-US" dirty="0" err="1"/>
              <a:t>jeno-veeze</a:t>
            </a:r>
            <a:r>
              <a:rPr lang="en-US" dirty="0"/>
              <a:t> witnesses could not see other’s public behavior</a:t>
            </a:r>
            <a:r>
              <a:rPr lang="en-US" baseline="0" dirty="0"/>
              <a:t> </a:t>
            </a:r>
            <a:r>
              <a:rPr lang="en-US" b="1" baseline="0" dirty="0"/>
              <a:t>(diffusion </a:t>
            </a:r>
            <a:r>
              <a:rPr lang="en-US" b="1" baseline="0" dirty="0" err="1"/>
              <a:t>explination</a:t>
            </a:r>
            <a:r>
              <a:rPr lang="en-US" b="1" baseline="0" dirty="0"/>
              <a:t>)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For study: which explanation do you guys favor (write) ? Pluralistic ignorance or diffusion of responsibility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How about for the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Kitty Genovese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baseline="0" dirty="0"/>
              <a:t>story/ slow walker who may have medical emergency?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846DA0-EC23-4115-ACAE-56AB4E0A29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6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82D29F0-29E5-45FA-A96F-B44BF2A7D44F}" type="datetime1">
              <a:rPr lang="en-US" smtClean="0"/>
              <a:t>11/7/2023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ACCBF9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46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55ECD-3931-48A2-926C-58A89DFA76E7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84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1754994D-FAC9-4FE5-A4ED-4E1C0554FBDD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062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2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6A3F3-842A-455B-B4E0-95BA5964654D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7613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5BC06-87E0-4F3B-A73A-91BA73E5E4B5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129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92A4AA1-BF95-4475-B772-907D77CF0580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67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1125057-32C4-4439-8A32-756B6723786B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075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FDCC6-43C1-4712-8C83-971A3190B5C3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73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7BFF6-FC24-4E22-8A62-FDBDE5349928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2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4CD34-BFF8-4E6F-9416-6A94BEBC248F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1545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951FF3C7-9406-48C0-90E0-B911A6E8328E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333852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11/7/2023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8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JqhWkTGu5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Social Psychology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 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ACCBF9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ACCBF9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896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063AB-3103-1FC7-95C3-E69EFDC3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Housekeeping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4817C1-1CFE-6437-F6FE-B71AED8C5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1701BA-9DA5-D7A1-3844-8DDBAEC8E01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Exam 2</a:t>
            </a:r>
          </a:p>
          <a:p>
            <a:endParaRPr lang="en-US" dirty="0"/>
          </a:p>
          <a:p>
            <a:r>
              <a:rPr lang="en-US"/>
              <a:t>Upcoming assigned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347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4ED73-2F62-47F3-9A5B-9C73AAEED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726DC2-D789-40F0-8FAB-99B4921A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86586-C4C8-4EE9-998B-A2ABD4F90A6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/>
              <a:t>How situations influence our behavior – </a:t>
            </a:r>
            <a:r>
              <a:rPr lang="en-US" dirty="0">
                <a:solidFill>
                  <a:schemeClr val="accent2"/>
                </a:solidFill>
              </a:rPr>
              <a:t>Social Influence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Conformity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Compliance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Obedience</a:t>
            </a:r>
          </a:p>
          <a:p>
            <a:endParaRPr lang="en-US" dirty="0"/>
          </a:p>
          <a:p>
            <a:r>
              <a:rPr lang="en-US" dirty="0"/>
              <a:t>Attitudes &amp; Attitude Change </a:t>
            </a:r>
          </a:p>
          <a:p>
            <a:endParaRPr lang="en-US" dirty="0"/>
          </a:p>
          <a:p>
            <a:r>
              <a:rPr lang="en-US" dirty="0"/>
              <a:t>How situations influence our thinking</a:t>
            </a:r>
          </a:p>
          <a:p>
            <a:endParaRPr lang="en-US" dirty="0"/>
          </a:p>
          <a:p>
            <a:r>
              <a:rPr lang="en-US" dirty="0"/>
              <a:t>Perceptions of groups/group members – Stereotypes &amp; Prejudice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05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6864" y="1600200"/>
            <a:ext cx="10871200" cy="50292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CONFORMITY</a:t>
            </a:r>
            <a:r>
              <a:rPr lang="en-US" dirty="0"/>
              <a:t>: Matching </a:t>
            </a:r>
            <a:r>
              <a:rPr lang="en-US" b="1" u="sng" dirty="0"/>
              <a:t>behavior</a:t>
            </a:r>
            <a:r>
              <a:rPr lang="en-US" u="sng" dirty="0"/>
              <a:t>, beliefs, and appearance </a:t>
            </a:r>
            <a:r>
              <a:rPr lang="en-US" dirty="0"/>
              <a:t>to perceived social norms. </a:t>
            </a:r>
          </a:p>
          <a:p>
            <a:pPr lvl="1"/>
            <a:r>
              <a:rPr lang="en-US" dirty="0"/>
              <a:t>Influence by </a:t>
            </a:r>
            <a:r>
              <a:rPr lang="en-US" b="1" u="sng" dirty="0"/>
              <a:t>group</a:t>
            </a:r>
          </a:p>
          <a:p>
            <a:pPr lvl="2"/>
            <a:r>
              <a:rPr lang="en-US" dirty="0"/>
              <a:t>Unanimous matters</a:t>
            </a:r>
          </a:p>
          <a:p>
            <a:pPr lvl="2"/>
            <a:r>
              <a:rPr lang="en-US" dirty="0"/>
              <a:t>Size matters</a:t>
            </a:r>
          </a:p>
          <a:p>
            <a:pPr lvl="1"/>
            <a:r>
              <a:rPr lang="en-US" b="1" u="sng" dirty="0"/>
              <a:t>Not a request </a:t>
            </a:r>
            <a:r>
              <a:rPr lang="en-US" dirty="0"/>
              <a:t>to succumb to social influence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B0F0"/>
                </a:solidFill>
              </a:rPr>
              <a:t>What are your preliminary thoughts on when this can be helpful vs. harmful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useful</a:t>
            </a:r>
            <a:r>
              <a:rPr lang="en-US" dirty="0"/>
              <a:t> when others have more information than us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harmful</a:t>
            </a:r>
            <a:r>
              <a:rPr lang="en-US" dirty="0"/>
              <a:t> when it leads us to be uncritical of our decisions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</p:spTree>
    <p:extLst>
      <p:ext uri="{BB962C8B-B14F-4D97-AF65-F5344CB8AC3E}">
        <p14:creationId xmlns:p14="http://schemas.microsoft.com/office/powerpoint/2010/main" val="40408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sch Conformity Experimen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1200" y="1516698"/>
            <a:ext cx="7032349" cy="5274736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89842" y="1818070"/>
            <a:ext cx="400215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Informational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others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have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correct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info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and that you are wrong. Common when “correct” behavior is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ambiguous.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Normative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negative social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consequences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for going against the group even though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believe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that you are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right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“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Level of distortion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12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C6CBD-F2E0-4335-9808-CE43F6EF0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AEC80B-94BD-4BA5-927E-C3570354E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962" y="1600200"/>
            <a:ext cx="4669267" cy="370272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43AE9-E6EB-41AE-A1F1-351811B52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6430098" cy="468448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Example: The Pittsburgh Left</a:t>
            </a:r>
          </a:p>
          <a:p>
            <a:endParaRPr lang="en-US" dirty="0"/>
          </a:p>
          <a:p>
            <a:r>
              <a:rPr lang="en-US" dirty="0"/>
              <a:t>Normative conformity – individual thinks community behavior is ridiculous but does Pittsburgh Left anyway to </a:t>
            </a:r>
            <a:r>
              <a:rPr lang="en-US" dirty="0">
                <a:solidFill>
                  <a:srgbClr val="7030A0"/>
                </a:solidFill>
              </a:rPr>
              <a:t>avoid the social consequences </a:t>
            </a:r>
            <a:r>
              <a:rPr lang="en-US" dirty="0"/>
              <a:t>of not doing so (e.g., being honked at).</a:t>
            </a:r>
          </a:p>
          <a:p>
            <a:endParaRPr lang="en-US" dirty="0"/>
          </a:p>
          <a:p>
            <a:r>
              <a:rPr lang="en-US" dirty="0"/>
              <a:t>Informational conformity – individual was initially opposed to the Pittsburgh Left but eventually starts engaging in this behavior because </a:t>
            </a:r>
            <a:r>
              <a:rPr lang="en-US" dirty="0">
                <a:solidFill>
                  <a:srgbClr val="00B0F0"/>
                </a:solidFill>
              </a:rPr>
              <a:t>if so many people embrace this practice</a:t>
            </a:r>
            <a:r>
              <a:rPr lang="en-US" dirty="0"/>
              <a:t>, individual thinks the majority </a:t>
            </a:r>
            <a:r>
              <a:rPr lang="en-US" dirty="0">
                <a:solidFill>
                  <a:srgbClr val="00B0F0"/>
                </a:solidFill>
              </a:rPr>
              <a:t>must be right </a:t>
            </a:r>
            <a:r>
              <a:rPr lang="en-US" dirty="0"/>
              <a:t>(e.g., the Pittsburgh Left improves city traffic conditions)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78DFD-4EDC-46AA-9EEA-DFB189FBC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70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235A1-F3B4-4EB1-8AA2-92DC86D7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1F18EF-2254-419B-8F47-C7C2E826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13ECA-FE34-44DC-9F91-438B5BE300C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Weather forecast – think sunny, see umbrellas</a:t>
            </a:r>
          </a:p>
          <a:p>
            <a:endParaRPr lang="en-US" dirty="0"/>
          </a:p>
          <a:p>
            <a:r>
              <a:rPr lang="en-US" dirty="0"/>
              <a:t>Peer communication style norms – laid back vs. enthusiastic</a:t>
            </a:r>
          </a:p>
          <a:p>
            <a:endParaRPr lang="en-US" dirty="0"/>
          </a:p>
          <a:p>
            <a:r>
              <a:rPr lang="en-US" dirty="0"/>
              <a:t>Peer clothing style norms – jeans, plaid, hoodies</a:t>
            </a:r>
          </a:p>
          <a:p>
            <a:endParaRPr lang="en-US" dirty="0"/>
          </a:p>
          <a:p>
            <a:r>
              <a:rPr lang="en-US" dirty="0"/>
              <a:t>Appropriate type of behavior in a novel social situation – work social event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33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Bystander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Social influence can cause people to </a:t>
            </a:r>
            <a:r>
              <a:rPr lang="en-US" b="1" dirty="0"/>
              <a:t>take an action </a:t>
            </a:r>
            <a:r>
              <a:rPr lang="en-US" dirty="0"/>
              <a:t>to match the actions of the crowd </a:t>
            </a:r>
            <a:r>
              <a:rPr lang="en-US" b="1" dirty="0"/>
              <a:t>(</a:t>
            </a:r>
            <a:r>
              <a:rPr lang="en-US" dirty="0"/>
              <a:t>Conformity</a:t>
            </a:r>
            <a:r>
              <a:rPr lang="en-US" b="1" dirty="0"/>
              <a:t>)</a:t>
            </a:r>
          </a:p>
          <a:p>
            <a:endParaRPr lang="en-US" b="1" dirty="0"/>
          </a:p>
          <a:p>
            <a:r>
              <a:rPr lang="en-US" dirty="0"/>
              <a:t>But social influence can also cause people to </a:t>
            </a:r>
            <a:r>
              <a:rPr lang="en-US" b="1" u="sng" dirty="0"/>
              <a:t>not</a:t>
            </a:r>
            <a:r>
              <a:rPr lang="en-US" b="1" dirty="0"/>
              <a:t> </a:t>
            </a:r>
            <a:r>
              <a:rPr lang="en-US" dirty="0"/>
              <a:t>take actions to match other people (even though the </a:t>
            </a:r>
            <a:r>
              <a:rPr lang="en-US" b="1" dirty="0"/>
              <a:t>person would act if alone</a:t>
            </a:r>
            <a:r>
              <a:rPr lang="en-US" dirty="0"/>
              <a:t>)</a:t>
            </a:r>
          </a:p>
          <a:p>
            <a:pPr marL="662940" lvl="1" indent="-342900">
              <a:buFont typeface="Wingdings" panose="05000000000000000000" pitchFamily="2" charset="2"/>
              <a:buChar char="q"/>
            </a:pPr>
            <a:r>
              <a:rPr lang="en-US" dirty="0"/>
              <a:t>An example of this phenomenon is The Bystander Intervention Effect (</a:t>
            </a:r>
            <a:r>
              <a:rPr lang="en-US" b="1" dirty="0"/>
              <a:t>specific type of conformity</a:t>
            </a:r>
            <a:r>
              <a:rPr lang="en-US" dirty="0"/>
              <a:t>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The failure of an observer to help those in need when other people are present.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>
                <a:hlinkClick r:id="rId3"/>
              </a:rPr>
              <a:t>https://www.youtube.com/watch?v=IJqhWkTGu5o</a:t>
            </a:r>
            <a:r>
              <a:rPr lang="en-US" dirty="0"/>
              <a:t> (1:28 to end)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51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does the Bystander Effect Occur?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ym typeface="Wingdings"/>
              </a:rPr>
              <a:t>A. </a:t>
            </a:r>
            <a:r>
              <a:rPr lang="en-US" dirty="0">
                <a:solidFill>
                  <a:schemeClr val="accent1"/>
                </a:solidFill>
                <a:sym typeface="Wingdings"/>
              </a:rPr>
              <a:t>Diffusion of Responsibility</a:t>
            </a:r>
            <a:r>
              <a:rPr lang="en-US" dirty="0">
                <a:sym typeface="Wingdings"/>
              </a:rPr>
              <a:t>: Many other witnesses and one of them will take responsibility (i.e., everyone thinks someone else will help)</a:t>
            </a:r>
          </a:p>
          <a:p>
            <a:endParaRPr lang="en-US" dirty="0">
              <a:sym typeface="Wingdings"/>
            </a:endParaRPr>
          </a:p>
          <a:p>
            <a:r>
              <a:rPr lang="en-US" dirty="0">
                <a:sym typeface="Wingdings"/>
              </a:rPr>
              <a:t>B. </a:t>
            </a:r>
            <a:r>
              <a:rPr lang="en-US" dirty="0">
                <a:solidFill>
                  <a:schemeClr val="accent1"/>
                </a:solidFill>
                <a:sym typeface="Wingdings"/>
              </a:rPr>
              <a:t>informational conformity</a:t>
            </a:r>
            <a:r>
              <a:rPr lang="en-US" dirty="0">
                <a:sym typeface="Wingdings"/>
              </a:rPr>
              <a:t>: </a:t>
            </a:r>
          </a:p>
          <a:p>
            <a:pPr lvl="1"/>
            <a:r>
              <a:rPr lang="en-US" dirty="0">
                <a:sym typeface="Wingdings"/>
              </a:rPr>
              <a:t>Step 1: Behavior of </a:t>
            </a:r>
            <a:r>
              <a:rPr lang="en-US" b="1" u="sng" dirty="0">
                <a:sym typeface="Wingdings"/>
              </a:rPr>
              <a:t>others</a:t>
            </a:r>
            <a:r>
              <a:rPr lang="en-US" dirty="0">
                <a:sym typeface="Wingdings"/>
              </a:rPr>
              <a:t> seeing negative event = no response (public behavior)</a:t>
            </a:r>
          </a:p>
          <a:p>
            <a:pPr lvl="2"/>
            <a:r>
              <a:rPr lang="en-US" b="1" dirty="0">
                <a:sym typeface="Wingdings"/>
              </a:rPr>
              <a:t>Public behavior does not match private belief </a:t>
            </a:r>
            <a:r>
              <a:rPr lang="en-US" dirty="0">
                <a:sym typeface="Wingdings"/>
              </a:rPr>
              <a:t>(concern that help is needed) but observer does not realize this and </a:t>
            </a:r>
            <a:r>
              <a:rPr lang="en-US" b="1" dirty="0">
                <a:sym typeface="Wingdings"/>
              </a:rPr>
              <a:t>underestimates</a:t>
            </a:r>
            <a:r>
              <a:rPr lang="en-US" dirty="0">
                <a:sym typeface="Wingdings"/>
              </a:rPr>
              <a:t> how many people share their concern</a:t>
            </a:r>
          </a:p>
          <a:p>
            <a:pPr lvl="2"/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Step 2: Observer thinks that if other witness do not believe help is needed, the </a:t>
            </a:r>
            <a:r>
              <a:rPr lang="en-US" b="1" dirty="0">
                <a:sym typeface="Wingdings"/>
              </a:rPr>
              <a:t>majority must be right,</a:t>
            </a:r>
            <a:r>
              <a:rPr lang="en-US" dirty="0">
                <a:sym typeface="Wingdings"/>
              </a:rPr>
              <a:t> and the observer’s initial reaction was wrong (</a:t>
            </a:r>
            <a:r>
              <a:rPr lang="en-US" b="1" dirty="0">
                <a:sym typeface="Wingdings"/>
              </a:rPr>
              <a:t>informational conformity</a:t>
            </a:r>
            <a:r>
              <a:rPr lang="en-US" dirty="0">
                <a:sym typeface="Wingdings"/>
              </a:rPr>
              <a:t>)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  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85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678</Words>
  <Application>Microsoft Office PowerPoint</Application>
  <PresentationFormat>Widescreen</PresentationFormat>
  <Paragraphs>104</Paragraphs>
  <Slides>9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Tw Cen MT</vt:lpstr>
      <vt:lpstr>Wingdings</vt:lpstr>
      <vt:lpstr>Wingdings 2</vt:lpstr>
      <vt:lpstr>Median</vt:lpstr>
      <vt:lpstr>Social Psychology</vt:lpstr>
      <vt:lpstr>Housekeeping</vt:lpstr>
      <vt:lpstr>Topic Outline</vt:lpstr>
      <vt:lpstr>Social influence - Conformity</vt:lpstr>
      <vt:lpstr>Social influence - Conformity</vt:lpstr>
      <vt:lpstr>Informational Conformity vs. Normative Conformity</vt:lpstr>
      <vt:lpstr>Informational Conformity vs. Normative Conformity Examples</vt:lpstr>
      <vt:lpstr>The Bystander Effect</vt:lpstr>
      <vt:lpstr>Why does the Bystander Effect Occur?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Psychology</dc:title>
  <dc:creator>McDiarmid, Alexander</dc:creator>
  <cp:lastModifiedBy>McDiarmid, Alexander</cp:lastModifiedBy>
  <cp:revision>1</cp:revision>
  <dcterms:created xsi:type="dcterms:W3CDTF">2023-11-07T14:01:10Z</dcterms:created>
  <dcterms:modified xsi:type="dcterms:W3CDTF">2023-11-07T14:03:23Z</dcterms:modified>
</cp:coreProperties>
</file>