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  <p:sldId id="259" r:id="rId4"/>
    <p:sldId id="263" r:id="rId5"/>
    <p:sldId id="260" r:id="rId6"/>
    <p:sldId id="265" r:id="rId7"/>
    <p:sldId id="266" r:id="rId8"/>
    <p:sldId id="262" r:id="rId9"/>
    <p:sldId id="264" r:id="rId10"/>
    <p:sldId id="267" r:id="rId11"/>
    <p:sldId id="261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BDC3E1-9041-4F11-A374-CB147906D476}" v="1065" dt="2023-11-15T00:44:47.526"/>
    <p1510:client id="{5CCBB2DB-265C-EE16-2A09-C68CF263CB41}" v="1036" dt="2023-11-15T15:20:42.7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2616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349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3885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838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1173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8030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13570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99566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84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11/15/2023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898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4877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11/15/2023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357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6671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598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464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240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552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25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aa.com/rankings/soccer-men/d3/regional-rankings" TargetMode="External"/><Relationship Id="rId2" Type="http://schemas.openxmlformats.org/officeDocument/2006/relationships/hyperlink" Target="http://www.colleyrankings.com/matrate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10000"/>
              </a:schemeClr>
            </a:gs>
            <a:gs pos="100000">
              <a:schemeClr val="bg2">
                <a:shade val="88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025670FA-84E9-4D3D-BFE1-5DD6C1EED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857804E-7000-4D6F-BCB9-EB292DC3D2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91920" y="1399880"/>
            <a:ext cx="7808159" cy="410396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DB615E3-6869-4FBE-9989-6D9A8FB8BE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28332" y="1540931"/>
            <a:ext cx="7543802" cy="3835401"/>
          </a:xfrm>
          <a:prstGeom prst="rect">
            <a:avLst/>
          </a:prstGeom>
          <a:noFill/>
          <a:ln w="15875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E14D3C4-C240-43BC-99C8-DB470FE46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23631"/>
            <a:ext cx="12231160" cy="659658"/>
            <a:chOff x="-16934" y="3123631"/>
            <a:chExt cx="12231160" cy="659658"/>
          </a:xfrm>
        </p:grpSpPr>
        <p:sp>
          <p:nvSpPr>
            <p:cNvPr id="15" name="Rounded Rectangle 17">
              <a:extLst>
                <a:ext uri="{FF2B5EF4-FFF2-40B4-BE49-F238E27FC236}">
                  <a16:creationId xmlns:a16="http://schemas.microsoft.com/office/drawing/2014/main" id="{798C04BF-875F-4229-959B-395CE72D15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430976" y="3123631"/>
              <a:ext cx="45720" cy="658368"/>
            </a:xfrm>
            <a:prstGeom prst="roundRect">
              <a:avLst>
                <a:gd name="adj" fmla="val 50000"/>
              </a:avLst>
            </a:prstGeom>
            <a:solidFill>
              <a:schemeClr val="tx2">
                <a:alpha val="55000"/>
              </a:schemeClr>
            </a:solidFill>
            <a:ln w="9525">
              <a:noFill/>
            </a:ln>
            <a:effectLst>
              <a:innerShdw blurRad="114300">
                <a:prstClr val="black">
                  <a:alpha val="4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7C53CB1-46D3-40C9-A194-A5D98949B5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5536"/>
              <a:ext cx="2478024" cy="612648"/>
            </a:xfrm>
            <a:prstGeom prst="rect">
              <a:avLst/>
            </a:prstGeom>
          </p:spPr>
        </p:pic>
        <p:sp>
          <p:nvSpPr>
            <p:cNvPr id="17" name="Rounded Rectangle 20">
              <a:extLst>
                <a:ext uri="{FF2B5EF4-FFF2-40B4-BE49-F238E27FC236}">
                  <a16:creationId xmlns:a16="http://schemas.microsoft.com/office/drawing/2014/main" id="{942CD0D8-87A8-430D-8763-99EC0256E9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17803" y="3124921"/>
              <a:ext cx="45720" cy="658368"/>
            </a:xfrm>
            <a:prstGeom prst="roundRect">
              <a:avLst>
                <a:gd name="adj" fmla="val 50000"/>
              </a:avLst>
            </a:prstGeom>
            <a:solidFill>
              <a:schemeClr val="tx2">
                <a:alpha val="55000"/>
              </a:schemeClr>
            </a:solidFill>
            <a:ln w="9525">
              <a:noFill/>
            </a:ln>
            <a:effectLst>
              <a:innerShdw blurRad="114300">
                <a:prstClr val="black">
                  <a:alpha val="4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7ED77AF-7AD7-43AD-92CF-8FE44EE560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5536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>
            <a:normAutofit/>
          </a:bodyPr>
          <a:lstStyle/>
          <a:p>
            <a:r>
              <a:rPr lang="en-US" sz="5000">
                <a:solidFill>
                  <a:schemeClr val="bg1"/>
                </a:solidFill>
                <a:cs typeface="Calibri Light"/>
              </a:rPr>
              <a:t>The Colley Matrix Method</a:t>
            </a:r>
            <a:endParaRPr lang="en-US" sz="500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>
                <a:solidFill>
                  <a:schemeClr val="bg1"/>
                </a:solidFill>
                <a:cs typeface="Calibri"/>
              </a:rPr>
              <a:t>Trey Kirksey</a:t>
            </a:r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0FF33BF-06A3-4D84-B5A1-313891C867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CABD4-188E-83D5-3D88-55F8F65C3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Example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AA74303-F86E-3990-3E50-2778481E8DD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473383" y="2510870"/>
            <a:ext cx="4614744" cy="2862013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DAE1CA2-AE95-96F9-158E-03ED15674C5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2933977" y="5726066"/>
            <a:ext cx="7078030" cy="352597"/>
          </a:xfrm>
        </p:spPr>
      </p:pic>
      <p:pic>
        <p:nvPicPr>
          <p:cNvPr id="5" name="Content Placeholder 4" descr="A close-up of a chart&#10;&#10;Description automatically generated">
            <a:extLst>
              <a:ext uri="{FF2B5EF4-FFF2-40B4-BE49-F238E27FC236}">
                <a16:creationId xmlns:a16="http://schemas.microsoft.com/office/drawing/2014/main" id="{2B5F95B1-54CA-89AA-88B9-90E124A4FE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4226" y="2509796"/>
            <a:ext cx="4844248" cy="2863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706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F9D2-9635-2563-893F-60FBBEADE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Extension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AA656-4420-3CDB-F5B1-DCFDEE742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 plan on extending Colley's research on ranking college football teams to be used to rank all D3 men's soccer teams.</a:t>
            </a:r>
          </a:p>
          <a:p>
            <a:pPr>
              <a:buSzPct val="114999"/>
            </a:pPr>
            <a:r>
              <a:rPr lang="en-US" dirty="0"/>
              <a:t>The goal is to create a new method of ranking college soccer teams while building on Colley's research but now taking ties and goal differential into account.</a:t>
            </a:r>
          </a:p>
          <a:p>
            <a:pPr>
              <a:buSzPct val="114999"/>
            </a:pPr>
            <a:r>
              <a:rPr lang="en-US" dirty="0"/>
              <a:t>I will compare the results calculated with the observed ranking from past years to be able to determine if the 64 teams in the national tournament deserved to be there.</a:t>
            </a:r>
          </a:p>
          <a:p>
            <a:pPr>
              <a:buSzPct val="114999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413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A7FDC-DEDD-C1AB-D767-964F66681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83ECB-018F-5E8C-56E3-0F9D0C34C8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+mn-lt"/>
                <a:cs typeface="+mn-lt"/>
              </a:rPr>
              <a:t>Colley only recognized wins and loses in his calculations, but in soccer ties happen often  and are a big part of the game</a:t>
            </a:r>
            <a:endParaRPr lang="en-US" dirty="0"/>
          </a:p>
          <a:p>
            <a:pPr>
              <a:buSzPct val="114999"/>
            </a:pPr>
            <a:r>
              <a:rPr lang="en-US" dirty="0"/>
              <a:t>The goal is to have both teams involved in a loss move closer together in terms of ratings</a:t>
            </a:r>
          </a:p>
          <a:p>
            <a:pPr>
              <a:buSzPct val="114999"/>
            </a:pPr>
            <a:r>
              <a:rPr lang="en-US" dirty="0"/>
              <a:t>This can be done by modifying the formula:</a:t>
            </a:r>
          </a:p>
          <a:p>
            <a:pPr marL="0" indent="0" algn="ctr">
              <a:buNone/>
            </a:pPr>
            <a:endParaRPr lang="en-US" i="1" dirty="0"/>
          </a:p>
          <a:p>
            <a:r>
              <a:rPr lang="en-US" dirty="0"/>
              <a:t>Where ß can be added before r and be a tie multiplier calculated by iteration</a:t>
            </a:r>
          </a:p>
        </p:txBody>
      </p:sp>
      <p:pic>
        <p:nvPicPr>
          <p:cNvPr id="5" name="Picture 4" descr="A math equation with black text&#10;&#10;Description automatically generated">
            <a:extLst>
              <a:ext uri="{FF2B5EF4-FFF2-40B4-BE49-F238E27FC236}">
                <a16:creationId xmlns:a16="http://schemas.microsoft.com/office/drawing/2014/main" id="{AABF1A34-94A0-6EBD-4BA9-7A45F10BE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5096" y="4734355"/>
            <a:ext cx="4019550" cy="639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697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77C98-9876-A9C6-9996-FC758080C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Differential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7DE07-759C-BEC1-3AD8-56230B301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 soccer a 10-0 win is very different than a 1-0 win and shows a greater advantage over one's opponent</a:t>
            </a:r>
          </a:p>
          <a:p>
            <a:pPr>
              <a:buSzPct val="114999"/>
            </a:pPr>
            <a:r>
              <a:rPr lang="en-US" dirty="0"/>
              <a:t>The goal is for a win to be more valuable the more goals you win by</a:t>
            </a:r>
          </a:p>
          <a:p>
            <a:pPr>
              <a:buSzPct val="114999"/>
            </a:pPr>
            <a:r>
              <a:rPr lang="en-US" dirty="0"/>
              <a:t>This could be done once again by adjusting our ranking equation: </a:t>
            </a:r>
          </a:p>
          <a:p>
            <a:pPr>
              <a:buSzPct val="114999"/>
            </a:pPr>
            <a:endParaRPr lang="en-US" dirty="0"/>
          </a:p>
          <a:p>
            <a:pPr>
              <a:buSzPct val="114999"/>
            </a:pPr>
            <a:r>
              <a:rPr lang="en-US" dirty="0"/>
              <a:t>This time adding ∂(the number of goals won by) before r as our goal differential variable.</a:t>
            </a:r>
          </a:p>
          <a:p>
            <a:pPr>
              <a:buSzPct val="114999"/>
            </a:pPr>
            <a:r>
              <a:rPr lang="en-US" dirty="0"/>
              <a:t>Blowout Multiplier</a:t>
            </a:r>
          </a:p>
        </p:txBody>
      </p:sp>
      <p:pic>
        <p:nvPicPr>
          <p:cNvPr id="5" name="Picture 4" descr="A math equation with black text&#10;&#10;Description automatically generated">
            <a:extLst>
              <a:ext uri="{FF2B5EF4-FFF2-40B4-BE49-F238E27FC236}">
                <a16:creationId xmlns:a16="http://schemas.microsoft.com/office/drawing/2014/main" id="{06ABC8B3-4751-64DB-AF61-8FB6EACA3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7542" y="4112919"/>
            <a:ext cx="4019550" cy="61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05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26938-4F3C-84C1-6775-E47314542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C4D7B0-4838-90E3-02D9-124977E0B5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ea typeface="+mn-lt"/>
                <a:cs typeface="+mn-lt"/>
              </a:rPr>
              <a:t>Colley, Wesley N. </a:t>
            </a:r>
            <a:r>
              <a:rPr lang="en-US" i="1">
                <a:ea typeface="+mn-lt"/>
                <a:cs typeface="+mn-lt"/>
              </a:rPr>
              <a:t>Colley’s Bias Free College Football Ranking Method: The Colley Matrix ...</a:t>
            </a:r>
            <a:r>
              <a:rPr lang="en-US">
                <a:ea typeface="+mn-lt"/>
                <a:cs typeface="+mn-lt"/>
              </a:rPr>
              <a:t>, </a:t>
            </a:r>
            <a:r>
              <a:rPr lang="en-US">
                <a:ea typeface="+mn-lt"/>
                <a:cs typeface="+mn-lt"/>
                <a:hlinkClick r:id="rId2"/>
              </a:rPr>
              <a:t>www.colleyrankings.com/matrate.pdf</a:t>
            </a:r>
            <a:r>
              <a:rPr lang="en-US">
                <a:ea typeface="+mn-lt"/>
                <a:cs typeface="+mn-lt"/>
              </a:rPr>
              <a:t>. Accessed 15 Nov. 2023. </a:t>
            </a:r>
            <a:endParaRPr lang="en-US"/>
          </a:p>
          <a:p>
            <a:pPr>
              <a:buSzPct val="114999"/>
            </a:pPr>
            <a:r>
              <a:rPr lang="en-US">
                <a:ea typeface="+mn-lt"/>
                <a:cs typeface="+mn-lt"/>
              </a:rPr>
              <a:t>“DIII Men’s Soccer Rankings - Regional Rankings.” </a:t>
            </a:r>
            <a:r>
              <a:rPr lang="en-US" i="1">
                <a:ea typeface="+mn-lt"/>
                <a:cs typeface="+mn-lt"/>
              </a:rPr>
              <a:t>NCAA.Com</a:t>
            </a:r>
            <a:r>
              <a:rPr lang="en-US">
                <a:ea typeface="+mn-lt"/>
                <a:cs typeface="+mn-lt"/>
              </a:rPr>
              <a:t>, NCAA.com, 6 Nov. 2023, </a:t>
            </a:r>
            <a:r>
              <a:rPr lang="en-US">
                <a:ea typeface="+mn-lt"/>
                <a:cs typeface="+mn-lt"/>
                <a:hlinkClick r:id="rId3"/>
              </a:rPr>
              <a:t>www.ncaa.com/rankings/soccer-men/d3/regional-rankings</a:t>
            </a:r>
            <a:r>
              <a:rPr lang="en-US">
                <a:ea typeface="+mn-lt"/>
                <a:cs typeface="+mn-lt"/>
              </a:rPr>
              <a:t>. </a:t>
            </a:r>
            <a:endParaRPr lang="en-US" dirty="0"/>
          </a:p>
          <a:p>
            <a:pPr marL="0" indent="0">
              <a:buSzPct val="114999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091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89CC5-ECF5-ACA8-BC71-EAE2E8FF1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A15FE5-19AE-055C-9609-7222432D0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college football national champion originally was determined by rankings given by journalists and coaches</a:t>
            </a:r>
          </a:p>
          <a:p>
            <a:pPr lvl="1">
              <a:buSzPct val="114999"/>
            </a:pPr>
            <a:r>
              <a:rPr lang="en-US" sz="2400" dirty="0">
                <a:ea typeface="+mn-lt"/>
                <a:cs typeface="+mn-lt"/>
              </a:rPr>
              <a:t>1990- two different national champions were chosen</a:t>
            </a:r>
            <a:endParaRPr lang="en-US" dirty="0"/>
          </a:p>
          <a:p>
            <a:pPr lvl="1">
              <a:buSzPct val="114999"/>
            </a:pPr>
            <a:r>
              <a:rPr lang="en-US" sz="2400" dirty="0">
                <a:ea typeface="+mn-lt"/>
                <a:cs typeface="+mn-lt"/>
              </a:rPr>
              <a:t>1997- Michigan won the national championship without even beating a top 5 team in the Rose Bowl. </a:t>
            </a:r>
          </a:p>
          <a:p>
            <a:pPr>
              <a:buSzPct val="114999"/>
            </a:pPr>
            <a:r>
              <a:rPr lang="en-US" dirty="0"/>
              <a:t>Wesley Colley created the Colley matrix method to solve this problem by ranking all Division 1-A schools.</a:t>
            </a:r>
          </a:p>
          <a:p>
            <a:pPr marL="457200" lvl="1" indent="0">
              <a:buSzPct val="114999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486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813A0-F3B1-82E2-FA34-87FB4BAAC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7456-1CF9-9389-A910-9EB217379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AutoNum type="arabicPeriod"/>
            </a:pPr>
            <a:r>
              <a:rPr lang="en-US" dirty="0">
                <a:ea typeface="+mn-lt"/>
                <a:cs typeface="+mn-lt"/>
              </a:rPr>
              <a:t>has no bias toward conference, tradition, history, etc., (and, hence, has no pre-season poll)</a:t>
            </a:r>
          </a:p>
          <a:p>
            <a:pPr marL="457200" indent="-457200">
              <a:buSzPct val="114999"/>
              <a:buAutoNum type="arabicPeriod"/>
            </a:pPr>
            <a:r>
              <a:rPr lang="en-US" dirty="0">
                <a:ea typeface="+mn-lt"/>
                <a:cs typeface="+mn-lt"/>
              </a:rPr>
              <a:t>is reproducible </a:t>
            </a:r>
            <a:endParaRPr lang="en-US">
              <a:ea typeface="+mn-lt"/>
              <a:cs typeface="+mn-lt"/>
            </a:endParaRPr>
          </a:p>
          <a:p>
            <a:pPr marL="457200" indent="-457200">
              <a:buSzPct val="114999"/>
              <a:buAutoNum type="arabicPeriod"/>
            </a:pPr>
            <a:r>
              <a:rPr lang="en-US" dirty="0">
                <a:ea typeface="+mn-lt"/>
                <a:cs typeface="+mn-lt"/>
              </a:rPr>
              <a:t>uses a minimum of assumptions</a:t>
            </a:r>
            <a:endParaRPr lang="en-US">
              <a:ea typeface="+mn-lt"/>
              <a:cs typeface="+mn-lt"/>
            </a:endParaRPr>
          </a:p>
          <a:p>
            <a:pPr marL="457200" indent="-457200">
              <a:buSzPct val="114999"/>
              <a:buAutoNum type="arabicPeriod"/>
            </a:pPr>
            <a:r>
              <a:rPr lang="en-US" dirty="0">
                <a:ea typeface="+mn-lt"/>
                <a:cs typeface="+mn-lt"/>
              </a:rPr>
              <a:t>uses no ad hoc adjustments</a:t>
            </a:r>
            <a:endParaRPr lang="en-US">
              <a:ea typeface="+mn-lt"/>
              <a:cs typeface="+mn-lt"/>
            </a:endParaRPr>
          </a:p>
          <a:p>
            <a:pPr marL="457200" indent="-457200">
              <a:buSzPct val="114999"/>
              <a:buAutoNum type="arabicPeriod"/>
            </a:pPr>
            <a:r>
              <a:rPr lang="en-US" dirty="0">
                <a:ea typeface="+mn-lt"/>
                <a:cs typeface="+mn-lt"/>
              </a:rPr>
              <a:t>nonetheless adjusts for strength of schedule</a:t>
            </a:r>
            <a:endParaRPr lang="en-US">
              <a:ea typeface="+mn-lt"/>
              <a:cs typeface="+mn-lt"/>
            </a:endParaRPr>
          </a:p>
          <a:p>
            <a:pPr marL="457200" indent="-457200">
              <a:buSzPct val="114999"/>
              <a:buAutoNum type="arabicPeriod"/>
            </a:pPr>
            <a:r>
              <a:rPr lang="en-US" dirty="0">
                <a:ea typeface="+mn-lt"/>
                <a:cs typeface="+mn-lt"/>
              </a:rPr>
              <a:t>ignores runaway scores </a:t>
            </a:r>
          </a:p>
          <a:p>
            <a:pPr marL="457200" indent="-457200">
              <a:buSzPct val="114999"/>
              <a:buAutoNum type="arabicPeriod"/>
            </a:pPr>
            <a:r>
              <a:rPr lang="en-US" dirty="0">
                <a:ea typeface="+mn-lt"/>
                <a:cs typeface="+mn-lt"/>
              </a:rPr>
              <a:t>produces common sense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435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88352-8626-56E1-93C8-4D7B90742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A005F1-E6F0-F8BB-A131-3F73A1A0CF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solidFill>
                  <a:schemeClr val="tx1"/>
                </a:solidFill>
              </a:rPr>
              <a:t>Iteration</a:t>
            </a:r>
            <a:r>
              <a:rPr lang="en-US" dirty="0">
                <a:solidFill>
                  <a:schemeClr val="tx1"/>
                </a:solidFill>
              </a:rPr>
              <a:t>-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repetition of a mathematical or computational procedure applied to the result of a previous application.</a:t>
            </a:r>
          </a:p>
          <a:p>
            <a:pPr>
              <a:buSzPct val="114999"/>
            </a:pPr>
            <a:r>
              <a:rPr lang="en-US" u="sng" dirty="0">
                <a:solidFill>
                  <a:schemeClr val="tx1"/>
                </a:solidFill>
                <a:ea typeface="+mn-lt"/>
                <a:cs typeface="+mn-lt"/>
              </a:rPr>
              <a:t>Convergence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-</a:t>
            </a:r>
            <a:r>
              <a:rPr lang="en-US" dirty="0">
                <a:solidFill>
                  <a:srgbClr val="1A1A1A"/>
                </a:solidFill>
                <a:latin typeface="Garamond"/>
                <a:ea typeface="+mn-lt"/>
                <a:cs typeface="+mn-lt"/>
              </a:rPr>
              <a:t>approaching a </a:t>
            </a:r>
            <a:r>
              <a:rPr lang="en-US" dirty="0">
                <a:solidFill>
                  <a:schemeClr val="tx1"/>
                </a:solidFill>
                <a:latin typeface="Garamond"/>
                <a:ea typeface="+mn-lt"/>
                <a:cs typeface="+mn-lt"/>
              </a:rPr>
              <a:t>limit</a:t>
            </a:r>
            <a:r>
              <a:rPr lang="en-US" dirty="0">
                <a:solidFill>
                  <a:srgbClr val="1A1A1A"/>
                </a:solidFill>
                <a:latin typeface="Garamond"/>
                <a:ea typeface="+mn-lt"/>
                <a:cs typeface="+mn-lt"/>
              </a:rPr>
              <a:t> more and more closely as a variable of the function increases or decreases</a:t>
            </a:r>
            <a:r>
              <a:rPr lang="en-US" dirty="0">
                <a:solidFill>
                  <a:schemeClr val="tx1"/>
                </a:solidFill>
                <a:latin typeface="Garamond"/>
                <a:ea typeface="+mn-lt"/>
                <a:cs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4694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0C8FC-0E1A-01AE-5817-FAEA08835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Colley Matrix 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1A5FA-8975-C8C1-AD47-146DAC300C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The Colley matrix method works by constructing a matrix of all possible pairwise comparisons between teams or individuals.</a:t>
            </a:r>
            <a:endParaRPr lang="en-US" dirty="0">
              <a:solidFill>
                <a:schemeClr val="tx1"/>
              </a:solidFill>
            </a:endParaRPr>
          </a:p>
          <a:p>
            <a:pPr>
              <a:buSzPct val="114999"/>
            </a:pPr>
            <a:r>
              <a:rPr lang="en-US" dirty="0">
                <a:solidFill>
                  <a:schemeClr val="tx1"/>
                </a:solidFill>
              </a:rPr>
              <a:t>This method:</a:t>
            </a:r>
          </a:p>
          <a:p>
            <a:pPr lvl="1">
              <a:buSzPct val="114999"/>
            </a:pPr>
            <a:r>
              <a:rPr lang="en-US" dirty="0">
                <a:solidFill>
                  <a:schemeClr val="tx1"/>
                </a:solidFill>
              </a:rPr>
              <a:t>Takes W/L record into account</a:t>
            </a:r>
          </a:p>
          <a:p>
            <a:pPr lvl="1">
              <a:buSzPct val="114999"/>
            </a:pPr>
            <a:r>
              <a:rPr lang="en-US" dirty="0">
                <a:solidFill>
                  <a:schemeClr val="tx1"/>
                </a:solidFill>
              </a:rPr>
              <a:t>Takes Calculated strength of schedule into account</a:t>
            </a:r>
          </a:p>
          <a:p>
            <a:pPr lvl="1">
              <a:buSzPct val="114999"/>
            </a:pPr>
            <a:r>
              <a:rPr lang="en-US" dirty="0">
                <a:solidFill>
                  <a:schemeClr val="tx1"/>
                </a:solidFill>
              </a:rPr>
              <a:t>Disregards ties</a:t>
            </a:r>
          </a:p>
          <a:p>
            <a:pPr lvl="1">
              <a:buSzPct val="114999"/>
            </a:pPr>
            <a:r>
              <a:rPr lang="en-US" dirty="0">
                <a:solidFill>
                  <a:schemeClr val="tx1"/>
                </a:solidFill>
              </a:rPr>
              <a:t>Disregards blowouts and goal differential</a:t>
            </a:r>
          </a:p>
          <a:p>
            <a:pPr>
              <a:buSzPct val="114999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871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F9471-30B8-88D6-1CC7-2578B0FB4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Rating Teams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A2FEF-DB67-AEE1-A7C7-8FC1CAD9CF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other leagues rate teams based solely on win percentage</a:t>
            </a:r>
          </a:p>
          <a:p>
            <a:pPr>
              <a:buSzPct val="114999"/>
            </a:pPr>
            <a:r>
              <a:rPr lang="en-US" dirty="0"/>
              <a:t>This would give a formula that looks like this:</a:t>
            </a:r>
          </a:p>
          <a:p>
            <a:pPr marL="0" indent="0" algn="ctr">
              <a:buSzPct val="114999"/>
              <a:buNone/>
            </a:pPr>
            <a:r>
              <a:rPr lang="en-US" dirty="0"/>
              <a:t>r = </a:t>
            </a:r>
            <a:r>
              <a:rPr lang="en-US" dirty="0" err="1"/>
              <a:t>n</a:t>
            </a:r>
            <a:r>
              <a:rPr lang="en-US" sz="1400" dirty="0" err="1"/>
              <a:t>w</a:t>
            </a:r>
            <a:r>
              <a:rPr lang="en-US" dirty="0"/>
              <a:t>/</a:t>
            </a:r>
            <a:r>
              <a:rPr lang="en-US" dirty="0" err="1"/>
              <a:t>n</a:t>
            </a:r>
            <a:r>
              <a:rPr lang="en-US" sz="1400" dirty="0" err="1"/>
              <a:t>tot</a:t>
            </a:r>
            <a:r>
              <a:rPr lang="en-US" sz="1400" dirty="0"/>
              <a:t> </a:t>
            </a:r>
            <a:endParaRPr lang="en-US" dirty="0"/>
          </a:p>
          <a:p>
            <a:r>
              <a:rPr lang="en-US" dirty="0"/>
              <a:t>Colley noticed after one game that the ratings of teams were not representative of what actually happened.</a:t>
            </a:r>
          </a:p>
        </p:txBody>
      </p:sp>
    </p:spTree>
    <p:extLst>
      <p:ext uri="{BB962C8B-B14F-4D97-AF65-F5344CB8AC3E}">
        <p14:creationId xmlns:p14="http://schemas.microsoft.com/office/powerpoint/2010/main" val="3234414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F01F8-82D5-921A-7F37-2D515C58E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Rating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0C2E5-0C27-368C-1565-F634C1BDD0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Colley decided to add a 1 in the numerator and a 2 in the denominator so that: </a:t>
            </a:r>
          </a:p>
          <a:p>
            <a:pPr>
              <a:buSzPct val="114999"/>
            </a:pPr>
            <a:endParaRPr lang="en-US" dirty="0"/>
          </a:p>
          <a:p>
            <a:pPr>
              <a:buSzPct val="114999"/>
            </a:pPr>
            <a:r>
              <a:rPr lang="en-US" dirty="0"/>
              <a:t>This fixes the problem found after the first game</a:t>
            </a:r>
          </a:p>
          <a:p>
            <a:pPr>
              <a:buSzPct val="114999"/>
            </a:pPr>
            <a:r>
              <a:rPr lang="en-US" dirty="0"/>
              <a:t>A team that wins their first game is twice as good as a team that lost their first game based on the new rating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5BD48D-3FB5-14B6-E132-42557A6893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6752" y="3026041"/>
            <a:ext cx="173355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890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1D41A-9C4A-4762-2C11-7E29A44EF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Strength of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2A935-7F70-3555-2775-A977D4C87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could base the rankings solely on a team's record if we assumed all teams were of the similar skill level.</a:t>
            </a:r>
          </a:p>
          <a:p>
            <a:pPr>
              <a:buSzPct val="114999"/>
            </a:pPr>
            <a:r>
              <a:rPr lang="en-US" dirty="0"/>
              <a:t>We must take into account strength of schedule while disregarding any games between different divisions.</a:t>
            </a:r>
          </a:p>
        </p:txBody>
      </p:sp>
      <p:pic>
        <p:nvPicPr>
          <p:cNvPr id="4" name="Picture 3" descr="A math equation with black text&#10;&#10;Description automatically generated">
            <a:extLst>
              <a:ext uri="{FF2B5EF4-FFF2-40B4-BE49-F238E27FC236}">
                <a16:creationId xmlns:a16="http://schemas.microsoft.com/office/drawing/2014/main" id="{993843FA-248A-B525-F0CA-63B8C52828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5096" y="4542006"/>
            <a:ext cx="4019550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59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D0AF2-241C-294C-1AD5-FD8560463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Iterative Scheme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4B55C6-04EC-2C5B-7313-7E4102C66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can we truly know a teams</a:t>
            </a:r>
            <a:r>
              <a:rPr lang="en-US" i="1" dirty="0"/>
              <a:t> </a:t>
            </a:r>
            <a:r>
              <a:rPr lang="en-US" dirty="0"/>
              <a:t>rating</a:t>
            </a:r>
            <a:r>
              <a:rPr lang="en-US" i="1" dirty="0"/>
              <a:t> </a:t>
            </a:r>
            <a:r>
              <a:rPr lang="en-US" dirty="0"/>
              <a:t>if we don’t know their strength of schedule</a:t>
            </a:r>
          </a:p>
          <a:p>
            <a:pPr lvl="1">
              <a:buSzPct val="114999"/>
            </a:pPr>
            <a:r>
              <a:rPr lang="en-US" sz="2400" dirty="0"/>
              <a:t>First we calculate their rating if all opponents had a rating of ½</a:t>
            </a:r>
          </a:p>
          <a:p>
            <a:pPr lvl="1">
              <a:buSzPct val="114999"/>
            </a:pPr>
            <a:r>
              <a:rPr lang="en-US" sz="2400" dirty="0"/>
              <a:t>Next recalculate the new strength of schedule</a:t>
            </a:r>
          </a:p>
          <a:p>
            <a:pPr lvl="1">
              <a:buSzPct val="114999"/>
            </a:pPr>
            <a:r>
              <a:rPr lang="en-US" sz="2400" dirty="0"/>
              <a:t>Repeat until the changes in ratings becomes negligible  </a:t>
            </a:r>
          </a:p>
          <a:p>
            <a:pPr>
              <a:buSzPct val="114999"/>
            </a:pPr>
            <a:r>
              <a:rPr lang="en-US" dirty="0"/>
              <a:t>The ratings should converge and give us our final rankings list</a:t>
            </a:r>
          </a:p>
        </p:txBody>
      </p:sp>
    </p:spTree>
    <p:extLst>
      <p:ext uri="{BB962C8B-B14F-4D97-AF65-F5344CB8AC3E}">
        <p14:creationId xmlns:p14="http://schemas.microsoft.com/office/powerpoint/2010/main" val="31187474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Organic</vt:lpstr>
      <vt:lpstr>The Colley Matrix Method</vt:lpstr>
      <vt:lpstr>Introduction</vt:lpstr>
      <vt:lpstr>Assumptions</vt:lpstr>
      <vt:lpstr>Definitions</vt:lpstr>
      <vt:lpstr>Colley Matrix Method</vt:lpstr>
      <vt:lpstr>Rating Teams</vt:lpstr>
      <vt:lpstr>New Rating Strategy</vt:lpstr>
      <vt:lpstr>Strength of Schedule</vt:lpstr>
      <vt:lpstr>The Iterative Scheme</vt:lpstr>
      <vt:lpstr>Example</vt:lpstr>
      <vt:lpstr>Research Extension</vt:lpstr>
      <vt:lpstr>Ties</vt:lpstr>
      <vt:lpstr>Goal Differential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561</cp:revision>
  <dcterms:created xsi:type="dcterms:W3CDTF">2023-11-12T18:11:29Z</dcterms:created>
  <dcterms:modified xsi:type="dcterms:W3CDTF">2023-11-15T18:00:29Z</dcterms:modified>
</cp:coreProperties>
</file>