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8"/>
  </p:notesMasterIdLst>
  <p:sldIdLst>
    <p:sldId id="256" r:id="rId2"/>
    <p:sldId id="257" r:id="rId3"/>
    <p:sldId id="258" r:id="rId4"/>
    <p:sldId id="261" r:id="rId5"/>
    <p:sldId id="259" r:id="rId6"/>
    <p:sldId id="260"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672"/>
    <p:restoredTop sz="52675"/>
  </p:normalViewPr>
  <p:slideViewPr>
    <p:cSldViewPr snapToGrid="0">
      <p:cViewPr varScale="1">
        <p:scale>
          <a:sx n="63" d="100"/>
          <a:sy n="63" d="100"/>
        </p:scale>
        <p:origin x="2096" y="168"/>
      </p:cViewPr>
      <p:guideLst/>
    </p:cSldViewPr>
  </p:slideViewPr>
  <p:notesTextViewPr>
    <p:cViewPr>
      <p:scale>
        <a:sx n="1" d="1"/>
        <a:sy n="1" d="1"/>
      </p:scale>
      <p:origin x="0" y="-2408"/>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9E1AD0-F16C-DB4A-AAFF-7C70CF2DACF5}" type="datetimeFigureOut">
              <a:rPr lang="en-US" smtClean="0"/>
              <a:t>11/15/23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5A3A28-081F-854B-9A5E-10C4AFC48647}" type="slidenum">
              <a:rPr lang="en-US" smtClean="0"/>
              <a:t>‹#›</a:t>
            </a:fld>
            <a:endParaRPr lang="en-US"/>
          </a:p>
        </p:txBody>
      </p:sp>
    </p:spTree>
    <p:extLst>
      <p:ext uri="{BB962C8B-B14F-4D97-AF65-F5344CB8AC3E}">
        <p14:creationId xmlns:p14="http://schemas.microsoft.com/office/powerpoint/2010/main" val="3036613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 everyone, thank you for coming to my talk. My name is Markie Nelson, and I am going to talk to you all about my research proposal about breast cancer. </a:t>
            </a:r>
          </a:p>
        </p:txBody>
      </p:sp>
      <p:sp>
        <p:nvSpPr>
          <p:cNvPr id="4" name="Slide Number Placeholder 3"/>
          <p:cNvSpPr>
            <a:spLocks noGrp="1"/>
          </p:cNvSpPr>
          <p:nvPr>
            <p:ph type="sldNum" sz="quarter" idx="5"/>
          </p:nvPr>
        </p:nvSpPr>
        <p:spPr/>
        <p:txBody>
          <a:bodyPr/>
          <a:lstStyle/>
          <a:p>
            <a:fld id="{FC5A3A28-081F-854B-9A5E-10C4AFC48647}" type="slidenum">
              <a:rPr lang="en-US" smtClean="0"/>
              <a:t>1</a:t>
            </a:fld>
            <a:endParaRPr lang="en-US"/>
          </a:p>
        </p:txBody>
      </p:sp>
    </p:spTree>
    <p:extLst>
      <p:ext uri="{BB962C8B-B14F-4D97-AF65-F5344CB8AC3E}">
        <p14:creationId xmlns:p14="http://schemas.microsoft.com/office/powerpoint/2010/main" val="19597530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Cancer is an invasive disease of the body that is a result of a mutation or set of mutations in the healthy cells of an individual. </a:t>
            </a:r>
          </a:p>
          <a:p>
            <a:endParaRPr lang="en-US" dirty="0"/>
          </a:p>
          <a:p>
            <a:r>
              <a:rPr lang="en-US" dirty="0"/>
              <a:t>And Breast cancer is the most common cancer in women.</a:t>
            </a:r>
          </a:p>
          <a:p>
            <a:endParaRPr lang="en-US" dirty="0"/>
          </a:p>
          <a:p>
            <a:endParaRPr lang="en-US" dirty="0"/>
          </a:p>
          <a:p>
            <a:r>
              <a:rPr lang="en-US" dirty="0"/>
              <a:t>Treatment options include </a:t>
            </a:r>
          </a:p>
          <a:p>
            <a:r>
              <a:rPr lang="en-US" dirty="0"/>
              <a:t>	radiation therapy- a treatment that uses beams of intense energy to kill cancer cells.</a:t>
            </a:r>
          </a:p>
          <a:p>
            <a:r>
              <a:rPr lang="en-US" dirty="0"/>
              <a:t>	hormone therapy- slows or stops the growth of cancer and uses hormones to grow</a:t>
            </a:r>
          </a:p>
          <a:p>
            <a:r>
              <a:rPr lang="en-US" dirty="0"/>
              <a:t>	targeted therapy- a type of therapy that uses drugs or other substances to attack certain types of cancer cells.</a:t>
            </a:r>
          </a:p>
          <a:p>
            <a:r>
              <a:rPr lang="en-US" dirty="0"/>
              <a:t>	chemotherapy- a drug treatment that uses powerful chemicals to kill fast-growing cells in the body.</a:t>
            </a:r>
          </a:p>
          <a:p>
            <a:r>
              <a:rPr lang="en-US" dirty="0"/>
              <a:t>	surgery- a medical procedure using tools to remove cancer and maybe healthy tissue around it. </a:t>
            </a:r>
          </a:p>
          <a:p>
            <a:endParaRPr lang="en-US" dirty="0"/>
          </a:p>
          <a:p>
            <a:endParaRPr lang="en-US" dirty="0"/>
          </a:p>
          <a:p>
            <a:r>
              <a:rPr lang="en-US" dirty="0"/>
              <a:t>There is a 1 in 8 chance a woman will develop breast cancer.</a:t>
            </a:r>
          </a:p>
          <a:p>
            <a:endParaRPr lang="en-US" dirty="0"/>
          </a:p>
          <a:p>
            <a:r>
              <a:rPr lang="en-US" b="0" i="0" dirty="0">
                <a:solidFill>
                  <a:srgbClr val="1A1A1A"/>
                </a:solidFill>
                <a:effectLst/>
                <a:latin typeface="Source Sans Pro" panose="020F0502020204030204" pitchFamily="34" charset="0"/>
              </a:rPr>
              <a:t>Breast cancer mainly occurs in middle-aged and older women. The median age at the time of breast cancer diagnosis is 62. </a:t>
            </a:r>
          </a:p>
          <a:p>
            <a:endParaRPr lang="en-US" b="0" i="0" dirty="0">
              <a:solidFill>
                <a:srgbClr val="1A1A1A"/>
              </a:solidFill>
              <a:effectLst/>
              <a:latin typeface="Source Sans Pro" panose="020F0502020204030204" pitchFamily="34" charset="0"/>
            </a:endParaRPr>
          </a:p>
          <a:p>
            <a:r>
              <a:rPr lang="en-US" b="0" i="0" dirty="0">
                <a:solidFill>
                  <a:srgbClr val="1A1A1A"/>
                </a:solidFill>
                <a:effectLst/>
                <a:latin typeface="Source Sans Pro" panose="020F0502020204030204" pitchFamily="34" charset="0"/>
              </a:rPr>
              <a:t>This means half of the women who developed breast cancer are 62 years of age or younger when they are diagnosed.  A very small number of women diagnosed with breast cancer are younger than 45.</a:t>
            </a:r>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FC5A3A28-081F-854B-9A5E-10C4AFC48647}" type="slidenum">
              <a:rPr lang="en-US" smtClean="0"/>
              <a:t>2</a:t>
            </a:fld>
            <a:endParaRPr lang="en-US"/>
          </a:p>
        </p:txBody>
      </p:sp>
    </p:spTree>
    <p:extLst>
      <p:ext uri="{BB962C8B-B14F-4D97-AF65-F5344CB8AC3E}">
        <p14:creationId xmlns:p14="http://schemas.microsoft.com/office/powerpoint/2010/main" val="4728037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 will look at a set of model equations from two different cancer research papers, one about hormone therapy and the other about immunotherapy. definition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Using the model equations from the hormone therapy paper, I added in the immune cell factor to alter the estrogen, stem, tumor, and healthy cell equations which you will see on the next slide.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Through future research, more realistic parameters will be found for breast cancer under different conditions, involving different types of cells, treatments, and drug dosage.  This will help to see the long-term behavior of the model and biologically relevant components.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FC5A3A28-081F-854B-9A5E-10C4AFC48647}" type="slidenum">
              <a:rPr lang="en-US" smtClean="0"/>
              <a:t>3</a:t>
            </a:fld>
            <a:endParaRPr lang="en-US"/>
          </a:p>
        </p:txBody>
      </p:sp>
    </p:spTree>
    <p:extLst>
      <p:ext uri="{BB962C8B-B14F-4D97-AF65-F5344CB8AC3E}">
        <p14:creationId xmlns:p14="http://schemas.microsoft.com/office/powerpoint/2010/main" val="9937961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 these are the model equations. They are still in the works to see how exactly the immune cells affect the other equations. So, finding the right balance of the equations is another goal of all this research. </a:t>
            </a:r>
          </a:p>
          <a:p>
            <a:endParaRPr lang="en-US" dirty="0"/>
          </a:p>
          <a:p>
            <a:r>
              <a:rPr lang="en-US" dirty="0"/>
              <a:t>Some variables to describe before I talk about the equations are:</a:t>
            </a:r>
          </a:p>
          <a:p>
            <a:r>
              <a:rPr lang="en-US" dirty="0"/>
              <a:t>S: is the stem cells </a:t>
            </a:r>
          </a:p>
          <a:p>
            <a:r>
              <a:rPr lang="en-US" dirty="0"/>
              <a:t>T: is the tumor cells</a:t>
            </a:r>
          </a:p>
          <a:p>
            <a:r>
              <a:rPr lang="en-US" dirty="0"/>
              <a:t>N: is the normal cells</a:t>
            </a:r>
          </a:p>
          <a:p>
            <a:r>
              <a:rPr lang="en-US" dirty="0"/>
              <a:t>E(t): is the estrogen</a:t>
            </a:r>
          </a:p>
          <a:p>
            <a:r>
              <a:rPr lang="en-US" dirty="0"/>
              <a:t>I: is the immune cells</a:t>
            </a:r>
          </a:p>
          <a:p>
            <a:r>
              <a:rPr lang="en-US" dirty="0"/>
              <a:t>D1 and d2: are the death factors</a:t>
            </a:r>
          </a:p>
          <a:p>
            <a:r>
              <a:rPr lang="en-US" dirty="0"/>
              <a:t>R: is the maximum rate of how good your body is fighting the disease</a:t>
            </a:r>
          </a:p>
          <a:p>
            <a:r>
              <a:rPr lang="en-US" dirty="0"/>
              <a:t>M1, M2, and M3: are the carrying capacities of the different types of cells</a:t>
            </a:r>
          </a:p>
          <a:p>
            <a:r>
              <a:rPr lang="en-US" dirty="0"/>
              <a:t>D is the dose of the drug, Tamoxifen</a:t>
            </a:r>
          </a:p>
          <a:p>
            <a:endParaRPr lang="en-US" dirty="0"/>
          </a:p>
          <a:p>
            <a:endParaRPr lang="en-US" dirty="0"/>
          </a:p>
          <a:p>
            <a:r>
              <a:rPr lang="en-US" dirty="0"/>
              <a:t>STEM CELL EQ: This is the model equation for stem cells. If there is no estrogen, then there are no stem cells. Then there are immune cells attacking the stem cells.</a:t>
            </a:r>
          </a:p>
          <a:p>
            <a:endParaRPr lang="en-US" dirty="0"/>
          </a:p>
          <a:p>
            <a:endParaRPr lang="en-US" dirty="0"/>
          </a:p>
          <a:p>
            <a:r>
              <a:rPr lang="en-US" dirty="0"/>
              <a:t>TUMOR CELL EQ: the tumor cells really depend on the stem cells. And you can see there is an interaction between the tumor and immune cells, which depicts how many immune cells are fighting a tumor.</a:t>
            </a:r>
          </a:p>
          <a:p>
            <a:endParaRPr lang="en-US" dirty="0"/>
          </a:p>
          <a:p>
            <a:endParaRPr lang="en-US" dirty="0"/>
          </a:p>
          <a:p>
            <a:r>
              <a:rPr lang="en-US" dirty="0"/>
              <a:t>NORMAL CELL EQ: this equation will become a normal logistic growth equation when E , estrogen, is at its’ carrying capacity. Normal and Immune cells never see each other because they are involved in different processes of the body, so that is why you do not see an immune cell factor in this equation. </a:t>
            </a:r>
          </a:p>
          <a:p>
            <a:endParaRPr lang="en-US" dirty="0"/>
          </a:p>
          <a:p>
            <a:endParaRPr lang="en-US" dirty="0"/>
          </a:p>
          <a:p>
            <a:r>
              <a:rPr lang="en-US" dirty="0"/>
              <a:t>ESTROGEN CELL EQ: This the estrogen equation and again there is a proportion of estrogen shown in this equation. This equation does not have any interaction with the other types of cells. </a:t>
            </a:r>
          </a:p>
          <a:p>
            <a:endParaRPr lang="en-US" dirty="0"/>
          </a:p>
          <a:p>
            <a:endParaRPr lang="en-US" dirty="0"/>
          </a:p>
          <a:p>
            <a:r>
              <a:rPr lang="en-US" dirty="0"/>
              <a:t>IMMUNE CELL EQ: immune cells are the body’s fighters. Where I(t) and T(t) are interacting, again this depicts how many immune cells are having to fight off a tumor. </a:t>
            </a:r>
          </a:p>
          <a:p>
            <a:endParaRPr lang="en-US" dirty="0"/>
          </a:p>
          <a:p>
            <a:endParaRPr lang="en-US" dirty="0"/>
          </a:p>
          <a:p>
            <a:r>
              <a:rPr lang="en-US" dirty="0"/>
              <a:t>Where you see the E(t) over 1+E(t) in the equations this is where the estrogen is helping that certain type of cell grow. From the hormone therapy paper, it explained how when E (t) &lt;1+E(t) then the cells are dividing due to estrogen is slower than when E(t) &gt;1+ E(t). Then when E= 1+E(t) then the cells are dividing normally. </a:t>
            </a:r>
          </a:p>
          <a:p>
            <a:endParaRPr lang="en-US" dirty="0"/>
          </a:p>
          <a:p>
            <a:endParaRPr lang="en-US" dirty="0"/>
          </a:p>
          <a:p>
            <a:r>
              <a:rPr lang="en-US" dirty="0"/>
              <a:t>Some parts of these equations are shown as a proportion to keep the parameters between 0 and 1. This will help keep the data more controlled and easier to analyze. </a:t>
            </a:r>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FC5A3A28-081F-854B-9A5E-10C4AFC48647}" type="slidenum">
              <a:rPr lang="en-US" smtClean="0"/>
              <a:t>4</a:t>
            </a:fld>
            <a:endParaRPr lang="en-US"/>
          </a:p>
        </p:txBody>
      </p:sp>
    </p:spTree>
    <p:extLst>
      <p:ext uri="{BB962C8B-B14F-4D97-AF65-F5344CB8AC3E}">
        <p14:creationId xmlns:p14="http://schemas.microsoft.com/office/powerpoint/2010/main" val="41811940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model equations just shown will be studied, and the equilibrium points will be found.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These will be done to see where the equilibrium points are biologically feasible. So, anything that is not negative.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 stability analysis will be done to see the long-term behavior of the model and address the robustness of the model.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If able a bifurcation diagram will be done to see what happens when you change the dosage of the drug or change other factors of the model.</a:t>
            </a:r>
          </a:p>
        </p:txBody>
      </p:sp>
      <p:sp>
        <p:nvSpPr>
          <p:cNvPr id="4" name="Slide Number Placeholder 3"/>
          <p:cNvSpPr>
            <a:spLocks noGrp="1"/>
          </p:cNvSpPr>
          <p:nvPr>
            <p:ph type="sldNum" sz="quarter" idx="5"/>
          </p:nvPr>
        </p:nvSpPr>
        <p:spPr/>
        <p:txBody>
          <a:bodyPr/>
          <a:lstStyle/>
          <a:p>
            <a:fld id="{FC5A3A28-081F-854B-9A5E-10C4AFC48647}" type="slidenum">
              <a:rPr lang="en-US" smtClean="0"/>
              <a:t>5</a:t>
            </a:fld>
            <a:endParaRPr lang="en-US"/>
          </a:p>
        </p:txBody>
      </p:sp>
    </p:spTree>
    <p:extLst>
      <p:ext uri="{BB962C8B-B14F-4D97-AF65-F5344CB8AC3E}">
        <p14:creationId xmlns:p14="http://schemas.microsoft.com/office/powerpoint/2010/main" val="4536296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first reference is the paper I did my first presentation on and is giving me the direction needed on how to establish my model equations for the research I will be doing in January.</a:t>
            </a:r>
          </a:p>
          <a:p>
            <a:endParaRPr lang="en-US" dirty="0"/>
          </a:p>
          <a:p>
            <a:endParaRPr lang="en-US" dirty="0"/>
          </a:p>
          <a:p>
            <a:r>
              <a:rPr lang="en-US" dirty="0"/>
              <a:t>The second reference is a paper about cancer treatment using immunotherapy to treat cancer. I used the models in this paper to help me figure out how to add the immune cell factors to the other models.</a:t>
            </a:r>
          </a:p>
          <a:p>
            <a:endParaRPr lang="en-US" dirty="0"/>
          </a:p>
          <a:p>
            <a:r>
              <a:rPr lang="en-US" dirty="0"/>
              <a:t>The third reference is where I got the basic information about breast cancer. </a:t>
            </a:r>
          </a:p>
        </p:txBody>
      </p:sp>
      <p:sp>
        <p:nvSpPr>
          <p:cNvPr id="4" name="Slide Number Placeholder 3"/>
          <p:cNvSpPr>
            <a:spLocks noGrp="1"/>
          </p:cNvSpPr>
          <p:nvPr>
            <p:ph type="sldNum" sz="quarter" idx="5"/>
          </p:nvPr>
        </p:nvSpPr>
        <p:spPr/>
        <p:txBody>
          <a:bodyPr/>
          <a:lstStyle/>
          <a:p>
            <a:fld id="{FC5A3A28-081F-854B-9A5E-10C4AFC48647}" type="slidenum">
              <a:rPr lang="en-US" smtClean="0"/>
              <a:t>6</a:t>
            </a:fld>
            <a:endParaRPr lang="en-US"/>
          </a:p>
        </p:txBody>
      </p:sp>
    </p:spTree>
    <p:extLst>
      <p:ext uri="{BB962C8B-B14F-4D97-AF65-F5344CB8AC3E}">
        <p14:creationId xmlns:p14="http://schemas.microsoft.com/office/powerpoint/2010/main" val="305127872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11/15/23</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11/15/23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11/15/23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11/15/23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11/15/23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11/15/23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11/15/23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11/15/23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11/15/23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11/15/23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11/15/23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11/15/23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11/15/23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11/15/23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11/15/23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11/15/23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11/15/23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11/15/23</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3D99D-37A4-4F1F-ACEB-B08578970A4F}"/>
              </a:ext>
            </a:extLst>
          </p:cNvPr>
          <p:cNvSpPr>
            <a:spLocks noGrp="1"/>
          </p:cNvSpPr>
          <p:nvPr>
            <p:ph type="ctrTitle"/>
          </p:nvPr>
        </p:nvSpPr>
        <p:spPr/>
        <p:txBody>
          <a:bodyPr/>
          <a:lstStyle/>
          <a:p>
            <a:r>
              <a:rPr lang="en-US" dirty="0"/>
              <a:t>Breast Cancer Research Proposal</a:t>
            </a:r>
          </a:p>
        </p:txBody>
      </p:sp>
      <p:sp>
        <p:nvSpPr>
          <p:cNvPr id="3" name="Subtitle 2">
            <a:extLst>
              <a:ext uri="{FF2B5EF4-FFF2-40B4-BE49-F238E27FC236}">
                <a16:creationId xmlns:a16="http://schemas.microsoft.com/office/drawing/2014/main" id="{5AEC483F-CBBE-4B4B-9E59-443191AF9C0A}"/>
              </a:ext>
            </a:extLst>
          </p:cNvPr>
          <p:cNvSpPr>
            <a:spLocks noGrp="1"/>
          </p:cNvSpPr>
          <p:nvPr>
            <p:ph type="subTitle" idx="1"/>
          </p:nvPr>
        </p:nvSpPr>
        <p:spPr/>
        <p:txBody>
          <a:bodyPr/>
          <a:lstStyle/>
          <a:p>
            <a:r>
              <a:rPr lang="en-US" dirty="0"/>
              <a:t>MA 470</a:t>
            </a:r>
          </a:p>
          <a:p>
            <a:r>
              <a:rPr lang="en-US" dirty="0"/>
              <a:t>Markie Nelson</a:t>
            </a:r>
          </a:p>
        </p:txBody>
      </p:sp>
    </p:spTree>
    <p:extLst>
      <p:ext uri="{BB962C8B-B14F-4D97-AF65-F5344CB8AC3E}">
        <p14:creationId xmlns:p14="http://schemas.microsoft.com/office/powerpoint/2010/main" val="24082025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9B3D5-CA57-D543-D529-F4044A7CE5C6}"/>
              </a:ext>
            </a:extLst>
          </p:cNvPr>
          <p:cNvSpPr>
            <a:spLocks noGrp="1"/>
          </p:cNvSpPr>
          <p:nvPr>
            <p:ph type="title"/>
          </p:nvPr>
        </p:nvSpPr>
        <p:spPr>
          <a:xfrm>
            <a:off x="1295402" y="982132"/>
            <a:ext cx="9601196" cy="1303867"/>
          </a:xfrm>
        </p:spPr>
        <p:txBody>
          <a:bodyPr>
            <a:normAutofit/>
          </a:bodyPr>
          <a:lstStyle/>
          <a:p>
            <a:r>
              <a:rPr lang="en-US">
                <a:solidFill>
                  <a:srgbClr val="262626"/>
                </a:solidFill>
              </a:rPr>
              <a:t>Breast Cancer</a:t>
            </a:r>
          </a:p>
        </p:txBody>
      </p:sp>
      <p:sp>
        <p:nvSpPr>
          <p:cNvPr id="3" name="Content Placeholder 2">
            <a:extLst>
              <a:ext uri="{FF2B5EF4-FFF2-40B4-BE49-F238E27FC236}">
                <a16:creationId xmlns:a16="http://schemas.microsoft.com/office/drawing/2014/main" id="{D9BA63E4-C20A-8DE9-40DE-5392E3B5F870}"/>
              </a:ext>
            </a:extLst>
          </p:cNvPr>
          <p:cNvSpPr>
            <a:spLocks noGrp="1"/>
          </p:cNvSpPr>
          <p:nvPr>
            <p:ph idx="1"/>
          </p:nvPr>
        </p:nvSpPr>
        <p:spPr>
          <a:xfrm>
            <a:off x="1295401" y="2556932"/>
            <a:ext cx="6851071" cy="3318936"/>
          </a:xfrm>
        </p:spPr>
        <p:txBody>
          <a:bodyPr>
            <a:normAutofit fontScale="92500"/>
          </a:bodyPr>
          <a:lstStyle/>
          <a:p>
            <a:pPr>
              <a:lnSpc>
                <a:spcPct val="90000"/>
              </a:lnSpc>
            </a:pPr>
            <a:r>
              <a:rPr lang="en-US" dirty="0">
                <a:solidFill>
                  <a:srgbClr val="262626"/>
                </a:solidFill>
              </a:rPr>
              <a:t>Most common cancer in women.</a:t>
            </a:r>
          </a:p>
          <a:p>
            <a:pPr>
              <a:lnSpc>
                <a:spcPct val="90000"/>
              </a:lnSpc>
            </a:pPr>
            <a:r>
              <a:rPr lang="en-US" dirty="0">
                <a:solidFill>
                  <a:srgbClr val="262626"/>
                </a:solidFill>
              </a:rPr>
              <a:t>Treatment options include radiation therapy, hormone therapy, targeted therapy, chemotherapy, and surgery.</a:t>
            </a:r>
          </a:p>
          <a:p>
            <a:pPr>
              <a:lnSpc>
                <a:spcPct val="90000"/>
              </a:lnSpc>
            </a:pPr>
            <a:r>
              <a:rPr lang="en-US" dirty="0">
                <a:solidFill>
                  <a:srgbClr val="262626"/>
                </a:solidFill>
              </a:rPr>
              <a:t>There is a 1 in 8 chance a woman will develop breast cancer. </a:t>
            </a:r>
          </a:p>
          <a:p>
            <a:pPr>
              <a:lnSpc>
                <a:spcPct val="90000"/>
              </a:lnSpc>
            </a:pPr>
            <a:r>
              <a:rPr lang="en-US" dirty="0">
                <a:solidFill>
                  <a:srgbClr val="262626"/>
                </a:solidFill>
              </a:rPr>
              <a:t>Mainly occurs in middle-aged and older women. </a:t>
            </a:r>
          </a:p>
          <a:p>
            <a:pPr>
              <a:lnSpc>
                <a:spcPct val="90000"/>
              </a:lnSpc>
            </a:pPr>
            <a:r>
              <a:rPr lang="en-US" dirty="0">
                <a:solidFill>
                  <a:srgbClr val="262626"/>
                </a:solidFill>
              </a:rPr>
              <a:t>A very small number of women diagnosed with breast cancer are younger than 45.</a:t>
            </a:r>
          </a:p>
          <a:p>
            <a:pPr>
              <a:lnSpc>
                <a:spcPct val="90000"/>
              </a:lnSpc>
            </a:pPr>
            <a:endParaRPr lang="en-US" sz="2000" dirty="0">
              <a:solidFill>
                <a:srgbClr val="262626"/>
              </a:solidFill>
            </a:endParaRPr>
          </a:p>
          <a:p>
            <a:pPr>
              <a:lnSpc>
                <a:spcPct val="90000"/>
              </a:lnSpc>
            </a:pPr>
            <a:endParaRPr lang="en-US" sz="2000" dirty="0">
              <a:solidFill>
                <a:srgbClr val="262626"/>
              </a:solidFill>
            </a:endParaRPr>
          </a:p>
          <a:p>
            <a:pPr>
              <a:lnSpc>
                <a:spcPct val="90000"/>
              </a:lnSpc>
            </a:pPr>
            <a:endParaRPr lang="en-US" sz="2000" dirty="0">
              <a:solidFill>
                <a:srgbClr val="262626"/>
              </a:solidFill>
            </a:endParaRPr>
          </a:p>
          <a:p>
            <a:pPr>
              <a:lnSpc>
                <a:spcPct val="90000"/>
              </a:lnSpc>
            </a:pPr>
            <a:endParaRPr lang="en-US" sz="2000" dirty="0">
              <a:solidFill>
                <a:srgbClr val="262626"/>
              </a:solidFill>
            </a:endParaRPr>
          </a:p>
        </p:txBody>
      </p:sp>
      <p:pic>
        <p:nvPicPr>
          <p:cNvPr id="4" name="Picture 3" descr="A pink ribbon on a white background&#10;&#10;Description automatically generated">
            <a:extLst>
              <a:ext uri="{FF2B5EF4-FFF2-40B4-BE49-F238E27FC236}">
                <a16:creationId xmlns:a16="http://schemas.microsoft.com/office/drawing/2014/main" id="{FD422183-04B2-9C4E-34A5-E4202580F674}"/>
              </a:ext>
            </a:extLst>
          </p:cNvPr>
          <p:cNvPicPr>
            <a:picLocks noChangeAspect="1"/>
          </p:cNvPicPr>
          <p:nvPr/>
        </p:nvPicPr>
        <p:blipFill>
          <a:blip r:embed="rId4"/>
          <a:stretch>
            <a:fillRect/>
          </a:stretch>
        </p:blipFill>
        <p:spPr>
          <a:xfrm>
            <a:off x="8612213" y="2790080"/>
            <a:ext cx="2284385" cy="2852640"/>
          </a:xfrm>
          <a:prstGeom prst="rect">
            <a:avLst/>
          </a:prstGeom>
          <a:ln w="57150" cmpd="thickThin">
            <a:solidFill>
              <a:srgbClr val="7F7F7F"/>
            </a:solidFill>
            <a:miter lim="800000"/>
          </a:ln>
        </p:spPr>
      </p:pic>
    </p:spTree>
    <p:extLst>
      <p:ext uri="{BB962C8B-B14F-4D97-AF65-F5344CB8AC3E}">
        <p14:creationId xmlns:p14="http://schemas.microsoft.com/office/powerpoint/2010/main" val="20991483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0AFC8D-7596-9C8E-EA88-31136BF037D7}"/>
              </a:ext>
            </a:extLst>
          </p:cNvPr>
          <p:cNvSpPr>
            <a:spLocks noGrp="1"/>
          </p:cNvSpPr>
          <p:nvPr>
            <p:ph type="title"/>
          </p:nvPr>
        </p:nvSpPr>
        <p:spPr/>
        <p:txBody>
          <a:bodyPr/>
          <a:lstStyle/>
          <a:p>
            <a:r>
              <a:rPr lang="en-US" dirty="0"/>
              <a:t>Proposed Research Question</a:t>
            </a:r>
          </a:p>
        </p:txBody>
      </p:sp>
      <p:sp>
        <p:nvSpPr>
          <p:cNvPr id="3" name="Content Placeholder 2">
            <a:extLst>
              <a:ext uri="{FF2B5EF4-FFF2-40B4-BE49-F238E27FC236}">
                <a16:creationId xmlns:a16="http://schemas.microsoft.com/office/drawing/2014/main" id="{3EFDD2ED-FFE9-4E73-91B0-F2F84EFE9911}"/>
              </a:ext>
            </a:extLst>
          </p:cNvPr>
          <p:cNvSpPr>
            <a:spLocks noGrp="1"/>
          </p:cNvSpPr>
          <p:nvPr>
            <p:ph idx="1"/>
          </p:nvPr>
        </p:nvSpPr>
        <p:spPr/>
        <p:txBody>
          <a:bodyP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 will look at a set of model equations from two different cancer research papers, one about hormone therapy and the other about immunotherapy.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lvl="0" indent="0" defTabSz="914400">
              <a:spcBef>
                <a:spcPts val="0"/>
              </a:spcBef>
              <a:spcAft>
                <a:spcPts val="0"/>
              </a:spcAft>
              <a:buClrTx/>
              <a:buSzTx/>
              <a:buNone/>
              <a:defRPr/>
            </a:pPr>
            <a:r>
              <a:rPr lang="en-US" dirty="0"/>
              <a:t>Using the model equations from the hormone therapy paper, I added the immune cell factor to alter the estrogen, stem, tumor, and healthy cell equations.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Through future research, more realistic parameters will be found for breast cancer under different conditions. </a:t>
            </a:r>
          </a:p>
          <a:p>
            <a:endParaRPr lang="en-US" dirty="0"/>
          </a:p>
        </p:txBody>
      </p:sp>
    </p:spTree>
    <p:extLst>
      <p:ext uri="{BB962C8B-B14F-4D97-AF65-F5344CB8AC3E}">
        <p14:creationId xmlns:p14="http://schemas.microsoft.com/office/powerpoint/2010/main" val="1468086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7CEB02-BDFE-D100-B392-4B76D497D12D}"/>
              </a:ext>
            </a:extLst>
          </p:cNvPr>
          <p:cNvSpPr>
            <a:spLocks noGrp="1"/>
          </p:cNvSpPr>
          <p:nvPr>
            <p:ph type="title"/>
          </p:nvPr>
        </p:nvSpPr>
        <p:spPr>
          <a:xfrm>
            <a:off x="1295401" y="1354386"/>
            <a:ext cx="9601196" cy="813316"/>
          </a:xfrm>
        </p:spPr>
        <p:txBody>
          <a:bodyPr/>
          <a:lstStyle/>
          <a:p>
            <a:r>
              <a:rPr lang="en-US" dirty="0"/>
              <a:t>Model Equations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6B3A09E7-69F4-C1F9-A1E7-04AE1E84805D}"/>
                  </a:ext>
                </a:extLst>
              </p:cNvPr>
              <p:cNvSpPr>
                <a:spLocks noGrp="1"/>
              </p:cNvSpPr>
              <p:nvPr>
                <p:ph idx="1"/>
              </p:nvPr>
            </p:nvSpPr>
            <p:spPr>
              <a:xfrm>
                <a:off x="1295401" y="2627783"/>
                <a:ext cx="10109661" cy="4391040"/>
              </a:xfrm>
            </p:spPr>
            <p:txBody>
              <a:bodyPr>
                <a:normAutofit/>
              </a:bodyPr>
              <a:lstStyle/>
              <a:p>
                <a14:m>
                  <m:oMath xmlns:m="http://schemas.openxmlformats.org/officeDocument/2006/math">
                    <m:f>
                      <m:fPr>
                        <m:ctrlPr>
                          <a:rPr lang="en-US" sz="2200" i="1" smtClean="0">
                            <a:latin typeface="Cambria Math" panose="02040503050406030204" pitchFamily="18" charset="0"/>
                          </a:rPr>
                        </m:ctrlPr>
                      </m:fPr>
                      <m:num>
                        <m:r>
                          <a:rPr lang="en-US" sz="2200" b="0" i="1" smtClean="0">
                            <a:latin typeface="Cambria Math" panose="02040503050406030204" pitchFamily="18" charset="0"/>
                          </a:rPr>
                          <m:t>𝑑𝑆</m:t>
                        </m:r>
                      </m:num>
                      <m:den>
                        <m:r>
                          <a:rPr lang="en-US" sz="2200" b="0" i="1" smtClean="0">
                            <a:latin typeface="Cambria Math" panose="02040503050406030204" pitchFamily="18" charset="0"/>
                          </a:rPr>
                          <m:t>𝑑𝑡</m:t>
                        </m:r>
                      </m:den>
                    </m:f>
                    <m:r>
                      <a:rPr lang="en-US" sz="2200" b="0" i="1" smtClean="0">
                        <a:latin typeface="Cambria Math" panose="02040503050406030204" pitchFamily="18" charset="0"/>
                      </a:rPr>
                      <m:t>=</m:t>
                    </m:r>
                    <m:d>
                      <m:dPr>
                        <m:ctrlPr>
                          <a:rPr lang="en-US" sz="2200" b="0" i="1" smtClean="0">
                            <a:latin typeface="Cambria Math" panose="02040503050406030204" pitchFamily="18" charset="0"/>
                          </a:rPr>
                        </m:ctrlPr>
                      </m:dPr>
                      <m:e>
                        <m:f>
                          <m:fPr>
                            <m:ctrlPr>
                              <a:rPr lang="en-US" sz="2200" b="0" i="1" smtClean="0">
                                <a:latin typeface="Cambria Math" panose="02040503050406030204" pitchFamily="18" charset="0"/>
                              </a:rPr>
                            </m:ctrlPr>
                          </m:fPr>
                          <m:num>
                            <m:r>
                              <a:rPr lang="en-US" sz="2200" b="0" i="1" smtClean="0">
                                <a:latin typeface="Cambria Math" panose="02040503050406030204" pitchFamily="18" charset="0"/>
                              </a:rPr>
                              <m:t>𝑘</m:t>
                            </m:r>
                            <m:r>
                              <a:rPr lang="en-US" sz="2200" b="0" i="1" smtClean="0">
                                <a:latin typeface="Cambria Math" panose="02040503050406030204" pitchFamily="18" charset="0"/>
                              </a:rPr>
                              <m:t> </m:t>
                            </m:r>
                            <m:r>
                              <a:rPr lang="en-US" sz="2200" b="0" i="1" smtClean="0">
                                <a:latin typeface="Cambria Math" panose="02040503050406030204" pitchFamily="18" charset="0"/>
                              </a:rPr>
                              <m:t>𝐸</m:t>
                            </m:r>
                            <m:d>
                              <m:dPr>
                                <m:ctrlPr>
                                  <a:rPr lang="en-US" sz="2200" b="0" i="1" smtClean="0">
                                    <a:latin typeface="Cambria Math" panose="02040503050406030204" pitchFamily="18" charset="0"/>
                                  </a:rPr>
                                </m:ctrlPr>
                              </m:dPr>
                              <m:e>
                                <m:r>
                                  <a:rPr lang="en-US" sz="2200" b="0" i="1" smtClean="0">
                                    <a:latin typeface="Cambria Math" panose="02040503050406030204" pitchFamily="18" charset="0"/>
                                  </a:rPr>
                                  <m:t>𝑡</m:t>
                                </m:r>
                              </m:e>
                            </m:d>
                          </m:num>
                          <m:den>
                            <m:r>
                              <a:rPr lang="en-US" sz="2200" b="0" i="1" smtClean="0">
                                <a:latin typeface="Cambria Math" panose="02040503050406030204" pitchFamily="18" charset="0"/>
                              </a:rPr>
                              <m:t>1+</m:t>
                            </m:r>
                            <m:r>
                              <a:rPr lang="en-US" sz="2200" b="0" i="1" smtClean="0">
                                <a:latin typeface="Cambria Math" panose="02040503050406030204" pitchFamily="18" charset="0"/>
                              </a:rPr>
                              <m:t>𝐸</m:t>
                            </m:r>
                            <m:d>
                              <m:dPr>
                                <m:ctrlPr>
                                  <a:rPr lang="en-US" sz="2200" b="0" i="1" smtClean="0">
                                    <a:latin typeface="Cambria Math" panose="02040503050406030204" pitchFamily="18" charset="0"/>
                                  </a:rPr>
                                </m:ctrlPr>
                              </m:dPr>
                              <m:e>
                                <m:r>
                                  <a:rPr lang="en-US" sz="2200" b="0" i="1" smtClean="0">
                                    <a:latin typeface="Cambria Math" panose="02040503050406030204" pitchFamily="18" charset="0"/>
                                  </a:rPr>
                                  <m:t>𝑡</m:t>
                                </m:r>
                              </m:e>
                            </m:d>
                          </m:den>
                        </m:f>
                      </m:e>
                    </m:d>
                    <m:r>
                      <a:rPr lang="en-US" sz="2200" b="0" i="1" smtClean="0">
                        <a:latin typeface="Cambria Math" panose="02040503050406030204" pitchFamily="18" charset="0"/>
                      </a:rPr>
                      <m:t>𝑆</m:t>
                    </m:r>
                    <m:d>
                      <m:dPr>
                        <m:ctrlPr>
                          <a:rPr lang="en-US" sz="2200" b="0" i="1" smtClean="0">
                            <a:latin typeface="Cambria Math" panose="02040503050406030204" pitchFamily="18" charset="0"/>
                          </a:rPr>
                        </m:ctrlPr>
                      </m:dPr>
                      <m:e>
                        <m:r>
                          <a:rPr lang="en-US" sz="2200" b="0" i="1" smtClean="0">
                            <a:latin typeface="Cambria Math" panose="02040503050406030204" pitchFamily="18" charset="0"/>
                          </a:rPr>
                          <m:t>1−</m:t>
                        </m:r>
                        <m:f>
                          <m:fPr>
                            <m:ctrlPr>
                              <a:rPr lang="en-US" sz="2200" b="0" i="1" smtClean="0">
                                <a:latin typeface="Cambria Math" panose="02040503050406030204" pitchFamily="18" charset="0"/>
                              </a:rPr>
                            </m:ctrlPr>
                          </m:fPr>
                          <m:num>
                            <m:r>
                              <a:rPr lang="en-US" sz="2200" b="0" i="1" smtClean="0">
                                <a:latin typeface="Cambria Math" panose="02040503050406030204" pitchFamily="18" charset="0"/>
                              </a:rPr>
                              <m:t>𝑆</m:t>
                            </m:r>
                          </m:num>
                          <m:den>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𝑀</m:t>
                                </m:r>
                              </m:e>
                              <m:sub>
                                <m:r>
                                  <a:rPr lang="en-US" sz="2200" b="0" i="1" smtClean="0">
                                    <a:latin typeface="Cambria Math" panose="02040503050406030204" pitchFamily="18" charset="0"/>
                                  </a:rPr>
                                  <m:t>1</m:t>
                                </m:r>
                              </m:sub>
                            </m:sSub>
                          </m:den>
                        </m:f>
                      </m:e>
                    </m:d>
                    <m:r>
                      <a:rPr lang="en-US" sz="2200" b="0" i="1" smtClean="0">
                        <a:latin typeface="Cambria Math" panose="02040503050406030204" pitchFamily="18" charset="0"/>
                      </a:rPr>
                      <m:t>−</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𝑑</m:t>
                        </m:r>
                      </m:e>
                      <m:sub>
                        <m:r>
                          <a:rPr lang="en-US" sz="2200" b="0" i="1" smtClean="0">
                            <a:latin typeface="Cambria Math" panose="02040503050406030204" pitchFamily="18" charset="0"/>
                          </a:rPr>
                          <m:t>1</m:t>
                        </m:r>
                      </m:sub>
                    </m:sSub>
                    <m:d>
                      <m:dPr>
                        <m:ctrlPr>
                          <a:rPr lang="en-US" sz="2200" b="0" i="1" smtClean="0">
                            <a:latin typeface="Cambria Math" panose="02040503050406030204" pitchFamily="18" charset="0"/>
                          </a:rPr>
                        </m:ctrlPr>
                      </m:dPr>
                      <m:e>
                        <m:r>
                          <a:rPr lang="en-US" sz="2200" b="0" i="1" smtClean="0">
                            <a:latin typeface="Cambria Math" panose="02040503050406030204" pitchFamily="18" charset="0"/>
                          </a:rPr>
                          <m:t>1−</m:t>
                        </m:r>
                        <m:f>
                          <m:fPr>
                            <m:ctrlPr>
                              <a:rPr lang="en-US" sz="2200" b="0" i="1" smtClean="0">
                                <a:latin typeface="Cambria Math" panose="02040503050406030204" pitchFamily="18" charset="0"/>
                              </a:rPr>
                            </m:ctrlPr>
                          </m:fPr>
                          <m:num>
                            <m:r>
                              <a:rPr lang="en-US" sz="2200" b="0" i="1" smtClean="0">
                                <a:latin typeface="Cambria Math" panose="02040503050406030204" pitchFamily="18" charset="0"/>
                              </a:rPr>
                              <m:t>𝐸</m:t>
                            </m:r>
                            <m:d>
                              <m:dPr>
                                <m:ctrlPr>
                                  <a:rPr lang="en-US" sz="2200" b="0" i="1" smtClean="0">
                                    <a:latin typeface="Cambria Math" panose="02040503050406030204" pitchFamily="18" charset="0"/>
                                  </a:rPr>
                                </m:ctrlPr>
                              </m:dPr>
                              <m:e>
                                <m:r>
                                  <a:rPr lang="en-US" sz="2200" b="0" i="1" smtClean="0">
                                    <a:latin typeface="Cambria Math" panose="02040503050406030204" pitchFamily="18" charset="0"/>
                                  </a:rPr>
                                  <m:t>𝑡</m:t>
                                </m:r>
                              </m:e>
                            </m:d>
                          </m:num>
                          <m:den>
                            <m:r>
                              <a:rPr lang="en-US" sz="2200" b="0" i="1" smtClean="0">
                                <a:latin typeface="Cambria Math" panose="02040503050406030204" pitchFamily="18" charset="0"/>
                              </a:rPr>
                              <m:t>1+</m:t>
                            </m:r>
                            <m:r>
                              <a:rPr lang="en-US" sz="2200" b="0" i="1" smtClean="0">
                                <a:latin typeface="Cambria Math" panose="02040503050406030204" pitchFamily="18" charset="0"/>
                              </a:rPr>
                              <m:t>𝐸</m:t>
                            </m:r>
                            <m:d>
                              <m:dPr>
                                <m:ctrlPr>
                                  <a:rPr lang="en-US" sz="2200" b="0" i="1" smtClean="0">
                                    <a:latin typeface="Cambria Math" panose="02040503050406030204" pitchFamily="18" charset="0"/>
                                  </a:rPr>
                                </m:ctrlPr>
                              </m:dPr>
                              <m:e>
                                <m:r>
                                  <a:rPr lang="en-US" sz="2200" b="0" i="1" smtClean="0">
                                    <a:latin typeface="Cambria Math" panose="02040503050406030204" pitchFamily="18" charset="0"/>
                                  </a:rPr>
                                  <m:t>𝑡</m:t>
                                </m:r>
                              </m:e>
                            </m:d>
                          </m:den>
                        </m:f>
                      </m:e>
                    </m:d>
                    <m:r>
                      <a:rPr lang="en-US" sz="2200" b="0" i="1" smtClean="0">
                        <a:latin typeface="Cambria Math" panose="02040503050406030204" pitchFamily="18" charset="0"/>
                      </a:rPr>
                      <m:t>𝑆</m:t>
                    </m:r>
                    <m:r>
                      <a:rPr lang="en-US" sz="2200" b="0" i="1" smtClean="0">
                        <a:latin typeface="Cambria Math" panose="02040503050406030204" pitchFamily="18" charset="0"/>
                      </a:rPr>
                      <m:t>−</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𝑑</m:t>
                        </m:r>
                      </m:e>
                      <m:sub>
                        <m:r>
                          <a:rPr lang="en-US" sz="2200" b="0" i="1" smtClean="0">
                            <a:latin typeface="Cambria Math" panose="02040503050406030204" pitchFamily="18" charset="0"/>
                          </a:rPr>
                          <m:t>2</m:t>
                        </m:r>
                      </m:sub>
                    </m:sSub>
                    <m:d>
                      <m:dPr>
                        <m:ctrlPr>
                          <a:rPr lang="en-US" sz="2200" b="0" i="1" smtClean="0">
                            <a:latin typeface="Cambria Math" panose="02040503050406030204" pitchFamily="18" charset="0"/>
                          </a:rPr>
                        </m:ctrlPr>
                      </m:dPr>
                      <m:e>
                        <m:f>
                          <m:fPr>
                            <m:ctrlPr>
                              <a:rPr lang="en-US" sz="2200" b="0" i="1" smtClean="0">
                                <a:latin typeface="Cambria Math" panose="02040503050406030204" pitchFamily="18" charset="0"/>
                              </a:rPr>
                            </m:ctrlPr>
                          </m:fPr>
                          <m:num>
                            <m:r>
                              <a:rPr lang="en-US" sz="2200" b="0" i="1" smtClean="0">
                                <a:latin typeface="Cambria Math" panose="02040503050406030204" pitchFamily="18" charset="0"/>
                              </a:rPr>
                              <m:t>𝐼</m:t>
                            </m:r>
                            <m:d>
                              <m:dPr>
                                <m:ctrlPr>
                                  <a:rPr lang="en-US" sz="2200" b="0" i="1" smtClean="0">
                                    <a:latin typeface="Cambria Math" panose="02040503050406030204" pitchFamily="18" charset="0"/>
                                  </a:rPr>
                                </m:ctrlPr>
                              </m:dPr>
                              <m:e>
                                <m:r>
                                  <a:rPr lang="en-US" sz="2200" b="0" i="1" smtClean="0">
                                    <a:latin typeface="Cambria Math" panose="02040503050406030204" pitchFamily="18" charset="0"/>
                                  </a:rPr>
                                  <m:t>𝑡</m:t>
                                </m:r>
                              </m:e>
                            </m:d>
                          </m:num>
                          <m:den>
                            <m:r>
                              <a:rPr lang="en-US" sz="2200" b="0" i="1" smtClean="0">
                                <a:latin typeface="Cambria Math" panose="02040503050406030204" pitchFamily="18" charset="0"/>
                              </a:rPr>
                              <m:t>𝑎</m:t>
                            </m:r>
                            <m:r>
                              <a:rPr lang="en-US" sz="2200" b="0" i="1" smtClean="0">
                                <a:latin typeface="Cambria Math" panose="02040503050406030204" pitchFamily="18" charset="0"/>
                              </a:rPr>
                              <m:t>+</m:t>
                            </m:r>
                            <m:r>
                              <a:rPr lang="en-US" sz="2200" b="0" i="1" smtClean="0">
                                <a:latin typeface="Cambria Math" panose="02040503050406030204" pitchFamily="18" charset="0"/>
                              </a:rPr>
                              <m:t>𝐼</m:t>
                            </m:r>
                            <m:d>
                              <m:dPr>
                                <m:ctrlPr>
                                  <a:rPr lang="en-US" sz="2200" b="0" i="1" smtClean="0">
                                    <a:latin typeface="Cambria Math" panose="02040503050406030204" pitchFamily="18" charset="0"/>
                                  </a:rPr>
                                </m:ctrlPr>
                              </m:dPr>
                              <m:e>
                                <m:r>
                                  <a:rPr lang="en-US" sz="2200" b="0" i="1" smtClean="0">
                                    <a:latin typeface="Cambria Math" panose="02040503050406030204" pitchFamily="18" charset="0"/>
                                  </a:rPr>
                                  <m:t>𝑡</m:t>
                                </m:r>
                              </m:e>
                            </m:d>
                          </m:den>
                        </m:f>
                      </m:e>
                    </m:d>
                    <m:r>
                      <a:rPr lang="en-US" sz="2200" b="0" i="1" smtClean="0">
                        <a:latin typeface="Cambria Math" panose="02040503050406030204" pitchFamily="18" charset="0"/>
                      </a:rPr>
                      <m:t>𝑆</m:t>
                    </m:r>
                  </m:oMath>
                </a14:m>
                <a:endParaRPr lang="en-US" sz="2200" b="0" dirty="0"/>
              </a:p>
              <a:p>
                <a14:m>
                  <m:oMath xmlns:m="http://schemas.openxmlformats.org/officeDocument/2006/math">
                    <m:f>
                      <m:fPr>
                        <m:ctrlPr>
                          <a:rPr lang="en-US" sz="2200" i="1" smtClean="0">
                            <a:latin typeface="Cambria Math" panose="02040503050406030204" pitchFamily="18" charset="0"/>
                          </a:rPr>
                        </m:ctrlPr>
                      </m:fPr>
                      <m:num>
                        <m:r>
                          <a:rPr lang="en-US" sz="2200" b="0" i="1" smtClean="0">
                            <a:latin typeface="Cambria Math" panose="02040503050406030204" pitchFamily="18" charset="0"/>
                          </a:rPr>
                          <m:t>𝑑𝑇</m:t>
                        </m:r>
                      </m:num>
                      <m:den>
                        <m:r>
                          <a:rPr lang="en-US" sz="2200" b="0" i="1" smtClean="0">
                            <a:latin typeface="Cambria Math" panose="02040503050406030204" pitchFamily="18" charset="0"/>
                          </a:rPr>
                          <m:t>𝑑𝑡</m:t>
                        </m:r>
                      </m:den>
                    </m:f>
                    <m:r>
                      <a:rPr lang="en-US" sz="2200" b="0" i="1" smtClean="0">
                        <a:latin typeface="Cambria Math" panose="02040503050406030204" pitchFamily="18" charset="0"/>
                      </a:rPr>
                      <m:t>=</m:t>
                    </m:r>
                    <m:d>
                      <m:dPr>
                        <m:ctrlPr>
                          <a:rPr lang="en-US" sz="2200" b="0" i="1" smtClean="0">
                            <a:latin typeface="Cambria Math" panose="02040503050406030204" pitchFamily="18" charset="0"/>
                          </a:rPr>
                        </m:ctrlPr>
                      </m:dPr>
                      <m:e>
                        <m:f>
                          <m:fPr>
                            <m:ctrlPr>
                              <a:rPr lang="en-US" sz="2200" b="0" i="1" smtClean="0">
                                <a:latin typeface="Cambria Math" panose="02040503050406030204" pitchFamily="18" charset="0"/>
                              </a:rPr>
                            </m:ctrlPr>
                          </m:fPr>
                          <m:num>
                            <m:r>
                              <a:rPr lang="en-US" sz="2200" b="0" i="1" smtClean="0">
                                <a:latin typeface="Cambria Math" panose="02040503050406030204" pitchFamily="18" charset="0"/>
                              </a:rPr>
                              <m:t>𝑘</m:t>
                            </m:r>
                            <m:r>
                              <a:rPr lang="en-US" sz="2200" b="0" i="1" smtClean="0">
                                <a:latin typeface="Cambria Math" panose="02040503050406030204" pitchFamily="18" charset="0"/>
                              </a:rPr>
                              <m:t> </m:t>
                            </m:r>
                            <m:r>
                              <a:rPr lang="en-US" sz="2200" b="0" i="1" smtClean="0">
                                <a:latin typeface="Cambria Math" panose="02040503050406030204" pitchFamily="18" charset="0"/>
                              </a:rPr>
                              <m:t>𝐸</m:t>
                            </m:r>
                            <m:d>
                              <m:dPr>
                                <m:ctrlPr>
                                  <a:rPr lang="en-US" sz="2200" b="0" i="1" smtClean="0">
                                    <a:latin typeface="Cambria Math" panose="02040503050406030204" pitchFamily="18" charset="0"/>
                                  </a:rPr>
                                </m:ctrlPr>
                              </m:dPr>
                              <m:e>
                                <m:r>
                                  <a:rPr lang="en-US" sz="2200" b="0" i="1" smtClean="0">
                                    <a:latin typeface="Cambria Math" panose="02040503050406030204" pitchFamily="18" charset="0"/>
                                  </a:rPr>
                                  <m:t>𝑡</m:t>
                                </m:r>
                              </m:e>
                            </m:d>
                          </m:num>
                          <m:den>
                            <m:r>
                              <a:rPr lang="en-US" sz="2200" b="0" i="1" smtClean="0">
                                <a:latin typeface="Cambria Math" panose="02040503050406030204" pitchFamily="18" charset="0"/>
                              </a:rPr>
                              <m:t>1+</m:t>
                            </m:r>
                            <m:r>
                              <a:rPr lang="en-US" sz="2200" b="0" i="1" smtClean="0">
                                <a:latin typeface="Cambria Math" panose="02040503050406030204" pitchFamily="18" charset="0"/>
                              </a:rPr>
                              <m:t>𝐸</m:t>
                            </m:r>
                            <m:d>
                              <m:dPr>
                                <m:ctrlPr>
                                  <a:rPr lang="en-US" sz="2200" b="0" i="1" smtClean="0">
                                    <a:latin typeface="Cambria Math" panose="02040503050406030204" pitchFamily="18" charset="0"/>
                                  </a:rPr>
                                </m:ctrlPr>
                              </m:dPr>
                              <m:e>
                                <m:r>
                                  <a:rPr lang="en-US" sz="2200" b="0" i="1" smtClean="0">
                                    <a:latin typeface="Cambria Math" panose="02040503050406030204" pitchFamily="18" charset="0"/>
                                  </a:rPr>
                                  <m:t>𝑡</m:t>
                                </m:r>
                              </m:e>
                            </m:d>
                          </m:den>
                        </m:f>
                      </m:e>
                    </m:d>
                    <m:r>
                      <a:rPr lang="en-US" sz="2200" b="0" i="1" smtClean="0">
                        <a:latin typeface="Cambria Math" panose="02040503050406030204" pitchFamily="18" charset="0"/>
                      </a:rPr>
                      <m:t>𝑆</m:t>
                    </m:r>
                    <m:d>
                      <m:dPr>
                        <m:ctrlPr>
                          <a:rPr lang="en-US" sz="2200" b="0" i="1" smtClean="0">
                            <a:latin typeface="Cambria Math" panose="02040503050406030204" pitchFamily="18" charset="0"/>
                          </a:rPr>
                        </m:ctrlPr>
                      </m:dPr>
                      <m:e>
                        <m:f>
                          <m:fPr>
                            <m:ctrlPr>
                              <a:rPr lang="en-US" sz="2200" b="0" i="1" smtClean="0">
                                <a:latin typeface="Cambria Math" panose="02040503050406030204" pitchFamily="18" charset="0"/>
                              </a:rPr>
                            </m:ctrlPr>
                          </m:fPr>
                          <m:num>
                            <m:r>
                              <a:rPr lang="en-US" sz="2200" b="0" i="1" smtClean="0">
                                <a:latin typeface="Cambria Math" panose="02040503050406030204" pitchFamily="18" charset="0"/>
                              </a:rPr>
                              <m:t>𝑆</m:t>
                            </m:r>
                          </m:num>
                          <m:den>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𝑀</m:t>
                                </m:r>
                              </m:e>
                              <m:sub>
                                <m:r>
                                  <a:rPr lang="en-US" sz="2200" b="0" i="1" smtClean="0">
                                    <a:latin typeface="Cambria Math" panose="02040503050406030204" pitchFamily="18" charset="0"/>
                                  </a:rPr>
                                  <m:t>2</m:t>
                                </m:r>
                              </m:sub>
                            </m:sSub>
                          </m:den>
                        </m:f>
                      </m:e>
                    </m:d>
                    <m:d>
                      <m:dPr>
                        <m:ctrlPr>
                          <a:rPr lang="en-US" sz="2200" b="0" i="1" smtClean="0">
                            <a:latin typeface="Cambria Math" panose="02040503050406030204" pitchFamily="18" charset="0"/>
                          </a:rPr>
                        </m:ctrlPr>
                      </m:dPr>
                      <m:e>
                        <m:r>
                          <a:rPr lang="en-US" sz="2200" b="0" i="1" smtClean="0">
                            <a:latin typeface="Cambria Math" panose="02040503050406030204" pitchFamily="18" charset="0"/>
                          </a:rPr>
                          <m:t>1−</m:t>
                        </m:r>
                        <m:f>
                          <m:fPr>
                            <m:ctrlPr>
                              <a:rPr lang="en-US" sz="2200" b="0" i="1" smtClean="0">
                                <a:latin typeface="Cambria Math" panose="02040503050406030204" pitchFamily="18" charset="0"/>
                              </a:rPr>
                            </m:ctrlPr>
                          </m:fPr>
                          <m:num>
                            <m:r>
                              <a:rPr lang="en-US" sz="2200" b="0" i="1" smtClean="0">
                                <a:latin typeface="Cambria Math" panose="02040503050406030204" pitchFamily="18" charset="0"/>
                              </a:rPr>
                              <m:t>𝑇</m:t>
                            </m:r>
                          </m:num>
                          <m:den>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𝑀</m:t>
                                </m:r>
                              </m:e>
                              <m:sub>
                                <m:r>
                                  <a:rPr lang="en-US" sz="2200" b="0" i="1" smtClean="0">
                                    <a:latin typeface="Cambria Math" panose="02040503050406030204" pitchFamily="18" charset="0"/>
                                  </a:rPr>
                                  <m:t>2</m:t>
                                </m:r>
                              </m:sub>
                            </m:sSub>
                          </m:den>
                        </m:f>
                      </m:e>
                    </m:d>
                    <m:r>
                      <a:rPr lang="en-US" sz="2200" b="0" i="1" smtClean="0">
                        <a:latin typeface="Cambria Math" panose="02040503050406030204" pitchFamily="18" charset="0"/>
                      </a:rPr>
                      <m:t>−</m:t>
                    </m:r>
                    <m:r>
                      <a:rPr lang="en-US" sz="2200" b="0" i="1" smtClean="0">
                        <a:latin typeface="Cambria Math" panose="02040503050406030204" pitchFamily="18" charset="0"/>
                      </a:rPr>
                      <m:t>𝑛𝑇</m:t>
                    </m:r>
                    <m:r>
                      <a:rPr lang="en-US" sz="2200" b="0" i="1" smtClean="0">
                        <a:latin typeface="Cambria Math" panose="02040503050406030204" pitchFamily="18" charset="0"/>
                      </a:rPr>
                      <m:t> −</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𝑑</m:t>
                        </m:r>
                      </m:e>
                      <m:sub>
                        <m:r>
                          <a:rPr lang="en-US" sz="2200" b="0" i="1" smtClean="0">
                            <a:latin typeface="Cambria Math" panose="02040503050406030204" pitchFamily="18" charset="0"/>
                          </a:rPr>
                          <m:t>2</m:t>
                        </m:r>
                      </m:sub>
                    </m:sSub>
                    <m:d>
                      <m:dPr>
                        <m:ctrlPr>
                          <a:rPr lang="en-US" sz="2200" b="0" i="1" smtClean="0">
                            <a:latin typeface="Cambria Math" panose="02040503050406030204" pitchFamily="18" charset="0"/>
                          </a:rPr>
                        </m:ctrlPr>
                      </m:dPr>
                      <m:e>
                        <m:r>
                          <a:rPr lang="en-US" sz="2200" b="0" i="1" smtClean="0">
                            <a:latin typeface="Cambria Math" panose="02040503050406030204" pitchFamily="18" charset="0"/>
                          </a:rPr>
                          <m:t>1−</m:t>
                        </m:r>
                        <m:f>
                          <m:fPr>
                            <m:ctrlPr>
                              <a:rPr lang="en-US" sz="2200" b="0" i="1" smtClean="0">
                                <a:latin typeface="Cambria Math" panose="02040503050406030204" pitchFamily="18" charset="0"/>
                              </a:rPr>
                            </m:ctrlPr>
                          </m:fPr>
                          <m:num>
                            <m:r>
                              <a:rPr lang="en-US" sz="2200" b="0" i="1" smtClean="0">
                                <a:latin typeface="Cambria Math" panose="02040503050406030204" pitchFamily="18" charset="0"/>
                              </a:rPr>
                              <m:t>𝐸</m:t>
                            </m:r>
                            <m:d>
                              <m:dPr>
                                <m:ctrlPr>
                                  <a:rPr lang="en-US" sz="2200" b="0" i="1" smtClean="0">
                                    <a:latin typeface="Cambria Math" panose="02040503050406030204" pitchFamily="18" charset="0"/>
                                  </a:rPr>
                                </m:ctrlPr>
                              </m:dPr>
                              <m:e>
                                <m:r>
                                  <a:rPr lang="en-US" sz="2200" b="0" i="1" smtClean="0">
                                    <a:latin typeface="Cambria Math" panose="02040503050406030204" pitchFamily="18" charset="0"/>
                                  </a:rPr>
                                  <m:t>𝑡</m:t>
                                </m:r>
                              </m:e>
                            </m:d>
                          </m:num>
                          <m:den>
                            <m:r>
                              <a:rPr lang="en-US" sz="2200" b="0" i="1" smtClean="0">
                                <a:latin typeface="Cambria Math" panose="02040503050406030204" pitchFamily="18" charset="0"/>
                              </a:rPr>
                              <m:t>1+</m:t>
                            </m:r>
                            <m:r>
                              <a:rPr lang="en-US" sz="2200" b="0" i="1" smtClean="0">
                                <a:latin typeface="Cambria Math" panose="02040503050406030204" pitchFamily="18" charset="0"/>
                              </a:rPr>
                              <m:t>𝐸</m:t>
                            </m:r>
                            <m:d>
                              <m:dPr>
                                <m:ctrlPr>
                                  <a:rPr lang="en-US" sz="2200" b="0" i="1" smtClean="0">
                                    <a:latin typeface="Cambria Math" panose="02040503050406030204" pitchFamily="18" charset="0"/>
                                  </a:rPr>
                                </m:ctrlPr>
                              </m:dPr>
                              <m:e>
                                <m:r>
                                  <a:rPr lang="en-US" sz="2200" b="0" i="1" smtClean="0">
                                    <a:latin typeface="Cambria Math" panose="02040503050406030204" pitchFamily="18" charset="0"/>
                                  </a:rPr>
                                  <m:t>𝑡</m:t>
                                </m:r>
                              </m:e>
                            </m:d>
                          </m:den>
                        </m:f>
                      </m:e>
                    </m:d>
                    <m:r>
                      <a:rPr lang="en-US" sz="2200" b="0" i="1" smtClean="0">
                        <a:latin typeface="Cambria Math" panose="02040503050406030204" pitchFamily="18" charset="0"/>
                      </a:rPr>
                      <m:t>𝑇</m:t>
                    </m:r>
                    <m:r>
                      <a:rPr lang="en-US" sz="2200" b="0" i="1" smtClean="0">
                        <a:latin typeface="Cambria Math" panose="02040503050406030204" pitchFamily="18" charset="0"/>
                      </a:rPr>
                      <m:t>−</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𝑔</m:t>
                        </m:r>
                      </m:e>
                      <m:sub>
                        <m:r>
                          <a:rPr lang="en-US" sz="2200" b="0" i="1" smtClean="0">
                            <a:latin typeface="Cambria Math" panose="02040503050406030204" pitchFamily="18" charset="0"/>
                          </a:rPr>
                          <m:t>1</m:t>
                        </m:r>
                      </m:sub>
                    </m:sSub>
                    <m:r>
                      <a:rPr lang="en-US" sz="2200" b="0" i="1" smtClean="0">
                        <a:latin typeface="Cambria Math" panose="02040503050406030204" pitchFamily="18" charset="0"/>
                      </a:rPr>
                      <m:t> </m:t>
                    </m:r>
                    <m:r>
                      <a:rPr lang="en-US" sz="2200" b="0" i="1" smtClean="0">
                        <a:latin typeface="Cambria Math" panose="02040503050406030204" pitchFamily="18" charset="0"/>
                      </a:rPr>
                      <m:t>𝐼</m:t>
                    </m:r>
                    <m:d>
                      <m:dPr>
                        <m:ctrlPr>
                          <a:rPr lang="en-US" sz="2200" b="0" i="1" smtClean="0">
                            <a:latin typeface="Cambria Math" panose="02040503050406030204" pitchFamily="18" charset="0"/>
                          </a:rPr>
                        </m:ctrlPr>
                      </m:dPr>
                      <m:e>
                        <m:r>
                          <a:rPr lang="en-US" sz="2200" b="0" i="1" smtClean="0">
                            <a:latin typeface="Cambria Math" panose="02040503050406030204" pitchFamily="18" charset="0"/>
                          </a:rPr>
                          <m:t>𝑡</m:t>
                        </m:r>
                      </m:e>
                    </m:d>
                    <m:r>
                      <a:rPr lang="en-US" sz="2200" b="0" i="1" smtClean="0">
                        <a:latin typeface="Cambria Math" panose="02040503050406030204" pitchFamily="18" charset="0"/>
                      </a:rPr>
                      <m:t>𝑇</m:t>
                    </m:r>
                    <m:r>
                      <a:rPr lang="en-US" sz="2200" b="0" i="1" smtClean="0">
                        <a:latin typeface="Cambria Math" panose="02040503050406030204" pitchFamily="18" charset="0"/>
                      </a:rPr>
                      <m:t>(</m:t>
                    </m:r>
                    <m:r>
                      <a:rPr lang="en-US" sz="2200" b="0" i="1" smtClean="0">
                        <a:latin typeface="Cambria Math" panose="02040503050406030204" pitchFamily="18" charset="0"/>
                      </a:rPr>
                      <m:t>𝑡</m:t>
                    </m:r>
                    <m:r>
                      <a:rPr lang="en-US" sz="2200" b="0" i="1" smtClean="0">
                        <a:latin typeface="Cambria Math" panose="02040503050406030204" pitchFamily="18" charset="0"/>
                      </a:rPr>
                      <m:t>)</m:t>
                    </m:r>
                  </m:oMath>
                </a14:m>
                <a:endParaRPr lang="en-US" sz="2200" dirty="0"/>
              </a:p>
              <a:p>
                <a14:m>
                  <m:oMath xmlns:m="http://schemas.openxmlformats.org/officeDocument/2006/math">
                    <m:f>
                      <m:fPr>
                        <m:ctrlPr>
                          <a:rPr lang="en-US" sz="2200" i="1" smtClean="0">
                            <a:latin typeface="Cambria Math" panose="02040503050406030204" pitchFamily="18" charset="0"/>
                          </a:rPr>
                        </m:ctrlPr>
                      </m:fPr>
                      <m:num>
                        <m:r>
                          <a:rPr lang="en-US" sz="2200" b="0" i="1" smtClean="0">
                            <a:latin typeface="Cambria Math" panose="02040503050406030204" pitchFamily="18" charset="0"/>
                          </a:rPr>
                          <m:t>𝑑𝑁</m:t>
                        </m:r>
                      </m:num>
                      <m:den>
                        <m:r>
                          <a:rPr lang="en-US" sz="2200" b="0" i="1" smtClean="0">
                            <a:latin typeface="Cambria Math" panose="02040503050406030204" pitchFamily="18" charset="0"/>
                          </a:rPr>
                          <m:t>𝑑𝑡</m:t>
                        </m:r>
                      </m:den>
                    </m:f>
                    <m:r>
                      <a:rPr lang="en-US" sz="2200" b="0" i="1" smtClean="0">
                        <a:latin typeface="Cambria Math" panose="02040503050406030204" pitchFamily="18" charset="0"/>
                      </a:rPr>
                      <m:t>=</m:t>
                    </m:r>
                    <m:d>
                      <m:dPr>
                        <m:ctrlPr>
                          <a:rPr lang="en-US" sz="2200" b="0" i="1" smtClean="0">
                            <a:latin typeface="Cambria Math" panose="02040503050406030204" pitchFamily="18" charset="0"/>
                          </a:rPr>
                        </m:ctrlPr>
                      </m:dPr>
                      <m:e>
                        <m:f>
                          <m:fPr>
                            <m:ctrlPr>
                              <a:rPr lang="en-US" sz="2200" b="0" i="1" smtClean="0">
                                <a:latin typeface="Cambria Math" panose="02040503050406030204" pitchFamily="18" charset="0"/>
                              </a:rPr>
                            </m:ctrlPr>
                          </m:fPr>
                          <m:num>
                            <m:r>
                              <a:rPr lang="en-US" sz="2200" b="0" i="1" smtClean="0">
                                <a:latin typeface="Cambria Math" panose="02040503050406030204" pitchFamily="18" charset="0"/>
                              </a:rPr>
                              <m:t>𝑞</m:t>
                            </m:r>
                            <m:r>
                              <a:rPr lang="en-US" sz="2200" b="0" i="1" smtClean="0">
                                <a:latin typeface="Cambria Math" panose="02040503050406030204" pitchFamily="18" charset="0"/>
                              </a:rPr>
                              <m:t> </m:t>
                            </m:r>
                            <m:r>
                              <a:rPr lang="en-US" sz="2200" b="0" i="1" smtClean="0">
                                <a:latin typeface="Cambria Math" panose="02040503050406030204" pitchFamily="18" charset="0"/>
                              </a:rPr>
                              <m:t>𝐸</m:t>
                            </m:r>
                            <m:d>
                              <m:dPr>
                                <m:ctrlPr>
                                  <a:rPr lang="en-US" sz="2200" b="0" i="1" smtClean="0">
                                    <a:latin typeface="Cambria Math" panose="02040503050406030204" pitchFamily="18" charset="0"/>
                                  </a:rPr>
                                </m:ctrlPr>
                              </m:dPr>
                              <m:e>
                                <m:r>
                                  <a:rPr lang="en-US" sz="2200" b="0" i="1" smtClean="0">
                                    <a:latin typeface="Cambria Math" panose="02040503050406030204" pitchFamily="18" charset="0"/>
                                  </a:rPr>
                                  <m:t>𝑡</m:t>
                                </m:r>
                              </m:e>
                            </m:d>
                          </m:num>
                          <m:den>
                            <m:r>
                              <a:rPr lang="en-US" sz="2200" b="0" i="1" smtClean="0">
                                <a:latin typeface="Cambria Math" panose="02040503050406030204" pitchFamily="18" charset="0"/>
                              </a:rPr>
                              <m:t>1+</m:t>
                            </m:r>
                            <m:r>
                              <a:rPr lang="en-US" sz="2200" b="0" i="1" smtClean="0">
                                <a:latin typeface="Cambria Math" panose="02040503050406030204" pitchFamily="18" charset="0"/>
                              </a:rPr>
                              <m:t>𝐸</m:t>
                            </m:r>
                            <m:d>
                              <m:dPr>
                                <m:ctrlPr>
                                  <a:rPr lang="en-US" sz="2200" b="0" i="1" smtClean="0">
                                    <a:latin typeface="Cambria Math" panose="02040503050406030204" pitchFamily="18" charset="0"/>
                                  </a:rPr>
                                </m:ctrlPr>
                              </m:dPr>
                              <m:e>
                                <m:r>
                                  <a:rPr lang="en-US" sz="2200" b="0" i="1" smtClean="0">
                                    <a:latin typeface="Cambria Math" panose="02040503050406030204" pitchFamily="18" charset="0"/>
                                  </a:rPr>
                                  <m:t>𝑡</m:t>
                                </m:r>
                              </m:e>
                            </m:d>
                          </m:den>
                        </m:f>
                      </m:e>
                    </m:d>
                    <m:r>
                      <a:rPr lang="en-US" sz="2200" b="0" i="1" smtClean="0">
                        <a:latin typeface="Cambria Math" panose="02040503050406030204" pitchFamily="18" charset="0"/>
                      </a:rPr>
                      <m:t>𝑁</m:t>
                    </m:r>
                    <m:r>
                      <a:rPr lang="en-US" sz="2200" b="0" i="1" smtClean="0">
                        <a:latin typeface="Cambria Math" panose="02040503050406030204" pitchFamily="18" charset="0"/>
                      </a:rPr>
                      <m:t> </m:t>
                    </m:r>
                    <m:d>
                      <m:dPr>
                        <m:ctrlPr>
                          <a:rPr lang="en-US" sz="2200" b="0" i="1" smtClean="0">
                            <a:latin typeface="Cambria Math" panose="02040503050406030204" pitchFamily="18" charset="0"/>
                          </a:rPr>
                        </m:ctrlPr>
                      </m:dPr>
                      <m:e>
                        <m:r>
                          <a:rPr lang="en-US" sz="2200" b="0" i="1" smtClean="0">
                            <a:latin typeface="Cambria Math" panose="02040503050406030204" pitchFamily="18" charset="0"/>
                          </a:rPr>
                          <m:t>1−</m:t>
                        </m:r>
                        <m:f>
                          <m:fPr>
                            <m:ctrlPr>
                              <a:rPr lang="en-US" sz="2200" b="0" i="1" smtClean="0">
                                <a:latin typeface="Cambria Math" panose="02040503050406030204" pitchFamily="18" charset="0"/>
                              </a:rPr>
                            </m:ctrlPr>
                          </m:fPr>
                          <m:num>
                            <m:r>
                              <a:rPr lang="en-US" sz="2200" b="0" i="1" smtClean="0">
                                <a:latin typeface="Cambria Math" panose="02040503050406030204" pitchFamily="18" charset="0"/>
                              </a:rPr>
                              <m:t>𝑁</m:t>
                            </m:r>
                          </m:num>
                          <m:den>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𝑀</m:t>
                                </m:r>
                              </m:e>
                              <m:sub>
                                <m:r>
                                  <a:rPr lang="en-US" sz="2200" b="0" i="1" smtClean="0">
                                    <a:latin typeface="Cambria Math" panose="02040503050406030204" pitchFamily="18" charset="0"/>
                                  </a:rPr>
                                  <m:t>3</m:t>
                                </m:r>
                              </m:sub>
                            </m:sSub>
                          </m:den>
                        </m:f>
                      </m:e>
                    </m:d>
                    <m:r>
                      <a:rPr lang="en-US" sz="2200" b="0" i="1" smtClean="0">
                        <a:latin typeface="Cambria Math" panose="02040503050406030204" pitchFamily="18" charset="0"/>
                      </a:rPr>
                      <m:t>−</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𝑑</m:t>
                        </m:r>
                      </m:e>
                      <m:sub>
                        <m:r>
                          <a:rPr lang="en-US" sz="2200" b="0" i="1" smtClean="0">
                            <a:latin typeface="Cambria Math" panose="02040503050406030204" pitchFamily="18" charset="0"/>
                          </a:rPr>
                          <m:t>3</m:t>
                        </m:r>
                      </m:sub>
                    </m:sSub>
                    <m:d>
                      <m:dPr>
                        <m:ctrlPr>
                          <a:rPr lang="en-US" sz="2200" b="0" i="1" smtClean="0">
                            <a:latin typeface="Cambria Math" panose="02040503050406030204" pitchFamily="18" charset="0"/>
                          </a:rPr>
                        </m:ctrlPr>
                      </m:dPr>
                      <m:e>
                        <m:r>
                          <a:rPr lang="en-US" sz="2200" b="0" i="1" smtClean="0">
                            <a:latin typeface="Cambria Math" panose="02040503050406030204" pitchFamily="18" charset="0"/>
                          </a:rPr>
                          <m:t>1−</m:t>
                        </m:r>
                        <m:f>
                          <m:fPr>
                            <m:ctrlPr>
                              <a:rPr lang="en-US" sz="2200" b="0" i="1" smtClean="0">
                                <a:latin typeface="Cambria Math" panose="02040503050406030204" pitchFamily="18" charset="0"/>
                              </a:rPr>
                            </m:ctrlPr>
                          </m:fPr>
                          <m:num>
                            <m:r>
                              <a:rPr lang="en-US" sz="2200" b="0" i="1" smtClean="0">
                                <a:latin typeface="Cambria Math" panose="02040503050406030204" pitchFamily="18" charset="0"/>
                              </a:rPr>
                              <m:t>𝐸</m:t>
                            </m:r>
                            <m:d>
                              <m:dPr>
                                <m:ctrlPr>
                                  <a:rPr lang="en-US" sz="2200" b="0" i="1" smtClean="0">
                                    <a:latin typeface="Cambria Math" panose="02040503050406030204" pitchFamily="18" charset="0"/>
                                  </a:rPr>
                                </m:ctrlPr>
                              </m:dPr>
                              <m:e>
                                <m:r>
                                  <a:rPr lang="en-US" sz="2200" b="0" i="1" smtClean="0">
                                    <a:latin typeface="Cambria Math" panose="02040503050406030204" pitchFamily="18" charset="0"/>
                                  </a:rPr>
                                  <m:t>𝑡</m:t>
                                </m:r>
                              </m:e>
                            </m:d>
                          </m:num>
                          <m:den>
                            <m:r>
                              <a:rPr lang="en-US" sz="2200" b="0" i="1" smtClean="0">
                                <a:latin typeface="Cambria Math" panose="02040503050406030204" pitchFamily="18" charset="0"/>
                              </a:rPr>
                              <m:t>1+</m:t>
                            </m:r>
                            <m:r>
                              <a:rPr lang="en-US" sz="2200" b="0" i="1" smtClean="0">
                                <a:latin typeface="Cambria Math" panose="02040503050406030204" pitchFamily="18" charset="0"/>
                              </a:rPr>
                              <m:t>𝐸</m:t>
                            </m:r>
                            <m:d>
                              <m:dPr>
                                <m:ctrlPr>
                                  <a:rPr lang="en-US" sz="2200" b="0" i="1" smtClean="0">
                                    <a:latin typeface="Cambria Math" panose="02040503050406030204" pitchFamily="18" charset="0"/>
                                  </a:rPr>
                                </m:ctrlPr>
                              </m:dPr>
                              <m:e>
                                <m:r>
                                  <a:rPr lang="en-US" sz="2200" b="0" i="1" smtClean="0">
                                    <a:latin typeface="Cambria Math" panose="02040503050406030204" pitchFamily="18" charset="0"/>
                                  </a:rPr>
                                  <m:t>𝑡</m:t>
                                </m:r>
                              </m:e>
                            </m:d>
                          </m:den>
                        </m:f>
                      </m:e>
                    </m:d>
                    <m:r>
                      <a:rPr lang="en-US" sz="2200" b="0" i="1" smtClean="0">
                        <a:latin typeface="Cambria Math" panose="02040503050406030204" pitchFamily="18" charset="0"/>
                      </a:rPr>
                      <m:t>𝑁</m:t>
                    </m:r>
                  </m:oMath>
                </a14:m>
                <a:endParaRPr lang="en-US" sz="2200" b="0" dirty="0"/>
              </a:p>
              <a:p>
                <a14:m>
                  <m:oMath xmlns:m="http://schemas.openxmlformats.org/officeDocument/2006/math">
                    <m:f>
                      <m:fPr>
                        <m:ctrlPr>
                          <a:rPr lang="en-US" sz="2200" i="1" smtClean="0">
                            <a:latin typeface="Cambria Math" panose="02040503050406030204" pitchFamily="18" charset="0"/>
                          </a:rPr>
                        </m:ctrlPr>
                      </m:fPr>
                      <m:num>
                        <m:r>
                          <a:rPr lang="en-US" sz="2200" b="0" i="1" smtClean="0">
                            <a:latin typeface="Cambria Math" panose="02040503050406030204" pitchFamily="18" charset="0"/>
                          </a:rPr>
                          <m:t>𝑑𝐸</m:t>
                        </m:r>
                      </m:num>
                      <m:den>
                        <m:r>
                          <a:rPr lang="en-US" sz="2200" b="0" i="1" smtClean="0">
                            <a:latin typeface="Cambria Math" panose="02040503050406030204" pitchFamily="18" charset="0"/>
                          </a:rPr>
                          <m:t>𝑑𝑡</m:t>
                        </m:r>
                      </m:den>
                    </m:f>
                    <m:r>
                      <a:rPr lang="en-US" sz="2200" b="0" i="1" smtClean="0">
                        <a:latin typeface="Cambria Math" panose="02040503050406030204" pitchFamily="18" charset="0"/>
                      </a:rPr>
                      <m:t>=</m:t>
                    </m:r>
                    <m:r>
                      <a:rPr lang="en-US" sz="2200" b="0" i="1" smtClean="0">
                        <a:latin typeface="Cambria Math" panose="02040503050406030204" pitchFamily="18" charset="0"/>
                      </a:rPr>
                      <m:t>𝑟𝐸</m:t>
                    </m:r>
                    <m:d>
                      <m:dPr>
                        <m:ctrlPr>
                          <a:rPr lang="en-US" sz="2200" b="0" i="1" smtClean="0">
                            <a:latin typeface="Cambria Math" panose="02040503050406030204" pitchFamily="18" charset="0"/>
                          </a:rPr>
                        </m:ctrlPr>
                      </m:dPr>
                      <m:e>
                        <m:r>
                          <a:rPr lang="en-US" sz="2200" b="0" i="1" smtClean="0">
                            <a:latin typeface="Cambria Math" panose="02040503050406030204" pitchFamily="18" charset="0"/>
                          </a:rPr>
                          <m:t>𝑡</m:t>
                        </m:r>
                      </m:e>
                    </m:d>
                    <m:d>
                      <m:dPr>
                        <m:ctrlPr>
                          <a:rPr lang="en-US" sz="2200" b="0" i="1" smtClean="0">
                            <a:latin typeface="Cambria Math" panose="02040503050406030204" pitchFamily="18" charset="0"/>
                          </a:rPr>
                        </m:ctrlPr>
                      </m:dPr>
                      <m:e>
                        <m:r>
                          <a:rPr lang="en-US" sz="2200" b="0" i="1" smtClean="0">
                            <a:latin typeface="Cambria Math" panose="02040503050406030204" pitchFamily="18" charset="0"/>
                          </a:rPr>
                          <m:t>1−</m:t>
                        </m:r>
                        <m:f>
                          <m:fPr>
                            <m:ctrlPr>
                              <a:rPr lang="en-US" sz="2200" b="0" i="1" smtClean="0">
                                <a:latin typeface="Cambria Math" panose="02040503050406030204" pitchFamily="18" charset="0"/>
                              </a:rPr>
                            </m:ctrlPr>
                          </m:fPr>
                          <m:num>
                            <m:r>
                              <a:rPr lang="en-US" sz="2200" b="0" i="1" smtClean="0">
                                <a:latin typeface="Cambria Math" panose="02040503050406030204" pitchFamily="18" charset="0"/>
                              </a:rPr>
                              <m:t>𝐸</m:t>
                            </m:r>
                            <m:d>
                              <m:dPr>
                                <m:ctrlPr>
                                  <a:rPr lang="en-US" sz="2200" b="0" i="1" smtClean="0">
                                    <a:latin typeface="Cambria Math" panose="02040503050406030204" pitchFamily="18" charset="0"/>
                                  </a:rPr>
                                </m:ctrlPr>
                              </m:dPr>
                              <m:e>
                                <m:r>
                                  <a:rPr lang="en-US" sz="2200" b="0" i="1" smtClean="0">
                                    <a:latin typeface="Cambria Math" panose="02040503050406030204" pitchFamily="18" charset="0"/>
                                  </a:rPr>
                                  <m:t>𝑡</m:t>
                                </m:r>
                              </m:e>
                            </m:d>
                          </m:num>
                          <m:den>
                            <m:r>
                              <a:rPr lang="en-US" sz="2200" b="0" i="1" smtClean="0">
                                <a:latin typeface="Cambria Math" panose="02040503050406030204" pitchFamily="18" charset="0"/>
                              </a:rPr>
                              <m:t>1+</m:t>
                            </m:r>
                            <m:r>
                              <a:rPr lang="en-US" sz="2200" b="0" i="1" smtClean="0">
                                <a:latin typeface="Cambria Math" panose="02040503050406030204" pitchFamily="18" charset="0"/>
                              </a:rPr>
                              <m:t>𝐸</m:t>
                            </m:r>
                            <m:d>
                              <m:dPr>
                                <m:ctrlPr>
                                  <a:rPr lang="en-US" sz="2200" b="0" i="1" smtClean="0">
                                    <a:latin typeface="Cambria Math" panose="02040503050406030204" pitchFamily="18" charset="0"/>
                                  </a:rPr>
                                </m:ctrlPr>
                              </m:dPr>
                              <m:e>
                                <m:r>
                                  <a:rPr lang="en-US" sz="2200" b="0" i="1" smtClean="0">
                                    <a:latin typeface="Cambria Math" panose="02040503050406030204" pitchFamily="18" charset="0"/>
                                  </a:rPr>
                                  <m:t>𝑡</m:t>
                                </m:r>
                              </m:e>
                            </m:d>
                          </m:den>
                        </m:f>
                      </m:e>
                    </m:d>
                    <m:r>
                      <a:rPr lang="en-US" sz="2200" b="0" i="1" smtClean="0">
                        <a:latin typeface="Cambria Math" panose="02040503050406030204" pitchFamily="18" charset="0"/>
                      </a:rPr>
                      <m:t>−</m:t>
                    </m:r>
                    <m:r>
                      <a:rPr lang="en-US" sz="2200" b="0" i="1" smtClean="0">
                        <a:latin typeface="Cambria Math" panose="02040503050406030204" pitchFamily="18" charset="0"/>
                      </a:rPr>
                      <m:t>𝑠𝐷𝐸</m:t>
                    </m:r>
                    <m:d>
                      <m:dPr>
                        <m:ctrlPr>
                          <a:rPr lang="en-US" sz="2200" b="0" i="1" smtClean="0">
                            <a:latin typeface="Cambria Math" panose="02040503050406030204" pitchFamily="18" charset="0"/>
                          </a:rPr>
                        </m:ctrlPr>
                      </m:dPr>
                      <m:e>
                        <m:r>
                          <a:rPr lang="en-US" sz="2200" b="0" i="1" smtClean="0">
                            <a:latin typeface="Cambria Math" panose="02040503050406030204" pitchFamily="18" charset="0"/>
                          </a:rPr>
                          <m:t>𝑡</m:t>
                        </m:r>
                      </m:e>
                    </m:d>
                  </m:oMath>
                </a14:m>
                <a:endParaRPr lang="en-US" sz="2200" b="0" dirty="0"/>
              </a:p>
              <a:p>
                <a14:m>
                  <m:oMath xmlns:m="http://schemas.openxmlformats.org/officeDocument/2006/math">
                    <m:f>
                      <m:fPr>
                        <m:ctrlPr>
                          <a:rPr lang="en-US" sz="2200" b="0" i="1" smtClean="0">
                            <a:latin typeface="Cambria Math" panose="02040503050406030204" pitchFamily="18" charset="0"/>
                          </a:rPr>
                        </m:ctrlPr>
                      </m:fPr>
                      <m:num>
                        <m:r>
                          <a:rPr lang="en-US" sz="2200" b="0" i="1" smtClean="0">
                            <a:latin typeface="Cambria Math" panose="02040503050406030204" pitchFamily="18" charset="0"/>
                          </a:rPr>
                          <m:t>𝑑𝐼</m:t>
                        </m:r>
                      </m:num>
                      <m:den>
                        <m:r>
                          <a:rPr lang="en-US" sz="2200" b="0" i="1" smtClean="0">
                            <a:latin typeface="Cambria Math" panose="02040503050406030204" pitchFamily="18" charset="0"/>
                          </a:rPr>
                          <m:t>𝑑𝑡</m:t>
                        </m:r>
                      </m:den>
                    </m:f>
                    <m:r>
                      <a:rPr lang="en-US" sz="2200" b="0" i="1" smtClean="0">
                        <a:latin typeface="Cambria Math" panose="02040503050406030204" pitchFamily="18" charset="0"/>
                      </a:rPr>
                      <m:t>=</m:t>
                    </m:r>
                    <m:d>
                      <m:dPr>
                        <m:ctrlPr>
                          <a:rPr lang="en-US" sz="2200" b="0" i="1" smtClean="0">
                            <a:latin typeface="Cambria Math" panose="02040503050406030204" pitchFamily="18" charset="0"/>
                          </a:rPr>
                        </m:ctrlPr>
                      </m:dPr>
                      <m:e>
                        <m:f>
                          <m:fPr>
                            <m:ctrlPr>
                              <a:rPr lang="en-US" sz="2200" b="0" i="1" smtClean="0">
                                <a:latin typeface="Cambria Math" panose="02040503050406030204" pitchFamily="18" charset="0"/>
                              </a:rPr>
                            </m:ctrlPr>
                          </m:fPr>
                          <m:num>
                            <m:r>
                              <a:rPr lang="en-US" sz="2200" b="0" i="1" smtClean="0">
                                <a:latin typeface="Cambria Math" panose="02040503050406030204" pitchFamily="18" charset="0"/>
                              </a:rPr>
                              <m:t>𝑘</m:t>
                            </m:r>
                            <m:r>
                              <a:rPr lang="en-US" sz="2200" b="0" i="1" smtClean="0">
                                <a:latin typeface="Cambria Math" panose="02040503050406030204" pitchFamily="18" charset="0"/>
                              </a:rPr>
                              <m:t> </m:t>
                            </m:r>
                            <m:r>
                              <a:rPr lang="en-US" sz="2200" b="0" i="1" smtClean="0">
                                <a:latin typeface="Cambria Math" panose="02040503050406030204" pitchFamily="18" charset="0"/>
                              </a:rPr>
                              <m:t>𝐸</m:t>
                            </m:r>
                            <m:d>
                              <m:dPr>
                                <m:ctrlPr>
                                  <a:rPr lang="en-US" sz="2200" b="0" i="1" smtClean="0">
                                    <a:latin typeface="Cambria Math" panose="02040503050406030204" pitchFamily="18" charset="0"/>
                                  </a:rPr>
                                </m:ctrlPr>
                              </m:dPr>
                              <m:e>
                                <m:r>
                                  <a:rPr lang="en-US" sz="2200" b="0" i="1" smtClean="0">
                                    <a:latin typeface="Cambria Math" panose="02040503050406030204" pitchFamily="18" charset="0"/>
                                  </a:rPr>
                                  <m:t>𝑡</m:t>
                                </m:r>
                              </m:e>
                            </m:d>
                          </m:num>
                          <m:den>
                            <m:r>
                              <a:rPr lang="en-US" sz="2200" b="0" i="1" smtClean="0">
                                <a:latin typeface="Cambria Math" panose="02040503050406030204" pitchFamily="18" charset="0"/>
                              </a:rPr>
                              <m:t>1+</m:t>
                            </m:r>
                            <m:r>
                              <a:rPr lang="en-US" sz="2200" b="0" i="1" smtClean="0">
                                <a:latin typeface="Cambria Math" panose="02040503050406030204" pitchFamily="18" charset="0"/>
                              </a:rPr>
                              <m:t>𝐸</m:t>
                            </m:r>
                            <m:d>
                              <m:dPr>
                                <m:ctrlPr>
                                  <a:rPr lang="en-US" sz="2200" b="0" i="1" smtClean="0">
                                    <a:latin typeface="Cambria Math" panose="02040503050406030204" pitchFamily="18" charset="0"/>
                                  </a:rPr>
                                </m:ctrlPr>
                              </m:dPr>
                              <m:e>
                                <m:r>
                                  <a:rPr lang="en-US" sz="2200" b="0" i="1" smtClean="0">
                                    <a:latin typeface="Cambria Math" panose="02040503050406030204" pitchFamily="18" charset="0"/>
                                  </a:rPr>
                                  <m:t>𝑡</m:t>
                                </m:r>
                              </m:e>
                            </m:d>
                          </m:den>
                        </m:f>
                      </m:e>
                    </m:d>
                    <m:r>
                      <a:rPr lang="en-US" sz="2200" b="0" i="1" smtClean="0">
                        <a:latin typeface="Cambria Math" panose="02040503050406030204" pitchFamily="18" charset="0"/>
                      </a:rPr>
                      <m:t>𝐼</m:t>
                    </m:r>
                    <m:d>
                      <m:dPr>
                        <m:ctrlPr>
                          <a:rPr lang="en-US" sz="2200" b="0" i="1" smtClean="0">
                            <a:latin typeface="Cambria Math" panose="02040503050406030204" pitchFamily="18" charset="0"/>
                          </a:rPr>
                        </m:ctrlPr>
                      </m:dPr>
                      <m:e>
                        <m:r>
                          <a:rPr lang="en-US" sz="2200" b="0" i="1" smtClean="0">
                            <a:latin typeface="Cambria Math" panose="02040503050406030204" pitchFamily="18" charset="0"/>
                          </a:rPr>
                          <m:t>1−</m:t>
                        </m:r>
                        <m:f>
                          <m:fPr>
                            <m:ctrlPr>
                              <a:rPr lang="en-US" sz="2200" b="0" i="1" smtClean="0">
                                <a:latin typeface="Cambria Math" panose="02040503050406030204" pitchFamily="18" charset="0"/>
                              </a:rPr>
                            </m:ctrlPr>
                          </m:fPr>
                          <m:num>
                            <m:r>
                              <a:rPr lang="en-US" sz="2200" b="0" i="1" smtClean="0">
                                <a:latin typeface="Cambria Math" panose="02040503050406030204" pitchFamily="18" charset="0"/>
                              </a:rPr>
                              <m:t>𝐼</m:t>
                            </m:r>
                          </m:num>
                          <m:den>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𝑀</m:t>
                                </m:r>
                              </m:e>
                              <m:sub>
                                <m:r>
                                  <a:rPr lang="en-US" sz="2200" b="0" i="1" smtClean="0">
                                    <a:latin typeface="Cambria Math" panose="02040503050406030204" pitchFamily="18" charset="0"/>
                                  </a:rPr>
                                  <m:t>3</m:t>
                                </m:r>
                              </m:sub>
                            </m:sSub>
                          </m:den>
                        </m:f>
                      </m:e>
                    </m:d>
                    <m:r>
                      <a:rPr lang="en-US" sz="2200" b="0" i="1" smtClean="0">
                        <a:latin typeface="Cambria Math" panose="02040503050406030204" pitchFamily="18" charset="0"/>
                      </a:rPr>
                      <m:t>+</m:t>
                    </m:r>
                    <m:r>
                      <a:rPr lang="en-US" sz="2200" b="0" i="1" smtClean="0">
                        <a:latin typeface="Cambria Math" panose="02040503050406030204" pitchFamily="18" charset="0"/>
                        <a:ea typeface="Cambria Math" panose="02040503050406030204" pitchFamily="18" charset="0"/>
                      </a:rPr>
                      <m:t>𝛿</m:t>
                    </m:r>
                    <m:r>
                      <a:rPr lang="en-US" sz="2200" b="0" i="1" smtClean="0">
                        <a:latin typeface="Cambria Math" panose="02040503050406030204" pitchFamily="18" charset="0"/>
                        <a:ea typeface="Cambria Math" panose="02040503050406030204" pitchFamily="18" charset="0"/>
                      </a:rPr>
                      <m:t> </m:t>
                    </m:r>
                    <m:r>
                      <a:rPr lang="en-US" sz="2200" b="0" i="1" smtClean="0">
                        <a:latin typeface="Cambria Math" panose="02040503050406030204" pitchFamily="18" charset="0"/>
                        <a:ea typeface="Cambria Math" panose="02040503050406030204" pitchFamily="18" charset="0"/>
                      </a:rPr>
                      <m:t>𝐼</m:t>
                    </m:r>
                    <m:d>
                      <m:dPr>
                        <m:ctrlPr>
                          <a:rPr lang="en-US" sz="2200" b="0" i="1" smtClean="0">
                            <a:latin typeface="Cambria Math" panose="02040503050406030204" pitchFamily="18" charset="0"/>
                            <a:ea typeface="Cambria Math" panose="02040503050406030204" pitchFamily="18" charset="0"/>
                          </a:rPr>
                        </m:ctrlPr>
                      </m:dPr>
                      <m:e>
                        <m:r>
                          <a:rPr lang="en-US" sz="2200" b="0" i="1" smtClean="0">
                            <a:latin typeface="Cambria Math" panose="02040503050406030204" pitchFamily="18" charset="0"/>
                            <a:ea typeface="Cambria Math" panose="02040503050406030204" pitchFamily="18" charset="0"/>
                          </a:rPr>
                          <m:t>𝑡</m:t>
                        </m:r>
                      </m:e>
                    </m:d>
                    <m:d>
                      <m:dPr>
                        <m:ctrlPr>
                          <a:rPr lang="en-US" sz="2200" b="0" i="1" smtClean="0">
                            <a:latin typeface="Cambria Math" panose="02040503050406030204" pitchFamily="18" charset="0"/>
                            <a:ea typeface="Cambria Math" panose="02040503050406030204" pitchFamily="18" charset="0"/>
                          </a:rPr>
                        </m:ctrlPr>
                      </m:dPr>
                      <m:e>
                        <m:f>
                          <m:fPr>
                            <m:ctrlPr>
                              <a:rPr lang="en-US" sz="2200" b="0" i="1" smtClean="0">
                                <a:latin typeface="Cambria Math" panose="02040503050406030204" pitchFamily="18" charset="0"/>
                                <a:ea typeface="Cambria Math" panose="02040503050406030204" pitchFamily="18" charset="0"/>
                              </a:rPr>
                            </m:ctrlPr>
                          </m:fPr>
                          <m:num>
                            <m:r>
                              <a:rPr lang="en-US" sz="2200" b="0" i="1" smtClean="0">
                                <a:latin typeface="Cambria Math" panose="02040503050406030204" pitchFamily="18" charset="0"/>
                                <a:ea typeface="Cambria Math" panose="02040503050406030204" pitchFamily="18" charset="0"/>
                              </a:rPr>
                              <m:t>𝑇</m:t>
                            </m:r>
                            <m:d>
                              <m:dPr>
                                <m:ctrlPr>
                                  <a:rPr lang="en-US" sz="2200" b="0" i="1" smtClean="0">
                                    <a:latin typeface="Cambria Math" panose="02040503050406030204" pitchFamily="18" charset="0"/>
                                    <a:ea typeface="Cambria Math" panose="02040503050406030204" pitchFamily="18" charset="0"/>
                                  </a:rPr>
                                </m:ctrlPr>
                              </m:dPr>
                              <m:e>
                                <m:r>
                                  <a:rPr lang="en-US" sz="2200" b="0" i="1" smtClean="0">
                                    <a:latin typeface="Cambria Math" panose="02040503050406030204" pitchFamily="18" charset="0"/>
                                    <a:ea typeface="Cambria Math" panose="02040503050406030204" pitchFamily="18" charset="0"/>
                                  </a:rPr>
                                  <m:t>𝑡</m:t>
                                </m:r>
                              </m:e>
                            </m:d>
                          </m:num>
                          <m:den>
                            <m:r>
                              <a:rPr lang="en-US" sz="2200" b="0" i="1" smtClean="0">
                                <a:latin typeface="Cambria Math" panose="02040503050406030204" pitchFamily="18" charset="0"/>
                                <a:ea typeface="Cambria Math" panose="02040503050406030204" pitchFamily="18" charset="0"/>
                              </a:rPr>
                              <m:t>𝑜</m:t>
                            </m:r>
                            <m:r>
                              <a:rPr lang="en-US" sz="2200" b="0" i="1" smtClean="0">
                                <a:latin typeface="Cambria Math" panose="02040503050406030204" pitchFamily="18" charset="0"/>
                                <a:ea typeface="Cambria Math" panose="02040503050406030204" pitchFamily="18" charset="0"/>
                              </a:rPr>
                              <m:t>+</m:t>
                            </m:r>
                            <m:r>
                              <a:rPr lang="en-US" sz="2200" b="0" i="1" smtClean="0">
                                <a:latin typeface="Cambria Math" panose="02040503050406030204" pitchFamily="18" charset="0"/>
                                <a:ea typeface="Cambria Math" panose="02040503050406030204" pitchFamily="18" charset="0"/>
                              </a:rPr>
                              <m:t>𝑇</m:t>
                            </m:r>
                            <m:d>
                              <m:dPr>
                                <m:ctrlPr>
                                  <a:rPr lang="en-US" sz="2200" b="0" i="1" smtClean="0">
                                    <a:latin typeface="Cambria Math" panose="02040503050406030204" pitchFamily="18" charset="0"/>
                                    <a:ea typeface="Cambria Math" panose="02040503050406030204" pitchFamily="18" charset="0"/>
                                  </a:rPr>
                                </m:ctrlPr>
                              </m:dPr>
                              <m:e>
                                <m:r>
                                  <a:rPr lang="en-US" sz="2200" b="0" i="1" smtClean="0">
                                    <a:latin typeface="Cambria Math" panose="02040503050406030204" pitchFamily="18" charset="0"/>
                                    <a:ea typeface="Cambria Math" panose="02040503050406030204" pitchFamily="18" charset="0"/>
                                  </a:rPr>
                                  <m:t>𝑡</m:t>
                                </m:r>
                              </m:e>
                            </m:d>
                          </m:den>
                        </m:f>
                      </m:e>
                    </m:d>
                    <m:r>
                      <a:rPr lang="en-US" sz="2200" b="0" i="1" smtClean="0">
                        <a:latin typeface="Cambria Math" panose="02040503050406030204" pitchFamily="18" charset="0"/>
                        <a:ea typeface="Cambria Math" panose="02040503050406030204" pitchFamily="18" charset="0"/>
                      </a:rPr>
                      <m:t>−</m:t>
                    </m:r>
                    <m:sSub>
                      <m:sSubPr>
                        <m:ctrlPr>
                          <a:rPr lang="en-US" sz="2200" b="0" i="1" smtClean="0">
                            <a:latin typeface="Cambria Math" panose="02040503050406030204" pitchFamily="18" charset="0"/>
                            <a:ea typeface="Cambria Math" panose="02040503050406030204" pitchFamily="18" charset="0"/>
                          </a:rPr>
                        </m:ctrlPr>
                      </m:sSubPr>
                      <m:e>
                        <m:r>
                          <a:rPr lang="en-US" sz="2200" b="0" i="1" smtClean="0">
                            <a:latin typeface="Cambria Math" panose="02040503050406030204" pitchFamily="18" charset="0"/>
                            <a:ea typeface="Cambria Math" panose="02040503050406030204" pitchFamily="18" charset="0"/>
                          </a:rPr>
                          <m:t>𝑔</m:t>
                        </m:r>
                      </m:e>
                      <m:sub>
                        <m:r>
                          <a:rPr lang="en-US" sz="2200" b="0" i="1" smtClean="0">
                            <a:latin typeface="Cambria Math" panose="02040503050406030204" pitchFamily="18" charset="0"/>
                            <a:ea typeface="Cambria Math" panose="02040503050406030204" pitchFamily="18" charset="0"/>
                          </a:rPr>
                          <m:t>2</m:t>
                        </m:r>
                      </m:sub>
                    </m:sSub>
                    <m:r>
                      <a:rPr lang="en-US" sz="2200" b="0" i="1" smtClean="0">
                        <a:latin typeface="Cambria Math" panose="02040503050406030204" pitchFamily="18" charset="0"/>
                        <a:ea typeface="Cambria Math" panose="02040503050406030204" pitchFamily="18" charset="0"/>
                      </a:rPr>
                      <m:t> </m:t>
                    </m:r>
                    <m:r>
                      <a:rPr lang="en-US" sz="2200" b="0" i="1" smtClean="0">
                        <a:latin typeface="Cambria Math" panose="02040503050406030204" pitchFamily="18" charset="0"/>
                        <a:ea typeface="Cambria Math" panose="02040503050406030204" pitchFamily="18" charset="0"/>
                      </a:rPr>
                      <m:t>𝐼</m:t>
                    </m:r>
                    <m:d>
                      <m:dPr>
                        <m:ctrlPr>
                          <a:rPr lang="en-US" sz="2200" b="0" i="1" smtClean="0">
                            <a:latin typeface="Cambria Math" panose="02040503050406030204" pitchFamily="18" charset="0"/>
                            <a:ea typeface="Cambria Math" panose="02040503050406030204" pitchFamily="18" charset="0"/>
                          </a:rPr>
                        </m:ctrlPr>
                      </m:dPr>
                      <m:e>
                        <m:r>
                          <a:rPr lang="en-US" sz="2200" b="0" i="1" smtClean="0">
                            <a:latin typeface="Cambria Math" panose="02040503050406030204" pitchFamily="18" charset="0"/>
                            <a:ea typeface="Cambria Math" panose="02040503050406030204" pitchFamily="18" charset="0"/>
                          </a:rPr>
                          <m:t>𝑡</m:t>
                        </m:r>
                      </m:e>
                    </m:d>
                    <m:r>
                      <a:rPr lang="en-US" sz="2200" b="0" i="1" smtClean="0">
                        <a:latin typeface="Cambria Math" panose="02040503050406030204" pitchFamily="18" charset="0"/>
                        <a:ea typeface="Cambria Math" panose="02040503050406030204" pitchFamily="18" charset="0"/>
                      </a:rPr>
                      <m:t>𝑇</m:t>
                    </m:r>
                    <m:r>
                      <a:rPr lang="en-US" sz="2200" b="0" i="1" smtClean="0">
                        <a:latin typeface="Cambria Math" panose="02040503050406030204" pitchFamily="18" charset="0"/>
                        <a:ea typeface="Cambria Math" panose="02040503050406030204" pitchFamily="18" charset="0"/>
                      </a:rPr>
                      <m:t>(</m:t>
                    </m:r>
                    <m:r>
                      <a:rPr lang="en-US" sz="2200" b="0" i="1" smtClean="0">
                        <a:latin typeface="Cambria Math" panose="02040503050406030204" pitchFamily="18" charset="0"/>
                        <a:ea typeface="Cambria Math" panose="02040503050406030204" pitchFamily="18" charset="0"/>
                      </a:rPr>
                      <m:t>𝑡</m:t>
                    </m:r>
                    <m:r>
                      <a:rPr lang="en-US" sz="2200" b="0" i="1" smtClean="0">
                        <a:latin typeface="Cambria Math" panose="02040503050406030204" pitchFamily="18" charset="0"/>
                        <a:ea typeface="Cambria Math" panose="02040503050406030204" pitchFamily="18" charset="0"/>
                      </a:rPr>
                      <m:t>)</m:t>
                    </m:r>
                  </m:oMath>
                </a14:m>
                <a:endParaRPr lang="en-US" sz="2200" b="0" dirty="0"/>
              </a:p>
              <a:p>
                <a:endParaRPr lang="en-US" dirty="0"/>
              </a:p>
            </p:txBody>
          </p:sp>
        </mc:Choice>
        <mc:Fallback>
          <p:sp>
            <p:nvSpPr>
              <p:cNvPr id="3" name="Content Placeholder 2">
                <a:extLst>
                  <a:ext uri="{FF2B5EF4-FFF2-40B4-BE49-F238E27FC236}">
                    <a16:creationId xmlns:a16="http://schemas.microsoft.com/office/drawing/2014/main" id="{6B3A09E7-69F4-C1F9-A1E7-04AE1E84805D}"/>
                  </a:ext>
                </a:extLst>
              </p:cNvPr>
              <p:cNvSpPr>
                <a:spLocks noGrp="1" noRot="1" noChangeAspect="1" noMove="1" noResize="1" noEditPoints="1" noAdjustHandles="1" noChangeArrowheads="1" noChangeShapeType="1" noTextEdit="1"/>
              </p:cNvSpPr>
              <p:nvPr>
                <p:ph idx="1"/>
              </p:nvPr>
            </p:nvSpPr>
            <p:spPr>
              <a:xfrm>
                <a:off x="1295401" y="2627783"/>
                <a:ext cx="10109661" cy="4391040"/>
              </a:xfrm>
              <a:blipFill>
                <a:blip r:embed="rId3"/>
                <a:stretch>
                  <a:fillRect l="-878"/>
                </a:stretch>
              </a:blipFill>
            </p:spPr>
            <p:txBody>
              <a:bodyPr/>
              <a:lstStyle/>
              <a:p>
                <a:r>
                  <a:rPr lang="en-US">
                    <a:noFill/>
                  </a:rPr>
                  <a:t> </a:t>
                </a:r>
              </a:p>
            </p:txBody>
          </p:sp>
        </mc:Fallback>
      </mc:AlternateContent>
    </p:spTree>
    <p:extLst>
      <p:ext uri="{BB962C8B-B14F-4D97-AF65-F5344CB8AC3E}">
        <p14:creationId xmlns:p14="http://schemas.microsoft.com/office/powerpoint/2010/main" val="18681382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57327F-7827-9FF4-FD9B-7E584D8E8E61}"/>
              </a:ext>
            </a:extLst>
          </p:cNvPr>
          <p:cNvSpPr>
            <a:spLocks noGrp="1"/>
          </p:cNvSpPr>
          <p:nvPr>
            <p:ph type="title"/>
          </p:nvPr>
        </p:nvSpPr>
        <p:spPr/>
        <p:txBody>
          <a:bodyPr/>
          <a:lstStyle/>
          <a:p>
            <a:r>
              <a:rPr lang="en-US" dirty="0"/>
              <a:t>Plan of Action</a:t>
            </a:r>
          </a:p>
        </p:txBody>
      </p:sp>
      <p:sp>
        <p:nvSpPr>
          <p:cNvPr id="3" name="Content Placeholder 2">
            <a:extLst>
              <a:ext uri="{FF2B5EF4-FFF2-40B4-BE49-F238E27FC236}">
                <a16:creationId xmlns:a16="http://schemas.microsoft.com/office/drawing/2014/main" id="{FD407CAF-8C17-C089-FEFD-9327D1469CA0}"/>
              </a:ext>
            </a:extLst>
          </p:cNvPr>
          <p:cNvSpPr>
            <a:spLocks noGrp="1"/>
          </p:cNvSpPr>
          <p:nvPr>
            <p:ph idx="1"/>
          </p:nvPr>
        </p:nvSpPr>
        <p:spPr/>
        <p:txBody>
          <a:bodyPr>
            <a:normAutofit fontScale="92500" lnSpcReduction="10000"/>
          </a:bodyPr>
          <a:lstStyle/>
          <a:p>
            <a:r>
              <a:rPr lang="en-US" dirty="0"/>
              <a:t>The model equations just shown will be studied, and the equilibrium points will be found. These will be the biologically significant points. </a:t>
            </a:r>
          </a:p>
          <a:p>
            <a:endParaRPr lang="en-US" dirty="0"/>
          </a:p>
          <a:p>
            <a:r>
              <a:rPr lang="en-US" dirty="0"/>
              <a:t>Next, a stability analysis will be done to determine the long-term behavior of the model.</a:t>
            </a:r>
          </a:p>
          <a:p>
            <a:endParaRPr lang="en-US" dirty="0"/>
          </a:p>
          <a:p>
            <a:r>
              <a:rPr lang="en-US" dirty="0"/>
              <a:t>Lastly, if possible, a bifurcation diagram will be done to see the different results of changing separate factors within the model equations.</a:t>
            </a:r>
          </a:p>
          <a:p>
            <a:endParaRPr lang="en-US" dirty="0"/>
          </a:p>
          <a:p>
            <a:endParaRPr lang="en-US" dirty="0"/>
          </a:p>
        </p:txBody>
      </p:sp>
    </p:spTree>
    <p:extLst>
      <p:ext uri="{BB962C8B-B14F-4D97-AF65-F5344CB8AC3E}">
        <p14:creationId xmlns:p14="http://schemas.microsoft.com/office/powerpoint/2010/main" val="39822681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069279-151B-A6F5-8AA7-4B4C4B80B508}"/>
              </a:ext>
            </a:extLst>
          </p:cNvPr>
          <p:cNvSpPr>
            <a:spLocks noGrp="1"/>
          </p:cNvSpPr>
          <p:nvPr>
            <p:ph type="title"/>
          </p:nvPr>
        </p:nvSpPr>
        <p:spPr/>
        <p:txBody>
          <a:bodyPr/>
          <a:lstStyle/>
          <a:p>
            <a:r>
              <a:rPr lang="en-US" dirty="0"/>
              <a:t>References </a:t>
            </a:r>
          </a:p>
        </p:txBody>
      </p:sp>
      <p:sp>
        <p:nvSpPr>
          <p:cNvPr id="3" name="Content Placeholder 2">
            <a:extLst>
              <a:ext uri="{FF2B5EF4-FFF2-40B4-BE49-F238E27FC236}">
                <a16:creationId xmlns:a16="http://schemas.microsoft.com/office/drawing/2014/main" id="{F1A8CFCD-E088-54D4-3CF3-D1ECB6D7D718}"/>
              </a:ext>
            </a:extLst>
          </p:cNvPr>
          <p:cNvSpPr>
            <a:spLocks noGrp="1"/>
          </p:cNvSpPr>
          <p:nvPr>
            <p:ph idx="1"/>
          </p:nvPr>
        </p:nvSpPr>
        <p:spPr/>
        <p:txBody>
          <a:bodyPr>
            <a:normAutofit fontScale="77500" lnSpcReduction="20000"/>
          </a:bodyPr>
          <a:lstStyle/>
          <a:p>
            <a:r>
              <a:rPr lang="en-US" dirty="0"/>
              <a:t>(1) McDuffie, Michelle (2014) "A Hormone Therapy Model for Breast Cancer Using Linear Cancer Networks," Rose-</a:t>
            </a:r>
            <a:r>
              <a:rPr lang="en-US" dirty="0" err="1"/>
              <a:t>Hulman</a:t>
            </a:r>
            <a:r>
              <a:rPr lang="en-US" dirty="0"/>
              <a:t> Undergraduate Mathematics Journal: Vol. 15 : </a:t>
            </a:r>
            <a:r>
              <a:rPr lang="en-US" dirty="0" err="1"/>
              <a:t>Iss</a:t>
            </a:r>
            <a:r>
              <a:rPr lang="en-US" dirty="0"/>
              <a:t>. 1 , Article 9.</a:t>
            </a:r>
          </a:p>
          <a:p>
            <a:pPr marL="0" indent="0">
              <a:buNone/>
            </a:pPr>
            <a:endParaRPr lang="en-US" dirty="0"/>
          </a:p>
          <a:p>
            <a:r>
              <a:rPr lang="en-US" dirty="0"/>
              <a:t>(2) A mathematical model of breast cancer (ER+) with excess estrogen: Mixed ... (n.d.). https://</a:t>
            </a:r>
            <a:r>
              <a:rPr lang="en-US" dirty="0" err="1"/>
              <a:t>arxiv.org</a:t>
            </a:r>
            <a:r>
              <a:rPr lang="en-US" dirty="0"/>
              <a:t>/pdf/2205.11974  </a:t>
            </a:r>
          </a:p>
          <a:p>
            <a:pPr marL="0" indent="0">
              <a:buNone/>
            </a:pPr>
            <a:endParaRPr lang="en-US" dirty="0"/>
          </a:p>
          <a:p>
            <a:r>
              <a:rPr lang="en-US" dirty="0"/>
              <a:t>(3) Breast cancer statistics: How common is breast cancer?. Breast Cancer Statistics | How Common Is Breast Cancer? | American Cancer Society. (n.d.). https://</a:t>
            </a:r>
            <a:r>
              <a:rPr lang="en-US" dirty="0" err="1"/>
              <a:t>www.cancer.org</a:t>
            </a:r>
            <a:r>
              <a:rPr lang="en-US" dirty="0"/>
              <a:t>/cancer/types/breast-cancer/about/how-common-is-breast-</a:t>
            </a:r>
            <a:r>
              <a:rPr lang="en-US" dirty="0" err="1"/>
              <a:t>cancer.html</a:t>
            </a:r>
            <a:r>
              <a:rPr lang="en-US" dirty="0"/>
              <a:t>#:~:text=It%20is%20about%2030%25%20(or,(DCIS)%20will%20be%20diagnosed. </a:t>
            </a:r>
          </a:p>
        </p:txBody>
      </p:sp>
    </p:spTree>
    <p:extLst>
      <p:ext uri="{BB962C8B-B14F-4D97-AF65-F5344CB8AC3E}">
        <p14:creationId xmlns:p14="http://schemas.microsoft.com/office/powerpoint/2010/main" val="1662333957"/>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395</TotalTime>
  <Words>1430</Words>
  <Application>Microsoft Macintosh PowerPoint</Application>
  <PresentationFormat>Widescreen</PresentationFormat>
  <Paragraphs>114</Paragraphs>
  <Slides>6</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Calibri</vt:lpstr>
      <vt:lpstr>Cambria Math</vt:lpstr>
      <vt:lpstr>Garamond</vt:lpstr>
      <vt:lpstr>Source Sans Pro</vt:lpstr>
      <vt:lpstr>Organic</vt:lpstr>
      <vt:lpstr>Breast Cancer Research Proposal</vt:lpstr>
      <vt:lpstr>Breast Cancer</vt:lpstr>
      <vt:lpstr>Proposed Research Question</vt:lpstr>
      <vt:lpstr>Model Equations</vt:lpstr>
      <vt:lpstr>Plan of Action</vt:lpstr>
      <vt:lpstr>References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Breast Cancer Research Proposal</dc:title>
  <dc:creator>Nelson, Markie</dc:creator>
  <cp:lastModifiedBy>Nelson, Markie</cp:lastModifiedBy>
  <cp:revision>26</cp:revision>
  <dcterms:created xsi:type="dcterms:W3CDTF">2023-11-14T01:47:29Z</dcterms:created>
  <dcterms:modified xsi:type="dcterms:W3CDTF">2023-11-15T17:36:46Z</dcterms:modified>
</cp:coreProperties>
</file>