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58" r:id="rId3"/>
    <p:sldId id="263" r:id="rId4"/>
    <p:sldId id="260" r:id="rId5"/>
    <p:sldId id="257" r:id="rId6"/>
    <p:sldId id="259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CA3404-1EBC-4F45-88FC-09018D7A162F}" v="2" dt="2023-11-15T17:26:21.385"/>
    <p1510:client id="{96D938CE-345F-45F0-98B1-5406BABBD89E}" v="1324" dt="2023-11-15T00:39:21.864"/>
    <p1510:client id="{C892E984-F693-42AA-AFE0-D59CEC64DAD3}" v="23" dt="2023-11-15T18:22:07.004"/>
    <p1510:client id="{F135D618-BE6C-441D-9AE6-054CF63D5DC5}" v="5" dt="2023-11-15T18:01:34.7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5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25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4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5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4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1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8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59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5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87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6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0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getmespark.com/friday-top-5-19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A4E37431-20F0-4DD6-84A9-ED2B64494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AE98B72-66C6-4AB4-AF0D-BA830DE86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7EAFC6-733F-403D-BB4D-05A3A2874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A36730-4CB0-4F61-AD11-A44C97658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69C79E1-F916-4929-A4F3-DE763D4BFA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67334AB-16BD-4EC7-8C6B-4B5171600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0042" y="891652"/>
            <a:ext cx="4412021" cy="3030724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Does a 4 or more game Win Streak in a Season give "Momentum" for Post-Season Play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791" y="4745317"/>
            <a:ext cx="4126272" cy="1375145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  <a:ea typeface="Calibri"/>
                <a:cs typeface="Calibri"/>
              </a:rPr>
              <a:t>By: Dakota Tolbert</a:t>
            </a:r>
            <a:endParaRPr lang="en-US">
              <a:solidFill>
                <a:srgbClr val="FFFFFF"/>
              </a:solidFill>
            </a:endParaRPr>
          </a:p>
          <a:p>
            <a:pPr algn="r"/>
            <a:r>
              <a:rPr lang="en-US">
                <a:solidFill>
                  <a:srgbClr val="FFFFFF"/>
                </a:solidFill>
                <a:ea typeface="Calibri"/>
                <a:cs typeface="Calibri"/>
              </a:rPr>
              <a:t>MA470</a:t>
            </a:r>
          </a:p>
          <a:p>
            <a:pPr algn="r"/>
            <a:endParaRPr lang="en-US">
              <a:solidFill>
                <a:srgbClr val="FFFFFF"/>
              </a:solidFill>
              <a:ea typeface="Calibri"/>
              <a:cs typeface="Calibri"/>
            </a:endParaRPr>
          </a:p>
        </p:txBody>
      </p:sp>
      <p:pic>
        <p:nvPicPr>
          <p:cNvPr id="10" name="Picture 9" descr="A football with a logo on it&#10;&#10;Description automatically generated">
            <a:extLst>
              <a:ext uri="{FF2B5EF4-FFF2-40B4-BE49-F238E27FC236}">
                <a16:creationId xmlns:a16="http://schemas.microsoft.com/office/drawing/2014/main" id="{969235CA-B5F6-AF65-DA30-7BE27E7404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0" y="1682217"/>
            <a:ext cx="5608320" cy="34491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704D78-39BC-8D9C-5EAB-158CBB0AB243}"/>
              </a:ext>
            </a:extLst>
          </p:cNvPr>
          <p:cNvSpPr txBox="1"/>
          <p:nvPr/>
        </p:nvSpPr>
        <p:spPr>
          <a:xfrm>
            <a:off x="12390164" y="5221860"/>
            <a:ext cx="184731" cy="200055"/>
          </a:xfrm>
          <a:prstGeom prst="rect">
            <a:avLst/>
          </a:prstGeom>
          <a:solidFill>
            <a:srgbClr val="000000"/>
          </a:solidFill>
        </p:spPr>
        <p:txBody>
          <a:bodyPr wrap="none" lIns="91440" tIns="45720" rIns="91440" bIns="45720" anchor="t">
            <a:spAutoFit/>
          </a:bodyPr>
          <a:lstStyle/>
          <a:p>
            <a:pPr algn="r">
              <a:spcAft>
                <a:spcPts val="600"/>
              </a:spcAft>
            </a:pPr>
            <a:endParaRPr lang="en-US" sz="700">
              <a:solidFill>
                <a:srgbClr val="FFFFFF"/>
              </a:solidFill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31B7F7-E8D3-5F1B-D9F9-0AF4E31FC273}"/>
              </a:ext>
            </a:extLst>
          </p:cNvPr>
          <p:cNvSpPr txBox="1"/>
          <p:nvPr/>
        </p:nvSpPr>
        <p:spPr>
          <a:xfrm>
            <a:off x="12007269" y="6915522"/>
            <a:ext cx="184731" cy="200055"/>
          </a:xfrm>
          <a:prstGeom prst="rect">
            <a:avLst/>
          </a:prstGeom>
          <a:solidFill>
            <a:srgbClr val="000000"/>
          </a:solidFill>
        </p:spPr>
        <p:txBody>
          <a:bodyPr wrap="none" lIns="91440" tIns="45720" rIns="91440" bIns="45720" anchor="t">
            <a:spAutoFit/>
          </a:bodyPr>
          <a:lstStyle/>
          <a:p>
            <a:pPr algn="r">
              <a:spcAft>
                <a:spcPts val="600"/>
              </a:spcAft>
            </a:pPr>
            <a:endParaRPr lang="en-US" sz="700">
              <a:solidFill>
                <a:srgbClr val="FFFFFF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7145FD-457B-40FC-ECD1-C345112B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History 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3F88D-C8C6-F4D0-9558-8328D10294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>
              <a:lnSpc>
                <a:spcPct val="114999"/>
              </a:lnSpc>
            </a:pPr>
            <a:r>
              <a:rPr lang="en-US" sz="2000">
                <a:latin typeface="Calibri"/>
                <a:ea typeface="Calibri"/>
                <a:cs typeface="Arial"/>
              </a:rPr>
              <a:t>The NFL started on Sept. 17, 1920, so it's been around for 103 Years </a:t>
            </a:r>
          </a:p>
          <a:p>
            <a:pPr>
              <a:lnSpc>
                <a:spcPct val="114999"/>
              </a:lnSpc>
            </a:pPr>
            <a:r>
              <a:rPr lang="en-US" sz="2000">
                <a:latin typeface="Calibri"/>
                <a:ea typeface="Calibri"/>
                <a:cs typeface="Arial"/>
              </a:rPr>
              <a:t>NFL makes changes every year some things stay the same, but everything has influence on this discussion</a:t>
            </a:r>
          </a:p>
          <a:p>
            <a:pPr>
              <a:lnSpc>
                <a:spcPct val="114999"/>
              </a:lnSpc>
            </a:pPr>
            <a:r>
              <a:rPr lang="en-US" sz="2000">
                <a:latin typeface="Calibri"/>
                <a:ea typeface="Calibri"/>
                <a:cs typeface="Arial"/>
              </a:rPr>
              <a:t>Stats are huge in the game of football, for example, Rushing yards per carry, yards per catch, and so forth </a:t>
            </a:r>
          </a:p>
          <a:p>
            <a:pPr marL="0" indent="0">
              <a:buNone/>
            </a:pPr>
            <a:endParaRPr lang="en-US" sz="20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8329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84C2C1-80C4-B9D6-013A-8AA5AAFF1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n-US" sz="4000">
                <a:ea typeface="Calibri Light"/>
                <a:cs typeface="Calibri Light"/>
              </a:rPr>
              <a:t>Reason for this Problem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60715-3C81-2830-C6EE-ABC784D3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>
                <a:ea typeface="+mn-lt"/>
                <a:cs typeface="+mn-lt"/>
              </a:rPr>
              <a:t>Media Senior Analyst Gil Brandt</a:t>
            </a:r>
          </a:p>
          <a:p>
            <a:r>
              <a:rPr lang="en-US" sz="2000">
                <a:ea typeface="+mn-lt"/>
                <a:cs typeface="+mn-lt"/>
              </a:rPr>
              <a:t>He stated, “How important is Week 1? Since 1978, when the NFL went to the 16-game schedule, teams that are victorious on Kickoff Weekend are more than twice as likely to reach the playoffs than losers of the opening game.”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42D4F9-F430-7FF9-C406-301A6F81FD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50" r="9851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58769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31900B-F80A-DEF4-F7BC-18681C4D9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Historical Data 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454A9-157E-25BB-D2CC-C52B79476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>
                <a:ea typeface="Calibri"/>
                <a:cs typeface="Calibri"/>
              </a:rPr>
              <a:t>NFL seasons from 2013-2018</a:t>
            </a:r>
          </a:p>
          <a:p>
            <a:r>
              <a:rPr lang="en-US" sz="2000">
                <a:ea typeface="Calibri"/>
                <a:cs typeface="Calibri"/>
              </a:rPr>
              <a:t>Look at each team’s records and the wins/losses</a:t>
            </a:r>
          </a:p>
          <a:p>
            <a:r>
              <a:rPr lang="en-US" sz="2000">
                <a:ea typeface="Calibri"/>
                <a:cs typeface="Calibri"/>
              </a:rPr>
              <a:t>Each team played 17 weeks in the regular season with one bye week so a total of 16 games</a:t>
            </a:r>
          </a:p>
        </p:txBody>
      </p:sp>
    </p:spTree>
    <p:extLst>
      <p:ext uri="{BB962C8B-B14F-4D97-AF65-F5344CB8AC3E}">
        <p14:creationId xmlns:p14="http://schemas.microsoft.com/office/powerpoint/2010/main" val="1904719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03FEC5-C369-2B99-6A0E-952E4FC0D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>
                <a:ea typeface="Calibri Light"/>
                <a:cs typeface="Calibri Light"/>
              </a:rPr>
              <a:t>Goal 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8D094-841B-32F1-9794-63743206E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3" y="2286000"/>
            <a:ext cx="4646904" cy="407035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900">
                <a:ea typeface="Calibri"/>
                <a:cs typeface="Calibri"/>
              </a:rPr>
              <a:t>Do win streaks build momentum to post-season play compared to teams without win streaks?</a:t>
            </a:r>
          </a:p>
          <a:p>
            <a:r>
              <a:rPr lang="en-US" sz="1900">
                <a:ea typeface="Calibri"/>
                <a:cs typeface="Calibri"/>
              </a:rPr>
              <a:t>Want to take strings of 16 with the Wins and Losses </a:t>
            </a:r>
          </a:p>
          <a:p>
            <a:r>
              <a:rPr lang="en-US" sz="1900">
                <a:ea typeface="Calibri"/>
                <a:cs typeface="Calibri"/>
              </a:rPr>
              <a:t>For example, two teams that has a 9-7 record with random wins and losses would look like this:</a:t>
            </a:r>
          </a:p>
          <a:p>
            <a:pPr marL="0" indent="0">
              <a:buNone/>
            </a:pPr>
            <a:r>
              <a:rPr lang="en-US" sz="2400" b="1">
                <a:ea typeface="Calibri"/>
                <a:cs typeface="Calibri"/>
              </a:rPr>
              <a:t>Team 1: (WLWWLWWLLLWWLWWL)</a:t>
            </a:r>
          </a:p>
          <a:p>
            <a:pPr marL="0" indent="0">
              <a:buNone/>
            </a:pPr>
            <a:r>
              <a:rPr lang="en-US" sz="2400" b="1">
                <a:ea typeface="Calibri"/>
                <a:cs typeface="Calibri"/>
              </a:rPr>
              <a:t>Team 2: (LWLWLWWWWLWLLWLW) </a:t>
            </a:r>
          </a:p>
          <a:p>
            <a:endParaRPr lang="en-US" sz="1900">
              <a:ea typeface="Calibri"/>
              <a:cs typeface="Calibri"/>
            </a:endParaRPr>
          </a:p>
        </p:txBody>
      </p:sp>
      <p:pic>
        <p:nvPicPr>
          <p:cNvPr id="32" name="Picture 31" descr="Two referees near the goal signalling touchdown to large stadium">
            <a:extLst>
              <a:ext uri="{FF2B5EF4-FFF2-40B4-BE49-F238E27FC236}">
                <a16:creationId xmlns:a16="http://schemas.microsoft.com/office/drawing/2014/main" id="{6F75E888-B916-32B0-FA63-B1BC26B734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58" r="6623" b="9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46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20A12A-479C-5D6D-9CD3-3DE42E39E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Math Concepts</a:t>
            </a:r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00059-6B22-DFB0-FEBA-67320A520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sz="2000" b="1">
                <a:ea typeface="Calibri" panose="020F0502020204030204"/>
                <a:cs typeface="Calibri" panose="020F0502020204030204"/>
              </a:rPr>
              <a:t>Probability Theory </a:t>
            </a:r>
            <a:r>
              <a:rPr lang="en-US" sz="2000">
                <a:ea typeface="Calibri" panose="020F0502020204030204"/>
                <a:cs typeface="Calibri" panose="020F0502020204030204"/>
              </a:rPr>
              <a:t>for the specific outcome and events to see the probability behind a record with win streaks</a:t>
            </a:r>
          </a:p>
          <a:p>
            <a:r>
              <a:rPr lang="en-US" sz="2000" b="1">
                <a:ea typeface="Calibri" panose="020F0502020204030204"/>
                <a:cs typeface="Calibri" panose="020F0502020204030204"/>
              </a:rPr>
              <a:t>Simulation </a:t>
            </a:r>
            <a:r>
              <a:rPr lang="en-US" sz="2000">
                <a:ea typeface="+mn-lt"/>
                <a:cs typeface="+mn-lt"/>
              </a:rPr>
              <a:t>utilizes the win probability function plus we can make certain assumptions to help with some of the things to consider when dealing with our historical data</a:t>
            </a:r>
          </a:p>
          <a:p>
            <a:r>
              <a:rPr lang="en-US" sz="2000" b="1">
                <a:ea typeface="Calibri" panose="020F0502020204030204"/>
                <a:cs typeface="Calibri" panose="020F0502020204030204"/>
              </a:rPr>
              <a:t>Significance Test </a:t>
            </a:r>
            <a:r>
              <a:rPr lang="en-US" sz="2000">
                <a:ea typeface="Calibri" panose="020F0502020204030204"/>
                <a:cs typeface="Calibri" panose="020F0502020204030204"/>
              </a:rPr>
              <a:t>g</a:t>
            </a:r>
            <a:r>
              <a:rPr lang="en-US" sz="2000">
                <a:solidFill>
                  <a:srgbClr val="000000"/>
                </a:solidFill>
                <a:ea typeface="+mn-lt"/>
                <a:cs typeface="+mn-lt"/>
              </a:rPr>
              <a:t>ives us a process for using sample data in this case the strings of wins and losses to evaluate the likelihood of some claim in this case being if the teams had a 4 or more-game win streak giving that momentum for playoffs</a:t>
            </a:r>
            <a:endParaRPr lang="en-US" sz="2000">
              <a:solidFill>
                <a:srgbClr val="000000"/>
              </a:solidFill>
              <a:ea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36024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0AF403-6682-086C-5B64-53F11D339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Math to the 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594BE-DDA0-7EF5-F0EE-12E77B994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>
                <a:ea typeface="Calibri"/>
                <a:cs typeface="Calibri"/>
              </a:rPr>
              <a:t>P(Record | Y or N)</a:t>
            </a:r>
            <a:r>
              <a:rPr lang="en-US" sz="2000">
                <a:ea typeface="Calibri"/>
                <a:cs typeface="Calibri"/>
              </a:rPr>
              <a:t> </a:t>
            </a:r>
            <a:endParaRPr lang="en-US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>
                <a:ea typeface="Calibri"/>
                <a:cs typeface="Calibri"/>
              </a:rPr>
              <a:t>This gives the probability of the record given a win streak of at least 4 games or not which is the main model in the hope of:</a:t>
            </a:r>
          </a:p>
          <a:p>
            <a:r>
              <a:rPr lang="en-US" sz="2000">
                <a:ea typeface="Calibri"/>
                <a:cs typeface="Calibri"/>
              </a:rPr>
              <a:t>Determining the number of ways, a team can have a certain record and finding what proportion of those ways include a 4-game win streak</a:t>
            </a:r>
          </a:p>
          <a:p>
            <a:r>
              <a:rPr lang="en-US" sz="2000">
                <a:ea typeface="Calibri"/>
                <a:cs typeface="Calibri"/>
              </a:rPr>
              <a:t>The significance test and simulation will come later on in the development of this problem</a:t>
            </a:r>
          </a:p>
          <a:p>
            <a:endParaRPr lang="en-US" sz="20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98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F435CD-0FD6-ECCB-F455-47115E953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Things to Consider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149C5-BCE6-35AB-FB43-9DFF14B7A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342900" indent="-342900"/>
            <a:r>
              <a:rPr lang="en-US" sz="2000">
                <a:ea typeface="Calibri"/>
                <a:cs typeface="Calibri"/>
              </a:rPr>
              <a:t>Games that end in a Tie</a:t>
            </a:r>
          </a:p>
          <a:p>
            <a:pPr marL="342900" indent="-342900"/>
            <a:r>
              <a:rPr lang="en-US" sz="2000">
                <a:ea typeface="Calibri"/>
                <a:cs typeface="Calibri"/>
              </a:rPr>
              <a:t>Teams that made the playoffs vs who didn’t</a:t>
            </a:r>
          </a:p>
          <a:p>
            <a:pPr marL="342900" indent="-342900"/>
            <a:r>
              <a:rPr lang="en-US" sz="2000">
                <a:ea typeface="Calibri"/>
                <a:cs typeface="Calibri"/>
              </a:rPr>
              <a:t>Rule changes each year some may have impacted the teams or players</a:t>
            </a:r>
          </a:p>
          <a:p>
            <a:pPr marL="342900" indent="-342900"/>
            <a:r>
              <a:rPr lang="en-US" sz="2000">
                <a:ea typeface="Calibri"/>
                <a:cs typeface="Calibri"/>
              </a:rPr>
              <a:t>Games that could of been forfeited or canceled </a:t>
            </a:r>
          </a:p>
          <a:p>
            <a:pPr marL="342900" indent="-342900"/>
            <a:r>
              <a:rPr lang="en-US" sz="2000">
                <a:ea typeface="Calibri"/>
                <a:cs typeface="Calibri"/>
              </a:rPr>
              <a:t>Each conference/division </a:t>
            </a:r>
          </a:p>
        </p:txBody>
      </p:sp>
    </p:spTree>
    <p:extLst>
      <p:ext uri="{BB962C8B-B14F-4D97-AF65-F5344CB8AC3E}">
        <p14:creationId xmlns:p14="http://schemas.microsoft.com/office/powerpoint/2010/main" val="754496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4168-917B-D1C7-0C29-E887EE5F6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ea typeface="Calibri Light"/>
                <a:cs typeface="Calibri Light"/>
              </a:rPr>
              <a:t>References </a:t>
            </a:r>
            <a:endParaRPr lang="en-US" sz="4000">
              <a:solidFill>
                <a:srgbClr val="FFFFFF"/>
              </a:solidFill>
            </a:endParaRP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42D05-4C8F-E673-3A41-B5F688337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>
                <a:ea typeface="+mn-lt"/>
                <a:cs typeface="+mn-lt"/>
              </a:rPr>
              <a:t>Boyd, Peter; Kidd, Brian; and Vincent, Christopher (2019) "Reaching the NFL Playoffs Based on Week One Results: A Probability Model with Simulation," Rose-Hulman Undergraduate Mathematics Journal: Vol. 20 : </a:t>
            </a:r>
            <a:r>
              <a:rPr lang="en-US" sz="2000" err="1">
                <a:ea typeface="+mn-lt"/>
                <a:cs typeface="+mn-lt"/>
              </a:rPr>
              <a:t>Iss</a:t>
            </a:r>
            <a:r>
              <a:rPr lang="en-US" sz="2000">
                <a:ea typeface="+mn-lt"/>
                <a:cs typeface="+mn-lt"/>
              </a:rPr>
              <a:t>. 1 , Article 1.</a:t>
            </a:r>
          </a:p>
          <a:p>
            <a:r>
              <a:rPr lang="en-US" sz="2000">
                <a:ea typeface="+mn-lt"/>
                <a:cs typeface="+mn-lt"/>
              </a:rPr>
              <a:t>https://www.nfl.com/standings</a:t>
            </a:r>
          </a:p>
          <a:p>
            <a:r>
              <a:rPr lang="en-US" sz="2000">
                <a:ea typeface="+mn-lt"/>
                <a:cs typeface="+mn-lt"/>
              </a:rPr>
              <a:t>Brandt, G. (2012, August 3). Season Starts with Some Great </a:t>
            </a:r>
            <a:r>
              <a:rPr lang="en-US" sz="2000" err="1">
                <a:ea typeface="+mn-lt"/>
                <a:cs typeface="+mn-lt"/>
              </a:rPr>
              <a:t>Quaterback</a:t>
            </a:r>
            <a:r>
              <a:rPr lang="en-US" sz="2000">
                <a:ea typeface="+mn-lt"/>
                <a:cs typeface="+mn-lt"/>
              </a:rPr>
              <a:t> Duels. NFL.com Retrieved from http: //www.nfl.com/news/story/09000d5d81a5d175/article/ season-starts-with-some-great-quarterback-duels. </a:t>
            </a:r>
            <a:endParaRPr lang="en-US" sz="2000">
              <a:ea typeface="Calibri"/>
              <a:cs typeface="Calibri"/>
            </a:endParaRPr>
          </a:p>
          <a:p>
            <a:endParaRPr lang="en-US" sz="2000">
              <a:ea typeface="+mn-lt"/>
              <a:cs typeface="+mn-lt"/>
            </a:endParaRPr>
          </a:p>
          <a:p>
            <a:endParaRPr lang="en-US" sz="200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68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Does a 4 or more game Win Streak in a Season give "Momentum" for Post-Season Play</vt:lpstr>
      <vt:lpstr>History </vt:lpstr>
      <vt:lpstr>Reason for this Problem</vt:lpstr>
      <vt:lpstr>Historical Data </vt:lpstr>
      <vt:lpstr>Goal </vt:lpstr>
      <vt:lpstr>Math Concepts</vt:lpstr>
      <vt:lpstr>Math to the Problem</vt:lpstr>
      <vt:lpstr>Things to Consider</vt:lpstr>
      <vt:lpstr>References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3</cp:revision>
  <dcterms:created xsi:type="dcterms:W3CDTF">2023-11-14T19:19:36Z</dcterms:created>
  <dcterms:modified xsi:type="dcterms:W3CDTF">2023-11-15T18:25:23Z</dcterms:modified>
</cp:coreProperties>
</file>