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sldIdLst>
    <p:sldId id="256" r:id="rId2"/>
    <p:sldId id="257" r:id="rId3"/>
    <p:sldId id="261" r:id="rId4"/>
    <p:sldId id="258" r:id="rId5"/>
    <p:sldId id="259" r:id="rId6"/>
    <p:sldId id="266" r:id="rId7"/>
    <p:sldId id="260" r:id="rId8"/>
    <p:sldId id="262" r:id="rId9"/>
    <p:sldId id="263" r:id="rId10"/>
    <p:sldId id="264" r:id="rId11"/>
    <p:sldId id="265" r:id="rId12"/>
    <p:sldId id="267"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50"/>
  </p:normalViewPr>
  <p:slideViewPr>
    <p:cSldViewPr snapToGrid="0">
      <p:cViewPr varScale="1">
        <p:scale>
          <a:sx n="120" d="100"/>
          <a:sy n="120" d="100"/>
        </p:scale>
        <p:origin x="256"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D3185B-1E17-914A-A933-44E03AB713BB}" type="datetimeFigureOut">
              <a:rPr lang="en-US" smtClean="0"/>
              <a:t>11/15/23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B529EFA-CE72-3343-8341-A46AF268C2B4}" type="slidenum">
              <a:rPr lang="en-US" smtClean="0"/>
              <a:t>‹#›</a:t>
            </a:fld>
            <a:endParaRPr lang="en-US"/>
          </a:p>
        </p:txBody>
      </p:sp>
    </p:spTree>
    <p:extLst>
      <p:ext uri="{BB962C8B-B14F-4D97-AF65-F5344CB8AC3E}">
        <p14:creationId xmlns:p14="http://schemas.microsoft.com/office/powerpoint/2010/main" val="22816202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Taking the hitters statistics from previous year with different base configurations as well as under a different amount of balls and strikes can be used for Markov Chains and predict the probability of events occurring. This procedure will give us a general idea of how this stochastic process will proceed. </a:t>
            </a:r>
          </a:p>
        </p:txBody>
      </p:sp>
      <p:sp>
        <p:nvSpPr>
          <p:cNvPr id="4" name="Slide Number Placeholder 3"/>
          <p:cNvSpPr>
            <a:spLocks noGrp="1"/>
          </p:cNvSpPr>
          <p:nvPr>
            <p:ph type="sldNum" sz="quarter" idx="5"/>
          </p:nvPr>
        </p:nvSpPr>
        <p:spPr/>
        <p:txBody>
          <a:bodyPr/>
          <a:lstStyle/>
          <a:p>
            <a:fld id="{3B529EFA-CE72-3343-8341-A46AF268C2B4}" type="slidenum">
              <a:rPr lang="en-US" smtClean="0"/>
              <a:t>7</a:t>
            </a:fld>
            <a:endParaRPr lang="en-US"/>
          </a:p>
        </p:txBody>
      </p:sp>
    </p:spTree>
    <p:extLst>
      <p:ext uri="{BB962C8B-B14F-4D97-AF65-F5344CB8AC3E}">
        <p14:creationId xmlns:p14="http://schemas.microsoft.com/office/powerpoint/2010/main" val="2465055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Bryce Harper was projected to hit 37 HR in 2016. Where as the National’s park had a lefty-batter park factor for HR of 92. Dividing Bryce’s HR of 37 by a factor of 0.92 yields a projection for that specific park. </a:t>
            </a:r>
          </a:p>
        </p:txBody>
      </p:sp>
      <p:sp>
        <p:nvSpPr>
          <p:cNvPr id="4" name="Slide Number Placeholder 3"/>
          <p:cNvSpPr>
            <a:spLocks noGrp="1"/>
          </p:cNvSpPr>
          <p:nvPr>
            <p:ph type="sldNum" sz="quarter" idx="5"/>
          </p:nvPr>
        </p:nvSpPr>
        <p:spPr/>
        <p:txBody>
          <a:bodyPr/>
          <a:lstStyle/>
          <a:p>
            <a:fld id="{3B529EFA-CE72-3343-8341-A46AF268C2B4}" type="slidenum">
              <a:rPr lang="en-US" smtClean="0"/>
              <a:t>8</a:t>
            </a:fld>
            <a:endParaRPr lang="en-US"/>
          </a:p>
        </p:txBody>
      </p:sp>
    </p:spTree>
    <p:extLst>
      <p:ext uri="{BB962C8B-B14F-4D97-AF65-F5344CB8AC3E}">
        <p14:creationId xmlns:p14="http://schemas.microsoft.com/office/powerpoint/2010/main" val="38446062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Applying probabilities seen previously to this equation should predict the probability of possible outcome/events occurring. e represents an event: single, double, triple, homerun, walk/HBP, or strikeout. AB (at bats), BB (walks), and HBP (hit by pitches). We are tying to determine the probability of reaching specific events with the batter’s statistics adjusted to the given park. This can then be applied to that at-bat when facing the pitcher. </a:t>
            </a:r>
          </a:p>
          <a:p>
            <a:r>
              <a:rPr lang="en-US" dirty="0"/>
              <a:t>Pe represents the possibility of that event occurring. </a:t>
            </a:r>
          </a:p>
        </p:txBody>
      </p:sp>
      <p:sp>
        <p:nvSpPr>
          <p:cNvPr id="4" name="Slide Number Placeholder 3"/>
          <p:cNvSpPr>
            <a:spLocks noGrp="1"/>
          </p:cNvSpPr>
          <p:nvPr>
            <p:ph type="sldNum" sz="quarter" idx="5"/>
          </p:nvPr>
        </p:nvSpPr>
        <p:spPr/>
        <p:txBody>
          <a:bodyPr/>
          <a:lstStyle/>
          <a:p>
            <a:fld id="{3B529EFA-CE72-3343-8341-A46AF268C2B4}" type="slidenum">
              <a:rPr lang="en-US" smtClean="0"/>
              <a:t>9</a:t>
            </a:fld>
            <a:endParaRPr lang="en-US"/>
          </a:p>
        </p:txBody>
      </p:sp>
    </p:spTree>
    <p:extLst>
      <p:ext uri="{BB962C8B-B14F-4D97-AF65-F5344CB8AC3E}">
        <p14:creationId xmlns:p14="http://schemas.microsoft.com/office/powerpoint/2010/main" val="38766662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equation will need to be determined in order to create an adjusted single, double, triple and HR average as done previously for the park factor adjustment. Only done when face offs are of the opposite handedness. </a:t>
            </a:r>
          </a:p>
        </p:txBody>
      </p:sp>
      <p:sp>
        <p:nvSpPr>
          <p:cNvPr id="4" name="Slide Number Placeholder 3"/>
          <p:cNvSpPr>
            <a:spLocks noGrp="1"/>
          </p:cNvSpPr>
          <p:nvPr>
            <p:ph type="sldNum" sz="quarter" idx="5"/>
          </p:nvPr>
        </p:nvSpPr>
        <p:spPr/>
        <p:txBody>
          <a:bodyPr/>
          <a:lstStyle/>
          <a:p>
            <a:fld id="{3B529EFA-CE72-3343-8341-A46AF268C2B4}" type="slidenum">
              <a:rPr lang="en-US" smtClean="0"/>
              <a:t>10</a:t>
            </a:fld>
            <a:endParaRPr lang="en-US"/>
          </a:p>
        </p:txBody>
      </p:sp>
    </p:spTree>
    <p:extLst>
      <p:ext uri="{BB962C8B-B14F-4D97-AF65-F5344CB8AC3E}">
        <p14:creationId xmlns:p14="http://schemas.microsoft.com/office/powerpoint/2010/main" val="9900034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E809B1-0728-8A72-16B1-D2458B3BFBD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EED2FE3-6DAD-58F2-0E38-863D113039D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44A3F30-F3FA-E7B4-5B02-EB8B9EAEE57C}"/>
              </a:ext>
            </a:extLst>
          </p:cNvPr>
          <p:cNvSpPr>
            <a:spLocks noGrp="1"/>
          </p:cNvSpPr>
          <p:nvPr>
            <p:ph type="dt" sz="half" idx="10"/>
          </p:nvPr>
        </p:nvSpPr>
        <p:spPr/>
        <p:txBody>
          <a:bodyPr/>
          <a:lstStyle/>
          <a:p>
            <a:fld id="{9E5C260C-8F95-F746-8FBF-DE931AFFB913}" type="datetimeFigureOut">
              <a:rPr lang="en-US" smtClean="0"/>
              <a:t>11/15/23</a:t>
            </a:fld>
            <a:endParaRPr lang="en-US"/>
          </a:p>
        </p:txBody>
      </p:sp>
      <p:sp>
        <p:nvSpPr>
          <p:cNvPr id="5" name="Footer Placeholder 4">
            <a:extLst>
              <a:ext uri="{FF2B5EF4-FFF2-40B4-BE49-F238E27FC236}">
                <a16:creationId xmlns:a16="http://schemas.microsoft.com/office/drawing/2014/main" id="{33836D0E-A6C8-B5E6-9443-A18EA10E7F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C5EB749-769B-25BD-35C8-951EC335F069}"/>
              </a:ext>
            </a:extLst>
          </p:cNvPr>
          <p:cNvSpPr>
            <a:spLocks noGrp="1"/>
          </p:cNvSpPr>
          <p:nvPr>
            <p:ph type="sldNum" sz="quarter" idx="12"/>
          </p:nvPr>
        </p:nvSpPr>
        <p:spPr/>
        <p:txBody>
          <a:bodyPr/>
          <a:lstStyle/>
          <a:p>
            <a:fld id="{5214FABF-645D-6445-A966-1C8063E9760B}" type="slidenum">
              <a:rPr lang="en-US" smtClean="0"/>
              <a:t>‹#›</a:t>
            </a:fld>
            <a:endParaRPr lang="en-US"/>
          </a:p>
        </p:txBody>
      </p:sp>
    </p:spTree>
    <p:extLst>
      <p:ext uri="{BB962C8B-B14F-4D97-AF65-F5344CB8AC3E}">
        <p14:creationId xmlns:p14="http://schemas.microsoft.com/office/powerpoint/2010/main" val="38791213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653285-6E07-4691-BAC2-9F491D19B52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5BA464B-0676-D6BA-26BE-91A1C0A5559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6DA38B-8ACC-B6CD-CD2E-F51ADB460817}"/>
              </a:ext>
            </a:extLst>
          </p:cNvPr>
          <p:cNvSpPr>
            <a:spLocks noGrp="1"/>
          </p:cNvSpPr>
          <p:nvPr>
            <p:ph type="dt" sz="half" idx="10"/>
          </p:nvPr>
        </p:nvSpPr>
        <p:spPr/>
        <p:txBody>
          <a:bodyPr/>
          <a:lstStyle/>
          <a:p>
            <a:fld id="{9E5C260C-8F95-F746-8FBF-DE931AFFB913}" type="datetimeFigureOut">
              <a:rPr lang="en-US" smtClean="0"/>
              <a:t>11/15/23</a:t>
            </a:fld>
            <a:endParaRPr lang="en-US"/>
          </a:p>
        </p:txBody>
      </p:sp>
      <p:sp>
        <p:nvSpPr>
          <p:cNvPr id="5" name="Footer Placeholder 4">
            <a:extLst>
              <a:ext uri="{FF2B5EF4-FFF2-40B4-BE49-F238E27FC236}">
                <a16:creationId xmlns:a16="http://schemas.microsoft.com/office/drawing/2014/main" id="{0A9FA6D8-EBF8-43FE-5859-6322C6B854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796352-A325-8625-DE70-139076715650}"/>
              </a:ext>
            </a:extLst>
          </p:cNvPr>
          <p:cNvSpPr>
            <a:spLocks noGrp="1"/>
          </p:cNvSpPr>
          <p:nvPr>
            <p:ph type="sldNum" sz="quarter" idx="12"/>
          </p:nvPr>
        </p:nvSpPr>
        <p:spPr/>
        <p:txBody>
          <a:bodyPr/>
          <a:lstStyle/>
          <a:p>
            <a:fld id="{5214FABF-645D-6445-A966-1C8063E9760B}" type="slidenum">
              <a:rPr lang="en-US" smtClean="0"/>
              <a:t>‹#›</a:t>
            </a:fld>
            <a:endParaRPr lang="en-US"/>
          </a:p>
        </p:txBody>
      </p:sp>
    </p:spTree>
    <p:extLst>
      <p:ext uri="{BB962C8B-B14F-4D97-AF65-F5344CB8AC3E}">
        <p14:creationId xmlns:p14="http://schemas.microsoft.com/office/powerpoint/2010/main" val="42028516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29694B6-41D3-1D41-5169-2003056F3F5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E34600E-A1D7-DFBD-7762-D7157390086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A992F51-6848-47FD-41AD-FF3F6E228917}"/>
              </a:ext>
            </a:extLst>
          </p:cNvPr>
          <p:cNvSpPr>
            <a:spLocks noGrp="1"/>
          </p:cNvSpPr>
          <p:nvPr>
            <p:ph type="dt" sz="half" idx="10"/>
          </p:nvPr>
        </p:nvSpPr>
        <p:spPr/>
        <p:txBody>
          <a:bodyPr/>
          <a:lstStyle/>
          <a:p>
            <a:fld id="{9E5C260C-8F95-F746-8FBF-DE931AFFB913}" type="datetimeFigureOut">
              <a:rPr lang="en-US" smtClean="0"/>
              <a:t>11/15/23</a:t>
            </a:fld>
            <a:endParaRPr lang="en-US"/>
          </a:p>
        </p:txBody>
      </p:sp>
      <p:sp>
        <p:nvSpPr>
          <p:cNvPr id="5" name="Footer Placeholder 4">
            <a:extLst>
              <a:ext uri="{FF2B5EF4-FFF2-40B4-BE49-F238E27FC236}">
                <a16:creationId xmlns:a16="http://schemas.microsoft.com/office/drawing/2014/main" id="{C293BE12-2FBF-6EF1-6212-7529000BCE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1B12BD-F854-4EBC-5452-018F3B4485E9}"/>
              </a:ext>
            </a:extLst>
          </p:cNvPr>
          <p:cNvSpPr>
            <a:spLocks noGrp="1"/>
          </p:cNvSpPr>
          <p:nvPr>
            <p:ph type="sldNum" sz="quarter" idx="12"/>
          </p:nvPr>
        </p:nvSpPr>
        <p:spPr/>
        <p:txBody>
          <a:bodyPr/>
          <a:lstStyle/>
          <a:p>
            <a:fld id="{5214FABF-645D-6445-A966-1C8063E9760B}" type="slidenum">
              <a:rPr lang="en-US" smtClean="0"/>
              <a:t>‹#›</a:t>
            </a:fld>
            <a:endParaRPr lang="en-US"/>
          </a:p>
        </p:txBody>
      </p:sp>
    </p:spTree>
    <p:extLst>
      <p:ext uri="{BB962C8B-B14F-4D97-AF65-F5344CB8AC3E}">
        <p14:creationId xmlns:p14="http://schemas.microsoft.com/office/powerpoint/2010/main" val="4661053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E5E1E-9FEB-CE52-0206-872DCF6D4F9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11F4A2B-C4F1-3009-63CF-79AF121F884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831DB90-06FD-1A06-4A8B-9B881F7FEFBC}"/>
              </a:ext>
            </a:extLst>
          </p:cNvPr>
          <p:cNvSpPr>
            <a:spLocks noGrp="1"/>
          </p:cNvSpPr>
          <p:nvPr>
            <p:ph type="dt" sz="half" idx="10"/>
          </p:nvPr>
        </p:nvSpPr>
        <p:spPr/>
        <p:txBody>
          <a:bodyPr/>
          <a:lstStyle/>
          <a:p>
            <a:fld id="{9E5C260C-8F95-F746-8FBF-DE931AFFB913}" type="datetimeFigureOut">
              <a:rPr lang="en-US" smtClean="0"/>
              <a:t>11/15/23</a:t>
            </a:fld>
            <a:endParaRPr lang="en-US"/>
          </a:p>
        </p:txBody>
      </p:sp>
      <p:sp>
        <p:nvSpPr>
          <p:cNvPr id="5" name="Footer Placeholder 4">
            <a:extLst>
              <a:ext uri="{FF2B5EF4-FFF2-40B4-BE49-F238E27FC236}">
                <a16:creationId xmlns:a16="http://schemas.microsoft.com/office/drawing/2014/main" id="{5F0B61BD-D245-C35F-FC72-D318682DF6A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F94B2D-76C3-990B-DD40-34C92A151DF7}"/>
              </a:ext>
            </a:extLst>
          </p:cNvPr>
          <p:cNvSpPr>
            <a:spLocks noGrp="1"/>
          </p:cNvSpPr>
          <p:nvPr>
            <p:ph type="sldNum" sz="quarter" idx="12"/>
          </p:nvPr>
        </p:nvSpPr>
        <p:spPr/>
        <p:txBody>
          <a:bodyPr/>
          <a:lstStyle/>
          <a:p>
            <a:fld id="{5214FABF-645D-6445-A966-1C8063E9760B}" type="slidenum">
              <a:rPr lang="en-US" smtClean="0"/>
              <a:t>‹#›</a:t>
            </a:fld>
            <a:endParaRPr lang="en-US"/>
          </a:p>
        </p:txBody>
      </p:sp>
    </p:spTree>
    <p:extLst>
      <p:ext uri="{BB962C8B-B14F-4D97-AF65-F5344CB8AC3E}">
        <p14:creationId xmlns:p14="http://schemas.microsoft.com/office/powerpoint/2010/main" val="21326069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60B97-C191-E9BE-C090-E6AD518CED5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5A9F889-2270-2E40-A82B-FD38AC3E8F7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94CA5EE-2185-E7F6-A826-ACBA4B69F6B7}"/>
              </a:ext>
            </a:extLst>
          </p:cNvPr>
          <p:cNvSpPr>
            <a:spLocks noGrp="1"/>
          </p:cNvSpPr>
          <p:nvPr>
            <p:ph type="dt" sz="half" idx="10"/>
          </p:nvPr>
        </p:nvSpPr>
        <p:spPr/>
        <p:txBody>
          <a:bodyPr/>
          <a:lstStyle/>
          <a:p>
            <a:fld id="{9E5C260C-8F95-F746-8FBF-DE931AFFB913}" type="datetimeFigureOut">
              <a:rPr lang="en-US" smtClean="0"/>
              <a:t>11/15/23</a:t>
            </a:fld>
            <a:endParaRPr lang="en-US"/>
          </a:p>
        </p:txBody>
      </p:sp>
      <p:sp>
        <p:nvSpPr>
          <p:cNvPr id="5" name="Footer Placeholder 4">
            <a:extLst>
              <a:ext uri="{FF2B5EF4-FFF2-40B4-BE49-F238E27FC236}">
                <a16:creationId xmlns:a16="http://schemas.microsoft.com/office/drawing/2014/main" id="{8CC50343-501C-678C-3EBF-1C4EFD6A97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0EBC76A-0B97-DAB4-CFD7-D4BCB664D2F2}"/>
              </a:ext>
            </a:extLst>
          </p:cNvPr>
          <p:cNvSpPr>
            <a:spLocks noGrp="1"/>
          </p:cNvSpPr>
          <p:nvPr>
            <p:ph type="sldNum" sz="quarter" idx="12"/>
          </p:nvPr>
        </p:nvSpPr>
        <p:spPr/>
        <p:txBody>
          <a:bodyPr/>
          <a:lstStyle/>
          <a:p>
            <a:fld id="{5214FABF-645D-6445-A966-1C8063E9760B}" type="slidenum">
              <a:rPr lang="en-US" smtClean="0"/>
              <a:t>‹#›</a:t>
            </a:fld>
            <a:endParaRPr lang="en-US"/>
          </a:p>
        </p:txBody>
      </p:sp>
    </p:spTree>
    <p:extLst>
      <p:ext uri="{BB962C8B-B14F-4D97-AF65-F5344CB8AC3E}">
        <p14:creationId xmlns:p14="http://schemas.microsoft.com/office/powerpoint/2010/main" val="436929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619320-7367-E0DB-CAF0-E5575F276D3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AA52C28-BDB0-03D7-F4B3-BE20FE73BD9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FB6B456-CCEF-55B8-0458-902A427E5AC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7284EE2-2BBF-07C7-07CF-F7666E60CDCB}"/>
              </a:ext>
            </a:extLst>
          </p:cNvPr>
          <p:cNvSpPr>
            <a:spLocks noGrp="1"/>
          </p:cNvSpPr>
          <p:nvPr>
            <p:ph type="dt" sz="half" idx="10"/>
          </p:nvPr>
        </p:nvSpPr>
        <p:spPr/>
        <p:txBody>
          <a:bodyPr/>
          <a:lstStyle/>
          <a:p>
            <a:fld id="{9E5C260C-8F95-F746-8FBF-DE931AFFB913}" type="datetimeFigureOut">
              <a:rPr lang="en-US" smtClean="0"/>
              <a:t>11/15/23</a:t>
            </a:fld>
            <a:endParaRPr lang="en-US"/>
          </a:p>
        </p:txBody>
      </p:sp>
      <p:sp>
        <p:nvSpPr>
          <p:cNvPr id="6" name="Footer Placeholder 5">
            <a:extLst>
              <a:ext uri="{FF2B5EF4-FFF2-40B4-BE49-F238E27FC236}">
                <a16:creationId xmlns:a16="http://schemas.microsoft.com/office/drawing/2014/main" id="{81A29DFD-0363-5141-E4C2-8197B1A8CD5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AE77043-0808-F0D9-D8DD-6067BDBCB25F}"/>
              </a:ext>
            </a:extLst>
          </p:cNvPr>
          <p:cNvSpPr>
            <a:spLocks noGrp="1"/>
          </p:cNvSpPr>
          <p:nvPr>
            <p:ph type="sldNum" sz="quarter" idx="12"/>
          </p:nvPr>
        </p:nvSpPr>
        <p:spPr/>
        <p:txBody>
          <a:bodyPr/>
          <a:lstStyle/>
          <a:p>
            <a:fld id="{5214FABF-645D-6445-A966-1C8063E9760B}" type="slidenum">
              <a:rPr lang="en-US" smtClean="0"/>
              <a:t>‹#›</a:t>
            </a:fld>
            <a:endParaRPr lang="en-US"/>
          </a:p>
        </p:txBody>
      </p:sp>
    </p:spTree>
    <p:extLst>
      <p:ext uri="{BB962C8B-B14F-4D97-AF65-F5344CB8AC3E}">
        <p14:creationId xmlns:p14="http://schemas.microsoft.com/office/powerpoint/2010/main" val="381200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7435E1-A0FE-3914-7F1E-66F058E2CC0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2A7C724-72C1-1B00-068E-06A1FC4529B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677B26D-FAB0-3794-B06A-1D1B6576DF9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991DFD8-5115-23A6-61AF-CF33B8B0AC7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D0FE0E3-5A30-29A5-E670-E3D1EB836FF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B7D4800-CAA9-410A-5CE1-44DD57DAF1AD}"/>
              </a:ext>
            </a:extLst>
          </p:cNvPr>
          <p:cNvSpPr>
            <a:spLocks noGrp="1"/>
          </p:cNvSpPr>
          <p:nvPr>
            <p:ph type="dt" sz="half" idx="10"/>
          </p:nvPr>
        </p:nvSpPr>
        <p:spPr/>
        <p:txBody>
          <a:bodyPr/>
          <a:lstStyle/>
          <a:p>
            <a:fld id="{9E5C260C-8F95-F746-8FBF-DE931AFFB913}" type="datetimeFigureOut">
              <a:rPr lang="en-US" smtClean="0"/>
              <a:t>11/15/23</a:t>
            </a:fld>
            <a:endParaRPr lang="en-US"/>
          </a:p>
        </p:txBody>
      </p:sp>
      <p:sp>
        <p:nvSpPr>
          <p:cNvPr id="8" name="Footer Placeholder 7">
            <a:extLst>
              <a:ext uri="{FF2B5EF4-FFF2-40B4-BE49-F238E27FC236}">
                <a16:creationId xmlns:a16="http://schemas.microsoft.com/office/drawing/2014/main" id="{C0B517B8-9E75-F33C-E88B-247B18A2863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F40C52F-5B4B-3FE7-12FF-341FAB251DFF}"/>
              </a:ext>
            </a:extLst>
          </p:cNvPr>
          <p:cNvSpPr>
            <a:spLocks noGrp="1"/>
          </p:cNvSpPr>
          <p:nvPr>
            <p:ph type="sldNum" sz="quarter" idx="12"/>
          </p:nvPr>
        </p:nvSpPr>
        <p:spPr/>
        <p:txBody>
          <a:bodyPr/>
          <a:lstStyle/>
          <a:p>
            <a:fld id="{5214FABF-645D-6445-A966-1C8063E9760B}" type="slidenum">
              <a:rPr lang="en-US" smtClean="0"/>
              <a:t>‹#›</a:t>
            </a:fld>
            <a:endParaRPr lang="en-US"/>
          </a:p>
        </p:txBody>
      </p:sp>
    </p:spTree>
    <p:extLst>
      <p:ext uri="{BB962C8B-B14F-4D97-AF65-F5344CB8AC3E}">
        <p14:creationId xmlns:p14="http://schemas.microsoft.com/office/powerpoint/2010/main" val="10970905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CCA194-D538-271E-AD82-17BBED8302B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8D0E0FD-092D-C436-A9E8-74F63C96503B}"/>
              </a:ext>
            </a:extLst>
          </p:cNvPr>
          <p:cNvSpPr>
            <a:spLocks noGrp="1"/>
          </p:cNvSpPr>
          <p:nvPr>
            <p:ph type="dt" sz="half" idx="10"/>
          </p:nvPr>
        </p:nvSpPr>
        <p:spPr/>
        <p:txBody>
          <a:bodyPr/>
          <a:lstStyle/>
          <a:p>
            <a:fld id="{9E5C260C-8F95-F746-8FBF-DE931AFFB913}" type="datetimeFigureOut">
              <a:rPr lang="en-US" smtClean="0"/>
              <a:t>11/15/23</a:t>
            </a:fld>
            <a:endParaRPr lang="en-US"/>
          </a:p>
        </p:txBody>
      </p:sp>
      <p:sp>
        <p:nvSpPr>
          <p:cNvPr id="4" name="Footer Placeholder 3">
            <a:extLst>
              <a:ext uri="{FF2B5EF4-FFF2-40B4-BE49-F238E27FC236}">
                <a16:creationId xmlns:a16="http://schemas.microsoft.com/office/drawing/2014/main" id="{7B607841-8901-2CEC-0912-064200A8558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2BB95C2-9D8D-9CCC-B5C6-C25D9F6ECFEB}"/>
              </a:ext>
            </a:extLst>
          </p:cNvPr>
          <p:cNvSpPr>
            <a:spLocks noGrp="1"/>
          </p:cNvSpPr>
          <p:nvPr>
            <p:ph type="sldNum" sz="quarter" idx="12"/>
          </p:nvPr>
        </p:nvSpPr>
        <p:spPr/>
        <p:txBody>
          <a:bodyPr/>
          <a:lstStyle/>
          <a:p>
            <a:fld id="{5214FABF-645D-6445-A966-1C8063E9760B}" type="slidenum">
              <a:rPr lang="en-US" smtClean="0"/>
              <a:t>‹#›</a:t>
            </a:fld>
            <a:endParaRPr lang="en-US"/>
          </a:p>
        </p:txBody>
      </p:sp>
    </p:spTree>
    <p:extLst>
      <p:ext uri="{BB962C8B-B14F-4D97-AF65-F5344CB8AC3E}">
        <p14:creationId xmlns:p14="http://schemas.microsoft.com/office/powerpoint/2010/main" val="29002607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164A403-7165-8325-FB07-380FD0F58643}"/>
              </a:ext>
            </a:extLst>
          </p:cNvPr>
          <p:cNvSpPr>
            <a:spLocks noGrp="1"/>
          </p:cNvSpPr>
          <p:nvPr>
            <p:ph type="dt" sz="half" idx="10"/>
          </p:nvPr>
        </p:nvSpPr>
        <p:spPr/>
        <p:txBody>
          <a:bodyPr/>
          <a:lstStyle/>
          <a:p>
            <a:fld id="{9E5C260C-8F95-F746-8FBF-DE931AFFB913}" type="datetimeFigureOut">
              <a:rPr lang="en-US" smtClean="0"/>
              <a:t>11/15/23</a:t>
            </a:fld>
            <a:endParaRPr lang="en-US"/>
          </a:p>
        </p:txBody>
      </p:sp>
      <p:sp>
        <p:nvSpPr>
          <p:cNvPr id="3" name="Footer Placeholder 2">
            <a:extLst>
              <a:ext uri="{FF2B5EF4-FFF2-40B4-BE49-F238E27FC236}">
                <a16:creationId xmlns:a16="http://schemas.microsoft.com/office/drawing/2014/main" id="{3421BDC2-F5BE-D311-735E-F82D596F2E3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60D73B7-01E9-163A-C66F-F6FD72B65224}"/>
              </a:ext>
            </a:extLst>
          </p:cNvPr>
          <p:cNvSpPr>
            <a:spLocks noGrp="1"/>
          </p:cNvSpPr>
          <p:nvPr>
            <p:ph type="sldNum" sz="quarter" idx="12"/>
          </p:nvPr>
        </p:nvSpPr>
        <p:spPr/>
        <p:txBody>
          <a:bodyPr/>
          <a:lstStyle/>
          <a:p>
            <a:fld id="{5214FABF-645D-6445-A966-1C8063E9760B}" type="slidenum">
              <a:rPr lang="en-US" smtClean="0"/>
              <a:t>‹#›</a:t>
            </a:fld>
            <a:endParaRPr lang="en-US"/>
          </a:p>
        </p:txBody>
      </p:sp>
    </p:spTree>
    <p:extLst>
      <p:ext uri="{BB962C8B-B14F-4D97-AF65-F5344CB8AC3E}">
        <p14:creationId xmlns:p14="http://schemas.microsoft.com/office/powerpoint/2010/main" val="31573226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56A14-CAA1-0A43-5859-90AA402B575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82DDB24-A8A8-224E-7802-69F2B9E6B03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B9DD4E9-1CDD-63FA-D776-878688FF4B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056C49F-DAB7-6325-5BB8-04BC0045D593}"/>
              </a:ext>
            </a:extLst>
          </p:cNvPr>
          <p:cNvSpPr>
            <a:spLocks noGrp="1"/>
          </p:cNvSpPr>
          <p:nvPr>
            <p:ph type="dt" sz="half" idx="10"/>
          </p:nvPr>
        </p:nvSpPr>
        <p:spPr/>
        <p:txBody>
          <a:bodyPr/>
          <a:lstStyle/>
          <a:p>
            <a:fld id="{9E5C260C-8F95-F746-8FBF-DE931AFFB913}" type="datetimeFigureOut">
              <a:rPr lang="en-US" smtClean="0"/>
              <a:t>11/15/23</a:t>
            </a:fld>
            <a:endParaRPr lang="en-US"/>
          </a:p>
        </p:txBody>
      </p:sp>
      <p:sp>
        <p:nvSpPr>
          <p:cNvPr id="6" name="Footer Placeholder 5">
            <a:extLst>
              <a:ext uri="{FF2B5EF4-FFF2-40B4-BE49-F238E27FC236}">
                <a16:creationId xmlns:a16="http://schemas.microsoft.com/office/drawing/2014/main" id="{33C3A0A5-17CA-9893-E2EA-BEA92E77138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9B565B-0567-DD9A-D619-BDD2E6D03B7D}"/>
              </a:ext>
            </a:extLst>
          </p:cNvPr>
          <p:cNvSpPr>
            <a:spLocks noGrp="1"/>
          </p:cNvSpPr>
          <p:nvPr>
            <p:ph type="sldNum" sz="quarter" idx="12"/>
          </p:nvPr>
        </p:nvSpPr>
        <p:spPr/>
        <p:txBody>
          <a:bodyPr/>
          <a:lstStyle/>
          <a:p>
            <a:fld id="{5214FABF-645D-6445-A966-1C8063E9760B}" type="slidenum">
              <a:rPr lang="en-US" smtClean="0"/>
              <a:t>‹#›</a:t>
            </a:fld>
            <a:endParaRPr lang="en-US"/>
          </a:p>
        </p:txBody>
      </p:sp>
    </p:spTree>
    <p:extLst>
      <p:ext uri="{BB962C8B-B14F-4D97-AF65-F5344CB8AC3E}">
        <p14:creationId xmlns:p14="http://schemas.microsoft.com/office/powerpoint/2010/main" val="7630122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1F51D9-69A6-EE67-1A83-080A328F721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8D2A535-E37C-D914-FB61-78EA7668050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E457759-9317-80D7-A1B6-62D585FACC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91B17E5-3F64-C919-C211-D9C95DD88CD7}"/>
              </a:ext>
            </a:extLst>
          </p:cNvPr>
          <p:cNvSpPr>
            <a:spLocks noGrp="1"/>
          </p:cNvSpPr>
          <p:nvPr>
            <p:ph type="dt" sz="half" idx="10"/>
          </p:nvPr>
        </p:nvSpPr>
        <p:spPr/>
        <p:txBody>
          <a:bodyPr/>
          <a:lstStyle/>
          <a:p>
            <a:fld id="{9E5C260C-8F95-F746-8FBF-DE931AFFB913}" type="datetimeFigureOut">
              <a:rPr lang="en-US" smtClean="0"/>
              <a:t>11/15/23</a:t>
            </a:fld>
            <a:endParaRPr lang="en-US"/>
          </a:p>
        </p:txBody>
      </p:sp>
      <p:sp>
        <p:nvSpPr>
          <p:cNvPr id="6" name="Footer Placeholder 5">
            <a:extLst>
              <a:ext uri="{FF2B5EF4-FFF2-40B4-BE49-F238E27FC236}">
                <a16:creationId xmlns:a16="http://schemas.microsoft.com/office/drawing/2014/main" id="{3D756FF8-1D33-2AD0-94D1-C929C6B4A9F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74E00DA-FF60-F2C0-3DD4-737C360561FB}"/>
              </a:ext>
            </a:extLst>
          </p:cNvPr>
          <p:cNvSpPr>
            <a:spLocks noGrp="1"/>
          </p:cNvSpPr>
          <p:nvPr>
            <p:ph type="sldNum" sz="quarter" idx="12"/>
          </p:nvPr>
        </p:nvSpPr>
        <p:spPr/>
        <p:txBody>
          <a:bodyPr/>
          <a:lstStyle/>
          <a:p>
            <a:fld id="{5214FABF-645D-6445-A966-1C8063E9760B}" type="slidenum">
              <a:rPr lang="en-US" smtClean="0"/>
              <a:t>‹#›</a:t>
            </a:fld>
            <a:endParaRPr lang="en-US"/>
          </a:p>
        </p:txBody>
      </p:sp>
    </p:spTree>
    <p:extLst>
      <p:ext uri="{BB962C8B-B14F-4D97-AF65-F5344CB8AC3E}">
        <p14:creationId xmlns:p14="http://schemas.microsoft.com/office/powerpoint/2010/main" val="31102626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A372CD4-9878-EE4B-7CB3-3142D9DFDA3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6DCC730-45D7-22CC-8C4B-5F101D1D937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D86CE6D-91ED-12C6-3F0A-585F5365605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5C260C-8F95-F746-8FBF-DE931AFFB913}" type="datetimeFigureOut">
              <a:rPr lang="en-US" smtClean="0"/>
              <a:t>11/15/23</a:t>
            </a:fld>
            <a:endParaRPr lang="en-US"/>
          </a:p>
        </p:txBody>
      </p:sp>
      <p:sp>
        <p:nvSpPr>
          <p:cNvPr id="5" name="Footer Placeholder 4">
            <a:extLst>
              <a:ext uri="{FF2B5EF4-FFF2-40B4-BE49-F238E27FC236}">
                <a16:creationId xmlns:a16="http://schemas.microsoft.com/office/drawing/2014/main" id="{D2761B6C-DCDA-46F1-ED53-5D3C939BDF5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B59B6F2-020B-8DAF-70A0-F9CE9E766A8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14FABF-645D-6445-A966-1C8063E9760B}" type="slidenum">
              <a:rPr lang="en-US" smtClean="0"/>
              <a:t>‹#›</a:t>
            </a:fld>
            <a:endParaRPr lang="en-US"/>
          </a:p>
        </p:txBody>
      </p:sp>
    </p:spTree>
    <p:extLst>
      <p:ext uri="{BB962C8B-B14F-4D97-AF65-F5344CB8AC3E}">
        <p14:creationId xmlns:p14="http://schemas.microsoft.com/office/powerpoint/2010/main" val="2156936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9.sv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FFD48BC7-DC40-47DE-87EE-9F4B6ECB9A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Freeform: Shape 9">
            <a:extLst>
              <a:ext uri="{FF2B5EF4-FFF2-40B4-BE49-F238E27FC236}">
                <a16:creationId xmlns:a16="http://schemas.microsoft.com/office/drawing/2014/main" id="{E502BBC7-2C76-46F3-BC24-5985BC13DB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4425" y="0"/>
            <a:ext cx="9963150" cy="6858000"/>
          </a:xfrm>
          <a:custGeom>
            <a:avLst/>
            <a:gdLst>
              <a:gd name="connsiteX0" fmla="*/ 1595771 w 9963150"/>
              <a:gd name="connsiteY0" fmla="*/ 0 h 6858000"/>
              <a:gd name="connsiteX1" fmla="*/ 8367379 w 9963150"/>
              <a:gd name="connsiteY1" fmla="*/ 0 h 6858000"/>
              <a:gd name="connsiteX2" fmla="*/ 8504080 w 9963150"/>
              <a:gd name="connsiteY2" fmla="*/ 130333 h 6858000"/>
              <a:gd name="connsiteX3" fmla="*/ 9963150 w 9963150"/>
              <a:gd name="connsiteY3" fmla="*/ 3652838 h 6858000"/>
              <a:gd name="connsiteX4" fmla="*/ 8825600 w 9963150"/>
              <a:gd name="connsiteY4" fmla="*/ 6821583 h 6858000"/>
              <a:gd name="connsiteX5" fmla="*/ 8794055 w 9963150"/>
              <a:gd name="connsiteY5" fmla="*/ 6858000 h 6858000"/>
              <a:gd name="connsiteX6" fmla="*/ 1169096 w 9963150"/>
              <a:gd name="connsiteY6" fmla="*/ 6858000 h 6858000"/>
              <a:gd name="connsiteX7" fmla="*/ 1137550 w 9963150"/>
              <a:gd name="connsiteY7" fmla="*/ 6821583 h 6858000"/>
              <a:gd name="connsiteX8" fmla="*/ 0 w 9963150"/>
              <a:gd name="connsiteY8" fmla="*/ 3652838 h 6858000"/>
              <a:gd name="connsiteX9" fmla="*/ 1459070 w 9963150"/>
              <a:gd name="connsiteY9" fmla="*/ 1303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63150" h="6858000">
                <a:moveTo>
                  <a:pt x="1595771" y="0"/>
                </a:moveTo>
                <a:lnTo>
                  <a:pt x="8367379" y="0"/>
                </a:lnTo>
                <a:lnTo>
                  <a:pt x="8504080" y="130333"/>
                </a:lnTo>
                <a:cubicBezTo>
                  <a:pt x="9405568" y="1031820"/>
                  <a:pt x="9963150" y="2277214"/>
                  <a:pt x="9963150" y="3652838"/>
                </a:cubicBezTo>
                <a:cubicBezTo>
                  <a:pt x="9963150" y="4856509"/>
                  <a:pt x="9536251" y="5960473"/>
                  <a:pt x="8825600" y="6821583"/>
                </a:cubicBezTo>
                <a:lnTo>
                  <a:pt x="8794055" y="6858000"/>
                </a:lnTo>
                <a:lnTo>
                  <a:pt x="1169096" y="6858000"/>
                </a:lnTo>
                <a:lnTo>
                  <a:pt x="1137550" y="6821583"/>
                </a:lnTo>
                <a:cubicBezTo>
                  <a:pt x="426899" y="5960473"/>
                  <a:pt x="0" y="4856509"/>
                  <a:pt x="0" y="3652838"/>
                </a:cubicBezTo>
                <a:cubicBezTo>
                  <a:pt x="0" y="2277214"/>
                  <a:pt x="557582" y="1031820"/>
                  <a:pt x="1459070" y="130333"/>
                </a:cubicBezTo>
                <a:close/>
              </a:path>
            </a:pathLst>
          </a:custGeom>
          <a:ln w="9525">
            <a:solidFill>
              <a:srgbClr val="EFEFEF"/>
            </a:solidFill>
          </a:ln>
          <a:effectLst>
            <a:outerShdw blurRad="139700" sx="102000" sy="102000" algn="ctr" rotWithShape="0">
              <a:schemeClr val="bg1">
                <a:lumMod val="85000"/>
                <a:alpha val="3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2" name="Freeform: Shape 11">
            <a:extLst>
              <a:ext uri="{FF2B5EF4-FFF2-40B4-BE49-F238E27FC236}">
                <a16:creationId xmlns:a16="http://schemas.microsoft.com/office/drawing/2014/main" id="{C7F28D52-2A5F-4D23-81AE-7CB8B591C7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1664" y="0"/>
            <a:ext cx="9948672" cy="6858000"/>
          </a:xfrm>
          <a:custGeom>
            <a:avLst/>
            <a:gdLst>
              <a:gd name="connsiteX0" fmla="*/ 1595771 w 9963150"/>
              <a:gd name="connsiteY0" fmla="*/ 0 h 6858000"/>
              <a:gd name="connsiteX1" fmla="*/ 8367379 w 9963150"/>
              <a:gd name="connsiteY1" fmla="*/ 0 h 6858000"/>
              <a:gd name="connsiteX2" fmla="*/ 8504080 w 9963150"/>
              <a:gd name="connsiteY2" fmla="*/ 130333 h 6858000"/>
              <a:gd name="connsiteX3" fmla="*/ 9963150 w 9963150"/>
              <a:gd name="connsiteY3" fmla="*/ 3652838 h 6858000"/>
              <a:gd name="connsiteX4" fmla="*/ 8825600 w 9963150"/>
              <a:gd name="connsiteY4" fmla="*/ 6821583 h 6858000"/>
              <a:gd name="connsiteX5" fmla="*/ 8794055 w 9963150"/>
              <a:gd name="connsiteY5" fmla="*/ 6858000 h 6858000"/>
              <a:gd name="connsiteX6" fmla="*/ 1169096 w 9963150"/>
              <a:gd name="connsiteY6" fmla="*/ 6858000 h 6858000"/>
              <a:gd name="connsiteX7" fmla="*/ 1137550 w 9963150"/>
              <a:gd name="connsiteY7" fmla="*/ 6821583 h 6858000"/>
              <a:gd name="connsiteX8" fmla="*/ 0 w 9963150"/>
              <a:gd name="connsiteY8" fmla="*/ 3652838 h 6858000"/>
              <a:gd name="connsiteX9" fmla="*/ 1459070 w 9963150"/>
              <a:gd name="connsiteY9" fmla="*/ 1303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63150" h="6858000">
                <a:moveTo>
                  <a:pt x="1595771" y="0"/>
                </a:moveTo>
                <a:lnTo>
                  <a:pt x="8367379" y="0"/>
                </a:lnTo>
                <a:lnTo>
                  <a:pt x="8504080" y="130333"/>
                </a:lnTo>
                <a:cubicBezTo>
                  <a:pt x="9405568" y="1031820"/>
                  <a:pt x="9963150" y="2277214"/>
                  <a:pt x="9963150" y="3652838"/>
                </a:cubicBezTo>
                <a:cubicBezTo>
                  <a:pt x="9963150" y="4856509"/>
                  <a:pt x="9536251" y="5960473"/>
                  <a:pt x="8825600" y="6821583"/>
                </a:cubicBezTo>
                <a:lnTo>
                  <a:pt x="8794055" y="6858000"/>
                </a:lnTo>
                <a:lnTo>
                  <a:pt x="1169096" y="6858000"/>
                </a:lnTo>
                <a:lnTo>
                  <a:pt x="1137550" y="6821583"/>
                </a:lnTo>
                <a:cubicBezTo>
                  <a:pt x="426899" y="5960473"/>
                  <a:pt x="0" y="4856509"/>
                  <a:pt x="0" y="3652838"/>
                </a:cubicBezTo>
                <a:cubicBezTo>
                  <a:pt x="0" y="2277214"/>
                  <a:pt x="557582" y="1031820"/>
                  <a:pt x="1459070" y="130333"/>
                </a:cubicBez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9C3CDFF8-528D-85A0-2DF8-1CC0A96E8B8F}"/>
              </a:ext>
            </a:extLst>
          </p:cNvPr>
          <p:cNvSpPr>
            <a:spLocks noGrp="1"/>
          </p:cNvSpPr>
          <p:nvPr>
            <p:ph type="ctrTitle"/>
          </p:nvPr>
        </p:nvSpPr>
        <p:spPr>
          <a:xfrm>
            <a:off x="1524003" y="1999615"/>
            <a:ext cx="9144000" cy="2764028"/>
          </a:xfrm>
        </p:spPr>
        <p:txBody>
          <a:bodyPr anchor="ctr">
            <a:normAutofit/>
          </a:bodyPr>
          <a:lstStyle/>
          <a:p>
            <a:r>
              <a:rPr lang="en-US" sz="7200" dirty="0"/>
              <a:t>Predicting Baseball Outcomes</a:t>
            </a:r>
          </a:p>
        </p:txBody>
      </p:sp>
      <p:sp>
        <p:nvSpPr>
          <p:cNvPr id="3" name="Subtitle 2">
            <a:extLst>
              <a:ext uri="{FF2B5EF4-FFF2-40B4-BE49-F238E27FC236}">
                <a16:creationId xmlns:a16="http://schemas.microsoft.com/office/drawing/2014/main" id="{E848F334-62C6-2C3C-12BF-1001E67F592D}"/>
              </a:ext>
            </a:extLst>
          </p:cNvPr>
          <p:cNvSpPr>
            <a:spLocks noGrp="1"/>
          </p:cNvSpPr>
          <p:nvPr>
            <p:ph type="subTitle" idx="1"/>
          </p:nvPr>
        </p:nvSpPr>
        <p:spPr>
          <a:xfrm>
            <a:off x="1966912" y="5645150"/>
            <a:ext cx="8258176" cy="631825"/>
          </a:xfrm>
        </p:spPr>
        <p:txBody>
          <a:bodyPr anchor="ctr">
            <a:normAutofit/>
          </a:bodyPr>
          <a:lstStyle/>
          <a:p>
            <a:r>
              <a:rPr lang="en-US" sz="2800"/>
              <a:t>By: Ty Armstrong</a:t>
            </a:r>
          </a:p>
        </p:txBody>
      </p:sp>
      <p:sp>
        <p:nvSpPr>
          <p:cNvPr id="14" name="Rectangle 13">
            <a:extLst>
              <a:ext uri="{FF2B5EF4-FFF2-40B4-BE49-F238E27FC236}">
                <a16:creationId xmlns:a16="http://schemas.microsoft.com/office/drawing/2014/main" id="{3629484E-3792-4B3D-89AD-7C8A1ED0E0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18560" y="5524786"/>
            <a:ext cx="4754880" cy="274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84457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90D01200-0224-43C5-AB38-FB4D16B73F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CD9F514-BADD-95AC-AFA4-889FCFEB6372}"/>
              </a:ext>
            </a:extLst>
          </p:cNvPr>
          <p:cNvSpPr>
            <a:spLocks noGrp="1"/>
          </p:cNvSpPr>
          <p:nvPr>
            <p:ph type="title"/>
          </p:nvPr>
        </p:nvSpPr>
        <p:spPr>
          <a:xfrm>
            <a:off x="612648" y="1078992"/>
            <a:ext cx="6268770" cy="1536192"/>
          </a:xfrm>
        </p:spPr>
        <p:txBody>
          <a:bodyPr anchor="b">
            <a:normAutofit/>
          </a:bodyPr>
          <a:lstStyle/>
          <a:p>
            <a:r>
              <a:rPr lang="en-US" sz="5200"/>
              <a:t>Future Investigation</a:t>
            </a:r>
          </a:p>
        </p:txBody>
      </p:sp>
      <p:sp>
        <p:nvSpPr>
          <p:cNvPr id="21" name="Rectangle 20">
            <a:extLst>
              <a:ext uri="{FF2B5EF4-FFF2-40B4-BE49-F238E27FC236}">
                <a16:creationId xmlns:a16="http://schemas.microsoft.com/office/drawing/2014/main" id="{728A44A4-A002-4A88-9FC9-1D0566C97A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53202" y="363389"/>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3" name="Rectangle 22">
            <a:extLst>
              <a:ext uri="{FF2B5EF4-FFF2-40B4-BE49-F238E27FC236}">
                <a16:creationId xmlns:a16="http://schemas.microsoft.com/office/drawing/2014/main" id="{3E7D5C7B-DD16-401B-85CE-4AAA2A4F51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8506" y="2935541"/>
            <a:ext cx="621792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Content Placeholder 2">
            <a:extLst>
              <a:ext uri="{FF2B5EF4-FFF2-40B4-BE49-F238E27FC236}">
                <a16:creationId xmlns:a16="http://schemas.microsoft.com/office/drawing/2014/main" id="{54357C4C-31A8-CFDB-E295-66E2E1238A51}"/>
              </a:ext>
            </a:extLst>
          </p:cNvPr>
          <p:cNvSpPr>
            <a:spLocks noGrp="1"/>
          </p:cNvSpPr>
          <p:nvPr>
            <p:ph idx="1"/>
          </p:nvPr>
        </p:nvSpPr>
        <p:spPr>
          <a:xfrm>
            <a:off x="612648" y="3355848"/>
            <a:ext cx="6268770" cy="2825496"/>
          </a:xfrm>
        </p:spPr>
        <p:txBody>
          <a:bodyPr>
            <a:normAutofit/>
          </a:bodyPr>
          <a:lstStyle/>
          <a:p>
            <a:r>
              <a:rPr lang="en-US" sz="2200"/>
              <a:t>Left-handed hitters vs. right-handed pitchers and right-handed hitters vs. left-handed pitchers. </a:t>
            </a:r>
          </a:p>
          <a:p>
            <a:r>
              <a:rPr lang="en-US" sz="2200"/>
              <a:t>The adjustment factor will produce a generalized batting average.</a:t>
            </a:r>
          </a:p>
          <a:p>
            <a:r>
              <a:rPr lang="en-US" sz="2200"/>
              <a:t>Can then be applied to winning probability of team. </a:t>
            </a:r>
          </a:p>
          <a:p>
            <a:endParaRPr lang="en-US" sz="2200"/>
          </a:p>
        </p:txBody>
      </p:sp>
      <p:pic>
        <p:nvPicPr>
          <p:cNvPr id="7" name="Graphic 6" descr="Baseball">
            <a:extLst>
              <a:ext uri="{FF2B5EF4-FFF2-40B4-BE49-F238E27FC236}">
                <a16:creationId xmlns:a16="http://schemas.microsoft.com/office/drawing/2014/main" id="{B5238FA9-EE6D-1E10-62B8-AD7E1CAEE16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494066" y="1272395"/>
            <a:ext cx="4237686" cy="4237686"/>
          </a:xfrm>
          <a:prstGeom prst="rect">
            <a:avLst/>
          </a:prstGeom>
        </p:spPr>
      </p:pic>
    </p:spTree>
    <p:extLst>
      <p:ext uri="{BB962C8B-B14F-4D97-AF65-F5344CB8AC3E}">
        <p14:creationId xmlns:p14="http://schemas.microsoft.com/office/powerpoint/2010/main" val="33088477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AF1966E-FD40-4A4A-B61B-C4DF7FA05F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047BFA19-D45E-416B-A404-7AF2F3F27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2" name="Rectangle 11">
            <a:extLst>
              <a:ext uri="{FF2B5EF4-FFF2-40B4-BE49-F238E27FC236}">
                <a16:creationId xmlns:a16="http://schemas.microsoft.com/office/drawing/2014/main" id="{8E0105E7-23DB-4CF2-8258-FF47C762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077F7A92-BE7E-8BA1-8C59-D3E5847F228D}"/>
              </a:ext>
            </a:extLst>
          </p:cNvPr>
          <p:cNvSpPr>
            <a:spLocks noGrp="1"/>
          </p:cNvSpPr>
          <p:nvPr>
            <p:ph type="title"/>
          </p:nvPr>
        </p:nvSpPr>
        <p:spPr>
          <a:xfrm>
            <a:off x="1115568" y="548640"/>
            <a:ext cx="10168128" cy="1179576"/>
          </a:xfrm>
        </p:spPr>
        <p:txBody>
          <a:bodyPr>
            <a:normAutofit/>
          </a:bodyPr>
          <a:lstStyle/>
          <a:p>
            <a:r>
              <a:rPr lang="en-US" sz="4000"/>
              <a:t>Future Investigation Cont.</a:t>
            </a:r>
          </a:p>
        </p:txBody>
      </p:sp>
      <p:sp>
        <p:nvSpPr>
          <p:cNvPr id="14" name="Rectangle 13">
            <a:extLst>
              <a:ext uri="{FF2B5EF4-FFF2-40B4-BE49-F238E27FC236}">
                <a16:creationId xmlns:a16="http://schemas.microsoft.com/office/drawing/2014/main" id="{074B4F7D-14B2-478B-8BF5-01E4E0C5D2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Content Placeholder 2">
            <a:extLst>
              <a:ext uri="{FF2B5EF4-FFF2-40B4-BE49-F238E27FC236}">
                <a16:creationId xmlns:a16="http://schemas.microsoft.com/office/drawing/2014/main" id="{A5639131-D47B-4D39-18B1-0A0AA3F5536E}"/>
              </a:ext>
            </a:extLst>
          </p:cNvPr>
          <p:cNvSpPr>
            <a:spLocks noGrp="1"/>
          </p:cNvSpPr>
          <p:nvPr>
            <p:ph idx="1"/>
          </p:nvPr>
        </p:nvSpPr>
        <p:spPr>
          <a:xfrm>
            <a:off x="1115568" y="2481943"/>
            <a:ext cx="10168128" cy="3695020"/>
          </a:xfrm>
        </p:spPr>
        <p:txBody>
          <a:bodyPr>
            <a:normAutofit/>
          </a:bodyPr>
          <a:lstStyle/>
          <a:p>
            <a:r>
              <a:rPr lang="en-US" sz="2200"/>
              <a:t>Past season statistics will need to be determined for a specific team of choice. </a:t>
            </a:r>
          </a:p>
          <a:p>
            <a:r>
              <a:rPr lang="en-US" sz="2200"/>
              <a:t>Using MatLab the matrix for the Markov Chain can be produced and tested for various teams with attached probabilities. </a:t>
            </a:r>
          </a:p>
        </p:txBody>
      </p:sp>
    </p:spTree>
    <p:extLst>
      <p:ext uri="{BB962C8B-B14F-4D97-AF65-F5344CB8AC3E}">
        <p14:creationId xmlns:p14="http://schemas.microsoft.com/office/powerpoint/2010/main" val="41403387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1FD01FA-1D29-8CC4-C365-E03B8BD84CA5}"/>
              </a:ext>
            </a:extLst>
          </p:cNvPr>
          <p:cNvSpPr>
            <a:spLocks noGrp="1"/>
          </p:cNvSpPr>
          <p:nvPr>
            <p:ph type="title"/>
          </p:nvPr>
        </p:nvSpPr>
        <p:spPr>
          <a:xfrm>
            <a:off x="838200" y="365125"/>
            <a:ext cx="10515600" cy="1325563"/>
          </a:xfrm>
        </p:spPr>
        <p:txBody>
          <a:bodyPr>
            <a:normAutofit/>
          </a:bodyPr>
          <a:lstStyle/>
          <a:p>
            <a:r>
              <a:rPr lang="en-US" sz="5400"/>
              <a:t>References</a:t>
            </a:r>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F2F4C794-4C54-9537-6E49-D2AC4CCC4987}"/>
              </a:ext>
            </a:extLst>
          </p:cNvPr>
          <p:cNvSpPr>
            <a:spLocks noGrp="1"/>
          </p:cNvSpPr>
          <p:nvPr>
            <p:ph idx="1"/>
          </p:nvPr>
        </p:nvSpPr>
        <p:spPr>
          <a:xfrm>
            <a:off x="838200" y="1929384"/>
            <a:ext cx="10515600" cy="4251960"/>
          </a:xfrm>
        </p:spPr>
        <p:txBody>
          <a:bodyPr>
            <a:normAutofit/>
          </a:bodyPr>
          <a:lstStyle/>
          <a:p>
            <a:r>
              <a:rPr lang="en-US" sz="2000"/>
              <a:t> Kulas, John, et al. “Sample size sensitivity in descriptive baseball statistics.” CARMA 2020 - 3rd International Conference on Advanced Research Methods and Analytics, 2020, \url{https://doi.org/10.4995/carma2020.2020.11643.} </a:t>
            </a:r>
          </a:p>
          <a:p>
            <a:endParaRPr lang="en-US" sz="2000"/>
          </a:p>
          <a:p>
            <a:r>
              <a:rPr lang="en-US" sz="2000"/>
              <a:t> “The Log5 Method, Etc, Etc, Etc.: Articles.” BILL JAMES ONLINE, \url{www.billjamesonline.com/the_log5_method_etc_etc_etc_}/. Accessed 8 Nov. 2023. </a:t>
            </a:r>
          </a:p>
          <a:p>
            <a:endParaRPr lang="en-US" sz="2000"/>
          </a:p>
          <a:p>
            <a:r>
              <a:rPr lang="en-US" sz="2000"/>
              <a:t> Smith, Zachary James. “A Markov Chain Model for Predicting Major League Baseball.” University of Texas at Austin, University of Texas, 2016.</a:t>
            </a:r>
          </a:p>
          <a:p>
            <a:endParaRPr lang="en-US" sz="2000"/>
          </a:p>
          <a:p>
            <a:r>
              <a:rPr lang="en-US" sz="2000"/>
              <a:t>  “Who Invented Baseball?” History.Com, A&amp;amp;E Television Networks, \url{www.history.com/news/who-invented-baseball}. Accessed 8 Nov. 2023.</a:t>
            </a:r>
          </a:p>
        </p:txBody>
      </p:sp>
    </p:spTree>
    <p:extLst>
      <p:ext uri="{BB962C8B-B14F-4D97-AF65-F5344CB8AC3E}">
        <p14:creationId xmlns:p14="http://schemas.microsoft.com/office/powerpoint/2010/main" val="6314033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79" name="Rectangle 3078">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1CDEF0C-5270-9317-5488-EA458EE2000E}"/>
              </a:ext>
            </a:extLst>
          </p:cNvPr>
          <p:cNvSpPr>
            <a:spLocks noGrp="1"/>
          </p:cNvSpPr>
          <p:nvPr>
            <p:ph type="title"/>
          </p:nvPr>
        </p:nvSpPr>
        <p:spPr>
          <a:xfrm>
            <a:off x="5297762" y="329184"/>
            <a:ext cx="6251110" cy="1783080"/>
          </a:xfrm>
        </p:spPr>
        <p:txBody>
          <a:bodyPr anchor="b">
            <a:normAutofit/>
          </a:bodyPr>
          <a:lstStyle/>
          <a:p>
            <a:r>
              <a:rPr lang="en-US" sz="5400"/>
              <a:t>Baseball</a:t>
            </a:r>
          </a:p>
        </p:txBody>
      </p:sp>
      <p:pic>
        <p:nvPicPr>
          <p:cNvPr id="3074" name="Picture 2" descr="Abner Doubleday - Wikipedia">
            <a:extLst>
              <a:ext uri="{FF2B5EF4-FFF2-40B4-BE49-F238E27FC236}">
                <a16:creationId xmlns:a16="http://schemas.microsoft.com/office/drawing/2014/main" id="{C0B91710-4649-53C8-2998-B778D1C1389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946"/>
          <a:stretch/>
        </p:blipFill>
        <p:spPr bwMode="auto">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3081"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71E6A792-DDE3-3214-482A-A35148285BA7}"/>
              </a:ext>
            </a:extLst>
          </p:cNvPr>
          <p:cNvSpPr>
            <a:spLocks noGrp="1"/>
          </p:cNvSpPr>
          <p:nvPr>
            <p:ph idx="1"/>
          </p:nvPr>
        </p:nvSpPr>
        <p:spPr>
          <a:xfrm>
            <a:off x="5297762" y="2706624"/>
            <a:ext cx="6251110" cy="3483864"/>
          </a:xfrm>
        </p:spPr>
        <p:txBody>
          <a:bodyPr>
            <a:normAutofit/>
          </a:bodyPr>
          <a:lstStyle/>
          <a:p>
            <a:r>
              <a:rPr lang="en-US" sz="2200"/>
              <a:t>American game invented by Abner Doubleday (1839)</a:t>
            </a:r>
          </a:p>
          <a:p>
            <a:r>
              <a:rPr lang="en-US" sz="2200"/>
              <a:t>9 innings total played</a:t>
            </a:r>
          </a:p>
          <a:p>
            <a:r>
              <a:rPr lang="en-US" sz="2200"/>
              <a:t>Innings consist of team batting and team on defense</a:t>
            </a:r>
          </a:p>
          <a:p>
            <a:r>
              <a:rPr lang="en-US" sz="2200"/>
              <a:t>Goal: Score as many runs as possible in given inning</a:t>
            </a:r>
          </a:p>
        </p:txBody>
      </p:sp>
    </p:spTree>
    <p:extLst>
      <p:ext uri="{BB962C8B-B14F-4D97-AF65-F5344CB8AC3E}">
        <p14:creationId xmlns:p14="http://schemas.microsoft.com/office/powerpoint/2010/main" val="14269891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0CF0497-F0EC-4409-A358-CBA83669FCA6}"/>
              </a:ext>
            </a:extLst>
          </p:cNvPr>
          <p:cNvSpPr>
            <a:spLocks noGrp="1"/>
          </p:cNvSpPr>
          <p:nvPr>
            <p:ph type="title"/>
          </p:nvPr>
        </p:nvSpPr>
        <p:spPr>
          <a:xfrm>
            <a:off x="838200" y="365125"/>
            <a:ext cx="10515600" cy="1325563"/>
          </a:xfrm>
        </p:spPr>
        <p:txBody>
          <a:bodyPr>
            <a:normAutofit/>
          </a:bodyPr>
          <a:lstStyle/>
          <a:p>
            <a:r>
              <a:rPr lang="en-US" sz="5400"/>
              <a:t>Motivation</a:t>
            </a:r>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775C0A6-324A-FC5C-4B9A-AF4C9F2B6567}"/>
              </a:ext>
            </a:extLst>
          </p:cNvPr>
          <p:cNvSpPr>
            <a:spLocks noGrp="1"/>
          </p:cNvSpPr>
          <p:nvPr>
            <p:ph idx="1"/>
          </p:nvPr>
        </p:nvSpPr>
        <p:spPr>
          <a:xfrm>
            <a:off x="838200" y="1929384"/>
            <a:ext cx="10515600" cy="4251960"/>
          </a:xfrm>
        </p:spPr>
        <p:txBody>
          <a:bodyPr>
            <a:normAutofit/>
          </a:bodyPr>
          <a:lstStyle/>
          <a:p>
            <a:r>
              <a:rPr lang="en-US" sz="2200"/>
              <a:t>Roughly 500 million fans worldwide</a:t>
            </a:r>
          </a:p>
          <a:p>
            <a:r>
              <a:rPr lang="en-US" sz="2200"/>
              <a:t>Predicting matchup winners could be used as an algorithm for betting.</a:t>
            </a:r>
          </a:p>
          <a:p>
            <a:r>
              <a:rPr lang="en-US" sz="2200"/>
              <a:t>Could lead to baseball teams formatting their teams differently. (Money Ball)</a:t>
            </a:r>
          </a:p>
        </p:txBody>
      </p:sp>
    </p:spTree>
    <p:extLst>
      <p:ext uri="{BB962C8B-B14F-4D97-AF65-F5344CB8AC3E}">
        <p14:creationId xmlns:p14="http://schemas.microsoft.com/office/powerpoint/2010/main" val="22940561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777A147A-9ED8-46B4-8660-1B3C2AA880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2DF7E38-112E-E192-5871-C322CB44D15B}"/>
              </a:ext>
            </a:extLst>
          </p:cNvPr>
          <p:cNvSpPr>
            <a:spLocks noGrp="1"/>
          </p:cNvSpPr>
          <p:nvPr>
            <p:ph type="title"/>
          </p:nvPr>
        </p:nvSpPr>
        <p:spPr>
          <a:xfrm>
            <a:off x="841248" y="548640"/>
            <a:ext cx="3600860" cy="5431536"/>
          </a:xfrm>
        </p:spPr>
        <p:txBody>
          <a:bodyPr>
            <a:normAutofit/>
          </a:bodyPr>
          <a:lstStyle/>
          <a:p>
            <a:r>
              <a:rPr lang="en-US" sz="5400"/>
              <a:t>Plan</a:t>
            </a:r>
          </a:p>
        </p:txBody>
      </p:sp>
      <p:sp>
        <p:nvSpPr>
          <p:cNvPr id="13" name="sketch line">
            <a:extLst>
              <a:ext uri="{FF2B5EF4-FFF2-40B4-BE49-F238E27FC236}">
                <a16:creationId xmlns:a16="http://schemas.microsoft.com/office/drawing/2014/main" id="{5D6C15A0-C087-4593-8414-2B4EC1CDC3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543983" y="3258715"/>
            <a:ext cx="4480560" cy="18288"/>
          </a:xfrm>
          <a:custGeom>
            <a:avLst/>
            <a:gdLst>
              <a:gd name="connsiteX0" fmla="*/ 0 w 4480560"/>
              <a:gd name="connsiteY0" fmla="*/ 0 h 18288"/>
              <a:gd name="connsiteX1" fmla="*/ 595274 w 4480560"/>
              <a:gd name="connsiteY1" fmla="*/ 0 h 18288"/>
              <a:gd name="connsiteX2" fmla="*/ 1100938 w 4480560"/>
              <a:gd name="connsiteY2" fmla="*/ 0 h 18288"/>
              <a:gd name="connsiteX3" fmla="*/ 1651406 w 4480560"/>
              <a:gd name="connsiteY3" fmla="*/ 0 h 18288"/>
              <a:gd name="connsiteX4" fmla="*/ 2336292 w 4480560"/>
              <a:gd name="connsiteY4" fmla="*/ 0 h 18288"/>
              <a:gd name="connsiteX5" fmla="*/ 2931566 w 4480560"/>
              <a:gd name="connsiteY5" fmla="*/ 0 h 18288"/>
              <a:gd name="connsiteX6" fmla="*/ 3482035 w 4480560"/>
              <a:gd name="connsiteY6" fmla="*/ 0 h 18288"/>
              <a:gd name="connsiteX7" fmla="*/ 4480560 w 4480560"/>
              <a:gd name="connsiteY7" fmla="*/ 0 h 18288"/>
              <a:gd name="connsiteX8" fmla="*/ 4480560 w 4480560"/>
              <a:gd name="connsiteY8" fmla="*/ 18288 h 18288"/>
              <a:gd name="connsiteX9" fmla="*/ 3840480 w 4480560"/>
              <a:gd name="connsiteY9" fmla="*/ 18288 h 18288"/>
              <a:gd name="connsiteX10" fmla="*/ 3290011 w 4480560"/>
              <a:gd name="connsiteY10" fmla="*/ 18288 h 18288"/>
              <a:gd name="connsiteX11" fmla="*/ 2560320 w 4480560"/>
              <a:gd name="connsiteY11" fmla="*/ 18288 h 18288"/>
              <a:gd name="connsiteX12" fmla="*/ 1965046 w 4480560"/>
              <a:gd name="connsiteY12" fmla="*/ 18288 h 18288"/>
              <a:gd name="connsiteX13" fmla="*/ 1459382 w 4480560"/>
              <a:gd name="connsiteY13" fmla="*/ 18288 h 18288"/>
              <a:gd name="connsiteX14" fmla="*/ 774497 w 4480560"/>
              <a:gd name="connsiteY14" fmla="*/ 18288 h 18288"/>
              <a:gd name="connsiteX15" fmla="*/ 0 w 4480560"/>
              <a:gd name="connsiteY15" fmla="*/ 18288 h 18288"/>
              <a:gd name="connsiteX16" fmla="*/ 0 w 4480560"/>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18288"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80958" y="7429"/>
                  <a:pt x="4480540" y="10822"/>
                  <a:pt x="4480560" y="18288"/>
                </a:cubicBezTo>
                <a:cubicBezTo>
                  <a:pt x="4314132" y="14924"/>
                  <a:pt x="4028383" y="36632"/>
                  <a:pt x="3840480" y="18288"/>
                </a:cubicBezTo>
                <a:cubicBezTo>
                  <a:pt x="3652577" y="-56"/>
                  <a:pt x="3547615" y="2848"/>
                  <a:pt x="3290011" y="18288"/>
                </a:cubicBezTo>
                <a:cubicBezTo>
                  <a:pt x="3032407" y="33728"/>
                  <a:pt x="2830268" y="8719"/>
                  <a:pt x="2560320" y="18288"/>
                </a:cubicBezTo>
                <a:cubicBezTo>
                  <a:pt x="2290372" y="27857"/>
                  <a:pt x="2147422" y="6728"/>
                  <a:pt x="1965046" y="18288"/>
                </a:cubicBezTo>
                <a:cubicBezTo>
                  <a:pt x="1782670" y="29848"/>
                  <a:pt x="1689791" y="40680"/>
                  <a:pt x="1459382" y="18288"/>
                </a:cubicBezTo>
                <a:cubicBezTo>
                  <a:pt x="1228973" y="-4104"/>
                  <a:pt x="915486" y="36501"/>
                  <a:pt x="774497" y="18288"/>
                </a:cubicBezTo>
                <a:cubicBezTo>
                  <a:pt x="633508" y="75"/>
                  <a:pt x="361442" y="-11107"/>
                  <a:pt x="0" y="18288"/>
                </a:cubicBezTo>
                <a:cubicBezTo>
                  <a:pt x="-591" y="13205"/>
                  <a:pt x="-663" y="6329"/>
                  <a:pt x="0" y="0"/>
                </a:cubicBezTo>
                <a:close/>
              </a:path>
              <a:path w="4480560" h="18288"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79674" y="5429"/>
                  <a:pt x="4481381" y="14046"/>
                  <a:pt x="4480560" y="18288"/>
                </a:cubicBezTo>
                <a:cubicBezTo>
                  <a:pt x="4279652" y="-6850"/>
                  <a:pt x="4200762" y="41566"/>
                  <a:pt x="3930091" y="18288"/>
                </a:cubicBezTo>
                <a:cubicBezTo>
                  <a:pt x="3659420" y="-4990"/>
                  <a:pt x="3456052" y="22294"/>
                  <a:pt x="3290011" y="18288"/>
                </a:cubicBezTo>
                <a:cubicBezTo>
                  <a:pt x="3123970" y="14282"/>
                  <a:pt x="2882392" y="32818"/>
                  <a:pt x="2649931" y="18288"/>
                </a:cubicBezTo>
                <a:cubicBezTo>
                  <a:pt x="2417470" y="3758"/>
                  <a:pt x="2238426" y="7337"/>
                  <a:pt x="2054657" y="18288"/>
                </a:cubicBezTo>
                <a:cubicBezTo>
                  <a:pt x="1870888" y="29239"/>
                  <a:pt x="1566368" y="45040"/>
                  <a:pt x="1324966" y="18288"/>
                </a:cubicBezTo>
                <a:cubicBezTo>
                  <a:pt x="1083564" y="-8464"/>
                  <a:pt x="787410" y="10946"/>
                  <a:pt x="595274" y="18288"/>
                </a:cubicBezTo>
                <a:cubicBezTo>
                  <a:pt x="403138" y="25630"/>
                  <a:pt x="169622" y="10499"/>
                  <a:pt x="0" y="18288"/>
                </a:cubicBezTo>
                <a:cubicBezTo>
                  <a:pt x="668" y="13665"/>
                  <a:pt x="578" y="5675"/>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CB022157-F701-3424-0BAA-53D7CE47110A}"/>
              </a:ext>
            </a:extLst>
          </p:cNvPr>
          <p:cNvSpPr>
            <a:spLocks noGrp="1"/>
          </p:cNvSpPr>
          <p:nvPr>
            <p:ph idx="1"/>
          </p:nvPr>
        </p:nvSpPr>
        <p:spPr>
          <a:xfrm>
            <a:off x="5126418" y="552091"/>
            <a:ext cx="6224335" cy="5431536"/>
          </a:xfrm>
        </p:spPr>
        <p:txBody>
          <a:bodyPr anchor="ctr">
            <a:normAutofit/>
          </a:bodyPr>
          <a:lstStyle/>
          <a:p>
            <a:r>
              <a:rPr lang="en-US" sz="2200"/>
              <a:t>Instead of predicting winners of the game we will try to predict winners of one inning.</a:t>
            </a:r>
          </a:p>
          <a:p>
            <a:r>
              <a:rPr lang="en-US" sz="2200"/>
              <a:t>This will produce a good grounding after achieving a proper method of prediction for one inning.</a:t>
            </a:r>
          </a:p>
          <a:p>
            <a:r>
              <a:rPr lang="en-US" sz="2200"/>
              <a:t>Markov Chains will be used for game states</a:t>
            </a:r>
          </a:p>
        </p:txBody>
      </p:sp>
    </p:spTree>
    <p:extLst>
      <p:ext uri="{BB962C8B-B14F-4D97-AF65-F5344CB8AC3E}">
        <p14:creationId xmlns:p14="http://schemas.microsoft.com/office/powerpoint/2010/main" val="31030445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743AA782-23D1-4521-8CAD-47662984A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E274E02-658D-6E25-C8A3-84771E08CD05}"/>
              </a:ext>
            </a:extLst>
          </p:cNvPr>
          <p:cNvSpPr>
            <a:spLocks noGrp="1"/>
          </p:cNvSpPr>
          <p:nvPr>
            <p:ph type="title"/>
          </p:nvPr>
        </p:nvSpPr>
        <p:spPr>
          <a:xfrm>
            <a:off x="630936" y="640080"/>
            <a:ext cx="4818888" cy="1481328"/>
          </a:xfrm>
        </p:spPr>
        <p:txBody>
          <a:bodyPr anchor="b">
            <a:normAutofit/>
          </a:bodyPr>
          <a:lstStyle/>
          <a:p>
            <a:r>
              <a:rPr lang="en-US" sz="5400"/>
              <a:t>Markov Chains</a:t>
            </a:r>
          </a:p>
        </p:txBody>
      </p:sp>
      <p:sp>
        <p:nvSpPr>
          <p:cNvPr id="1033" name="sketch line">
            <a:extLst>
              <a:ext uri="{FF2B5EF4-FFF2-40B4-BE49-F238E27FC236}">
                <a16:creationId xmlns:a16="http://schemas.microsoft.com/office/drawing/2014/main" id="{71877DBC-BB60-40F0-AC93-2ACDBAAE60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DA25E563-7578-2F74-4EB1-05AA08274877}"/>
              </a:ext>
            </a:extLst>
          </p:cNvPr>
          <p:cNvSpPr>
            <a:spLocks noGrp="1"/>
          </p:cNvSpPr>
          <p:nvPr>
            <p:ph idx="1"/>
          </p:nvPr>
        </p:nvSpPr>
        <p:spPr>
          <a:xfrm>
            <a:off x="630936" y="2660904"/>
            <a:ext cx="4818888" cy="3547872"/>
          </a:xfrm>
        </p:spPr>
        <p:txBody>
          <a:bodyPr anchor="t">
            <a:normAutofit/>
          </a:bodyPr>
          <a:lstStyle/>
          <a:p>
            <a:r>
              <a:rPr lang="en-US" sz="2200"/>
              <a:t>Stochastic model that shows the probability of events occurring based on previous events.</a:t>
            </a:r>
          </a:p>
          <a:p>
            <a:r>
              <a:rPr lang="en-US" sz="2200"/>
              <a:t>Transitioning from any state is dependent solely on the current state. </a:t>
            </a:r>
          </a:p>
          <a:p>
            <a:r>
              <a:rPr lang="en-US" sz="2200"/>
              <a:t>The state space is the set of all possible states (baseball scores).</a:t>
            </a:r>
          </a:p>
          <a:p>
            <a:r>
              <a:rPr lang="en-US" sz="2200"/>
              <a:t>Markov Chain used throughout will require matrix methods. </a:t>
            </a:r>
          </a:p>
        </p:txBody>
      </p:sp>
      <p:pic>
        <p:nvPicPr>
          <p:cNvPr id="1026" name="Picture 2" descr="Absorbing Markov Chains, how do they work? - DEV Community">
            <a:extLst>
              <a:ext uri="{FF2B5EF4-FFF2-40B4-BE49-F238E27FC236}">
                <a16:creationId xmlns:a16="http://schemas.microsoft.com/office/drawing/2014/main" id="{D4C36F0F-739E-430F-5870-92ECAFF5C87C}"/>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408831" y="640080"/>
            <a:ext cx="4839402" cy="5577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80864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AF1966E-FD40-4A4A-B61B-C4DF7FA05F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047BFA19-D45E-416B-A404-7AF2F3F27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2" name="Rectangle 11">
            <a:extLst>
              <a:ext uri="{FF2B5EF4-FFF2-40B4-BE49-F238E27FC236}">
                <a16:creationId xmlns:a16="http://schemas.microsoft.com/office/drawing/2014/main" id="{8E0105E7-23DB-4CF2-8258-FF47C762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FFEC5BF9-4F6A-9EB1-FA57-4F66E7E33A5F}"/>
              </a:ext>
            </a:extLst>
          </p:cNvPr>
          <p:cNvSpPr>
            <a:spLocks noGrp="1"/>
          </p:cNvSpPr>
          <p:nvPr>
            <p:ph type="title"/>
          </p:nvPr>
        </p:nvSpPr>
        <p:spPr>
          <a:xfrm>
            <a:off x="1115568" y="548640"/>
            <a:ext cx="10168128" cy="1179576"/>
          </a:xfrm>
        </p:spPr>
        <p:txBody>
          <a:bodyPr>
            <a:normAutofit/>
          </a:bodyPr>
          <a:lstStyle/>
          <a:p>
            <a:r>
              <a:rPr lang="en-US" sz="4000"/>
              <a:t>Markov Chain Application</a:t>
            </a:r>
          </a:p>
        </p:txBody>
      </p:sp>
      <p:sp>
        <p:nvSpPr>
          <p:cNvPr id="14" name="Rectangle 13">
            <a:extLst>
              <a:ext uri="{FF2B5EF4-FFF2-40B4-BE49-F238E27FC236}">
                <a16:creationId xmlns:a16="http://schemas.microsoft.com/office/drawing/2014/main" id="{074B4F7D-14B2-478B-8BF5-01E4E0C5D2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3" name="Content Placeholder 2">
            <a:extLst>
              <a:ext uri="{FF2B5EF4-FFF2-40B4-BE49-F238E27FC236}">
                <a16:creationId xmlns:a16="http://schemas.microsoft.com/office/drawing/2014/main" id="{145C6F00-FEC1-3F36-8270-BC264E7BD0A8}"/>
              </a:ext>
            </a:extLst>
          </p:cNvPr>
          <p:cNvSpPr>
            <a:spLocks noGrp="1"/>
          </p:cNvSpPr>
          <p:nvPr>
            <p:ph idx="1"/>
          </p:nvPr>
        </p:nvSpPr>
        <p:spPr>
          <a:xfrm>
            <a:off x="1115568" y="2481943"/>
            <a:ext cx="10168128" cy="3695020"/>
          </a:xfrm>
        </p:spPr>
        <p:txBody>
          <a:bodyPr>
            <a:normAutofit/>
          </a:bodyPr>
          <a:lstStyle/>
          <a:p>
            <a:r>
              <a:rPr lang="en-US" sz="2200" dirty="0"/>
              <a:t>Events will be based on baseball game states which can be used to predict outcomes using previous statistics. </a:t>
            </a:r>
          </a:p>
          <a:p>
            <a:r>
              <a:rPr lang="en-US" sz="2200" dirty="0"/>
              <a:t>Statistics for Markov chains will be derived from previous season data at first of a team of choice. </a:t>
            </a:r>
          </a:p>
          <a:p>
            <a:endParaRPr lang="en-US" sz="2200" dirty="0"/>
          </a:p>
        </p:txBody>
      </p:sp>
    </p:spTree>
    <p:extLst>
      <p:ext uri="{BB962C8B-B14F-4D97-AF65-F5344CB8AC3E}">
        <p14:creationId xmlns:p14="http://schemas.microsoft.com/office/powerpoint/2010/main" val="31379511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7DA1F35B-C8F7-4A5A-9339-7DA4D785B3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c 11">
            <a:extLst>
              <a:ext uri="{FF2B5EF4-FFF2-40B4-BE49-F238E27FC236}">
                <a16:creationId xmlns:a16="http://schemas.microsoft.com/office/drawing/2014/main" id="{B2D4AD41-40DA-4A81-92F5-B6E3BA1ED8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746107">
            <a:off x="8175088" y="457951"/>
            <a:ext cx="2987899" cy="2987899"/>
          </a:xfrm>
          <a:prstGeom prst="arc">
            <a:avLst>
              <a:gd name="adj1" fmla="val 14612914"/>
              <a:gd name="adj2" fmla="val 0"/>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B7D0E31F-1B9D-7960-F116-DFDF61A789B1}"/>
              </a:ext>
            </a:extLst>
          </p:cNvPr>
          <p:cNvSpPr>
            <a:spLocks noGrp="1"/>
          </p:cNvSpPr>
          <p:nvPr>
            <p:ph type="title"/>
          </p:nvPr>
        </p:nvSpPr>
        <p:spPr>
          <a:xfrm>
            <a:off x="838200" y="365125"/>
            <a:ext cx="10515600" cy="1325563"/>
          </a:xfrm>
        </p:spPr>
        <p:txBody>
          <a:bodyPr>
            <a:normAutofit/>
          </a:bodyPr>
          <a:lstStyle/>
          <a:p>
            <a:pPr algn="ctr"/>
            <a:r>
              <a:rPr lang="en-US" dirty="0"/>
              <a:t>Setup</a:t>
            </a:r>
            <a:endParaRPr lang="en-US"/>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3EF24201-A1BF-76E9-8560-ED140C79A576}"/>
                  </a:ext>
                </a:extLst>
              </p:cNvPr>
              <p:cNvSpPr>
                <a:spLocks/>
              </p:cNvSpPr>
              <p:nvPr/>
            </p:nvSpPr>
            <p:spPr>
              <a:xfrm>
                <a:off x="838200" y="2208814"/>
                <a:ext cx="10515600" cy="2010395"/>
              </a:xfrm>
              <a:prstGeom prst="rect">
                <a:avLst/>
              </a:prstGeom>
            </p:spPr>
            <p:txBody>
              <a:bodyPr>
                <a:normAutofit/>
              </a:bodyPr>
              <a:lstStyle/>
              <a:p>
                <a:pPr>
                  <a:spcAft>
                    <a:spcPts val="600"/>
                  </a:spcAft>
                </a:pPr>
                <a:r>
                  <a:rPr lang="en-US" sz="2000" kern="1200" dirty="0">
                    <a:solidFill>
                      <a:schemeClr val="tx1"/>
                    </a:solidFill>
                    <a:ea typeface="+mn-ea"/>
                    <a:cs typeface="+mn-cs"/>
                  </a:rPr>
                  <a:t>4 states will be used.</a:t>
                </a:r>
                <a14:m>
                  <m:oMath xmlns:m="http://schemas.openxmlformats.org/officeDocument/2006/math">
                    <a:fld id="{825F15A7-03F4-43D7-82C5-3E23DA2F108C}" type="mathplaceholder">
                      <a:rPr lang="en-US" sz="2000" i="1" kern="1200">
                        <a:solidFill>
                          <a:schemeClr val="tx1"/>
                        </a:solidFill>
                        <a:latin typeface="Cambria Math" panose="02040503050406030204" pitchFamily="18" charset="0"/>
                        <a:ea typeface="+mn-ea"/>
                        <a:cs typeface="+mn-cs"/>
                      </a:rPr>
                      <a:t>Type equation here.</a:t>
                    </a:fld>
                  </m:oMath>
                </a14:m>
                <a:endParaRPr lang="en-US" sz="2000" kern="1200" dirty="0">
                  <a:solidFill>
                    <a:schemeClr val="tx1"/>
                  </a:solidFill>
                  <a:ea typeface="+mn-ea"/>
                  <a:cs typeface="+mn-cs"/>
                </a:endParaRPr>
              </a:p>
              <a:p>
                <a:pPr lvl="1">
                  <a:spcAft>
                    <a:spcPts val="600"/>
                  </a:spcAft>
                </a:pPr>
                <a:r>
                  <a:rPr lang="en-US" sz="2000" kern="1200" dirty="0">
                    <a:solidFill>
                      <a:schemeClr val="tx1"/>
                    </a:solidFill>
                    <a:ea typeface="+mn-ea"/>
                    <a:cs typeface="+mn-cs"/>
                  </a:rPr>
                  <a:t>State 1: Number of outs (3 total)</a:t>
                </a:r>
              </a:p>
              <a:p>
                <a:pPr lvl="1">
                  <a:spcAft>
                    <a:spcPts val="600"/>
                  </a:spcAft>
                </a:pPr>
                <a:r>
                  <a:rPr lang="en-US" sz="2000" kern="1200" dirty="0">
                    <a:solidFill>
                      <a:schemeClr val="tx1"/>
                    </a:solidFill>
                    <a:ea typeface="+mn-ea"/>
                    <a:cs typeface="+mn-cs"/>
                  </a:rPr>
                  <a:t>State 2: Number of balls (4 total)</a:t>
                </a:r>
              </a:p>
              <a:p>
                <a:pPr lvl="1">
                  <a:spcAft>
                    <a:spcPts val="600"/>
                  </a:spcAft>
                </a:pPr>
                <a:r>
                  <a:rPr lang="en-US" sz="2000" kern="1200" dirty="0">
                    <a:solidFill>
                      <a:schemeClr val="tx1"/>
                    </a:solidFill>
                    <a:ea typeface="+mn-ea"/>
                    <a:cs typeface="+mn-cs"/>
                  </a:rPr>
                  <a:t>State 3: Number of strikes (3 total)</a:t>
                </a:r>
              </a:p>
              <a:p>
                <a:pPr lvl="1">
                  <a:spcAft>
                    <a:spcPts val="600"/>
                  </a:spcAft>
                </a:pPr>
                <a:r>
                  <a:rPr lang="en-US" sz="2000" kern="1200" dirty="0">
                    <a:solidFill>
                      <a:schemeClr val="tx1"/>
                    </a:solidFill>
                    <a:ea typeface="+mn-ea"/>
                    <a:cs typeface="+mn-cs"/>
                  </a:rPr>
                  <a:t>State 4: Base runner configuration on base paths (8 total</a:t>
                </a:r>
                <a:r>
                  <a:rPr lang="en-US" kern="1200" dirty="0">
                    <a:solidFill>
                      <a:schemeClr val="tx1"/>
                    </a:solidFill>
                    <a:latin typeface="+mn-lt"/>
                    <a:ea typeface="+mn-ea"/>
                    <a:cs typeface="+mn-cs"/>
                  </a:rPr>
                  <a:t>)</a:t>
                </a:r>
              </a:p>
              <a:p>
                <a:pPr marL="457200" lvl="1" indent="0">
                  <a:spcAft>
                    <a:spcPts val="600"/>
                  </a:spcAft>
                  <a:buNone/>
                </a:pPr>
                <a:endParaRPr lang="en-US" dirty="0"/>
              </a:p>
            </p:txBody>
          </p:sp>
        </mc:Choice>
        <mc:Fallback xmlns="">
          <p:sp>
            <p:nvSpPr>
              <p:cNvPr id="3" name="Content Placeholder 2">
                <a:extLst>
                  <a:ext uri="{FF2B5EF4-FFF2-40B4-BE49-F238E27FC236}">
                    <a16:creationId xmlns:a16="http://schemas.microsoft.com/office/drawing/2014/main" id="{3EF24201-A1BF-76E9-8560-ED140C79A576}"/>
                  </a:ext>
                </a:extLst>
              </p:cNvPr>
              <p:cNvSpPr>
                <a:spLocks noRot="1" noChangeAspect="1" noMove="1" noResize="1" noEditPoints="1" noAdjustHandles="1" noChangeArrowheads="1" noChangeShapeType="1" noTextEdit="1"/>
              </p:cNvSpPr>
              <p:nvPr/>
            </p:nvSpPr>
            <p:spPr>
              <a:xfrm>
                <a:off x="838200" y="2208814"/>
                <a:ext cx="10515600" cy="2010395"/>
              </a:xfrm>
              <a:prstGeom prst="rect">
                <a:avLst/>
              </a:prstGeom>
              <a:blipFill>
                <a:blip r:embed="rId3"/>
                <a:stretch>
                  <a:fillRect l="-724" t="-1250" b="-62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FC4F4D56-D306-4904-E8D7-F175163B29D8}"/>
                  </a:ext>
                </a:extLst>
              </p:cNvPr>
              <p:cNvSpPr txBox="1"/>
              <p:nvPr/>
            </p:nvSpPr>
            <p:spPr>
              <a:xfrm>
                <a:off x="838200" y="4408779"/>
                <a:ext cx="10515600" cy="1384995"/>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US" sz="2800" kern="1200" dirty="0">
                    <a:solidFill>
                      <a:schemeClr val="tx1"/>
                    </a:solidFill>
                    <a:latin typeface="+mn-lt"/>
                    <a:ea typeface="+mn-ea"/>
                    <a:cs typeface="+mn-cs"/>
                  </a:rPr>
                  <a:t>Produces 288x288 matrix that will represent every state of the game’s singular inning with </a:t>
                </a:r>
                <a14:m>
                  <m:oMath xmlns:m="http://schemas.openxmlformats.org/officeDocument/2006/math">
                    <m:r>
                      <a:rPr lang="en-US" sz="2800" i="1" kern="1200">
                        <a:solidFill>
                          <a:schemeClr val="tx1"/>
                        </a:solidFill>
                        <a:latin typeface="Cambria Math" panose="02040503050406030204" pitchFamily="18" charset="0"/>
                        <a:ea typeface="Cambria Math" panose="02040503050406030204" pitchFamily="18" charset="0"/>
                        <a:cs typeface="+mn-cs"/>
                      </a:rPr>
                      <m:t>∆</m:t>
                    </m:r>
                  </m:oMath>
                </a14:m>
                <a:r>
                  <a:rPr lang="en-US" sz="2800" kern="1200" dirty="0">
                    <a:solidFill>
                      <a:schemeClr val="tx1"/>
                    </a:solidFill>
                    <a:latin typeface="+mn-lt"/>
                    <a:ea typeface="+mn-ea"/>
                    <a:cs typeface="+mn-cs"/>
                  </a:rPr>
                  <a:t> (absorbing state) representing the conclusion of an inning. </a:t>
                </a:r>
                <a:endParaRPr lang="en-US" sz="2800" dirty="0"/>
              </a:p>
            </p:txBody>
          </p:sp>
        </mc:Choice>
        <mc:Fallback xmlns="">
          <p:sp>
            <p:nvSpPr>
              <p:cNvPr id="5" name="TextBox 4">
                <a:extLst>
                  <a:ext uri="{FF2B5EF4-FFF2-40B4-BE49-F238E27FC236}">
                    <a16:creationId xmlns:a16="http://schemas.microsoft.com/office/drawing/2014/main" id="{FC4F4D56-D306-4904-E8D7-F175163B29D8}"/>
                  </a:ext>
                </a:extLst>
              </p:cNvPr>
              <p:cNvSpPr txBox="1">
                <a:spLocks noRot="1" noChangeAspect="1" noMove="1" noResize="1" noEditPoints="1" noAdjustHandles="1" noChangeArrowheads="1" noChangeShapeType="1" noTextEdit="1"/>
              </p:cNvSpPr>
              <p:nvPr/>
            </p:nvSpPr>
            <p:spPr>
              <a:xfrm>
                <a:off x="838200" y="4408779"/>
                <a:ext cx="10515600" cy="1384995"/>
              </a:xfrm>
              <a:prstGeom prst="rect">
                <a:avLst/>
              </a:prstGeom>
              <a:blipFill>
                <a:blip r:embed="rId4"/>
                <a:stretch>
                  <a:fillRect l="-1086" t="-4545" b="-10909"/>
                </a:stretch>
              </a:blipFill>
            </p:spPr>
            <p:txBody>
              <a:bodyPr/>
              <a:lstStyle/>
              <a:p>
                <a:r>
                  <a:rPr lang="en-US">
                    <a:noFill/>
                  </a:rPr>
                  <a:t> </a:t>
                </a:r>
              </a:p>
            </p:txBody>
          </p:sp>
        </mc:Fallback>
      </mc:AlternateContent>
    </p:spTree>
    <p:extLst>
      <p:ext uri="{BB962C8B-B14F-4D97-AF65-F5344CB8AC3E}">
        <p14:creationId xmlns:p14="http://schemas.microsoft.com/office/powerpoint/2010/main" val="16463543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5" name="Rectangle 24">
            <a:extLst>
              <a:ext uri="{FF2B5EF4-FFF2-40B4-BE49-F238E27FC236}">
                <a16:creationId xmlns:a16="http://schemas.microsoft.com/office/drawing/2014/main" id="{32AEEBC8-9D30-42EF-95F2-386C2653FB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3A069ED-77A4-5664-C363-BA85D3B810BD}"/>
              </a:ext>
            </a:extLst>
          </p:cNvPr>
          <p:cNvSpPr>
            <a:spLocks noGrp="1"/>
          </p:cNvSpPr>
          <p:nvPr>
            <p:ph type="title"/>
          </p:nvPr>
        </p:nvSpPr>
        <p:spPr>
          <a:xfrm>
            <a:off x="630936" y="502920"/>
            <a:ext cx="3419856" cy="1463040"/>
          </a:xfrm>
        </p:spPr>
        <p:txBody>
          <a:bodyPr anchor="ctr">
            <a:normAutofit/>
          </a:bodyPr>
          <a:lstStyle/>
          <a:p>
            <a:r>
              <a:rPr lang="en-US" sz="4800" dirty="0"/>
              <a:t>Generalizing</a:t>
            </a:r>
          </a:p>
        </p:txBody>
      </p:sp>
      <p:sp>
        <p:nvSpPr>
          <p:cNvPr id="27" name="sketch line">
            <a:extLst>
              <a:ext uri="{FF2B5EF4-FFF2-40B4-BE49-F238E27FC236}">
                <a16:creationId xmlns:a16="http://schemas.microsoft.com/office/drawing/2014/main" id="{2E92FA66-67D7-4CB4-94D3-E643A9AD47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566159" y="1225296"/>
            <a:ext cx="1554480" cy="18288"/>
          </a:xfrm>
          <a:custGeom>
            <a:avLst/>
            <a:gdLst>
              <a:gd name="connsiteX0" fmla="*/ 0 w 1554480"/>
              <a:gd name="connsiteY0" fmla="*/ 0 h 18288"/>
              <a:gd name="connsiteX1" fmla="*/ 549250 w 1554480"/>
              <a:gd name="connsiteY1" fmla="*/ 0 h 18288"/>
              <a:gd name="connsiteX2" fmla="*/ 1082954 w 1554480"/>
              <a:gd name="connsiteY2" fmla="*/ 0 h 18288"/>
              <a:gd name="connsiteX3" fmla="*/ 1554480 w 1554480"/>
              <a:gd name="connsiteY3" fmla="*/ 0 h 18288"/>
              <a:gd name="connsiteX4" fmla="*/ 1554480 w 1554480"/>
              <a:gd name="connsiteY4" fmla="*/ 18288 h 18288"/>
              <a:gd name="connsiteX5" fmla="*/ 1067410 w 1554480"/>
              <a:gd name="connsiteY5" fmla="*/ 18288 h 18288"/>
              <a:gd name="connsiteX6" fmla="*/ 549250 w 1554480"/>
              <a:gd name="connsiteY6" fmla="*/ 18288 h 18288"/>
              <a:gd name="connsiteX7" fmla="*/ 0 w 1554480"/>
              <a:gd name="connsiteY7" fmla="*/ 18288 h 18288"/>
              <a:gd name="connsiteX8" fmla="*/ 0 w 1554480"/>
              <a:gd name="connsiteY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4480" h="18288" fill="none" extrusionOk="0">
                <a:moveTo>
                  <a:pt x="0" y="0"/>
                </a:moveTo>
                <a:cubicBezTo>
                  <a:pt x="114141" y="-19864"/>
                  <a:pt x="345055" y="-1657"/>
                  <a:pt x="549250" y="0"/>
                </a:cubicBezTo>
                <a:cubicBezTo>
                  <a:pt x="753445" y="1657"/>
                  <a:pt x="862292" y="-5674"/>
                  <a:pt x="1082954" y="0"/>
                </a:cubicBezTo>
                <a:cubicBezTo>
                  <a:pt x="1303616" y="5674"/>
                  <a:pt x="1363530" y="4537"/>
                  <a:pt x="1554480" y="0"/>
                </a:cubicBezTo>
                <a:cubicBezTo>
                  <a:pt x="1554963" y="7176"/>
                  <a:pt x="1553909" y="13682"/>
                  <a:pt x="1554480" y="18288"/>
                </a:cubicBezTo>
                <a:cubicBezTo>
                  <a:pt x="1338847" y="6127"/>
                  <a:pt x="1215066" y="37851"/>
                  <a:pt x="1067410" y="18288"/>
                </a:cubicBezTo>
                <a:cubicBezTo>
                  <a:pt x="919754" y="-1275"/>
                  <a:pt x="800465" y="3080"/>
                  <a:pt x="549250" y="18288"/>
                </a:cubicBezTo>
                <a:cubicBezTo>
                  <a:pt x="298035" y="33496"/>
                  <a:pt x="158868" y="22769"/>
                  <a:pt x="0" y="18288"/>
                </a:cubicBezTo>
                <a:cubicBezTo>
                  <a:pt x="-655" y="13237"/>
                  <a:pt x="709" y="4645"/>
                  <a:pt x="0" y="0"/>
                </a:cubicBezTo>
                <a:close/>
              </a:path>
              <a:path w="1554480" h="18288" stroke="0" extrusionOk="0">
                <a:moveTo>
                  <a:pt x="0" y="0"/>
                </a:moveTo>
                <a:cubicBezTo>
                  <a:pt x="249941" y="-58"/>
                  <a:pt x="367334" y="23448"/>
                  <a:pt x="502615" y="0"/>
                </a:cubicBezTo>
                <a:cubicBezTo>
                  <a:pt x="637897" y="-23448"/>
                  <a:pt x="813653" y="-20418"/>
                  <a:pt x="974141" y="0"/>
                </a:cubicBezTo>
                <a:cubicBezTo>
                  <a:pt x="1134629" y="20418"/>
                  <a:pt x="1268772" y="6288"/>
                  <a:pt x="1554480" y="0"/>
                </a:cubicBezTo>
                <a:cubicBezTo>
                  <a:pt x="1554917" y="7222"/>
                  <a:pt x="1555359" y="13299"/>
                  <a:pt x="1554480" y="18288"/>
                </a:cubicBezTo>
                <a:cubicBezTo>
                  <a:pt x="1336087" y="12172"/>
                  <a:pt x="1310024" y="19759"/>
                  <a:pt x="1067410" y="18288"/>
                </a:cubicBezTo>
                <a:cubicBezTo>
                  <a:pt x="824796" y="16818"/>
                  <a:pt x="787902" y="34647"/>
                  <a:pt x="518160" y="18288"/>
                </a:cubicBezTo>
                <a:cubicBezTo>
                  <a:pt x="248418" y="1930"/>
                  <a:pt x="133160" y="9205"/>
                  <a:pt x="0" y="18288"/>
                </a:cubicBezTo>
                <a:cubicBezTo>
                  <a:pt x="-643" y="9451"/>
                  <a:pt x="-340" y="7114"/>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6">
            <a:extLst>
              <a:ext uri="{FF2B5EF4-FFF2-40B4-BE49-F238E27FC236}">
                <a16:creationId xmlns:a16="http://schemas.microsoft.com/office/drawing/2014/main" id="{7049D67C-FB02-47D3-630B-0999F5703B88}"/>
              </a:ext>
            </a:extLst>
          </p:cNvPr>
          <p:cNvSpPr>
            <a:spLocks noGrp="1"/>
          </p:cNvSpPr>
          <p:nvPr>
            <p:ph idx="1"/>
          </p:nvPr>
        </p:nvSpPr>
        <p:spPr>
          <a:xfrm>
            <a:off x="4654295" y="502920"/>
            <a:ext cx="6894576" cy="2362008"/>
          </a:xfrm>
        </p:spPr>
        <p:txBody>
          <a:bodyPr anchor="ctr">
            <a:normAutofit/>
          </a:bodyPr>
          <a:lstStyle/>
          <a:p>
            <a:r>
              <a:rPr lang="en-US" sz="2200" dirty="0"/>
              <a:t>Hitters hit better in different parks.</a:t>
            </a:r>
          </a:p>
          <a:p>
            <a:r>
              <a:rPr lang="en-US" sz="2200" dirty="0"/>
              <a:t>Each batter’s statistics will have to be generalized based on the park they are hitting in. </a:t>
            </a:r>
          </a:p>
          <a:p>
            <a:r>
              <a:rPr lang="en-US" sz="2200" dirty="0"/>
              <a:t>This can then be applied to equations</a:t>
            </a:r>
          </a:p>
        </p:txBody>
      </p:sp>
      <p:pic>
        <p:nvPicPr>
          <p:cNvPr id="9" name="Picture 8" descr="A white paper with black text&#10;&#10;Description automatically generated">
            <a:extLst>
              <a:ext uri="{FF2B5EF4-FFF2-40B4-BE49-F238E27FC236}">
                <a16:creationId xmlns:a16="http://schemas.microsoft.com/office/drawing/2014/main" id="{1158EF5C-702D-B86C-917C-155858D907D0}"/>
              </a:ext>
            </a:extLst>
          </p:cNvPr>
          <p:cNvPicPr>
            <a:picLocks noChangeAspect="1"/>
          </p:cNvPicPr>
          <p:nvPr/>
        </p:nvPicPr>
        <p:blipFill>
          <a:blip r:embed="rId3"/>
          <a:stretch>
            <a:fillRect/>
          </a:stretch>
        </p:blipFill>
        <p:spPr>
          <a:xfrm>
            <a:off x="630936" y="2864928"/>
            <a:ext cx="10917936" cy="2811367"/>
          </a:xfrm>
          <a:prstGeom prst="rect">
            <a:avLst/>
          </a:prstGeom>
        </p:spPr>
      </p:pic>
    </p:spTree>
    <p:extLst>
      <p:ext uri="{BB962C8B-B14F-4D97-AF65-F5344CB8AC3E}">
        <p14:creationId xmlns:p14="http://schemas.microsoft.com/office/powerpoint/2010/main" val="10054436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55" name="Rectangle 2054">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669DA24-3CF9-DF06-6982-ADAAAF0CBCEB}"/>
              </a:ext>
            </a:extLst>
          </p:cNvPr>
          <p:cNvSpPr>
            <a:spLocks noGrp="1"/>
          </p:cNvSpPr>
          <p:nvPr>
            <p:ph type="title"/>
          </p:nvPr>
        </p:nvSpPr>
        <p:spPr>
          <a:xfrm>
            <a:off x="572493" y="238539"/>
            <a:ext cx="11018520" cy="1434415"/>
          </a:xfrm>
        </p:spPr>
        <p:txBody>
          <a:bodyPr anchor="b">
            <a:normAutofit/>
          </a:bodyPr>
          <a:lstStyle/>
          <a:p>
            <a:r>
              <a:rPr lang="en-US" sz="5400"/>
              <a:t>Equations</a:t>
            </a:r>
          </a:p>
        </p:txBody>
      </p:sp>
      <p:sp>
        <p:nvSpPr>
          <p:cNvPr id="2057"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3" y="1681544"/>
            <a:ext cx="10972800" cy="18288"/>
          </a:xfrm>
          <a:custGeom>
            <a:avLst/>
            <a:gdLst>
              <a:gd name="connsiteX0" fmla="*/ 0 w 10972800"/>
              <a:gd name="connsiteY0" fmla="*/ 0 h 18288"/>
              <a:gd name="connsiteX1" fmla="*/ 356616 w 10972800"/>
              <a:gd name="connsiteY1" fmla="*/ 0 h 18288"/>
              <a:gd name="connsiteX2" fmla="*/ 1042416 w 10972800"/>
              <a:gd name="connsiteY2" fmla="*/ 0 h 18288"/>
              <a:gd name="connsiteX3" fmla="*/ 1947672 w 10972800"/>
              <a:gd name="connsiteY3" fmla="*/ 0 h 18288"/>
              <a:gd name="connsiteX4" fmla="*/ 2633472 w 10972800"/>
              <a:gd name="connsiteY4" fmla="*/ 0 h 18288"/>
              <a:gd name="connsiteX5" fmla="*/ 2990088 w 10972800"/>
              <a:gd name="connsiteY5" fmla="*/ 0 h 18288"/>
              <a:gd name="connsiteX6" fmla="*/ 3456432 w 10972800"/>
              <a:gd name="connsiteY6" fmla="*/ 0 h 18288"/>
              <a:gd name="connsiteX7" fmla="*/ 4361688 w 10972800"/>
              <a:gd name="connsiteY7" fmla="*/ 0 h 18288"/>
              <a:gd name="connsiteX8" fmla="*/ 5266944 w 10972800"/>
              <a:gd name="connsiteY8" fmla="*/ 0 h 18288"/>
              <a:gd name="connsiteX9" fmla="*/ 6172200 w 10972800"/>
              <a:gd name="connsiteY9" fmla="*/ 0 h 18288"/>
              <a:gd name="connsiteX10" fmla="*/ 6528816 w 10972800"/>
              <a:gd name="connsiteY10" fmla="*/ 0 h 18288"/>
              <a:gd name="connsiteX11" fmla="*/ 7214616 w 10972800"/>
              <a:gd name="connsiteY11" fmla="*/ 0 h 18288"/>
              <a:gd name="connsiteX12" fmla="*/ 7790688 w 10972800"/>
              <a:gd name="connsiteY12" fmla="*/ 0 h 18288"/>
              <a:gd name="connsiteX13" fmla="*/ 8147304 w 10972800"/>
              <a:gd name="connsiteY13" fmla="*/ 0 h 18288"/>
              <a:gd name="connsiteX14" fmla="*/ 9052560 w 10972800"/>
              <a:gd name="connsiteY14" fmla="*/ 0 h 18288"/>
              <a:gd name="connsiteX15" fmla="*/ 9409176 w 10972800"/>
              <a:gd name="connsiteY15" fmla="*/ 0 h 18288"/>
              <a:gd name="connsiteX16" fmla="*/ 9765792 w 10972800"/>
              <a:gd name="connsiteY16" fmla="*/ 0 h 18288"/>
              <a:gd name="connsiteX17" fmla="*/ 10341864 w 10972800"/>
              <a:gd name="connsiteY17" fmla="*/ 0 h 18288"/>
              <a:gd name="connsiteX18" fmla="*/ 10972800 w 10972800"/>
              <a:gd name="connsiteY18" fmla="*/ 0 h 18288"/>
              <a:gd name="connsiteX19" fmla="*/ 10972800 w 10972800"/>
              <a:gd name="connsiteY19" fmla="*/ 18288 h 18288"/>
              <a:gd name="connsiteX20" fmla="*/ 10177272 w 10972800"/>
              <a:gd name="connsiteY20" fmla="*/ 18288 h 18288"/>
              <a:gd name="connsiteX21" fmla="*/ 9820656 w 10972800"/>
              <a:gd name="connsiteY21" fmla="*/ 18288 h 18288"/>
              <a:gd name="connsiteX22" fmla="*/ 9464040 w 10972800"/>
              <a:gd name="connsiteY22" fmla="*/ 18288 h 18288"/>
              <a:gd name="connsiteX23" fmla="*/ 8778240 w 10972800"/>
              <a:gd name="connsiteY23" fmla="*/ 18288 h 18288"/>
              <a:gd name="connsiteX24" fmla="*/ 8421624 w 10972800"/>
              <a:gd name="connsiteY24" fmla="*/ 18288 h 18288"/>
              <a:gd name="connsiteX25" fmla="*/ 7735824 w 10972800"/>
              <a:gd name="connsiteY25" fmla="*/ 18288 h 18288"/>
              <a:gd name="connsiteX26" fmla="*/ 6940296 w 10972800"/>
              <a:gd name="connsiteY26" fmla="*/ 18288 h 18288"/>
              <a:gd name="connsiteX27" fmla="*/ 6254496 w 10972800"/>
              <a:gd name="connsiteY27" fmla="*/ 18288 h 18288"/>
              <a:gd name="connsiteX28" fmla="*/ 5458968 w 10972800"/>
              <a:gd name="connsiteY28" fmla="*/ 18288 h 18288"/>
              <a:gd name="connsiteX29" fmla="*/ 4663440 w 10972800"/>
              <a:gd name="connsiteY29" fmla="*/ 18288 h 18288"/>
              <a:gd name="connsiteX30" fmla="*/ 4306824 w 10972800"/>
              <a:gd name="connsiteY30" fmla="*/ 18288 h 18288"/>
              <a:gd name="connsiteX31" fmla="*/ 3840480 w 10972800"/>
              <a:gd name="connsiteY31" fmla="*/ 18288 h 18288"/>
              <a:gd name="connsiteX32" fmla="*/ 3264408 w 10972800"/>
              <a:gd name="connsiteY32" fmla="*/ 18288 h 18288"/>
              <a:gd name="connsiteX33" fmla="*/ 2578608 w 10972800"/>
              <a:gd name="connsiteY33" fmla="*/ 18288 h 18288"/>
              <a:gd name="connsiteX34" fmla="*/ 1673352 w 10972800"/>
              <a:gd name="connsiteY34" fmla="*/ 18288 h 18288"/>
              <a:gd name="connsiteX35" fmla="*/ 877824 w 10972800"/>
              <a:gd name="connsiteY35" fmla="*/ 18288 h 18288"/>
              <a:gd name="connsiteX36" fmla="*/ 0 w 10972800"/>
              <a:gd name="connsiteY36" fmla="*/ 18288 h 18288"/>
              <a:gd name="connsiteX37" fmla="*/ 0 w 10972800"/>
              <a:gd name="connsiteY3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E958A493-4F9D-EF90-349C-79F6912320A1}"/>
                  </a:ext>
                </a:extLst>
              </p:cNvPr>
              <p:cNvSpPr>
                <a:spLocks noGrp="1"/>
              </p:cNvSpPr>
              <p:nvPr>
                <p:ph idx="1"/>
              </p:nvPr>
            </p:nvSpPr>
            <p:spPr>
              <a:xfrm>
                <a:off x="572493" y="3429000"/>
                <a:ext cx="6713552" cy="4119172"/>
              </a:xfrm>
            </p:spPr>
            <p:txBody>
              <a:bodyPr anchor="t">
                <a:normAutofit/>
              </a:bodyPr>
              <a:lstStyle/>
              <a:p>
                <a14:m>
                  <m:oMath xmlns:m="http://schemas.openxmlformats.org/officeDocument/2006/math">
                    <m:r>
                      <a:rPr lang="en-US" sz="4000" b="0" i="1">
                        <a:latin typeface="Cambria Math" panose="02040503050406030204" pitchFamily="18" charset="0"/>
                      </a:rPr>
                      <m:t>𝑃</m:t>
                    </m:r>
                    <m:d>
                      <m:dPr>
                        <m:ctrlPr>
                          <a:rPr lang="en-US" sz="4000" b="0" i="1">
                            <a:latin typeface="Cambria Math" panose="02040503050406030204" pitchFamily="18" charset="0"/>
                          </a:rPr>
                        </m:ctrlPr>
                      </m:dPr>
                      <m:e>
                        <m:r>
                          <a:rPr lang="en-US" sz="4000" b="0" i="1">
                            <a:latin typeface="Cambria Math" panose="02040503050406030204" pitchFamily="18" charset="0"/>
                          </a:rPr>
                          <m:t>𝑒</m:t>
                        </m:r>
                      </m:e>
                    </m:d>
                    <m:r>
                      <a:rPr lang="en-US" sz="4000" b="0" i="1">
                        <a:latin typeface="Cambria Math" panose="02040503050406030204" pitchFamily="18" charset="0"/>
                      </a:rPr>
                      <m:t>=</m:t>
                    </m:r>
                    <m:f>
                      <m:fPr>
                        <m:ctrlPr>
                          <a:rPr lang="en-US" sz="4000" b="0" i="1">
                            <a:latin typeface="Cambria Math" panose="02040503050406030204" pitchFamily="18" charset="0"/>
                          </a:rPr>
                        </m:ctrlPr>
                      </m:fPr>
                      <m:num>
                        <m:r>
                          <a:rPr lang="en-US" sz="4000" b="0" i="1">
                            <a:latin typeface="Cambria Math" panose="02040503050406030204" pitchFamily="18" charset="0"/>
                          </a:rPr>
                          <m:t>𝑓𝑟𝑒𝑞</m:t>
                        </m:r>
                        <m:r>
                          <a:rPr lang="en-US" sz="4000" b="0" i="1">
                            <a:latin typeface="Cambria Math" panose="02040503050406030204" pitchFamily="18" charset="0"/>
                          </a:rPr>
                          <m:t>(</m:t>
                        </m:r>
                        <m:r>
                          <a:rPr lang="en-US" sz="4000" b="0" i="1">
                            <a:latin typeface="Cambria Math" panose="02040503050406030204" pitchFamily="18" charset="0"/>
                          </a:rPr>
                          <m:t>𝑒</m:t>
                        </m:r>
                        <m:r>
                          <a:rPr lang="en-US" sz="4000" b="0" i="1">
                            <a:latin typeface="Cambria Math" panose="02040503050406030204" pitchFamily="18" charset="0"/>
                          </a:rPr>
                          <m:t>)</m:t>
                        </m:r>
                      </m:num>
                      <m:den>
                        <m:r>
                          <a:rPr lang="en-US" sz="4000" b="0" i="1">
                            <a:latin typeface="Cambria Math" panose="02040503050406030204" pitchFamily="18" charset="0"/>
                          </a:rPr>
                          <m:t>𝐴𝐵</m:t>
                        </m:r>
                        <m:r>
                          <a:rPr lang="en-US" sz="4000" b="0" i="1">
                            <a:latin typeface="Cambria Math" panose="02040503050406030204" pitchFamily="18" charset="0"/>
                          </a:rPr>
                          <m:t>+</m:t>
                        </m:r>
                        <m:r>
                          <a:rPr lang="en-US" sz="4000" b="0" i="1">
                            <a:latin typeface="Cambria Math" panose="02040503050406030204" pitchFamily="18" charset="0"/>
                          </a:rPr>
                          <m:t>𝐵𝐵</m:t>
                        </m:r>
                        <m:r>
                          <a:rPr lang="en-US" sz="4000" b="0" i="1">
                            <a:latin typeface="Cambria Math" panose="02040503050406030204" pitchFamily="18" charset="0"/>
                          </a:rPr>
                          <m:t>+</m:t>
                        </m:r>
                        <m:r>
                          <a:rPr lang="en-US" sz="4000" b="0" i="1">
                            <a:latin typeface="Cambria Math" panose="02040503050406030204" pitchFamily="18" charset="0"/>
                          </a:rPr>
                          <m:t>𝐻𝐵𝑃</m:t>
                        </m:r>
                      </m:den>
                    </m:f>
                  </m:oMath>
                </a14:m>
                <a:endParaRPr lang="en-US" sz="4000" dirty="0"/>
              </a:p>
              <a:p>
                <a:endParaRPr lang="en-US" sz="2200" dirty="0"/>
              </a:p>
            </p:txBody>
          </p:sp>
        </mc:Choice>
        <mc:Fallback xmlns="">
          <p:sp>
            <p:nvSpPr>
              <p:cNvPr id="3" name="Content Placeholder 2">
                <a:extLst>
                  <a:ext uri="{FF2B5EF4-FFF2-40B4-BE49-F238E27FC236}">
                    <a16:creationId xmlns:a16="http://schemas.microsoft.com/office/drawing/2014/main" id="{E958A493-4F9D-EF90-349C-79F6912320A1}"/>
                  </a:ext>
                </a:extLst>
              </p:cNvPr>
              <p:cNvSpPr>
                <a:spLocks noGrp="1" noRot="1" noChangeAspect="1" noMove="1" noResize="1" noEditPoints="1" noAdjustHandles="1" noChangeArrowheads="1" noChangeShapeType="1" noTextEdit="1"/>
              </p:cNvSpPr>
              <p:nvPr>
                <p:ph idx="1"/>
              </p:nvPr>
            </p:nvSpPr>
            <p:spPr>
              <a:xfrm>
                <a:off x="572493" y="3429000"/>
                <a:ext cx="6713552" cy="4119172"/>
              </a:xfrm>
              <a:blipFill>
                <a:blip r:embed="rId3"/>
                <a:stretch>
                  <a:fillRect l="-3025" t="-615"/>
                </a:stretch>
              </a:blipFill>
            </p:spPr>
            <p:txBody>
              <a:bodyPr/>
              <a:lstStyle/>
              <a:p>
                <a:r>
                  <a:rPr lang="en-US">
                    <a:noFill/>
                  </a:rPr>
                  <a:t> </a:t>
                </a:r>
              </a:p>
            </p:txBody>
          </p:sp>
        </mc:Fallback>
      </mc:AlternateContent>
      <p:pic>
        <p:nvPicPr>
          <p:cNvPr id="2050" name="Picture 2" descr="Majors-leading Braves beat the Rays 2-1 in a matchup of teams with the best  records in baseball | The Hill">
            <a:extLst>
              <a:ext uri="{FF2B5EF4-FFF2-40B4-BE49-F238E27FC236}">
                <a16:creationId xmlns:a16="http://schemas.microsoft.com/office/drawing/2014/main" id="{B52580BF-9DDE-55FF-7D1F-9037940E174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4157" r="11627" b="2"/>
          <a:stretch/>
        </p:blipFill>
        <p:spPr bwMode="auto">
          <a:xfrm>
            <a:off x="7675658" y="2093976"/>
            <a:ext cx="3941064" cy="40965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50831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2254</TotalTime>
  <Words>795</Words>
  <Application>Microsoft Macintosh PowerPoint</Application>
  <PresentationFormat>Widescreen</PresentationFormat>
  <Paragraphs>60</Paragraphs>
  <Slides>12</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Calibri Light</vt:lpstr>
      <vt:lpstr>Cambria Math</vt:lpstr>
      <vt:lpstr>Office Theme</vt:lpstr>
      <vt:lpstr>Predicting Baseball Outcomes</vt:lpstr>
      <vt:lpstr>Baseball</vt:lpstr>
      <vt:lpstr>Motivation</vt:lpstr>
      <vt:lpstr>Plan</vt:lpstr>
      <vt:lpstr>Markov Chains</vt:lpstr>
      <vt:lpstr>Markov Chain Application</vt:lpstr>
      <vt:lpstr>Setup</vt:lpstr>
      <vt:lpstr>Generalizing</vt:lpstr>
      <vt:lpstr>Equations</vt:lpstr>
      <vt:lpstr>Future Investigation</vt:lpstr>
      <vt:lpstr>Future Investigation Cont.</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Predicting Baseball</dc:title>
  <dc:creator>Armstrong, Kolby</dc:creator>
  <cp:lastModifiedBy>Armstrong, Kolby</cp:lastModifiedBy>
  <cp:revision>3</cp:revision>
  <dcterms:created xsi:type="dcterms:W3CDTF">2023-11-14T04:47:35Z</dcterms:created>
  <dcterms:modified xsi:type="dcterms:W3CDTF">2023-11-15T18:23:38Z</dcterms:modified>
</cp:coreProperties>
</file>