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80409" autoAdjust="0"/>
  </p:normalViewPr>
  <p:slideViewPr>
    <p:cSldViewPr snapToGrid="0">
      <p:cViewPr varScale="1">
        <p:scale>
          <a:sx n="62" d="100"/>
          <a:sy n="62" d="100"/>
        </p:scale>
        <p:origin x="798"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ysonswope@outlook.com" userId="0d739d6841b30cee" providerId="LiveId" clId="{25F736D2-C76C-42BC-912A-B2071DB56FF0}"/>
    <pc:docChg chg="custSel addSld modSld">
      <pc:chgData name="tysonswope@outlook.com" userId="0d739d6841b30cee" providerId="LiveId" clId="{25F736D2-C76C-42BC-912A-B2071DB56FF0}" dt="2023-11-15T20:10:08.985" v="455"/>
      <pc:docMkLst>
        <pc:docMk/>
      </pc:docMkLst>
      <pc:sldChg chg="modSp mod">
        <pc:chgData name="tysonswope@outlook.com" userId="0d739d6841b30cee" providerId="LiveId" clId="{25F736D2-C76C-42BC-912A-B2071DB56FF0}" dt="2023-11-15T04:39:18.062" v="256" actId="20577"/>
        <pc:sldMkLst>
          <pc:docMk/>
          <pc:sldMk cId="2301530591" sldId="258"/>
        </pc:sldMkLst>
        <pc:spChg chg="mod">
          <ac:chgData name="tysonswope@outlook.com" userId="0d739d6841b30cee" providerId="LiveId" clId="{25F736D2-C76C-42BC-912A-B2071DB56FF0}" dt="2023-11-15T04:39:18.062" v="256" actId="20577"/>
          <ac:spMkLst>
            <pc:docMk/>
            <pc:sldMk cId="2301530591" sldId="258"/>
            <ac:spMk id="3" creationId="{630FA322-9F68-27BA-E3B4-AF95EA921AF2}"/>
          </ac:spMkLst>
        </pc:spChg>
      </pc:sldChg>
      <pc:sldChg chg="modNotesTx">
        <pc:chgData name="tysonswope@outlook.com" userId="0d739d6841b30cee" providerId="LiveId" clId="{25F736D2-C76C-42BC-912A-B2071DB56FF0}" dt="2023-11-15T15:47:03.076" v="444" actId="20577"/>
        <pc:sldMkLst>
          <pc:docMk/>
          <pc:sldMk cId="3697116080" sldId="259"/>
        </pc:sldMkLst>
      </pc:sldChg>
      <pc:sldChg chg="modSp mod">
        <pc:chgData name="tysonswope@outlook.com" userId="0d739d6841b30cee" providerId="LiveId" clId="{25F736D2-C76C-42BC-912A-B2071DB56FF0}" dt="2023-11-15T04:39:48.222" v="306" actId="20577"/>
        <pc:sldMkLst>
          <pc:docMk/>
          <pc:sldMk cId="3075354156" sldId="260"/>
        </pc:sldMkLst>
        <pc:spChg chg="mod">
          <ac:chgData name="tysonswope@outlook.com" userId="0d739d6841b30cee" providerId="LiveId" clId="{25F736D2-C76C-42BC-912A-B2071DB56FF0}" dt="2023-11-15T04:39:48.222" v="306" actId="20577"/>
          <ac:spMkLst>
            <pc:docMk/>
            <pc:sldMk cId="3075354156" sldId="260"/>
            <ac:spMk id="3" creationId="{98B90A7F-B7F7-8064-E7DD-DB63549B9E35}"/>
          </ac:spMkLst>
        </pc:spChg>
      </pc:sldChg>
      <pc:sldChg chg="modSp mod">
        <pc:chgData name="tysonswope@outlook.com" userId="0d739d6841b30cee" providerId="LiveId" clId="{25F736D2-C76C-42BC-912A-B2071DB56FF0}" dt="2023-11-15T03:33:44.700" v="224" actId="20577"/>
        <pc:sldMkLst>
          <pc:docMk/>
          <pc:sldMk cId="3882233113" sldId="264"/>
        </pc:sldMkLst>
        <pc:spChg chg="mod">
          <ac:chgData name="tysonswope@outlook.com" userId="0d739d6841b30cee" providerId="LiveId" clId="{25F736D2-C76C-42BC-912A-B2071DB56FF0}" dt="2023-11-15T03:33:44.700" v="224" actId="20577"/>
          <ac:spMkLst>
            <pc:docMk/>
            <pc:sldMk cId="3882233113" sldId="264"/>
            <ac:spMk id="3" creationId="{C020C4E0-730B-FD2B-83CE-3A79D5F680D7}"/>
          </ac:spMkLst>
        </pc:spChg>
      </pc:sldChg>
      <pc:sldChg chg="modNotesTx">
        <pc:chgData name="tysonswope@outlook.com" userId="0d739d6841b30cee" providerId="LiveId" clId="{25F736D2-C76C-42BC-912A-B2071DB56FF0}" dt="2023-11-15T03:19:11.219" v="213" actId="20577"/>
        <pc:sldMkLst>
          <pc:docMk/>
          <pc:sldMk cId="1230556676" sldId="265"/>
        </pc:sldMkLst>
      </pc:sldChg>
      <pc:sldChg chg="modNotesTx">
        <pc:chgData name="tysonswope@outlook.com" userId="0d739d6841b30cee" providerId="LiveId" clId="{25F736D2-C76C-42BC-912A-B2071DB56FF0}" dt="2023-11-15T04:25:35.633" v="246" actId="20577"/>
        <pc:sldMkLst>
          <pc:docMk/>
          <pc:sldMk cId="4066657563" sldId="266"/>
        </pc:sldMkLst>
      </pc:sldChg>
      <pc:sldChg chg="modSp new mod">
        <pc:chgData name="tysonswope@outlook.com" userId="0d739d6841b30cee" providerId="LiveId" clId="{25F736D2-C76C-42BC-912A-B2071DB56FF0}" dt="2023-11-15T20:10:08.985" v="455"/>
        <pc:sldMkLst>
          <pc:docMk/>
          <pc:sldMk cId="2352033218" sldId="268"/>
        </pc:sldMkLst>
        <pc:spChg chg="mod">
          <ac:chgData name="tysonswope@outlook.com" userId="0d739d6841b30cee" providerId="LiveId" clId="{25F736D2-C76C-42BC-912A-B2071DB56FF0}" dt="2023-11-15T20:10:06.689" v="454" actId="20577"/>
          <ac:spMkLst>
            <pc:docMk/>
            <pc:sldMk cId="2352033218" sldId="268"/>
            <ac:spMk id="2" creationId="{F72CE6A3-3200-03FC-8581-7A1CCBC4465D}"/>
          </ac:spMkLst>
        </pc:spChg>
        <pc:spChg chg="mod">
          <ac:chgData name="tysonswope@outlook.com" userId="0d739d6841b30cee" providerId="LiveId" clId="{25F736D2-C76C-42BC-912A-B2071DB56FF0}" dt="2023-11-15T20:10:08.985" v="455"/>
          <ac:spMkLst>
            <pc:docMk/>
            <pc:sldMk cId="2352033218" sldId="268"/>
            <ac:spMk id="3" creationId="{EEF36317-F1E7-659D-1931-FB7B465F860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88DE4E-6669-476E-946A-5557CB726CEC}" type="datetimeFigureOut">
              <a:rPr lang="en-US" smtClean="0"/>
              <a:t>11/15/2023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03B14E-7375-4FB0-8170-3B98A99BC88C}" type="slidenum">
              <a:rPr lang="en-US" smtClean="0"/>
              <a:t>‹#›</a:t>
            </a:fld>
            <a:endParaRPr lang="en-US"/>
          </a:p>
        </p:txBody>
      </p:sp>
    </p:spTree>
    <p:extLst>
      <p:ext uri="{BB962C8B-B14F-4D97-AF65-F5344CB8AC3E}">
        <p14:creationId xmlns:p14="http://schemas.microsoft.com/office/powerpoint/2010/main" val="993213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men were pioneering plant ecologist around the 1900s</a:t>
            </a:r>
          </a:p>
          <a:p>
            <a:endParaRPr lang="en-US" dirty="0"/>
          </a:p>
          <a:p>
            <a:r>
              <a:rPr lang="en-US" dirty="0"/>
              <a:t>- the quadrat method is useful in ecology when wanting to study animals and plants over a large area and over long amounts </a:t>
            </a:r>
            <a:r>
              <a:rPr lang="en-US"/>
              <a:t>of time. </a:t>
            </a:r>
            <a:endParaRPr lang="en-US" dirty="0"/>
          </a:p>
        </p:txBody>
      </p:sp>
      <p:sp>
        <p:nvSpPr>
          <p:cNvPr id="4" name="Slide Number Placeholder 3"/>
          <p:cNvSpPr>
            <a:spLocks noGrp="1"/>
          </p:cNvSpPr>
          <p:nvPr>
            <p:ph type="sldNum" sz="quarter" idx="5"/>
          </p:nvPr>
        </p:nvSpPr>
        <p:spPr/>
        <p:txBody>
          <a:bodyPr/>
          <a:lstStyle/>
          <a:p>
            <a:fld id="{1E03B14E-7375-4FB0-8170-3B98A99BC88C}" type="slidenum">
              <a:rPr lang="en-US" smtClean="0"/>
              <a:t>4</a:t>
            </a:fld>
            <a:endParaRPr lang="en-US"/>
          </a:p>
        </p:txBody>
      </p:sp>
    </p:spTree>
    <p:extLst>
      <p:ext uri="{BB962C8B-B14F-4D97-AF65-F5344CB8AC3E}">
        <p14:creationId xmlns:p14="http://schemas.microsoft.com/office/powerpoint/2010/main" val="1740758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pocket is the area around the quarterback on any pass play this goes from the outside shoulder of the tackle and all the way back to the edge of field.</a:t>
            </a:r>
          </a:p>
        </p:txBody>
      </p:sp>
      <p:sp>
        <p:nvSpPr>
          <p:cNvPr id="4" name="Slide Number Placeholder 3"/>
          <p:cNvSpPr>
            <a:spLocks noGrp="1"/>
          </p:cNvSpPr>
          <p:nvPr>
            <p:ph type="sldNum" sz="quarter" idx="5"/>
          </p:nvPr>
        </p:nvSpPr>
        <p:spPr/>
        <p:txBody>
          <a:bodyPr/>
          <a:lstStyle/>
          <a:p>
            <a:fld id="{1E03B14E-7375-4FB0-8170-3B98A99BC88C}" type="slidenum">
              <a:rPr lang="en-US" smtClean="0"/>
              <a:t>5</a:t>
            </a:fld>
            <a:endParaRPr lang="en-US"/>
          </a:p>
        </p:txBody>
      </p:sp>
    </p:spTree>
    <p:extLst>
      <p:ext uri="{BB962C8B-B14F-4D97-AF65-F5344CB8AC3E}">
        <p14:creationId xmlns:p14="http://schemas.microsoft.com/office/powerpoint/2010/main" val="1518009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Null hypothesis is, the position of where the quarterback is when releasing the football inside the window is spatially random</a:t>
            </a:r>
          </a:p>
        </p:txBody>
      </p:sp>
      <p:sp>
        <p:nvSpPr>
          <p:cNvPr id="4" name="Slide Number Placeholder 3"/>
          <p:cNvSpPr>
            <a:spLocks noGrp="1"/>
          </p:cNvSpPr>
          <p:nvPr>
            <p:ph type="sldNum" sz="quarter" idx="5"/>
          </p:nvPr>
        </p:nvSpPr>
        <p:spPr/>
        <p:txBody>
          <a:bodyPr/>
          <a:lstStyle/>
          <a:p>
            <a:fld id="{1E03B14E-7375-4FB0-8170-3B98A99BC88C}" type="slidenum">
              <a:rPr lang="en-US" smtClean="0"/>
              <a:t>6</a:t>
            </a:fld>
            <a:endParaRPr lang="en-US"/>
          </a:p>
        </p:txBody>
      </p:sp>
    </p:spTree>
    <p:extLst>
      <p:ext uri="{BB962C8B-B14F-4D97-AF65-F5344CB8AC3E}">
        <p14:creationId xmlns:p14="http://schemas.microsoft.com/office/powerpoint/2010/main" val="1762785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watch the Superbowl and explore analytic websites that gives us information on where the quarterback released the ball from relative to the ball 	placement .</a:t>
            </a:r>
          </a:p>
          <a:p>
            <a:r>
              <a:rPr lang="en-US" dirty="0"/>
              <a:t>Plot where the ball is and where he releases the ball from </a:t>
            </a:r>
          </a:p>
        </p:txBody>
      </p:sp>
      <p:sp>
        <p:nvSpPr>
          <p:cNvPr id="4" name="Slide Number Placeholder 3"/>
          <p:cNvSpPr>
            <a:spLocks noGrp="1"/>
          </p:cNvSpPr>
          <p:nvPr>
            <p:ph type="sldNum" sz="quarter" idx="5"/>
          </p:nvPr>
        </p:nvSpPr>
        <p:spPr/>
        <p:txBody>
          <a:bodyPr/>
          <a:lstStyle/>
          <a:p>
            <a:fld id="{1E03B14E-7375-4FB0-8170-3B98A99BC88C}" type="slidenum">
              <a:rPr lang="en-US" smtClean="0"/>
              <a:t>7</a:t>
            </a:fld>
            <a:endParaRPr lang="en-US"/>
          </a:p>
        </p:txBody>
      </p:sp>
    </p:spTree>
    <p:extLst>
      <p:ext uri="{BB962C8B-B14F-4D97-AF65-F5344CB8AC3E}">
        <p14:creationId xmlns:p14="http://schemas.microsoft.com/office/powerpoint/2010/main" val="989351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box method is a method to gather the points from all over the field where the </a:t>
            </a:r>
            <a:r>
              <a:rPr lang="en-US" dirty="0" err="1"/>
              <a:t>qb</a:t>
            </a:r>
            <a:r>
              <a:rPr lang="en-US" dirty="0"/>
              <a:t> released the ball with many different ball placements and place them into one window. The dimensions of the window will have to be determined after the points are all plotted to make sure we are gathering enough of the data to have more accurate findings. </a:t>
            </a:r>
          </a:p>
        </p:txBody>
      </p:sp>
      <p:sp>
        <p:nvSpPr>
          <p:cNvPr id="4" name="Slide Number Placeholder 3"/>
          <p:cNvSpPr>
            <a:spLocks noGrp="1"/>
          </p:cNvSpPr>
          <p:nvPr>
            <p:ph type="sldNum" sz="quarter" idx="5"/>
          </p:nvPr>
        </p:nvSpPr>
        <p:spPr/>
        <p:txBody>
          <a:bodyPr/>
          <a:lstStyle/>
          <a:p>
            <a:fld id="{1E03B14E-7375-4FB0-8170-3B98A99BC88C}" type="slidenum">
              <a:rPr lang="en-US" smtClean="0"/>
              <a:t>8</a:t>
            </a:fld>
            <a:endParaRPr lang="en-US"/>
          </a:p>
        </p:txBody>
      </p:sp>
    </p:spTree>
    <p:extLst>
      <p:ext uri="{BB962C8B-B14F-4D97-AF65-F5344CB8AC3E}">
        <p14:creationId xmlns:p14="http://schemas.microsoft.com/office/powerpoint/2010/main" val="1550660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subdivide our window up into smaller windows, we will explore the point density of our data. For each sub window we will calculate the actual number of balls thrown, and the expected number of balls thrown. </a:t>
            </a:r>
          </a:p>
        </p:txBody>
      </p:sp>
      <p:sp>
        <p:nvSpPr>
          <p:cNvPr id="4" name="Slide Number Placeholder 3"/>
          <p:cNvSpPr>
            <a:spLocks noGrp="1"/>
          </p:cNvSpPr>
          <p:nvPr>
            <p:ph type="sldNum" sz="quarter" idx="5"/>
          </p:nvPr>
        </p:nvSpPr>
        <p:spPr/>
        <p:txBody>
          <a:bodyPr/>
          <a:lstStyle/>
          <a:p>
            <a:fld id="{1E03B14E-7375-4FB0-8170-3B98A99BC88C}" type="slidenum">
              <a:rPr lang="en-US" smtClean="0"/>
              <a:t>9</a:t>
            </a:fld>
            <a:endParaRPr lang="en-US"/>
          </a:p>
        </p:txBody>
      </p:sp>
    </p:spTree>
    <p:extLst>
      <p:ext uri="{BB962C8B-B14F-4D97-AF65-F5344CB8AC3E}">
        <p14:creationId xmlns:p14="http://schemas.microsoft.com/office/powerpoint/2010/main" val="321688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simply taking the data we have already collected and applying it to the chi-squared distribution. </a:t>
            </a:r>
          </a:p>
          <a:p>
            <a:r>
              <a:rPr lang="en-US" dirty="0"/>
              <a:t>-Chi – squared distribution is used for a goodness of fit test, see how much the observed and expected counts differ </a:t>
            </a:r>
          </a:p>
        </p:txBody>
      </p:sp>
      <p:sp>
        <p:nvSpPr>
          <p:cNvPr id="4" name="Slide Number Placeholder 3"/>
          <p:cNvSpPr>
            <a:spLocks noGrp="1"/>
          </p:cNvSpPr>
          <p:nvPr>
            <p:ph type="sldNum" sz="quarter" idx="5"/>
          </p:nvPr>
        </p:nvSpPr>
        <p:spPr/>
        <p:txBody>
          <a:bodyPr/>
          <a:lstStyle/>
          <a:p>
            <a:fld id="{1E03B14E-7375-4FB0-8170-3B98A99BC88C}" type="slidenum">
              <a:rPr lang="en-US" smtClean="0"/>
              <a:t>10</a:t>
            </a:fld>
            <a:endParaRPr lang="en-US"/>
          </a:p>
        </p:txBody>
      </p:sp>
    </p:spTree>
    <p:extLst>
      <p:ext uri="{BB962C8B-B14F-4D97-AF65-F5344CB8AC3E}">
        <p14:creationId xmlns:p14="http://schemas.microsoft.com/office/powerpoint/2010/main" val="653653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we have the data from our chi-squared distribution we will take the points and put them into excel and find a p-value.</a:t>
            </a:r>
          </a:p>
          <a:p>
            <a:r>
              <a:rPr lang="en-US" dirty="0"/>
              <a:t>This p-value will tell us how likely the arrangement of points is to occur given our null hypothesis. </a:t>
            </a:r>
          </a:p>
        </p:txBody>
      </p:sp>
      <p:sp>
        <p:nvSpPr>
          <p:cNvPr id="4" name="Slide Number Placeholder 3"/>
          <p:cNvSpPr>
            <a:spLocks noGrp="1"/>
          </p:cNvSpPr>
          <p:nvPr>
            <p:ph type="sldNum" sz="quarter" idx="5"/>
          </p:nvPr>
        </p:nvSpPr>
        <p:spPr/>
        <p:txBody>
          <a:bodyPr/>
          <a:lstStyle/>
          <a:p>
            <a:fld id="{1E03B14E-7375-4FB0-8170-3B98A99BC88C}" type="slidenum">
              <a:rPr lang="en-US" smtClean="0"/>
              <a:t>11</a:t>
            </a:fld>
            <a:endParaRPr lang="en-US"/>
          </a:p>
        </p:txBody>
      </p:sp>
    </p:spTree>
    <p:extLst>
      <p:ext uri="{BB962C8B-B14F-4D97-AF65-F5344CB8AC3E}">
        <p14:creationId xmlns:p14="http://schemas.microsoft.com/office/powerpoint/2010/main" val="1226088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71E27-95D2-4A6F-4928-022B3A824D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558626-776C-A84F-6F1A-D2DAF3D1D6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355852-F1FE-47ED-E247-FE850A75FBDA}"/>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B97B7636-FE53-7741-D275-689AAF7361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B9B787-70BC-C51B-AEB2-C4F93CA0B11A}"/>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2869443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F52DF-CB2A-56EC-64C5-50A1C1B00D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2D3A3F-9ECC-9FCD-79D9-F902E594D2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71FCF6-870D-8D2B-4FEB-270ACD519F2F}"/>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23C98067-8C43-6575-FE40-95D6E36A0B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C22701-5798-E8C4-6E7B-2E778D99C0B3}"/>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1736957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D6657F-8B55-0467-DA51-094BDF7B0E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35C0D0B-2324-8D78-6E36-F21DDF9E0B8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AA9134-58CD-DE25-E826-695D54C40344}"/>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6B3E0759-A70C-9CFE-A87A-EE96D0B48A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F3963D-7ACB-DA1B-0826-AAE4E1082776}"/>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1492431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4872-04EB-EF65-3221-BD4DB05E92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DC58C5-1740-7CF3-226D-AB8A155CC2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448C96-E3B9-BE87-213A-C02D5ED7D791}"/>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5F188F91-B09F-850F-4EC7-00BE5DD5BF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C20016-F0CE-5AAC-594A-917DAD17164E}"/>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318259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2518A-F97F-F964-6FCF-992AA38FEE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33F3DC-76E4-10BE-0D8C-6D62201CFD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716270-60FB-5F96-9456-093FABFA1951}"/>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BBF287AA-D7E4-919B-00CA-825CA22C53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11B480-EA2C-DB4A-175B-38A165778F1B}"/>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53145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4E7CB-027D-4DA2-005E-38BBFD026C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4ADEF0-F89E-FF4C-2C8D-9B069F953D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31F7CC4-8427-6014-795A-296AF1EF24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F7E857-10B3-DD46-AEE5-09FF4329F6D8}"/>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6" name="Footer Placeholder 5">
            <a:extLst>
              <a:ext uri="{FF2B5EF4-FFF2-40B4-BE49-F238E27FC236}">
                <a16:creationId xmlns:a16="http://schemas.microsoft.com/office/drawing/2014/main" id="{6512B937-1076-19D3-B61A-3D8492BA5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926793-0400-57A1-C582-992C305EBFBD}"/>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666718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A200C-1269-C67C-50ED-D2396ECC67F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813496-31B9-B153-0A7A-6DBBF82AE9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1D3332-1492-15ED-A420-8AA2D19EA9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7FCDB1-A2FB-BEAC-402F-C170DE93A0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8BA127-2B12-7091-00D9-C7ABCEB2DA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3B25AC-53A7-83C1-731C-E7696E00E1AC}"/>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8" name="Footer Placeholder 7">
            <a:extLst>
              <a:ext uri="{FF2B5EF4-FFF2-40B4-BE49-F238E27FC236}">
                <a16:creationId xmlns:a16="http://schemas.microsoft.com/office/drawing/2014/main" id="{E48ADA69-6210-23A3-9147-DB32A01469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E8095C-C773-DE95-5435-74E1162F47FD}"/>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2982196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4C386-7695-F06F-BB4F-31808F090C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72F3E6F-FA2C-5FC2-0483-0CDF203ECBA8}"/>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4" name="Footer Placeholder 3">
            <a:extLst>
              <a:ext uri="{FF2B5EF4-FFF2-40B4-BE49-F238E27FC236}">
                <a16:creationId xmlns:a16="http://schemas.microsoft.com/office/drawing/2014/main" id="{3CC6B997-8707-53D0-4CBF-90B7572C4A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F9317C-85D7-ADF4-07F9-DC8588CF27CA}"/>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3758808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779628-2D82-F6EE-9149-1CFBB3600858}"/>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3" name="Footer Placeholder 2">
            <a:extLst>
              <a:ext uri="{FF2B5EF4-FFF2-40B4-BE49-F238E27FC236}">
                <a16:creationId xmlns:a16="http://schemas.microsoft.com/office/drawing/2014/main" id="{CDA7DA09-BAF2-DF7B-F7E4-F47A55A9D0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DCFB589-31C8-F709-3DD5-EF23DFB21E27}"/>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2495732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CC034-4465-39E7-8BFC-0B680BA18A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745557-E3B4-1716-A68F-77117BB561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BE25C5-ED80-C350-1352-A53AA20B0A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BFD1B1-96F8-E13C-F8DD-FCF15E3B469C}"/>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6" name="Footer Placeholder 5">
            <a:extLst>
              <a:ext uri="{FF2B5EF4-FFF2-40B4-BE49-F238E27FC236}">
                <a16:creationId xmlns:a16="http://schemas.microsoft.com/office/drawing/2014/main" id="{D70B97B0-32C1-E2E2-BEAD-FD33F058AD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E96783-6254-772E-3033-5D6A9CBACE09}"/>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2670611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B20CD-3064-81F6-4595-4EF7A7A239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6F5EFAA-91D8-C216-EC3F-CD8D416A3C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B81232-2C72-4765-1CD8-7911D810A2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0D2D76-76E3-1EEF-3347-BB2108042009}"/>
              </a:ext>
            </a:extLst>
          </p:cNvPr>
          <p:cNvSpPr>
            <a:spLocks noGrp="1"/>
          </p:cNvSpPr>
          <p:nvPr>
            <p:ph type="dt" sz="half" idx="10"/>
          </p:nvPr>
        </p:nvSpPr>
        <p:spPr/>
        <p:txBody>
          <a:bodyPr/>
          <a:lstStyle/>
          <a:p>
            <a:fld id="{94147DE9-2191-4302-9B12-8E56C7E697EE}" type="datetimeFigureOut">
              <a:rPr lang="en-US" smtClean="0"/>
              <a:t>11/15/2023</a:t>
            </a:fld>
            <a:endParaRPr lang="en-US"/>
          </a:p>
        </p:txBody>
      </p:sp>
      <p:sp>
        <p:nvSpPr>
          <p:cNvPr id="6" name="Footer Placeholder 5">
            <a:extLst>
              <a:ext uri="{FF2B5EF4-FFF2-40B4-BE49-F238E27FC236}">
                <a16:creationId xmlns:a16="http://schemas.microsoft.com/office/drawing/2014/main" id="{9BB69F6C-D288-82D7-0086-D805511501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3FE5D9-2597-4DE2-0C29-7EF569C77D6C}"/>
              </a:ext>
            </a:extLst>
          </p:cNvPr>
          <p:cNvSpPr>
            <a:spLocks noGrp="1"/>
          </p:cNvSpPr>
          <p:nvPr>
            <p:ph type="sldNum" sz="quarter" idx="12"/>
          </p:nvPr>
        </p:nvSpPr>
        <p:spPr/>
        <p:txBody>
          <a:bodyPr/>
          <a:lstStyle/>
          <a:p>
            <a:fld id="{C1D1FDEB-B0AC-43C6-805F-C0EB96B5E049}" type="slidenum">
              <a:rPr lang="en-US" smtClean="0"/>
              <a:t>‹#›</a:t>
            </a:fld>
            <a:endParaRPr lang="en-US"/>
          </a:p>
        </p:txBody>
      </p:sp>
    </p:spTree>
    <p:extLst>
      <p:ext uri="{BB962C8B-B14F-4D97-AF65-F5344CB8AC3E}">
        <p14:creationId xmlns:p14="http://schemas.microsoft.com/office/powerpoint/2010/main" val="3933772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1A22DB-7CDD-E4A6-0A7E-1F565AB384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B7656D-C388-0C67-606E-525801F94C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D8930A-B860-5C3E-1DA6-6937D70032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147DE9-2191-4302-9B12-8E56C7E697EE}" type="datetimeFigureOut">
              <a:rPr lang="en-US" smtClean="0"/>
              <a:t>11/15/2023</a:t>
            </a:fld>
            <a:endParaRPr lang="en-US"/>
          </a:p>
        </p:txBody>
      </p:sp>
      <p:sp>
        <p:nvSpPr>
          <p:cNvPr id="5" name="Footer Placeholder 4">
            <a:extLst>
              <a:ext uri="{FF2B5EF4-FFF2-40B4-BE49-F238E27FC236}">
                <a16:creationId xmlns:a16="http://schemas.microsoft.com/office/drawing/2014/main" id="{515531A4-0E8A-6E57-5046-558E29AF0C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6D3008D-1B74-4D3C-DEAF-1C12354CF0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D1FDEB-B0AC-43C6-805F-C0EB96B5E049}" type="slidenum">
              <a:rPr lang="en-US" smtClean="0"/>
              <a:t>‹#›</a:t>
            </a:fld>
            <a:endParaRPr lang="en-US"/>
          </a:p>
        </p:txBody>
      </p:sp>
    </p:spTree>
    <p:extLst>
      <p:ext uri="{BB962C8B-B14F-4D97-AF65-F5344CB8AC3E}">
        <p14:creationId xmlns:p14="http://schemas.microsoft.com/office/powerpoint/2010/main" val="206094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6CE48-77FD-3BFD-4E43-B5779BFD9815}"/>
              </a:ext>
            </a:extLst>
          </p:cNvPr>
          <p:cNvSpPr>
            <a:spLocks noGrp="1"/>
          </p:cNvSpPr>
          <p:nvPr>
            <p:ph type="ctrTitle"/>
          </p:nvPr>
        </p:nvSpPr>
        <p:spPr/>
        <p:txBody>
          <a:bodyPr/>
          <a:lstStyle/>
          <a:p>
            <a:r>
              <a:rPr lang="en-US" dirty="0"/>
              <a:t>Research Proposal </a:t>
            </a:r>
          </a:p>
        </p:txBody>
      </p:sp>
      <p:sp>
        <p:nvSpPr>
          <p:cNvPr id="3" name="Subtitle 2">
            <a:extLst>
              <a:ext uri="{FF2B5EF4-FFF2-40B4-BE49-F238E27FC236}">
                <a16:creationId xmlns:a16="http://schemas.microsoft.com/office/drawing/2014/main" id="{06B65B23-B613-E5A7-B24A-C097BDB29345}"/>
              </a:ext>
            </a:extLst>
          </p:cNvPr>
          <p:cNvSpPr>
            <a:spLocks noGrp="1"/>
          </p:cNvSpPr>
          <p:nvPr>
            <p:ph type="subTitle" idx="1"/>
          </p:nvPr>
        </p:nvSpPr>
        <p:spPr/>
        <p:txBody>
          <a:bodyPr/>
          <a:lstStyle/>
          <a:p>
            <a:r>
              <a:rPr lang="en-US" dirty="0"/>
              <a:t>MA: 470</a:t>
            </a:r>
          </a:p>
          <a:p>
            <a:r>
              <a:rPr lang="en-US" dirty="0"/>
              <a:t>Tyson Swope</a:t>
            </a:r>
          </a:p>
        </p:txBody>
      </p:sp>
    </p:spTree>
    <p:extLst>
      <p:ext uri="{BB962C8B-B14F-4D97-AF65-F5344CB8AC3E}">
        <p14:creationId xmlns:p14="http://schemas.microsoft.com/office/powerpoint/2010/main" val="2228902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37F88-0331-EA72-9902-0F8E9F25B2B2}"/>
              </a:ext>
            </a:extLst>
          </p:cNvPr>
          <p:cNvSpPr>
            <a:spLocks noGrp="1"/>
          </p:cNvSpPr>
          <p:nvPr>
            <p:ph type="title"/>
          </p:nvPr>
        </p:nvSpPr>
        <p:spPr/>
        <p:txBody>
          <a:bodyPr/>
          <a:lstStyle/>
          <a:p>
            <a:r>
              <a:rPr lang="en-US" dirty="0"/>
              <a:t>Plan of action cont. </a:t>
            </a:r>
          </a:p>
        </p:txBody>
      </p:sp>
      <p:sp>
        <p:nvSpPr>
          <p:cNvPr id="3" name="Content Placeholder 2">
            <a:extLst>
              <a:ext uri="{FF2B5EF4-FFF2-40B4-BE49-F238E27FC236}">
                <a16:creationId xmlns:a16="http://schemas.microsoft.com/office/drawing/2014/main" id="{2B5C9492-4B62-47EB-E6DE-2AE7CE2CE15F}"/>
              </a:ext>
            </a:extLst>
          </p:cNvPr>
          <p:cNvSpPr>
            <a:spLocks noGrp="1"/>
          </p:cNvSpPr>
          <p:nvPr>
            <p:ph idx="1"/>
          </p:nvPr>
        </p:nvSpPr>
        <p:spPr/>
        <p:txBody>
          <a:bodyPr/>
          <a:lstStyle/>
          <a:p>
            <a:r>
              <a:rPr lang="en-US" sz="2200" dirty="0"/>
              <a:t>State the null hypothesis </a:t>
            </a:r>
          </a:p>
          <a:p>
            <a:r>
              <a:rPr lang="en-US" sz="2200" dirty="0"/>
              <a:t>Investigate the Superbowl </a:t>
            </a:r>
          </a:p>
          <a:p>
            <a:r>
              <a:rPr lang="en-US" sz="2200" dirty="0"/>
              <a:t>Apply the moving box method </a:t>
            </a:r>
          </a:p>
          <a:p>
            <a:r>
              <a:rPr lang="en-US" sz="2200" dirty="0"/>
              <a:t>Begin to set up the Quadrat Method </a:t>
            </a:r>
          </a:p>
          <a:p>
            <a:r>
              <a:rPr lang="en-US" sz="3200" dirty="0"/>
              <a:t>Implement the Chi-Squared distribution </a:t>
            </a:r>
          </a:p>
          <a:p>
            <a:r>
              <a:rPr lang="en-US" sz="2200" dirty="0"/>
              <a:t>Find the p-value </a:t>
            </a:r>
          </a:p>
          <a:p>
            <a:endParaRPr lang="en-US" dirty="0"/>
          </a:p>
        </p:txBody>
      </p:sp>
    </p:spTree>
    <p:extLst>
      <p:ext uri="{BB962C8B-B14F-4D97-AF65-F5344CB8AC3E}">
        <p14:creationId xmlns:p14="http://schemas.microsoft.com/office/powerpoint/2010/main" val="1230556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C2D3A-21BB-1F50-FF7E-D8D9104A0141}"/>
              </a:ext>
            </a:extLst>
          </p:cNvPr>
          <p:cNvSpPr>
            <a:spLocks noGrp="1"/>
          </p:cNvSpPr>
          <p:nvPr>
            <p:ph type="title"/>
          </p:nvPr>
        </p:nvSpPr>
        <p:spPr/>
        <p:txBody>
          <a:bodyPr/>
          <a:lstStyle/>
          <a:p>
            <a:r>
              <a:rPr lang="en-US" dirty="0"/>
              <a:t>Plan of action cont. </a:t>
            </a:r>
          </a:p>
        </p:txBody>
      </p:sp>
      <p:sp>
        <p:nvSpPr>
          <p:cNvPr id="3" name="Content Placeholder 2">
            <a:extLst>
              <a:ext uri="{FF2B5EF4-FFF2-40B4-BE49-F238E27FC236}">
                <a16:creationId xmlns:a16="http://schemas.microsoft.com/office/drawing/2014/main" id="{285D8BF0-5A8F-FE77-5311-8BB9ED2E2619}"/>
              </a:ext>
            </a:extLst>
          </p:cNvPr>
          <p:cNvSpPr>
            <a:spLocks noGrp="1"/>
          </p:cNvSpPr>
          <p:nvPr>
            <p:ph idx="1"/>
          </p:nvPr>
        </p:nvSpPr>
        <p:spPr/>
        <p:txBody>
          <a:bodyPr/>
          <a:lstStyle/>
          <a:p>
            <a:r>
              <a:rPr lang="en-US" sz="2200" dirty="0"/>
              <a:t>State the null hypothesis </a:t>
            </a:r>
          </a:p>
          <a:p>
            <a:r>
              <a:rPr lang="en-US" sz="2200" dirty="0"/>
              <a:t>Investigate the Superbowl </a:t>
            </a:r>
          </a:p>
          <a:p>
            <a:r>
              <a:rPr lang="en-US" sz="2200" dirty="0"/>
              <a:t>Apply the moving box method </a:t>
            </a:r>
          </a:p>
          <a:p>
            <a:r>
              <a:rPr lang="en-US" sz="2200" dirty="0"/>
              <a:t>Begin to set up the Quadrat Method </a:t>
            </a:r>
          </a:p>
          <a:p>
            <a:r>
              <a:rPr lang="en-US" sz="2200" dirty="0"/>
              <a:t>Implement the Chi-Squared distribution </a:t>
            </a:r>
          </a:p>
          <a:p>
            <a:r>
              <a:rPr lang="en-US" sz="3200" dirty="0"/>
              <a:t>Find the p-value </a:t>
            </a:r>
          </a:p>
          <a:p>
            <a:endParaRPr lang="en-US" dirty="0"/>
          </a:p>
        </p:txBody>
      </p:sp>
    </p:spTree>
    <p:extLst>
      <p:ext uri="{BB962C8B-B14F-4D97-AF65-F5344CB8AC3E}">
        <p14:creationId xmlns:p14="http://schemas.microsoft.com/office/powerpoint/2010/main" val="4066657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CE6A3-3200-03FC-8581-7A1CCBC4465D}"/>
              </a:ext>
            </a:extLst>
          </p:cNvPr>
          <p:cNvSpPr>
            <a:spLocks noGrp="1"/>
          </p:cNvSpPr>
          <p:nvPr>
            <p:ph type="title"/>
          </p:nvPr>
        </p:nvSpPr>
        <p:spPr/>
        <p:txBody>
          <a:bodyPr/>
          <a:lstStyle/>
          <a:p>
            <a:r>
              <a:rPr lang="en-US" dirty="0"/>
              <a:t>Refences </a:t>
            </a:r>
          </a:p>
        </p:txBody>
      </p:sp>
      <p:sp>
        <p:nvSpPr>
          <p:cNvPr id="3" name="Content Placeholder 2">
            <a:extLst>
              <a:ext uri="{FF2B5EF4-FFF2-40B4-BE49-F238E27FC236}">
                <a16:creationId xmlns:a16="http://schemas.microsoft.com/office/drawing/2014/main" id="{EEF36317-F1E7-659D-1931-FB7B465F860C}"/>
              </a:ext>
            </a:extLst>
          </p:cNvPr>
          <p:cNvSpPr>
            <a:spLocks noGrp="1"/>
          </p:cNvSpPr>
          <p:nvPr>
            <p:ph idx="1"/>
          </p:nvPr>
        </p:nvSpPr>
        <p:spPr/>
        <p:txBody>
          <a:bodyPr/>
          <a:lstStyle/>
          <a:p>
            <a:r>
              <a:rPr lang="en-US" dirty="0"/>
              <a:t>Bell, Lindsey and Hill, Paul. </a:t>
            </a:r>
            <a:r>
              <a:rPr lang="en-US"/>
              <a:t>“An Investigation of Metropolitan Crime Distribution.” Taylor and Francis Online, An Investigation of Metropolitan Crime Distribution (bsc.edu)</a:t>
            </a:r>
          </a:p>
        </p:txBody>
      </p:sp>
    </p:spTree>
    <p:extLst>
      <p:ext uri="{BB962C8B-B14F-4D97-AF65-F5344CB8AC3E}">
        <p14:creationId xmlns:p14="http://schemas.microsoft.com/office/powerpoint/2010/main" val="2352033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3363022-C969-41E9-8EB2-E4C94908C1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20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1AD6B3-BE88-4CEB-BA17-790657CC4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06852E-2299-5F07-266E-7AF10C03C686}"/>
              </a:ext>
            </a:extLst>
          </p:cNvPr>
          <p:cNvSpPr>
            <a:spLocks noGrp="1"/>
          </p:cNvSpPr>
          <p:nvPr>
            <p:ph type="title"/>
          </p:nvPr>
        </p:nvSpPr>
        <p:spPr>
          <a:xfrm>
            <a:off x="6891422" y="2794881"/>
            <a:ext cx="4805996" cy="1297115"/>
          </a:xfrm>
        </p:spPr>
        <p:txBody>
          <a:bodyPr vert="horz" lIns="91440" tIns="45720" rIns="91440" bIns="45720" rtlCol="0" anchor="t">
            <a:normAutofit fontScale="90000"/>
          </a:bodyPr>
          <a:lstStyle/>
          <a:p>
            <a:r>
              <a:rPr lang="en-US" sz="4000" kern="1200" dirty="0">
                <a:solidFill>
                  <a:schemeClr val="tx2"/>
                </a:solidFill>
                <a:latin typeface="+mj-lt"/>
                <a:ea typeface="+mj-ea"/>
                <a:cs typeface="+mj-cs"/>
              </a:rPr>
              <a:t>Thank you</a:t>
            </a:r>
            <a:br>
              <a:rPr lang="en-US" sz="4000" kern="1200" dirty="0">
                <a:solidFill>
                  <a:schemeClr val="tx2"/>
                </a:solidFill>
                <a:latin typeface="+mj-lt"/>
                <a:ea typeface="+mj-ea"/>
                <a:cs typeface="+mj-cs"/>
              </a:rPr>
            </a:br>
            <a:br>
              <a:rPr lang="en-US" sz="4000" kern="1200" dirty="0">
                <a:solidFill>
                  <a:schemeClr val="tx2"/>
                </a:solidFill>
                <a:latin typeface="+mj-lt"/>
                <a:ea typeface="+mj-ea"/>
                <a:cs typeface="+mj-cs"/>
              </a:rPr>
            </a:br>
            <a:r>
              <a:rPr lang="en-US" sz="4000" kern="1200" dirty="0">
                <a:solidFill>
                  <a:schemeClr val="tx2"/>
                </a:solidFill>
                <a:latin typeface="+mj-lt"/>
                <a:ea typeface="+mj-ea"/>
                <a:cs typeface="+mj-cs"/>
              </a:rPr>
              <a:t>Questions?  </a:t>
            </a:r>
          </a:p>
        </p:txBody>
      </p:sp>
      <p:pic>
        <p:nvPicPr>
          <p:cNvPr id="7" name="Graphic 6" descr="Smiling Face with No Fill">
            <a:extLst>
              <a:ext uri="{FF2B5EF4-FFF2-40B4-BE49-F238E27FC236}">
                <a16:creationId xmlns:a16="http://schemas.microsoft.com/office/drawing/2014/main" id="{CDDD09FC-573B-3D8C-8FC5-45C8391A2BF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0470" y="1815320"/>
            <a:ext cx="4141760" cy="4141760"/>
          </a:xfrm>
          <a:custGeom>
            <a:avLst/>
            <a:gdLst/>
            <a:ahLst/>
            <a:cxnLst/>
            <a:rect l="l" t="t" r="r" b="b"/>
            <a:pathLst>
              <a:path w="4141760" h="4377846">
                <a:moveTo>
                  <a:pt x="0" y="0"/>
                </a:moveTo>
                <a:lnTo>
                  <a:pt x="4141760" y="0"/>
                </a:lnTo>
                <a:lnTo>
                  <a:pt x="4141760" y="4377846"/>
                </a:lnTo>
                <a:lnTo>
                  <a:pt x="0" y="4377846"/>
                </a:lnTo>
                <a:close/>
              </a:path>
            </a:pathLst>
          </a:custGeom>
        </p:spPr>
      </p:pic>
      <p:grpSp>
        <p:nvGrpSpPr>
          <p:cNvPr id="14" name="Group 13">
            <a:extLst>
              <a:ext uri="{FF2B5EF4-FFF2-40B4-BE49-F238E27FC236}">
                <a16:creationId xmlns:a16="http://schemas.microsoft.com/office/drawing/2014/main" id="{89D1390B-7E13-4B4F-9CB2-391063412E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53" y="-5977"/>
            <a:ext cx="6238675" cy="6863979"/>
            <a:chOff x="305" y="-5977"/>
            <a:chExt cx="6238675" cy="6863979"/>
          </a:xfrm>
        </p:grpSpPr>
        <p:sp>
          <p:nvSpPr>
            <p:cNvPr id="15" name="Freeform: Shape 14">
              <a:extLst>
                <a:ext uri="{FF2B5EF4-FFF2-40B4-BE49-F238E27FC236}">
                  <a16:creationId xmlns:a16="http://schemas.microsoft.com/office/drawing/2014/main" id="{9E720206-AA49-4786-A932-A2650DE09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34854"/>
              <a:ext cx="6028697" cy="6817170"/>
            </a:xfrm>
            <a:custGeom>
              <a:avLst/>
              <a:gdLst>
                <a:gd name="connsiteX0" fmla="*/ 6028697 w 6028697"/>
                <a:gd name="connsiteY0" fmla="*/ 6155323 h 6817170"/>
                <a:gd name="connsiteX1" fmla="*/ 6028697 w 6028697"/>
                <a:gd name="connsiteY1" fmla="*/ 6817170 h 6817170"/>
                <a:gd name="connsiteX2" fmla="*/ 5157862 w 6028697"/>
                <a:gd name="connsiteY2" fmla="*/ 6817170 h 6817170"/>
                <a:gd name="connsiteX3" fmla="*/ 5347156 w 6028697"/>
                <a:gd name="connsiteY3" fmla="*/ 6687553 h 6817170"/>
                <a:gd name="connsiteX4" fmla="*/ 5487470 w 6028697"/>
                <a:gd name="connsiteY4" fmla="*/ 6581714 h 6817170"/>
                <a:gd name="connsiteX5" fmla="*/ 5627642 w 6028697"/>
                <a:gd name="connsiteY5" fmla="*/ 6472328 h 6817170"/>
                <a:gd name="connsiteX6" fmla="*/ 5911392 w 6028697"/>
                <a:gd name="connsiteY6" fmla="*/ 6245328 h 6817170"/>
                <a:gd name="connsiteX7" fmla="*/ 4481066 w 6028697"/>
                <a:gd name="connsiteY7" fmla="*/ 478 h 6817170"/>
                <a:gd name="connsiteX8" fmla="*/ 4672258 w 6028697"/>
                <a:gd name="connsiteY8" fmla="*/ 7519 h 6817170"/>
                <a:gd name="connsiteX9" fmla="*/ 5429869 w 6028697"/>
                <a:gd name="connsiteY9" fmla="*/ 125134 h 6817170"/>
                <a:gd name="connsiteX10" fmla="*/ 5976319 w 6028697"/>
                <a:gd name="connsiteY10" fmla="*/ 314893 h 6817170"/>
                <a:gd name="connsiteX11" fmla="*/ 6028697 w 6028697"/>
                <a:gd name="connsiteY11" fmla="*/ 339901 h 6817170"/>
                <a:gd name="connsiteX12" fmla="*/ 6028697 w 6028697"/>
                <a:gd name="connsiteY12" fmla="*/ 732458 h 6817170"/>
                <a:gd name="connsiteX13" fmla="*/ 5990985 w 6028697"/>
                <a:gd name="connsiteY13" fmla="*/ 712211 h 6817170"/>
                <a:gd name="connsiteX14" fmla="*/ 5341339 w 6028697"/>
                <a:gd name="connsiteY14" fmla="*/ 475281 h 6817170"/>
                <a:gd name="connsiteX15" fmla="*/ 4651969 w 6028697"/>
                <a:gd name="connsiteY15" fmla="*/ 377104 h 6817170"/>
                <a:gd name="connsiteX16" fmla="*/ 3953093 w 6028697"/>
                <a:gd name="connsiteY16" fmla="*/ 402498 h 6817170"/>
                <a:gd name="connsiteX17" fmla="*/ 3267413 w 6028697"/>
                <a:gd name="connsiteY17" fmla="*/ 546643 h 6817170"/>
                <a:gd name="connsiteX18" fmla="*/ 1439498 w 6028697"/>
                <a:gd name="connsiteY18" fmla="*/ 1568141 h 6817170"/>
                <a:gd name="connsiteX19" fmla="*/ 960671 w 6028697"/>
                <a:gd name="connsiteY19" fmla="*/ 2082013 h 6817170"/>
                <a:gd name="connsiteX20" fmla="*/ 581866 w 6028697"/>
                <a:gd name="connsiteY20" fmla="*/ 2672638 h 6817170"/>
                <a:gd name="connsiteX21" fmla="*/ 324789 w 6028697"/>
                <a:gd name="connsiteY21" fmla="*/ 3325262 h 6817170"/>
                <a:gd name="connsiteX22" fmla="*/ 231151 w 6028697"/>
                <a:gd name="connsiteY22" fmla="*/ 4022292 h 6817170"/>
                <a:gd name="connsiteX23" fmla="*/ 270592 w 6028697"/>
                <a:gd name="connsiteY23" fmla="*/ 4362792 h 6817170"/>
                <a:gd name="connsiteX24" fmla="*/ 387213 w 6028697"/>
                <a:gd name="connsiteY24" fmla="*/ 4681585 h 6817170"/>
                <a:gd name="connsiteX25" fmla="*/ 468507 w 6028697"/>
                <a:gd name="connsiteY25" fmla="*/ 4831546 h 6817170"/>
                <a:gd name="connsiteX26" fmla="*/ 561862 w 6028697"/>
                <a:gd name="connsiteY26" fmla="*/ 4976826 h 6817170"/>
                <a:gd name="connsiteX27" fmla="*/ 777511 w 6028697"/>
                <a:gd name="connsiteY27" fmla="*/ 5257597 h 6817170"/>
                <a:gd name="connsiteX28" fmla="*/ 1010895 w 6028697"/>
                <a:gd name="connsiteY28" fmla="*/ 5540494 h 6817170"/>
                <a:gd name="connsiteX29" fmla="*/ 1126948 w 6028697"/>
                <a:gd name="connsiteY29" fmla="*/ 5688186 h 6817170"/>
                <a:gd name="connsiteX30" fmla="*/ 1182706 w 6028697"/>
                <a:gd name="connsiteY30" fmla="*/ 5760543 h 6817170"/>
                <a:gd name="connsiteX31" fmla="*/ 1237327 w 6028697"/>
                <a:gd name="connsiteY31" fmla="*/ 5830060 h 6817170"/>
                <a:gd name="connsiteX32" fmla="*/ 1706649 w 6028697"/>
                <a:gd name="connsiteY32" fmla="*/ 6342797 h 6817170"/>
                <a:gd name="connsiteX33" fmla="*/ 1956207 w 6028697"/>
                <a:gd name="connsiteY33" fmla="*/ 6573484 h 6817170"/>
                <a:gd name="connsiteX34" fmla="*/ 2217681 w 6028697"/>
                <a:gd name="connsiteY34" fmla="*/ 6786297 h 6817170"/>
                <a:gd name="connsiteX35" fmla="*/ 2260820 w 6028697"/>
                <a:gd name="connsiteY35" fmla="*/ 6817170 h 6817170"/>
                <a:gd name="connsiteX36" fmla="*/ 1429497 w 6028697"/>
                <a:gd name="connsiteY36" fmla="*/ 6817170 h 6817170"/>
                <a:gd name="connsiteX37" fmla="*/ 1327275 w 6028697"/>
                <a:gd name="connsiteY37" fmla="*/ 6713800 h 6817170"/>
                <a:gd name="connsiteX38" fmla="*/ 1080556 w 6028697"/>
                <a:gd name="connsiteY38" fmla="*/ 6414443 h 6817170"/>
                <a:gd name="connsiteX39" fmla="*/ 865189 w 6028697"/>
                <a:gd name="connsiteY39" fmla="*/ 6097496 h 6817170"/>
                <a:gd name="connsiteX40" fmla="*/ 814823 w 6028697"/>
                <a:gd name="connsiteY40" fmla="*/ 6016911 h 6817170"/>
                <a:gd name="connsiteX41" fmla="*/ 766729 w 6028697"/>
                <a:gd name="connsiteY41" fmla="*/ 5938453 h 6817170"/>
                <a:gd name="connsiteX42" fmla="*/ 671672 w 6028697"/>
                <a:gd name="connsiteY42" fmla="*/ 5786648 h 6817170"/>
                <a:gd name="connsiteX43" fmla="*/ 474608 w 6028697"/>
                <a:gd name="connsiteY43" fmla="*/ 5474664 h 6817170"/>
                <a:gd name="connsiteX44" fmla="*/ 282652 w 6028697"/>
                <a:gd name="connsiteY44" fmla="*/ 5146508 h 6817170"/>
                <a:gd name="connsiteX45" fmla="*/ 196108 w 6028697"/>
                <a:gd name="connsiteY45" fmla="*/ 4972712 h 6817170"/>
                <a:gd name="connsiteX46" fmla="*/ 122474 w 6028697"/>
                <a:gd name="connsiteY46" fmla="*/ 4791821 h 6817170"/>
                <a:gd name="connsiteX47" fmla="*/ 65724 w 6028697"/>
                <a:gd name="connsiteY47" fmla="*/ 4603129 h 6817170"/>
                <a:gd name="connsiteX48" fmla="*/ 44727 w 6028697"/>
                <a:gd name="connsiteY48" fmla="*/ 4506937 h 6817170"/>
                <a:gd name="connsiteX49" fmla="*/ 35505 w 6028697"/>
                <a:gd name="connsiteY49" fmla="*/ 4458699 h 6817170"/>
                <a:gd name="connsiteX50" fmla="*/ 27845 w 6028697"/>
                <a:gd name="connsiteY50" fmla="*/ 4410320 h 6817170"/>
                <a:gd name="connsiteX51" fmla="*/ 37 w 6028697"/>
                <a:gd name="connsiteY51" fmla="*/ 4022292 h 6817170"/>
                <a:gd name="connsiteX52" fmla="*/ 78777 w 6028697"/>
                <a:gd name="connsiteY52" fmla="*/ 3267236 h 6817170"/>
                <a:gd name="connsiteX53" fmla="*/ 315424 w 6028697"/>
                <a:gd name="connsiteY53" fmla="*/ 2543673 h 6817170"/>
                <a:gd name="connsiteX54" fmla="*/ 1202710 w 6028697"/>
                <a:gd name="connsiteY54" fmla="*/ 1314895 h 6817170"/>
                <a:gd name="connsiteX55" fmla="*/ 1791065 w 6028697"/>
                <a:gd name="connsiteY55" fmla="*/ 833514 h 6817170"/>
                <a:gd name="connsiteX56" fmla="*/ 3908404 w 6028697"/>
                <a:gd name="connsiteY56" fmla="*/ 29794 h 6817170"/>
                <a:gd name="connsiteX57" fmla="*/ 4481066 w 6028697"/>
                <a:gd name="connsiteY57" fmla="*/ 478 h 6817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28697" h="6817170">
                  <a:moveTo>
                    <a:pt x="6028697" y="6155323"/>
                  </a:moveTo>
                  <a:lnTo>
                    <a:pt x="6028697" y="6817170"/>
                  </a:lnTo>
                  <a:lnTo>
                    <a:pt x="5157862" y="6817170"/>
                  </a:lnTo>
                  <a:lnTo>
                    <a:pt x="5347156" y="6687553"/>
                  </a:lnTo>
                  <a:cubicBezTo>
                    <a:pt x="5394117" y="6653219"/>
                    <a:pt x="5440793" y="6617608"/>
                    <a:pt x="5487470" y="6581714"/>
                  </a:cubicBezTo>
                  <a:cubicBezTo>
                    <a:pt x="5534147" y="6545820"/>
                    <a:pt x="5580966" y="6509358"/>
                    <a:pt x="5627642" y="6472328"/>
                  </a:cubicBezTo>
                  <a:lnTo>
                    <a:pt x="5911392" y="6245328"/>
                  </a:lnTo>
                  <a:close/>
                  <a:moveTo>
                    <a:pt x="4481066" y="478"/>
                  </a:moveTo>
                  <a:cubicBezTo>
                    <a:pt x="4544817" y="1422"/>
                    <a:pt x="4608563" y="3769"/>
                    <a:pt x="4672258" y="7519"/>
                  </a:cubicBezTo>
                  <a:cubicBezTo>
                    <a:pt x="4927973" y="22364"/>
                    <a:pt x="5181687" y="61751"/>
                    <a:pt x="5429869" y="125134"/>
                  </a:cubicBezTo>
                  <a:cubicBezTo>
                    <a:pt x="5617090" y="173104"/>
                    <a:pt x="5799867" y="236595"/>
                    <a:pt x="5976319" y="314893"/>
                  </a:cubicBezTo>
                  <a:lnTo>
                    <a:pt x="6028697" y="339901"/>
                  </a:lnTo>
                  <a:lnTo>
                    <a:pt x="6028697" y="732458"/>
                  </a:lnTo>
                  <a:lnTo>
                    <a:pt x="5990985" y="712211"/>
                  </a:lnTo>
                  <a:cubicBezTo>
                    <a:pt x="5783917" y="609342"/>
                    <a:pt x="5566013" y="529876"/>
                    <a:pt x="5341339" y="475281"/>
                  </a:cubicBezTo>
                  <a:cubicBezTo>
                    <a:pt x="5115233" y="420503"/>
                    <a:pt x="4884375" y="387624"/>
                    <a:pt x="4651969" y="377104"/>
                  </a:cubicBezTo>
                  <a:cubicBezTo>
                    <a:pt x="4418713" y="365171"/>
                    <a:pt x="4184861" y="373670"/>
                    <a:pt x="3953093" y="402498"/>
                  </a:cubicBezTo>
                  <a:cubicBezTo>
                    <a:pt x="3721001" y="431832"/>
                    <a:pt x="3491675" y="480040"/>
                    <a:pt x="3267413" y="546643"/>
                  </a:cubicBezTo>
                  <a:cubicBezTo>
                    <a:pt x="2591323" y="750761"/>
                    <a:pt x="1967642" y="1099289"/>
                    <a:pt x="1439498" y="1568141"/>
                  </a:cubicBezTo>
                  <a:cubicBezTo>
                    <a:pt x="1265589" y="1725523"/>
                    <a:pt x="1105393" y="1897434"/>
                    <a:pt x="960671" y="2082013"/>
                  </a:cubicBezTo>
                  <a:cubicBezTo>
                    <a:pt x="815775" y="2266294"/>
                    <a:pt x="688923" y="2464081"/>
                    <a:pt x="581866" y="2672638"/>
                  </a:cubicBezTo>
                  <a:cubicBezTo>
                    <a:pt x="473765" y="2880669"/>
                    <a:pt x="387610" y="3099397"/>
                    <a:pt x="324789" y="3325262"/>
                  </a:cubicBezTo>
                  <a:cubicBezTo>
                    <a:pt x="262714" y="3552403"/>
                    <a:pt x="231223" y="3786822"/>
                    <a:pt x="231151" y="4022292"/>
                  </a:cubicBezTo>
                  <a:cubicBezTo>
                    <a:pt x="231413" y="4136912"/>
                    <a:pt x="244645" y="4251136"/>
                    <a:pt x="270592" y="4362792"/>
                  </a:cubicBezTo>
                  <a:cubicBezTo>
                    <a:pt x="297885" y="4472943"/>
                    <a:pt x="336983" y="4579833"/>
                    <a:pt x="387213" y="4681585"/>
                  </a:cubicBezTo>
                  <a:cubicBezTo>
                    <a:pt x="412042" y="4732517"/>
                    <a:pt x="439423" y="4782457"/>
                    <a:pt x="468507" y="4831546"/>
                  </a:cubicBezTo>
                  <a:cubicBezTo>
                    <a:pt x="497591" y="4880636"/>
                    <a:pt x="529230" y="4929015"/>
                    <a:pt x="561862" y="4976826"/>
                  </a:cubicBezTo>
                  <a:cubicBezTo>
                    <a:pt x="627975" y="5072166"/>
                    <a:pt x="701466" y="5164668"/>
                    <a:pt x="777511" y="5257597"/>
                  </a:cubicBezTo>
                  <a:cubicBezTo>
                    <a:pt x="853556" y="5350524"/>
                    <a:pt x="933574" y="5443594"/>
                    <a:pt x="1010895" y="5540494"/>
                  </a:cubicBezTo>
                  <a:cubicBezTo>
                    <a:pt x="1049957" y="5588732"/>
                    <a:pt x="1088642" y="5637963"/>
                    <a:pt x="1126948" y="5688186"/>
                  </a:cubicBezTo>
                  <a:lnTo>
                    <a:pt x="1182706" y="5760543"/>
                  </a:lnTo>
                  <a:cubicBezTo>
                    <a:pt x="1201007" y="5783669"/>
                    <a:pt x="1218458" y="5807503"/>
                    <a:pt x="1237327" y="5830060"/>
                  </a:cubicBezTo>
                  <a:cubicBezTo>
                    <a:pt x="1383714" y="6009916"/>
                    <a:pt x="1540413" y="6181116"/>
                    <a:pt x="1706649" y="6342797"/>
                  </a:cubicBezTo>
                  <a:cubicBezTo>
                    <a:pt x="1788084" y="6422531"/>
                    <a:pt x="1871265" y="6499427"/>
                    <a:pt x="1956207" y="6573484"/>
                  </a:cubicBezTo>
                  <a:cubicBezTo>
                    <a:pt x="2041332" y="6647402"/>
                    <a:pt x="2127733" y="6718907"/>
                    <a:pt x="2217681" y="6786297"/>
                  </a:cubicBezTo>
                  <a:lnTo>
                    <a:pt x="2260820" y="6817170"/>
                  </a:lnTo>
                  <a:lnTo>
                    <a:pt x="1429497" y="6817170"/>
                  </a:lnTo>
                  <a:lnTo>
                    <a:pt x="1327275" y="6713800"/>
                  </a:lnTo>
                  <a:cubicBezTo>
                    <a:pt x="1239186" y="6618984"/>
                    <a:pt x="1156797" y="6519019"/>
                    <a:pt x="1080556" y="6414443"/>
                  </a:cubicBezTo>
                  <a:cubicBezTo>
                    <a:pt x="1004653" y="6310734"/>
                    <a:pt x="932439" y="6205177"/>
                    <a:pt x="865189" y="6097496"/>
                  </a:cubicBezTo>
                  <a:cubicBezTo>
                    <a:pt x="847881" y="6070823"/>
                    <a:pt x="831565" y="6043725"/>
                    <a:pt x="814823" y="6016911"/>
                  </a:cubicBezTo>
                  <a:lnTo>
                    <a:pt x="766729" y="5938453"/>
                  </a:lnTo>
                  <a:cubicBezTo>
                    <a:pt x="735941" y="5887947"/>
                    <a:pt x="703878" y="5837581"/>
                    <a:pt x="671672" y="5786648"/>
                  </a:cubicBezTo>
                  <a:lnTo>
                    <a:pt x="474608" y="5474664"/>
                  </a:lnTo>
                  <a:cubicBezTo>
                    <a:pt x="408778" y="5368968"/>
                    <a:pt x="343516" y="5260008"/>
                    <a:pt x="282652" y="5146508"/>
                  </a:cubicBezTo>
                  <a:cubicBezTo>
                    <a:pt x="252290" y="5089759"/>
                    <a:pt x="223065" y="5032015"/>
                    <a:pt x="196108" y="4972712"/>
                  </a:cubicBezTo>
                  <a:cubicBezTo>
                    <a:pt x="169152" y="4913408"/>
                    <a:pt x="144607" y="4853111"/>
                    <a:pt x="122474" y="4791821"/>
                  </a:cubicBezTo>
                  <a:cubicBezTo>
                    <a:pt x="100342" y="4730532"/>
                    <a:pt x="81757" y="4666830"/>
                    <a:pt x="65724" y="4603129"/>
                  </a:cubicBezTo>
                  <a:cubicBezTo>
                    <a:pt x="58205" y="4571064"/>
                    <a:pt x="50828" y="4539143"/>
                    <a:pt x="44727" y="4506937"/>
                  </a:cubicBezTo>
                  <a:lnTo>
                    <a:pt x="35505" y="4458699"/>
                  </a:lnTo>
                  <a:lnTo>
                    <a:pt x="27845" y="4410320"/>
                  </a:lnTo>
                  <a:cubicBezTo>
                    <a:pt x="8635" y="4281881"/>
                    <a:pt x="-661" y="4152150"/>
                    <a:pt x="37" y="4022292"/>
                  </a:cubicBezTo>
                  <a:cubicBezTo>
                    <a:pt x="712" y="3768592"/>
                    <a:pt x="27094" y="3515615"/>
                    <a:pt x="78777" y="3267236"/>
                  </a:cubicBezTo>
                  <a:cubicBezTo>
                    <a:pt x="130048" y="3017876"/>
                    <a:pt x="209439" y="2775142"/>
                    <a:pt x="315424" y="2543673"/>
                  </a:cubicBezTo>
                  <a:cubicBezTo>
                    <a:pt x="528236" y="2081161"/>
                    <a:pt x="838234" y="1667312"/>
                    <a:pt x="1202710" y="1314895"/>
                  </a:cubicBezTo>
                  <a:cubicBezTo>
                    <a:pt x="1385514" y="1138814"/>
                    <a:pt x="1582282" y="977831"/>
                    <a:pt x="1791065" y="833514"/>
                  </a:cubicBezTo>
                  <a:cubicBezTo>
                    <a:pt x="2420037" y="395614"/>
                    <a:pt x="3147288" y="119557"/>
                    <a:pt x="3908404" y="29794"/>
                  </a:cubicBezTo>
                  <a:cubicBezTo>
                    <a:pt x="4098509" y="7429"/>
                    <a:pt x="4289811" y="-2355"/>
                    <a:pt x="4481066" y="47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C72F6EE6-EDE9-45A5-8F6D-02B9B7CB2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1"/>
              <a:ext cx="6165116"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C093DC50-3BD7-46B1-A300-CD207E152F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305" y="-5977"/>
              <a:ext cx="6238675" cy="6858001"/>
            </a:xfrm>
            <a:custGeom>
              <a:avLst/>
              <a:gdLst>
                <a:gd name="connsiteX0" fmla="*/ 6264586 w 6264586"/>
                <a:gd name="connsiteY0" fmla="*/ 6646464 h 6858001"/>
                <a:gd name="connsiteX1" fmla="*/ 6264586 w 6264586"/>
                <a:gd name="connsiteY1" fmla="*/ 6858001 h 6858001"/>
                <a:gd name="connsiteX2" fmla="*/ 5997170 w 6264586"/>
                <a:gd name="connsiteY2" fmla="*/ 6858001 h 6858001"/>
                <a:gd name="connsiteX3" fmla="*/ 6121512 w 6264586"/>
                <a:gd name="connsiteY3" fmla="*/ 6761029 h 6858001"/>
                <a:gd name="connsiteX4" fmla="*/ 2693206 w 6264586"/>
                <a:gd name="connsiteY4" fmla="*/ 0 h 6858001"/>
                <a:gd name="connsiteX5" fmla="*/ 5872285 w 6264586"/>
                <a:gd name="connsiteY5" fmla="*/ 0 h 6858001"/>
                <a:gd name="connsiteX6" fmla="*/ 6024875 w 6264586"/>
                <a:gd name="connsiteY6" fmla="*/ 68385 h 6858001"/>
                <a:gd name="connsiteX7" fmla="*/ 6206432 w 6264586"/>
                <a:gd name="connsiteY7" fmla="*/ 162336 h 6858001"/>
                <a:gd name="connsiteX8" fmla="*/ 6264586 w 6264586"/>
                <a:gd name="connsiteY8" fmla="*/ 196704 h 6858001"/>
                <a:gd name="connsiteX9" fmla="*/ 6264586 w 6264586"/>
                <a:gd name="connsiteY9" fmla="*/ 537242 h 6858001"/>
                <a:gd name="connsiteX10" fmla="*/ 6230189 w 6264586"/>
                <a:gd name="connsiteY10" fmla="*/ 517260 h 6858001"/>
                <a:gd name="connsiteX11" fmla="*/ 5540536 w 6264586"/>
                <a:gd name="connsiteY11" fmla="*/ 249543 h 6858001"/>
                <a:gd name="connsiteX12" fmla="*/ 5178896 w 6264586"/>
                <a:gd name="connsiteY12" fmla="*/ 178606 h 6858001"/>
                <a:gd name="connsiteX13" fmla="*/ 4814279 w 6264586"/>
                <a:gd name="connsiteY13" fmla="*/ 146683 h 6858001"/>
                <a:gd name="connsiteX14" fmla="*/ 4655095 w 6264586"/>
                <a:gd name="connsiteY14" fmla="*/ 143421 h 6858001"/>
                <a:gd name="connsiteX15" fmla="*/ 4081069 w 6264586"/>
                <a:gd name="connsiteY15" fmla="*/ 185983 h 6858001"/>
                <a:gd name="connsiteX16" fmla="*/ 3720566 w 6264586"/>
                <a:gd name="connsiteY16" fmla="*/ 256921 h 6858001"/>
                <a:gd name="connsiteX17" fmla="*/ 3365879 w 6264586"/>
                <a:gd name="connsiteY17" fmla="*/ 357651 h 6858001"/>
                <a:gd name="connsiteX18" fmla="*/ 3020555 w 6264586"/>
                <a:gd name="connsiteY18" fmla="*/ 486190 h 6858001"/>
                <a:gd name="connsiteX19" fmla="*/ 2685163 w 6264586"/>
                <a:gd name="connsiteY19" fmla="*/ 641542 h 6858001"/>
                <a:gd name="connsiteX20" fmla="*/ 2047720 w 6264586"/>
                <a:gd name="connsiteY20" fmla="*/ 1025030 h 6858001"/>
                <a:gd name="connsiteX21" fmla="*/ 1897333 w 6264586"/>
                <a:gd name="connsiteY21" fmla="*/ 1134983 h 6858001"/>
                <a:gd name="connsiteX22" fmla="*/ 1835758 w 6264586"/>
                <a:gd name="connsiteY22" fmla="*/ 1182227 h 6858001"/>
                <a:gd name="connsiteX23" fmla="*/ 1823273 w 6264586"/>
                <a:gd name="connsiteY23" fmla="*/ 1192016 h 6858001"/>
                <a:gd name="connsiteX24" fmla="*/ 1750918 w 6264586"/>
                <a:gd name="connsiteY24" fmla="*/ 1249760 h 6858001"/>
                <a:gd name="connsiteX25" fmla="*/ 1469297 w 6264586"/>
                <a:gd name="connsiteY25" fmla="*/ 1496906 h 6858001"/>
                <a:gd name="connsiteX26" fmla="*/ 967769 w 6264586"/>
                <a:gd name="connsiteY26" fmla="*/ 2056602 h 6858001"/>
                <a:gd name="connsiteX27" fmla="*/ 754105 w 6264586"/>
                <a:gd name="connsiteY27" fmla="*/ 2368727 h 6858001"/>
                <a:gd name="connsiteX28" fmla="*/ 572364 w 6264586"/>
                <a:gd name="connsiteY28" fmla="*/ 2701140 h 6858001"/>
                <a:gd name="connsiteX29" fmla="*/ 532497 w 6264586"/>
                <a:gd name="connsiteY29" fmla="*/ 2786265 h 6858001"/>
                <a:gd name="connsiteX30" fmla="*/ 512918 w 6264586"/>
                <a:gd name="connsiteY30" fmla="*/ 2828827 h 6858001"/>
                <a:gd name="connsiteX31" fmla="*/ 494475 w 6264586"/>
                <a:gd name="connsiteY31" fmla="*/ 2872240 h 6858001"/>
                <a:gd name="connsiteX32" fmla="*/ 491637 w 6264586"/>
                <a:gd name="connsiteY32" fmla="*/ 2878908 h 6858001"/>
                <a:gd name="connsiteX33" fmla="*/ 459290 w 6264586"/>
                <a:gd name="connsiteY33" fmla="*/ 2959635 h 6858001"/>
                <a:gd name="connsiteX34" fmla="*/ 446805 w 6264586"/>
                <a:gd name="connsiteY34" fmla="*/ 2992408 h 6858001"/>
                <a:gd name="connsiteX35" fmla="*/ 426090 w 6264586"/>
                <a:gd name="connsiteY35" fmla="*/ 3049158 h 6858001"/>
                <a:gd name="connsiteX36" fmla="*/ 426090 w 6264586"/>
                <a:gd name="connsiteY36" fmla="*/ 3049867 h 6858001"/>
                <a:gd name="connsiteX37" fmla="*/ 318124 w 6264586"/>
                <a:gd name="connsiteY37" fmla="*/ 3414202 h 6858001"/>
                <a:gd name="connsiteX38" fmla="*/ 230729 w 6264586"/>
                <a:gd name="connsiteY38" fmla="*/ 4169260 h 6858001"/>
                <a:gd name="connsiteX39" fmla="*/ 268893 w 6264586"/>
                <a:gd name="connsiteY39" fmla="*/ 4544236 h 6858001"/>
                <a:gd name="connsiteX40" fmla="*/ 379840 w 6264586"/>
                <a:gd name="connsiteY40" fmla="*/ 4900056 h 6858001"/>
                <a:gd name="connsiteX41" fmla="*/ 406512 w 6264586"/>
                <a:gd name="connsiteY41" fmla="*/ 4960211 h 6858001"/>
                <a:gd name="connsiteX42" fmla="*/ 417862 w 6264586"/>
                <a:gd name="connsiteY42" fmla="*/ 4984613 h 6858001"/>
                <a:gd name="connsiteX43" fmla="*/ 428077 w 6264586"/>
                <a:gd name="connsiteY43" fmla="*/ 5005043 h 6858001"/>
                <a:gd name="connsiteX44" fmla="*/ 460140 w 6264586"/>
                <a:gd name="connsiteY44" fmla="*/ 5067327 h 6858001"/>
                <a:gd name="connsiteX45" fmla="*/ 555197 w 6264586"/>
                <a:gd name="connsiteY45" fmla="*/ 5229773 h 6858001"/>
                <a:gd name="connsiteX46" fmla="*/ 660611 w 6264586"/>
                <a:gd name="connsiteY46" fmla="*/ 5387396 h 6858001"/>
                <a:gd name="connsiteX47" fmla="*/ 774110 w 6264586"/>
                <a:gd name="connsiteY47" fmla="*/ 5542182 h 6858001"/>
                <a:gd name="connsiteX48" fmla="*/ 917829 w 6264586"/>
                <a:gd name="connsiteY48" fmla="*/ 5727896 h 6858001"/>
                <a:gd name="connsiteX49" fmla="*/ 1012885 w 6264586"/>
                <a:gd name="connsiteY49" fmla="*/ 5849767 h 6858001"/>
                <a:gd name="connsiteX50" fmla="*/ 1133053 w 6264586"/>
                <a:gd name="connsiteY50" fmla="*/ 6006822 h 6858001"/>
                <a:gd name="connsiteX51" fmla="*/ 1194343 w 6264586"/>
                <a:gd name="connsiteY51" fmla="*/ 6090245 h 6858001"/>
                <a:gd name="connsiteX52" fmla="*/ 1249390 w 6264586"/>
                <a:gd name="connsiteY52" fmla="*/ 6165155 h 6858001"/>
                <a:gd name="connsiteX53" fmla="*/ 1345724 w 6264586"/>
                <a:gd name="connsiteY53" fmla="*/ 6292132 h 6858001"/>
                <a:gd name="connsiteX54" fmla="*/ 1364310 w 6264586"/>
                <a:gd name="connsiteY54" fmla="*/ 6316251 h 6858001"/>
                <a:gd name="connsiteX55" fmla="*/ 1373673 w 6264586"/>
                <a:gd name="connsiteY55" fmla="*/ 6327885 h 6858001"/>
                <a:gd name="connsiteX56" fmla="*/ 1484619 w 6264586"/>
                <a:gd name="connsiteY56" fmla="*/ 6462240 h 6858001"/>
                <a:gd name="connsiteX57" fmla="*/ 1739000 w 6264586"/>
                <a:gd name="connsiteY57" fmla="*/ 6737335 h 6858001"/>
                <a:gd name="connsiteX58" fmla="*/ 1866801 w 6264586"/>
                <a:gd name="connsiteY58" fmla="*/ 6858001 h 6858001"/>
                <a:gd name="connsiteX59" fmla="*/ 1144149 w 6264586"/>
                <a:gd name="connsiteY59" fmla="*/ 6858001 h 6858001"/>
                <a:gd name="connsiteX60" fmla="*/ 1058349 w 6264586"/>
                <a:gd name="connsiteY60" fmla="*/ 6766452 h 6858001"/>
                <a:gd name="connsiteX61" fmla="*/ 580309 w 6264586"/>
                <a:gd name="connsiteY61" fmla="*/ 6105000 h 6858001"/>
                <a:gd name="connsiteX62" fmla="*/ 1 w 6264586"/>
                <a:gd name="connsiteY62" fmla="*/ 3960094 h 6858001"/>
                <a:gd name="connsiteX63" fmla="*/ 2599292 w 6264586"/>
                <a:gd name="connsiteY63" fmla="*/ 3705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264586" h="6858001">
                  <a:moveTo>
                    <a:pt x="6264586" y="6646464"/>
                  </a:moveTo>
                  <a:lnTo>
                    <a:pt x="6264586" y="6858001"/>
                  </a:lnTo>
                  <a:lnTo>
                    <a:pt x="5997170" y="6858001"/>
                  </a:lnTo>
                  <a:lnTo>
                    <a:pt x="6121512" y="6761029"/>
                  </a:lnTo>
                  <a:close/>
                  <a:moveTo>
                    <a:pt x="2693206" y="0"/>
                  </a:moveTo>
                  <a:lnTo>
                    <a:pt x="5872285" y="0"/>
                  </a:lnTo>
                  <a:lnTo>
                    <a:pt x="6024875" y="68385"/>
                  </a:lnTo>
                  <a:cubicBezTo>
                    <a:pt x="6086250" y="97989"/>
                    <a:pt x="6146793" y="129318"/>
                    <a:pt x="6206432" y="162336"/>
                  </a:cubicBezTo>
                  <a:lnTo>
                    <a:pt x="6264586" y="196704"/>
                  </a:lnTo>
                  <a:lnTo>
                    <a:pt x="6264586" y="537242"/>
                  </a:lnTo>
                  <a:lnTo>
                    <a:pt x="6230189" y="517260"/>
                  </a:lnTo>
                  <a:cubicBezTo>
                    <a:pt x="6012226" y="399931"/>
                    <a:pt x="5780573" y="310008"/>
                    <a:pt x="5540536" y="249543"/>
                  </a:cubicBezTo>
                  <a:cubicBezTo>
                    <a:pt x="5421375" y="219324"/>
                    <a:pt x="5300641" y="195644"/>
                    <a:pt x="5178896" y="178606"/>
                  </a:cubicBezTo>
                  <a:cubicBezTo>
                    <a:pt x="5057977" y="161840"/>
                    <a:pt x="4936276" y="151186"/>
                    <a:pt x="4814279" y="146683"/>
                  </a:cubicBezTo>
                  <a:cubicBezTo>
                    <a:pt x="4761501" y="144556"/>
                    <a:pt x="4708015" y="143421"/>
                    <a:pt x="4655095" y="143421"/>
                  </a:cubicBezTo>
                  <a:cubicBezTo>
                    <a:pt x="4462968" y="143573"/>
                    <a:pt x="4271111" y="157799"/>
                    <a:pt x="4081069" y="185983"/>
                  </a:cubicBezTo>
                  <a:cubicBezTo>
                    <a:pt x="3956361" y="205703"/>
                    <a:pt x="3835058" y="229396"/>
                    <a:pt x="3720566" y="256921"/>
                  </a:cubicBezTo>
                  <a:cubicBezTo>
                    <a:pt x="3596708" y="286714"/>
                    <a:pt x="3477677" y="320905"/>
                    <a:pt x="3365879" y="357651"/>
                  </a:cubicBezTo>
                  <a:cubicBezTo>
                    <a:pt x="3249257" y="395958"/>
                    <a:pt x="3133487" y="438945"/>
                    <a:pt x="3020555" y="486190"/>
                  </a:cubicBezTo>
                  <a:cubicBezTo>
                    <a:pt x="2907623" y="533434"/>
                    <a:pt x="2794832" y="585786"/>
                    <a:pt x="2685163" y="641542"/>
                  </a:cubicBezTo>
                  <a:cubicBezTo>
                    <a:pt x="2463995" y="754348"/>
                    <a:pt x="2250998" y="882488"/>
                    <a:pt x="2047720" y="1025030"/>
                  </a:cubicBezTo>
                  <a:cubicBezTo>
                    <a:pt x="2006151" y="1054399"/>
                    <a:pt x="1951528" y="1093415"/>
                    <a:pt x="1897333" y="1134983"/>
                  </a:cubicBezTo>
                  <a:cubicBezTo>
                    <a:pt x="1876761" y="1150164"/>
                    <a:pt x="1855905" y="1166479"/>
                    <a:pt x="1835758" y="1182227"/>
                  </a:cubicBezTo>
                  <a:lnTo>
                    <a:pt x="1823273" y="1192016"/>
                  </a:lnTo>
                  <a:cubicBezTo>
                    <a:pt x="1797027" y="1211879"/>
                    <a:pt x="1772057" y="1232309"/>
                    <a:pt x="1750918" y="1249760"/>
                  </a:cubicBezTo>
                  <a:cubicBezTo>
                    <a:pt x="1645931" y="1335737"/>
                    <a:pt x="1554422" y="1416605"/>
                    <a:pt x="1469297" y="1496906"/>
                  </a:cubicBezTo>
                  <a:cubicBezTo>
                    <a:pt x="1286595" y="1668957"/>
                    <a:pt x="1118818" y="1856190"/>
                    <a:pt x="967769" y="2056602"/>
                  </a:cubicBezTo>
                  <a:cubicBezTo>
                    <a:pt x="890731" y="2159603"/>
                    <a:pt x="818800" y="2264590"/>
                    <a:pt x="754105" y="2368727"/>
                  </a:cubicBezTo>
                  <a:cubicBezTo>
                    <a:pt x="681749" y="2488328"/>
                    <a:pt x="622304" y="2596720"/>
                    <a:pt x="572364" y="2701140"/>
                  </a:cubicBezTo>
                  <a:cubicBezTo>
                    <a:pt x="557609" y="2730507"/>
                    <a:pt x="543989" y="2760443"/>
                    <a:pt x="532497" y="2786265"/>
                  </a:cubicBezTo>
                  <a:lnTo>
                    <a:pt x="512918" y="2828827"/>
                  </a:lnTo>
                  <a:lnTo>
                    <a:pt x="494475" y="2872240"/>
                  </a:lnTo>
                  <a:lnTo>
                    <a:pt x="491637" y="2878908"/>
                  </a:lnTo>
                  <a:cubicBezTo>
                    <a:pt x="480146" y="2906575"/>
                    <a:pt x="469220" y="2932821"/>
                    <a:pt x="459290" y="2959635"/>
                  </a:cubicBezTo>
                  <a:cubicBezTo>
                    <a:pt x="455176" y="2970559"/>
                    <a:pt x="451060" y="2981484"/>
                    <a:pt x="446805" y="2992408"/>
                  </a:cubicBezTo>
                  <a:cubicBezTo>
                    <a:pt x="439427" y="3012412"/>
                    <a:pt x="432333" y="3030572"/>
                    <a:pt x="426090" y="3049158"/>
                  </a:cubicBezTo>
                  <a:lnTo>
                    <a:pt x="426090" y="3049867"/>
                  </a:lnTo>
                  <a:cubicBezTo>
                    <a:pt x="383010" y="3169099"/>
                    <a:pt x="346959" y="3290756"/>
                    <a:pt x="318124" y="3414202"/>
                  </a:cubicBezTo>
                  <a:cubicBezTo>
                    <a:pt x="260107" y="3661703"/>
                    <a:pt x="230780" y="3915049"/>
                    <a:pt x="230729" y="4169260"/>
                  </a:cubicBezTo>
                  <a:cubicBezTo>
                    <a:pt x="231621" y="4295173"/>
                    <a:pt x="244398" y="4420719"/>
                    <a:pt x="268893" y="4544236"/>
                  </a:cubicBezTo>
                  <a:cubicBezTo>
                    <a:pt x="293708" y="4666304"/>
                    <a:pt x="330882" y="4785521"/>
                    <a:pt x="379840" y="4900056"/>
                  </a:cubicBezTo>
                  <a:cubicBezTo>
                    <a:pt x="387926" y="4919919"/>
                    <a:pt x="397006" y="4939498"/>
                    <a:pt x="406512" y="4960211"/>
                  </a:cubicBezTo>
                  <a:cubicBezTo>
                    <a:pt x="410343" y="4968299"/>
                    <a:pt x="414173" y="4976385"/>
                    <a:pt x="417862" y="4984613"/>
                  </a:cubicBezTo>
                  <a:lnTo>
                    <a:pt x="428077" y="5005043"/>
                  </a:lnTo>
                  <a:cubicBezTo>
                    <a:pt x="438860" y="5026751"/>
                    <a:pt x="449075" y="5047181"/>
                    <a:pt x="460140" y="5067327"/>
                  </a:cubicBezTo>
                  <a:cubicBezTo>
                    <a:pt x="485536" y="5116273"/>
                    <a:pt x="514763" y="5165789"/>
                    <a:pt x="555197" y="5229773"/>
                  </a:cubicBezTo>
                  <a:cubicBezTo>
                    <a:pt x="586836" y="5280282"/>
                    <a:pt x="620318" y="5329511"/>
                    <a:pt x="660611" y="5387396"/>
                  </a:cubicBezTo>
                  <a:cubicBezTo>
                    <a:pt x="698065" y="5440741"/>
                    <a:pt x="737223" y="5493094"/>
                    <a:pt x="774110" y="5542182"/>
                  </a:cubicBezTo>
                  <a:cubicBezTo>
                    <a:pt x="821070" y="5604324"/>
                    <a:pt x="870301" y="5667173"/>
                    <a:pt x="917829" y="5727896"/>
                  </a:cubicBezTo>
                  <a:cubicBezTo>
                    <a:pt x="949042" y="5767762"/>
                    <a:pt x="979828" y="5807063"/>
                    <a:pt x="1012885" y="5849767"/>
                  </a:cubicBezTo>
                  <a:cubicBezTo>
                    <a:pt x="1045942" y="5892471"/>
                    <a:pt x="1089497" y="5948796"/>
                    <a:pt x="1133053" y="6006822"/>
                  </a:cubicBezTo>
                  <a:cubicBezTo>
                    <a:pt x="1153624" y="6034345"/>
                    <a:pt x="1175332" y="6063998"/>
                    <a:pt x="1194343" y="6090245"/>
                  </a:cubicBezTo>
                  <a:cubicBezTo>
                    <a:pt x="1213355" y="6116491"/>
                    <a:pt x="1231372" y="6141178"/>
                    <a:pt x="1249390" y="6165155"/>
                  </a:cubicBezTo>
                  <a:cubicBezTo>
                    <a:pt x="1280461" y="6208000"/>
                    <a:pt x="1313659" y="6250847"/>
                    <a:pt x="1345724" y="6292132"/>
                  </a:cubicBezTo>
                  <a:lnTo>
                    <a:pt x="1364310" y="6316251"/>
                  </a:lnTo>
                  <a:lnTo>
                    <a:pt x="1373673" y="6327885"/>
                  </a:lnTo>
                  <a:cubicBezTo>
                    <a:pt x="1409566" y="6372433"/>
                    <a:pt x="1446738" y="6418542"/>
                    <a:pt x="1484619" y="6462240"/>
                  </a:cubicBezTo>
                  <a:cubicBezTo>
                    <a:pt x="1567899" y="6559850"/>
                    <a:pt x="1653876" y="6652211"/>
                    <a:pt x="1739000" y="6737335"/>
                  </a:cubicBezTo>
                  <a:lnTo>
                    <a:pt x="1866801" y="6858001"/>
                  </a:lnTo>
                  <a:lnTo>
                    <a:pt x="1144149" y="6858001"/>
                  </a:lnTo>
                  <a:lnTo>
                    <a:pt x="1058349" y="6766452"/>
                  </a:lnTo>
                  <a:cubicBezTo>
                    <a:pt x="878978" y="6562465"/>
                    <a:pt x="718756" y="6341104"/>
                    <a:pt x="580309" y="6105000"/>
                  </a:cubicBezTo>
                  <a:cubicBezTo>
                    <a:pt x="200401" y="5454007"/>
                    <a:pt x="146" y="4713831"/>
                    <a:pt x="1" y="3960094"/>
                  </a:cubicBezTo>
                  <a:cubicBezTo>
                    <a:pt x="-335" y="2196754"/>
                    <a:pt x="1071479" y="683605"/>
                    <a:pt x="2599292" y="3705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334866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FAA4B-3E34-2D06-442B-52E67DDDE3F8}"/>
              </a:ext>
            </a:extLst>
          </p:cNvPr>
          <p:cNvSpPr>
            <a:spLocks noGrp="1"/>
          </p:cNvSpPr>
          <p:nvPr>
            <p:ph type="title"/>
          </p:nvPr>
        </p:nvSpPr>
        <p:spPr/>
        <p:txBody>
          <a:bodyPr/>
          <a:lstStyle/>
          <a:p>
            <a:r>
              <a:rPr lang="en-US" dirty="0"/>
              <a:t>Motivation </a:t>
            </a:r>
          </a:p>
        </p:txBody>
      </p:sp>
      <p:sp>
        <p:nvSpPr>
          <p:cNvPr id="3" name="Content Placeholder 2">
            <a:extLst>
              <a:ext uri="{FF2B5EF4-FFF2-40B4-BE49-F238E27FC236}">
                <a16:creationId xmlns:a16="http://schemas.microsoft.com/office/drawing/2014/main" id="{FD320FC0-AC4C-ED76-8CA9-9EA06710197A}"/>
              </a:ext>
            </a:extLst>
          </p:cNvPr>
          <p:cNvSpPr>
            <a:spLocks noGrp="1"/>
          </p:cNvSpPr>
          <p:nvPr>
            <p:ph idx="1"/>
          </p:nvPr>
        </p:nvSpPr>
        <p:spPr/>
        <p:txBody>
          <a:bodyPr/>
          <a:lstStyle/>
          <a:p>
            <a:r>
              <a:rPr lang="en-US" dirty="0"/>
              <a:t>Help defensive players find tendencies on Quarterbacks</a:t>
            </a:r>
          </a:p>
          <a:p>
            <a:pPr marL="0" indent="0">
              <a:buNone/>
            </a:pPr>
            <a:endParaRPr lang="en-US" dirty="0"/>
          </a:p>
          <a:p>
            <a:r>
              <a:rPr lang="en-US" dirty="0"/>
              <a:t>Help aid defensive coordinators where to send the blitz/pressure on given passing downs </a:t>
            </a:r>
          </a:p>
          <a:p>
            <a:endParaRPr lang="en-US" dirty="0"/>
          </a:p>
          <a:p>
            <a:r>
              <a:rPr lang="en-US" dirty="0"/>
              <a:t>Help offensive coordinators draw pass routes that are in the direction of the Quarterback  </a:t>
            </a:r>
          </a:p>
        </p:txBody>
      </p:sp>
    </p:spTree>
    <p:extLst>
      <p:ext uri="{BB962C8B-B14F-4D97-AF65-F5344CB8AC3E}">
        <p14:creationId xmlns:p14="http://schemas.microsoft.com/office/powerpoint/2010/main" val="2859350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18FCA-F2DE-C875-ACB2-C05FAEBCDF0B}"/>
              </a:ext>
            </a:extLst>
          </p:cNvPr>
          <p:cNvSpPr>
            <a:spLocks noGrp="1"/>
          </p:cNvSpPr>
          <p:nvPr>
            <p:ph type="title"/>
          </p:nvPr>
        </p:nvSpPr>
        <p:spPr/>
        <p:txBody>
          <a:bodyPr/>
          <a:lstStyle/>
          <a:p>
            <a:r>
              <a:rPr lang="en-US" dirty="0"/>
              <a:t>Mathematical Motivation</a:t>
            </a:r>
          </a:p>
        </p:txBody>
      </p:sp>
      <p:sp>
        <p:nvSpPr>
          <p:cNvPr id="3" name="Content Placeholder 2">
            <a:extLst>
              <a:ext uri="{FF2B5EF4-FFF2-40B4-BE49-F238E27FC236}">
                <a16:creationId xmlns:a16="http://schemas.microsoft.com/office/drawing/2014/main" id="{630FA322-9F68-27BA-E3B4-AF95EA921AF2}"/>
              </a:ext>
            </a:extLst>
          </p:cNvPr>
          <p:cNvSpPr>
            <a:spLocks noGrp="1"/>
          </p:cNvSpPr>
          <p:nvPr>
            <p:ph idx="1"/>
          </p:nvPr>
        </p:nvSpPr>
        <p:spPr/>
        <p:txBody>
          <a:bodyPr>
            <a:normAutofit/>
          </a:bodyPr>
          <a:lstStyle/>
          <a:p>
            <a:r>
              <a:rPr lang="en-US" dirty="0"/>
              <a:t>Find spatial randomness using:</a:t>
            </a:r>
          </a:p>
          <a:p>
            <a:pPr lvl="1"/>
            <a:r>
              <a:rPr lang="en-US" dirty="0"/>
              <a:t>The Quadrat Method</a:t>
            </a:r>
          </a:p>
          <a:p>
            <a:pPr lvl="1"/>
            <a:endParaRPr lang="en-US" dirty="0"/>
          </a:p>
          <a:p>
            <a:pPr lvl="1"/>
            <a:r>
              <a:rPr lang="en-US" dirty="0"/>
              <a:t>Chi-squared distribution statistic </a:t>
            </a:r>
          </a:p>
          <a:p>
            <a:pPr marL="0" indent="0">
              <a:buNone/>
            </a:pPr>
            <a:endParaRPr lang="en-US" dirty="0"/>
          </a:p>
          <a:p>
            <a:r>
              <a:rPr lang="en-US" dirty="0"/>
              <a:t>Compare the amount of spatial randomness for </a:t>
            </a:r>
          </a:p>
          <a:p>
            <a:pPr lvl="2"/>
            <a:r>
              <a:rPr lang="en-US" dirty="0"/>
              <a:t>All passes </a:t>
            </a:r>
          </a:p>
          <a:p>
            <a:pPr lvl="2"/>
            <a:r>
              <a:rPr lang="en-US" dirty="0"/>
              <a:t>Incomplete passes </a:t>
            </a:r>
          </a:p>
          <a:p>
            <a:pPr lvl="2"/>
            <a:r>
              <a:rPr lang="en-US" dirty="0"/>
              <a:t>Completed passes </a:t>
            </a:r>
          </a:p>
        </p:txBody>
      </p:sp>
    </p:spTree>
    <p:extLst>
      <p:ext uri="{BB962C8B-B14F-4D97-AF65-F5344CB8AC3E}">
        <p14:creationId xmlns:p14="http://schemas.microsoft.com/office/powerpoint/2010/main" val="2301530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A6F76-CA2A-E2CD-9548-080E50D92EBE}"/>
              </a:ext>
            </a:extLst>
          </p:cNvPr>
          <p:cNvSpPr>
            <a:spLocks noGrp="1"/>
          </p:cNvSpPr>
          <p:nvPr>
            <p:ph type="title"/>
          </p:nvPr>
        </p:nvSpPr>
        <p:spPr/>
        <p:txBody>
          <a:bodyPr/>
          <a:lstStyle/>
          <a:p>
            <a:r>
              <a:rPr lang="en-US" dirty="0"/>
              <a:t>Context behind Quadrat Method </a:t>
            </a:r>
          </a:p>
        </p:txBody>
      </p:sp>
      <p:sp>
        <p:nvSpPr>
          <p:cNvPr id="3" name="Content Placeholder 2">
            <a:extLst>
              <a:ext uri="{FF2B5EF4-FFF2-40B4-BE49-F238E27FC236}">
                <a16:creationId xmlns:a16="http://schemas.microsoft.com/office/drawing/2014/main" id="{3EB146D0-C75A-AA87-5785-D52F1DF0A9CD}"/>
              </a:ext>
            </a:extLst>
          </p:cNvPr>
          <p:cNvSpPr>
            <a:spLocks noGrp="1"/>
          </p:cNvSpPr>
          <p:nvPr>
            <p:ph idx="1"/>
          </p:nvPr>
        </p:nvSpPr>
        <p:spPr/>
        <p:txBody>
          <a:bodyPr/>
          <a:lstStyle/>
          <a:p>
            <a:r>
              <a:rPr lang="en-US" dirty="0"/>
              <a:t>Developed by Roscoe Pound and Frederic Clements</a:t>
            </a:r>
          </a:p>
          <a:p>
            <a:endParaRPr lang="en-US" dirty="0"/>
          </a:p>
          <a:p>
            <a:r>
              <a:rPr lang="en-US" dirty="0"/>
              <a:t>Very useful in ecology, especially biodiversity</a:t>
            </a:r>
          </a:p>
        </p:txBody>
      </p:sp>
    </p:spTree>
    <p:extLst>
      <p:ext uri="{BB962C8B-B14F-4D97-AF65-F5344CB8AC3E}">
        <p14:creationId xmlns:p14="http://schemas.microsoft.com/office/powerpoint/2010/main" val="3697116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293BC-846D-70DC-05AA-7257259D95D6}"/>
              </a:ext>
            </a:extLst>
          </p:cNvPr>
          <p:cNvSpPr>
            <a:spLocks noGrp="1"/>
          </p:cNvSpPr>
          <p:nvPr>
            <p:ph type="title"/>
          </p:nvPr>
        </p:nvSpPr>
        <p:spPr/>
        <p:txBody>
          <a:bodyPr/>
          <a:lstStyle/>
          <a:p>
            <a:r>
              <a:rPr lang="en-US" dirty="0"/>
              <a:t>Proposed Research Topic </a:t>
            </a:r>
          </a:p>
        </p:txBody>
      </p:sp>
      <p:sp>
        <p:nvSpPr>
          <p:cNvPr id="3" name="Content Placeholder 2">
            <a:extLst>
              <a:ext uri="{FF2B5EF4-FFF2-40B4-BE49-F238E27FC236}">
                <a16:creationId xmlns:a16="http://schemas.microsoft.com/office/drawing/2014/main" id="{98B90A7F-B7F7-8064-E7DD-DB63549B9E35}"/>
              </a:ext>
            </a:extLst>
          </p:cNvPr>
          <p:cNvSpPr>
            <a:spLocks noGrp="1"/>
          </p:cNvSpPr>
          <p:nvPr>
            <p:ph idx="1"/>
          </p:nvPr>
        </p:nvSpPr>
        <p:spPr/>
        <p:txBody>
          <a:bodyPr>
            <a:normAutofit lnSpcReduction="10000"/>
          </a:bodyPr>
          <a:lstStyle/>
          <a:p>
            <a:r>
              <a:rPr lang="en-US" dirty="0"/>
              <a:t>We are going to investigate the spatial randomness of where the quarterback releases the football relative to the ball placement in the Superbowl from last season. Then compare the amount of spatial randomness between all passes attempted, completed passes, and incomplete passes. </a:t>
            </a:r>
          </a:p>
          <a:p>
            <a:endParaRPr lang="en-US" dirty="0"/>
          </a:p>
          <a:p>
            <a:r>
              <a:rPr lang="en-US" dirty="0"/>
              <a:t>This area that the quarterback releases the ball from is known as the pocket, but for this study we are going to call it a window. </a:t>
            </a:r>
          </a:p>
          <a:p>
            <a:endParaRPr lang="en-US" dirty="0"/>
          </a:p>
          <a:p>
            <a:r>
              <a:rPr lang="en-US" dirty="0"/>
              <a:t>The window will be used when studying the quadrat method. </a:t>
            </a:r>
          </a:p>
          <a:p>
            <a:pPr lvl="1"/>
            <a:endParaRPr lang="en-US" dirty="0"/>
          </a:p>
          <a:p>
            <a:pPr lvl="1"/>
            <a:endParaRPr lang="en-US" dirty="0"/>
          </a:p>
        </p:txBody>
      </p:sp>
    </p:spTree>
    <p:extLst>
      <p:ext uri="{BB962C8B-B14F-4D97-AF65-F5344CB8AC3E}">
        <p14:creationId xmlns:p14="http://schemas.microsoft.com/office/powerpoint/2010/main" val="3075354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2591F-3A08-646B-4CD1-B0AEB74EFA8F}"/>
              </a:ext>
            </a:extLst>
          </p:cNvPr>
          <p:cNvSpPr>
            <a:spLocks noGrp="1"/>
          </p:cNvSpPr>
          <p:nvPr>
            <p:ph type="title"/>
          </p:nvPr>
        </p:nvSpPr>
        <p:spPr/>
        <p:txBody>
          <a:bodyPr/>
          <a:lstStyle/>
          <a:p>
            <a:r>
              <a:rPr lang="en-US" dirty="0"/>
              <a:t>Plan of action </a:t>
            </a:r>
          </a:p>
        </p:txBody>
      </p:sp>
      <p:sp>
        <p:nvSpPr>
          <p:cNvPr id="3" name="Content Placeholder 2">
            <a:extLst>
              <a:ext uri="{FF2B5EF4-FFF2-40B4-BE49-F238E27FC236}">
                <a16:creationId xmlns:a16="http://schemas.microsoft.com/office/drawing/2014/main" id="{62F0FE42-3102-042C-124A-587F790D5EC0}"/>
              </a:ext>
            </a:extLst>
          </p:cNvPr>
          <p:cNvSpPr>
            <a:spLocks noGrp="1"/>
          </p:cNvSpPr>
          <p:nvPr>
            <p:ph idx="1"/>
          </p:nvPr>
        </p:nvSpPr>
        <p:spPr/>
        <p:txBody>
          <a:bodyPr>
            <a:normAutofit/>
          </a:bodyPr>
          <a:lstStyle/>
          <a:p>
            <a:r>
              <a:rPr lang="en-US" sz="3200" dirty="0"/>
              <a:t>State the null hypothesis </a:t>
            </a:r>
          </a:p>
          <a:p>
            <a:r>
              <a:rPr lang="en-US" sz="2200" dirty="0"/>
              <a:t>Investigate the Superbowl </a:t>
            </a:r>
          </a:p>
          <a:p>
            <a:r>
              <a:rPr lang="en-US" sz="2200" dirty="0"/>
              <a:t>Apply the moving box method </a:t>
            </a:r>
          </a:p>
          <a:p>
            <a:r>
              <a:rPr lang="en-US" sz="2200" dirty="0"/>
              <a:t>Begin to set up the Quadrat Method </a:t>
            </a:r>
          </a:p>
          <a:p>
            <a:r>
              <a:rPr lang="en-US" sz="2200" dirty="0"/>
              <a:t>Implement the Chi-Squared distribution </a:t>
            </a:r>
          </a:p>
          <a:p>
            <a:r>
              <a:rPr lang="en-US" sz="2200" dirty="0"/>
              <a:t>Find the p-value </a:t>
            </a:r>
          </a:p>
        </p:txBody>
      </p:sp>
    </p:spTree>
    <p:extLst>
      <p:ext uri="{BB962C8B-B14F-4D97-AF65-F5344CB8AC3E}">
        <p14:creationId xmlns:p14="http://schemas.microsoft.com/office/powerpoint/2010/main" val="1256640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5C5AC-047E-81B9-BA90-BF52B49BB468}"/>
              </a:ext>
            </a:extLst>
          </p:cNvPr>
          <p:cNvSpPr>
            <a:spLocks noGrp="1"/>
          </p:cNvSpPr>
          <p:nvPr>
            <p:ph type="title"/>
          </p:nvPr>
        </p:nvSpPr>
        <p:spPr/>
        <p:txBody>
          <a:bodyPr/>
          <a:lstStyle/>
          <a:p>
            <a:r>
              <a:rPr lang="en-US" dirty="0"/>
              <a:t>Plan of action cont. </a:t>
            </a:r>
          </a:p>
        </p:txBody>
      </p:sp>
      <p:sp>
        <p:nvSpPr>
          <p:cNvPr id="3" name="Content Placeholder 2">
            <a:extLst>
              <a:ext uri="{FF2B5EF4-FFF2-40B4-BE49-F238E27FC236}">
                <a16:creationId xmlns:a16="http://schemas.microsoft.com/office/drawing/2014/main" id="{93428B7D-ADAC-E44F-6CE5-D80A92A7A569}"/>
              </a:ext>
            </a:extLst>
          </p:cNvPr>
          <p:cNvSpPr>
            <a:spLocks noGrp="1"/>
          </p:cNvSpPr>
          <p:nvPr>
            <p:ph idx="1"/>
          </p:nvPr>
        </p:nvSpPr>
        <p:spPr/>
        <p:txBody>
          <a:bodyPr/>
          <a:lstStyle/>
          <a:p>
            <a:r>
              <a:rPr lang="en-US" sz="2200" dirty="0"/>
              <a:t>State the null hypothesis </a:t>
            </a:r>
          </a:p>
          <a:p>
            <a:r>
              <a:rPr lang="en-US" sz="3200" dirty="0"/>
              <a:t>Investigate the Superbowl </a:t>
            </a:r>
          </a:p>
          <a:p>
            <a:r>
              <a:rPr lang="en-US" sz="2200" dirty="0"/>
              <a:t>Apply the moving box method </a:t>
            </a:r>
          </a:p>
          <a:p>
            <a:r>
              <a:rPr lang="en-US" sz="2200" dirty="0"/>
              <a:t>Begin to set up the Quadrat Method </a:t>
            </a:r>
          </a:p>
          <a:p>
            <a:r>
              <a:rPr lang="en-US" sz="2200" dirty="0"/>
              <a:t>Implement the Chi-Squared distribution </a:t>
            </a:r>
          </a:p>
          <a:p>
            <a:r>
              <a:rPr lang="en-US" sz="2200" dirty="0"/>
              <a:t>Find the p-value </a:t>
            </a:r>
          </a:p>
          <a:p>
            <a:endParaRPr lang="en-US" dirty="0"/>
          </a:p>
        </p:txBody>
      </p:sp>
    </p:spTree>
    <p:extLst>
      <p:ext uri="{BB962C8B-B14F-4D97-AF65-F5344CB8AC3E}">
        <p14:creationId xmlns:p14="http://schemas.microsoft.com/office/powerpoint/2010/main" val="1639715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E046C-35FC-0D63-E82B-D51EEC7C5110}"/>
              </a:ext>
            </a:extLst>
          </p:cNvPr>
          <p:cNvSpPr>
            <a:spLocks noGrp="1"/>
          </p:cNvSpPr>
          <p:nvPr>
            <p:ph type="title"/>
          </p:nvPr>
        </p:nvSpPr>
        <p:spPr/>
        <p:txBody>
          <a:bodyPr/>
          <a:lstStyle/>
          <a:p>
            <a:r>
              <a:rPr lang="en-US" dirty="0"/>
              <a:t>Plan of action cont. </a:t>
            </a:r>
          </a:p>
        </p:txBody>
      </p:sp>
      <p:sp>
        <p:nvSpPr>
          <p:cNvPr id="3" name="Content Placeholder 2">
            <a:extLst>
              <a:ext uri="{FF2B5EF4-FFF2-40B4-BE49-F238E27FC236}">
                <a16:creationId xmlns:a16="http://schemas.microsoft.com/office/drawing/2014/main" id="{A721C302-EC41-8ACA-93E1-8381A4C1C5D2}"/>
              </a:ext>
            </a:extLst>
          </p:cNvPr>
          <p:cNvSpPr>
            <a:spLocks noGrp="1"/>
          </p:cNvSpPr>
          <p:nvPr>
            <p:ph idx="1"/>
          </p:nvPr>
        </p:nvSpPr>
        <p:spPr/>
        <p:txBody>
          <a:bodyPr/>
          <a:lstStyle/>
          <a:p>
            <a:r>
              <a:rPr lang="en-US" sz="2200" dirty="0"/>
              <a:t>State the null hypothesis </a:t>
            </a:r>
          </a:p>
          <a:p>
            <a:r>
              <a:rPr lang="en-US" sz="2200" dirty="0"/>
              <a:t>Investigate the Superbowl </a:t>
            </a:r>
          </a:p>
          <a:p>
            <a:r>
              <a:rPr lang="en-US" sz="3200" dirty="0"/>
              <a:t>Apply the moving box method </a:t>
            </a:r>
          </a:p>
          <a:p>
            <a:r>
              <a:rPr lang="en-US" sz="2200" dirty="0"/>
              <a:t>Begin to set up the Quadrat Method </a:t>
            </a:r>
          </a:p>
          <a:p>
            <a:r>
              <a:rPr lang="en-US" sz="2200" dirty="0"/>
              <a:t>Implement the Chi-Squared distribution </a:t>
            </a:r>
          </a:p>
          <a:p>
            <a:r>
              <a:rPr lang="en-US" sz="2200" dirty="0"/>
              <a:t>Find the p-value </a:t>
            </a:r>
          </a:p>
          <a:p>
            <a:pPr marL="0" indent="0">
              <a:buNone/>
            </a:pPr>
            <a:endParaRPr lang="en-US" dirty="0"/>
          </a:p>
        </p:txBody>
      </p:sp>
    </p:spTree>
    <p:extLst>
      <p:ext uri="{BB962C8B-B14F-4D97-AF65-F5344CB8AC3E}">
        <p14:creationId xmlns:p14="http://schemas.microsoft.com/office/powerpoint/2010/main" val="1090094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E3E24-C1F3-9B99-32C6-F5B116956356}"/>
              </a:ext>
            </a:extLst>
          </p:cNvPr>
          <p:cNvSpPr>
            <a:spLocks noGrp="1"/>
          </p:cNvSpPr>
          <p:nvPr>
            <p:ph type="title"/>
          </p:nvPr>
        </p:nvSpPr>
        <p:spPr/>
        <p:txBody>
          <a:bodyPr/>
          <a:lstStyle/>
          <a:p>
            <a:r>
              <a:rPr lang="en-US" dirty="0"/>
              <a:t>Plan of action cont. </a:t>
            </a:r>
          </a:p>
        </p:txBody>
      </p:sp>
      <p:sp>
        <p:nvSpPr>
          <p:cNvPr id="3" name="Content Placeholder 2">
            <a:extLst>
              <a:ext uri="{FF2B5EF4-FFF2-40B4-BE49-F238E27FC236}">
                <a16:creationId xmlns:a16="http://schemas.microsoft.com/office/drawing/2014/main" id="{C020C4E0-730B-FD2B-83CE-3A79D5F680D7}"/>
              </a:ext>
            </a:extLst>
          </p:cNvPr>
          <p:cNvSpPr>
            <a:spLocks noGrp="1"/>
          </p:cNvSpPr>
          <p:nvPr>
            <p:ph idx="1"/>
          </p:nvPr>
        </p:nvSpPr>
        <p:spPr/>
        <p:txBody>
          <a:bodyPr/>
          <a:lstStyle/>
          <a:p>
            <a:r>
              <a:rPr lang="en-US" sz="2200" dirty="0"/>
              <a:t>State the null hypothesis </a:t>
            </a:r>
          </a:p>
          <a:p>
            <a:r>
              <a:rPr lang="en-US" sz="2200" dirty="0"/>
              <a:t>Investigate the Superbowl </a:t>
            </a:r>
          </a:p>
          <a:p>
            <a:r>
              <a:rPr lang="en-US" sz="2200" dirty="0"/>
              <a:t>Apply the moving box method </a:t>
            </a:r>
          </a:p>
          <a:p>
            <a:r>
              <a:rPr lang="en-US" sz="3200" dirty="0"/>
              <a:t>Set up the Quadrat Method </a:t>
            </a:r>
          </a:p>
          <a:p>
            <a:r>
              <a:rPr lang="en-US" sz="2200" dirty="0"/>
              <a:t>Implement the Chi-Squared distribution </a:t>
            </a:r>
          </a:p>
          <a:p>
            <a:r>
              <a:rPr lang="en-US" sz="2200" dirty="0"/>
              <a:t>Find the p-value </a:t>
            </a:r>
          </a:p>
          <a:p>
            <a:pPr marL="0" indent="0">
              <a:buNone/>
            </a:pPr>
            <a:endParaRPr lang="en-US" dirty="0"/>
          </a:p>
        </p:txBody>
      </p:sp>
    </p:spTree>
    <p:extLst>
      <p:ext uri="{BB962C8B-B14F-4D97-AF65-F5344CB8AC3E}">
        <p14:creationId xmlns:p14="http://schemas.microsoft.com/office/powerpoint/2010/main" val="38822331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1986</TotalTime>
  <Words>729</Words>
  <Application>Microsoft Office PowerPoint</Application>
  <PresentationFormat>Widescreen</PresentationFormat>
  <Paragraphs>95</Paragraphs>
  <Slides>13</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Research Proposal </vt:lpstr>
      <vt:lpstr>Motivation </vt:lpstr>
      <vt:lpstr>Mathematical Motivation</vt:lpstr>
      <vt:lpstr>Context behind Quadrat Method </vt:lpstr>
      <vt:lpstr>Proposed Research Topic </vt:lpstr>
      <vt:lpstr>Plan of action </vt:lpstr>
      <vt:lpstr>Plan of action cont. </vt:lpstr>
      <vt:lpstr>Plan of action cont. </vt:lpstr>
      <vt:lpstr>Plan of action cont. </vt:lpstr>
      <vt:lpstr>Plan of action cont. </vt:lpstr>
      <vt:lpstr>Plan of action cont. </vt:lpstr>
      <vt:lpstr>Refences </vt:lpstr>
      <vt:lpstr>Thank you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Proposal</dc:title>
  <dc:creator>Swope, Tyson</dc:creator>
  <cp:lastModifiedBy>Swope, Tyson</cp:lastModifiedBy>
  <cp:revision>1</cp:revision>
  <dcterms:created xsi:type="dcterms:W3CDTF">2023-11-14T06:41:09Z</dcterms:created>
  <dcterms:modified xsi:type="dcterms:W3CDTF">2023-11-15T20:10:12Z</dcterms:modified>
</cp:coreProperties>
</file>