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0"/>
  </p:normalViewPr>
  <p:slideViewPr>
    <p:cSldViewPr snapToGrid="0">
      <p:cViewPr varScale="1">
        <p:scale>
          <a:sx n="90" d="100"/>
          <a:sy n="90" d="100"/>
        </p:scale>
        <p:origin x="23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5C634-386F-5049-A81F-5403AE89D4FC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DA6C6-0D79-C049-A2DB-26238D69E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996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Goal is to explain to explain what I am doing in </a:t>
            </a:r>
            <a:r>
              <a:rPr lang="en-US" dirty="0" err="1"/>
              <a:t>jan</a:t>
            </a:r>
            <a:r>
              <a:rPr lang="en-US" dirty="0"/>
              <a:t>, math involved, and motivation, scenario, category of control problem. Try to control the flow. Solve for flow by modifying the inputs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0DA6C6-0D79-C049-A2DB-26238D69E2F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599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63B93-F4A4-B62D-AFC2-982B167D7D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CAA49A-C62A-A35C-0838-FAEE3D1C6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EF889-C443-803F-1DC3-639C96592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604A-0F01-A643-A27C-E4CDDBB1B93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D8745-6F6C-BA56-B6E1-C221BF24A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AD84D-9719-C09E-4123-7394E2746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0D11-CE20-A44B-87B5-4A014159B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37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311DC-55D5-75A0-97D8-243099FA7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0F550C-8F26-E90A-6382-605F85051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F21A8-B0FC-A751-1285-4340E34D4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604A-0F01-A643-A27C-E4CDDBB1B93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92E6DD-82E8-3DF1-0E80-51FE20276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93428-F750-8DF4-493C-DEE315914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0D11-CE20-A44B-87B5-4A014159B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23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3549D-4F92-48A2-464D-B5F1D2BA0D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F4A404-E024-CAF0-27FC-988CACF65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5CCCD-1D33-DAA6-0F6F-332BBC4E9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604A-0F01-A643-A27C-E4CDDBB1B93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C491C-3B7C-01D3-9155-127B48AAD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32C6F-0BBE-48B0-FE6A-09B32EFE3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0D11-CE20-A44B-87B5-4A014159B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88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08178-6E64-9CAD-14A9-E16D70029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AC1BD-0007-11C9-AD4C-190D22B5F0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1FA93-70B9-B310-039A-CAEB90AD7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604A-0F01-A643-A27C-E4CDDBB1B93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FF2B2-B3CE-AF3D-520C-4A7C90C00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566E8-D0EE-0231-C1CA-B8CE104EA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0D11-CE20-A44B-87B5-4A014159B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63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614C6-BCA7-5689-5A8E-DDC8F39A1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648243-F693-028E-682D-8745EEF6A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2754C-8B57-EAC6-B4BD-A124D0D6A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604A-0F01-A643-A27C-E4CDDBB1B93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682E7-3F41-3957-297B-C9D29F666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4999F4-E2D9-03F0-FAA0-4E1FF0C4F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0D11-CE20-A44B-87B5-4A014159B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17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930D3-2940-B151-1AB2-72B9830DC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0FC73-824F-D19C-EF93-26832D4A53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0E2A5F-1915-1CB4-FC9A-9B454F98B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80BA8D-359F-1C4D-E0A4-C8F690C11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604A-0F01-A643-A27C-E4CDDBB1B93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90761-B8F0-7153-F43E-6394026EF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178592-0A5D-2F87-1E20-002A910DD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0D11-CE20-A44B-87B5-4A014159B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51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5ED31-C57A-112C-370D-C65946A3F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903DDD-B59A-4346-3FC4-E7A22F65B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9EDFF-3EE8-A879-6BBE-9D42F688C1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43161-1415-B2E0-9844-978CF9A476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E98743-B0EB-6622-6E74-353877D70E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2E5EDF-9EE2-CA3B-C55A-4822C1CA4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604A-0F01-A643-A27C-E4CDDBB1B93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9EC659-2AFE-E241-FE02-00DD551B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06570-3237-9A06-0E0F-65DC8889C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0D11-CE20-A44B-87B5-4A014159B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6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B9B94-4817-475B-5A25-85512248C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09E946-D33F-0289-9913-962493AAB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604A-0F01-A643-A27C-E4CDDBB1B93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9A19BE-D9AE-1497-8346-248067FB8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CEBDB7-BB70-2FF6-0054-EB38AED4A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0D11-CE20-A44B-87B5-4A014159B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13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1C2A7E-09AB-51B7-8D96-220880C21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604A-0F01-A643-A27C-E4CDDBB1B93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229C40-06A2-66DD-5C86-AD27D7125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63F57-44A9-65AF-437A-0CFDC6CFD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0D11-CE20-A44B-87B5-4A014159B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81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3C70E-DB01-6153-56FE-E4C58BF74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A53FE-DA21-2007-9091-E88678DA5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7E9204-9E9A-CE47-B7BC-6B1480BE81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35BC5E-65C1-405E-A2FB-F28A44322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604A-0F01-A643-A27C-E4CDDBB1B93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2B2D4-558B-F559-8759-4AFB97850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7E725-0A3F-5C2D-CC5B-DA423FE1C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0D11-CE20-A44B-87B5-4A014159B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428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B2FA1-884F-49AD-4953-C932E2670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F06449-3FFA-02CD-E960-D1B3633267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7854F0-D56E-CA64-676B-E6BAFF5D4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75CCF8-10AD-D353-3EA9-8B820B2E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E604A-0F01-A643-A27C-E4CDDBB1B93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04F51A-B506-105B-CBBF-DA85BC580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FBB5CF-5BF0-7166-42FE-18158639D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0D11-CE20-A44B-87B5-4A014159B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8C0C8F-EA8D-D56B-B20A-A00AC328E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F5B94F-3D3D-AFF9-0B0E-59001F9AC0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4C0EB-4302-DBAE-7145-A4D027332A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E604A-0F01-A643-A27C-E4CDDBB1B93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B09D8-52BA-E423-C43F-2CEEFEAA9F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F2465-5838-54FE-8CE8-AB0A28B2E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20D11-CE20-A44B-87B5-4A014159B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74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trb.2011.07.00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BE9E6-72ED-432B-6974-7BC8AC6A9E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LWR Model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85400A-D280-0419-2D47-94051B68FD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Adjusting traffic inflow to achieve optimal flow </a:t>
            </a:r>
          </a:p>
          <a:p>
            <a:endParaRPr lang="en-US" dirty="0"/>
          </a:p>
          <a:p>
            <a:r>
              <a:rPr lang="en-US" dirty="0"/>
              <a:t>Anna Kanter</a:t>
            </a:r>
          </a:p>
        </p:txBody>
      </p:sp>
    </p:spTree>
    <p:extLst>
      <p:ext uri="{BB962C8B-B14F-4D97-AF65-F5344CB8AC3E}">
        <p14:creationId xmlns:p14="http://schemas.microsoft.com/office/powerpoint/2010/main" val="1513481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5896D-4216-92E5-8219-FD7E5F012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12FBD-E90D-476F-8669-396019133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400" dirty="0"/>
              <a:t>Pierre-Emmanuel </a:t>
            </a:r>
            <a:r>
              <a:rPr lang="en-US" sz="1400" dirty="0" err="1"/>
              <a:t>Mazaré</a:t>
            </a:r>
            <a:r>
              <a:rPr lang="en-US" sz="1400" dirty="0"/>
              <a:t>, Ahmad H. </a:t>
            </a:r>
            <a:r>
              <a:rPr lang="en-US" sz="1400" dirty="0" err="1"/>
              <a:t>Dehwah</a:t>
            </a:r>
            <a:r>
              <a:rPr lang="en-US" sz="1400" dirty="0"/>
              <a:t>, Christian G. Claudel, Alexandre M. </a:t>
            </a:r>
            <a:r>
              <a:rPr lang="en-US" sz="1400" dirty="0" err="1"/>
              <a:t>Bayen</a:t>
            </a:r>
            <a:r>
              <a:rPr lang="en-US" sz="1400" dirty="0"/>
              <a:t>, Analytical and grid-free solutions to the </a:t>
            </a:r>
            <a:r>
              <a:rPr lang="en-US" sz="1400" dirty="0" err="1"/>
              <a:t>Lighthill</a:t>
            </a:r>
            <a:r>
              <a:rPr lang="en-US" sz="1400" dirty="0"/>
              <a:t>–Whitham–Richards traffic flow model</a:t>
            </a:r>
            <a:r>
              <a:rPr lang="en-US" sz="1400" i="1" dirty="0"/>
              <a:t>. Transportation Research Part B: Methodological</a:t>
            </a:r>
            <a:r>
              <a:rPr lang="en-US" sz="1400" dirty="0"/>
              <a:t>, Volume 45, Issue 10,2011,Pages 1727-1748,ISSN 0191-2615 </a:t>
            </a:r>
            <a:r>
              <a:rPr lang="en-US" sz="1400" dirty="0">
                <a:hlinkClick r:id="rId3"/>
              </a:rPr>
              <a:t>https://doi.org/10.1016/j.trb.2011.07.004</a:t>
            </a:r>
            <a:endParaRPr lang="en-US" sz="1400" dirty="0"/>
          </a:p>
          <a:p>
            <a:r>
              <a:rPr lang="en-US" sz="1400" dirty="0" err="1"/>
              <a:t>Maciejewski</a:t>
            </a:r>
            <a:r>
              <a:rPr lang="en-US" sz="1400" dirty="0"/>
              <a:t>, M. “Comparison of the one-equation LWR models for density and for speed.” </a:t>
            </a:r>
            <a:r>
              <a:rPr lang="en-US" sz="1400" i="1" dirty="0"/>
              <a:t>IOP Conference Series: Materials Science and Engineering</a:t>
            </a:r>
            <a:r>
              <a:rPr lang="en-US" sz="1400" dirty="0"/>
              <a:t>, vol. 421, 2018, p. 022020, https://</a:t>
            </a:r>
            <a:r>
              <a:rPr lang="en-US" sz="1400" dirty="0" err="1"/>
              <a:t>doi.org</a:t>
            </a:r>
            <a:r>
              <a:rPr lang="en-US" sz="1400" dirty="0"/>
              <a:t>/10.1088/1757-899x/421/2/022020. </a:t>
            </a:r>
          </a:p>
          <a:p>
            <a:r>
              <a:rPr lang="en-US" sz="1400" dirty="0" err="1"/>
              <a:t>Brilon</a:t>
            </a:r>
            <a:r>
              <a:rPr lang="en-US" sz="1400" dirty="0"/>
              <a:t>, Werner et al. “Reliability of Freeway Traffic Flow: A Stochastic Concept of Capacity.” (2005).</a:t>
            </a:r>
          </a:p>
          <a:p>
            <a:r>
              <a:rPr lang="en-US" sz="1400" dirty="0" err="1"/>
              <a:t>Herty</a:t>
            </a:r>
            <a:r>
              <a:rPr lang="en-US" sz="1400" dirty="0"/>
              <a:t>, Michael &amp; Visconti, Giuseppe. A two-dimensional data-driven model for traffic flow on highways. </a:t>
            </a:r>
            <a:r>
              <a:rPr lang="en-US" sz="1400" i="1" dirty="0"/>
              <a:t>Networks &amp; Heterogeneous Media. </a:t>
            </a:r>
            <a:r>
              <a:rPr lang="en-US" sz="1400" dirty="0"/>
              <a:t>13. (2017)</a:t>
            </a:r>
          </a:p>
          <a:p>
            <a:r>
              <a:rPr lang="en-US" sz="1400" dirty="0" err="1"/>
              <a:t>Dervisoglu</a:t>
            </a:r>
            <a:r>
              <a:rPr lang="en-US" sz="1050" b="0" i="0" u="none" strike="noStrike" dirty="0">
                <a:solidFill>
                  <a:srgbClr val="2E414F"/>
                </a:solidFill>
                <a:effectLst/>
                <a:latin typeface="Roboto" panose="02000000000000000000" pitchFamily="2" charset="0"/>
              </a:rPr>
              <a:t>, </a:t>
            </a:r>
            <a:r>
              <a:rPr lang="en-US" sz="1400" dirty="0" err="1"/>
              <a:t>Gunes</a:t>
            </a:r>
            <a:r>
              <a:rPr lang="en-US" sz="1400" dirty="0"/>
              <a:t> et al. “Automatic Calibration of the Fundamental Diagram and Empirical Observations on Capacity.” (2009).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en-US" sz="14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Lighthill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M. J. and Whitham, G. B. (1955). On kinematic waves. II. A theory of traffic flow on long crowded roads. </a:t>
            </a: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Proc. Roy. Soc. London. Ser. A.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229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317–345.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May, A. D. (1990). </a:t>
            </a: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Traffic Flow Fundamentals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Prentice Hall, New York.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en-US" sz="14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Richards, P. I. (1956). Shock waves on the highway. </a:t>
            </a: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Operations Res.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4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42–51.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en-US" sz="1400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400" dirty="0" err="1"/>
              <a:t>Michalopoulos</a:t>
            </a:r>
            <a:r>
              <a:rPr lang="en-US" sz="1400" dirty="0"/>
              <a:t>, </a:t>
            </a:r>
            <a:r>
              <a:rPr lang="en-US" sz="1400" dirty="0" err="1"/>
              <a:t>Panos</a:t>
            </a:r>
            <a:r>
              <a:rPr lang="en-US" sz="1400" dirty="0"/>
              <a:t> G., et al. “Multilane traffic flow dynamics: Some macroscopic considerations.” Transportation Research Part B: Methodological, vol. 18, no. 4–5, 1985, pp. 377–395, https://</a:t>
            </a:r>
            <a:r>
              <a:rPr lang="en-US" sz="1400" dirty="0" err="1"/>
              <a:t>doi.org</a:t>
            </a:r>
            <a:r>
              <a:rPr lang="en-US" sz="1400" dirty="0"/>
              <a:t>/10.1016/0191-2615(84)90019-5. 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67710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0069A-6A14-FAAD-0CF1-F2ED7DF69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88174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91764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A4C4B-3E0E-381D-CEB7-44D5CD5B2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LWR Model-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B86E7-6942-06E6-22BE-9A35075925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Traffic flow information to manage traffic flow </a:t>
            </a:r>
          </a:p>
          <a:p>
            <a:pPr lvl="1"/>
            <a:r>
              <a:rPr lang="en-US" dirty="0"/>
              <a:t>Reduce travel time based on traffic conditions</a:t>
            </a:r>
          </a:p>
          <a:p>
            <a:pPr lvl="1"/>
            <a:r>
              <a:rPr lang="en-US" dirty="0"/>
              <a:t>Increase traffic efficiency </a:t>
            </a:r>
          </a:p>
          <a:p>
            <a:r>
              <a:rPr lang="en-US" dirty="0"/>
              <a:t>Basic Categories Models: </a:t>
            </a:r>
          </a:p>
          <a:p>
            <a:pPr lvl="1"/>
            <a:r>
              <a:rPr lang="en-US" dirty="0"/>
              <a:t>macroscopic, mesoscopic, microscopic and submicroscopic (nanoscopic) </a:t>
            </a:r>
          </a:p>
          <a:p>
            <a:pPr marL="0" indent="0">
              <a:buNone/>
            </a:pPr>
            <a:r>
              <a:rPr lang="en-US" u="sng" dirty="0"/>
              <a:t>Macroscopic models: </a:t>
            </a:r>
          </a:p>
          <a:p>
            <a:r>
              <a:rPr lang="en-US" dirty="0"/>
              <a:t>1955 </a:t>
            </a:r>
            <a:r>
              <a:rPr lang="en-US" dirty="0" err="1"/>
              <a:t>Lighthill</a:t>
            </a:r>
            <a:r>
              <a:rPr lang="en-US" dirty="0"/>
              <a:t>, Whitham, and Richards created the LWR Model</a:t>
            </a:r>
          </a:p>
          <a:p>
            <a:pPr lvl="1"/>
            <a:r>
              <a:rPr lang="en-US" dirty="0"/>
              <a:t>Model since has seen modification mainly towards network Characteristics (one equation model) </a:t>
            </a:r>
          </a:p>
          <a:p>
            <a:r>
              <a:rPr lang="en-US" dirty="0"/>
              <a:t>1985 </a:t>
            </a:r>
            <a:r>
              <a:rPr lang="en-US" dirty="0" err="1"/>
              <a:t>Michalopoulos</a:t>
            </a:r>
            <a:r>
              <a:rPr lang="en-US" dirty="0"/>
              <a:t> developed second order model </a:t>
            </a:r>
          </a:p>
          <a:p>
            <a:pPr lvl="1"/>
            <a:r>
              <a:rPr lang="en-US" dirty="0"/>
              <a:t>Lane changing model with momentum difference (two equation model)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673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C915A-7A9F-AEA4-26A2-729B6DB1D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LWR Model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D876F70-BE9E-1271-DB44-7236E35AFC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Relationship between flow and density</a:t>
                </a:r>
              </a:p>
              <a:p>
                <a:r>
                  <a:rPr lang="en-US" dirty="0"/>
                  <a:t>Traffic Flow equation of location x, and time t</a:t>
                </a:r>
              </a:p>
              <a:p>
                <a:pPr lvl="1"/>
                <a:r>
                  <a:rPr lang="en-US" dirty="0"/>
                  <a:t>Density,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Flow,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Have Initial condition &amp; boundary condition </a:t>
                </a:r>
              </a:p>
              <a:p>
                <a:r>
                  <a:rPr lang="en-US" dirty="0"/>
                  <a:t>Fundamental Diagram to show relationship between flow and density </a:t>
                </a:r>
              </a:p>
              <a:p>
                <a:r>
                  <a:rPr lang="en-US" dirty="0"/>
                  <a:t>Conservation Law to</a:t>
                </a:r>
              </a:p>
              <a:p>
                <a:pPr lvl="1"/>
                <a:r>
                  <a:rPr lang="en-US" dirty="0"/>
                  <a:t>Conserve total cars on highway</a:t>
                </a:r>
              </a:p>
              <a:p>
                <a:pPr lvl="1"/>
                <a:r>
                  <a:rPr lang="en-US" dirty="0"/>
                  <a:t>Inflow = Outflow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D876F70-BE9E-1271-DB44-7236E35AFC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 r="-13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1263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878E1-B749-245B-CA9E-0D432E9C1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Diagram </a:t>
            </a:r>
          </a:p>
        </p:txBody>
      </p:sp>
      <p:pic>
        <p:nvPicPr>
          <p:cNvPr id="4" name="Content Placeholder 3" descr="A diagram of a curve&#10;&#10;Description automatically generated">
            <a:extLst>
              <a:ext uri="{FF2B5EF4-FFF2-40B4-BE49-F238E27FC236}">
                <a16:creationId xmlns:a16="http://schemas.microsoft.com/office/drawing/2014/main" id="{D01E6FB1-4D22-E016-98DA-95BDD6A481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2472" y="1690688"/>
            <a:ext cx="620705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559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8F0A6-075F-57EC-49EA-66EBC505F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Conservation Law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C5508A-58B8-5B08-C08A-69A5B8C46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initial condition and boundary conditions and </a:t>
            </a:r>
          </a:p>
          <a:p>
            <a:r>
              <a:rPr lang="en-US" dirty="0"/>
              <a:t>Inflow and out flow being equal</a:t>
            </a:r>
          </a:p>
          <a:p>
            <a:pPr lvl="1"/>
            <a:r>
              <a:rPr lang="en-US" dirty="0"/>
              <a:t>The conserved quantity of total cars will be constant and so: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 descr="A math equations with a plus and x&#10;&#10;Description automatically generated">
            <a:extLst>
              <a:ext uri="{FF2B5EF4-FFF2-40B4-BE49-F238E27FC236}">
                <a16:creationId xmlns:a16="http://schemas.microsoft.com/office/drawing/2014/main" id="{CD8CE74A-427E-7AA2-25BA-725A00137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265" y="3464098"/>
            <a:ext cx="3327992" cy="107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239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963D2-9B61-4E3E-6E38-ED925B883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Research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4C1A7-D3D1-3F2F-97CE-D574E2AAE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48450" cy="4351338"/>
          </a:xfrm>
        </p:spPr>
        <p:txBody>
          <a:bodyPr/>
          <a:lstStyle/>
          <a:p>
            <a:r>
              <a:rPr lang="en-US" dirty="0"/>
              <a:t>Inflow and Out flow is not equal. And so, the change in total cars is following: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 Terms of the LWR model: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Given Outflow, how can you maximize inflow to achieve optimal flow </a:t>
            </a:r>
          </a:p>
        </p:txBody>
      </p:sp>
      <p:pic>
        <p:nvPicPr>
          <p:cNvPr id="6" name="Picture 5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C15C1C28-0C2E-7416-015E-F7C943D10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4261" y="2665773"/>
            <a:ext cx="3148013" cy="1106127"/>
          </a:xfrm>
          <a:prstGeom prst="rect">
            <a:avLst/>
          </a:prstGeom>
        </p:spPr>
      </p:pic>
      <p:pic>
        <p:nvPicPr>
          <p:cNvPr id="8" name="Picture 7" descr="A mathematical equation with a number of letters&#10;&#10;Description automatically generated with medium confidence">
            <a:extLst>
              <a:ext uri="{FF2B5EF4-FFF2-40B4-BE49-F238E27FC236}">
                <a16:creationId xmlns:a16="http://schemas.microsoft.com/office/drawing/2014/main" id="{25F771A1-A6AD-B0DA-9065-436DA2E518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4261" y="4368223"/>
            <a:ext cx="2501900" cy="647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D42390-5F90-A596-8354-C31C2F463A48}"/>
              </a:ext>
            </a:extLst>
          </p:cNvPr>
          <p:cNvSpPr txBox="1"/>
          <p:nvPr/>
        </p:nvSpPr>
        <p:spPr>
          <a:xfrm>
            <a:off x="7886144" y="1825625"/>
            <a:ext cx="35671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O(t)= Outflow </a:t>
            </a:r>
          </a:p>
          <a:p>
            <a:r>
              <a:rPr lang="en-US" sz="2800" dirty="0"/>
              <a:t>I(t) = Inflow </a:t>
            </a:r>
          </a:p>
          <a:p>
            <a:r>
              <a:rPr lang="en-US" sz="2800" dirty="0"/>
              <a:t>T(t)= Total Cars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80997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C59E6-7CEF-DFD0-86EA-5F7017FF0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4" y="256382"/>
            <a:ext cx="10515600" cy="1325563"/>
          </a:xfrm>
        </p:spPr>
        <p:txBody>
          <a:bodyPr/>
          <a:lstStyle/>
          <a:p>
            <a:r>
              <a:rPr lang="en-US" dirty="0"/>
              <a:t>Approach </a:t>
            </a:r>
          </a:p>
        </p:txBody>
      </p:sp>
      <p:pic>
        <p:nvPicPr>
          <p:cNvPr id="5" name="Content Placeholder 4" descr="A diagram of a line with text&#10;&#10;Description automatically generated with medium confidence">
            <a:extLst>
              <a:ext uri="{FF2B5EF4-FFF2-40B4-BE49-F238E27FC236}">
                <a16:creationId xmlns:a16="http://schemas.microsoft.com/office/drawing/2014/main" id="{080DFF93-18E6-B043-6A43-C279DEBBD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45" t="7510" r="6301" b="9041"/>
          <a:stretch/>
        </p:blipFill>
        <p:spPr>
          <a:xfrm rot="10800000">
            <a:off x="1414463" y="2043111"/>
            <a:ext cx="8382622" cy="3514725"/>
          </a:xfrm>
        </p:spPr>
      </p:pic>
    </p:spTree>
    <p:extLst>
      <p:ext uri="{BB962C8B-B14F-4D97-AF65-F5344CB8AC3E}">
        <p14:creationId xmlns:p14="http://schemas.microsoft.com/office/powerpoint/2010/main" val="1084797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C59E6-7CEF-DFD0-86EA-5F7017FF0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24" y="256382"/>
            <a:ext cx="10515600" cy="1325563"/>
          </a:xfrm>
        </p:spPr>
        <p:txBody>
          <a:bodyPr/>
          <a:lstStyle/>
          <a:p>
            <a:r>
              <a:rPr lang="en-US" dirty="0"/>
              <a:t>Approach pt. 2 </a:t>
            </a:r>
          </a:p>
        </p:txBody>
      </p:sp>
      <p:pic>
        <p:nvPicPr>
          <p:cNvPr id="7" name="Picture 6" descr="A whiteboard with blue writing&#10;&#10;Description automatically generated">
            <a:extLst>
              <a:ext uri="{FF2B5EF4-FFF2-40B4-BE49-F238E27FC236}">
                <a16:creationId xmlns:a16="http://schemas.microsoft.com/office/drawing/2014/main" id="{6CC02D23-4414-08FC-4A7B-56FFF1A72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498" y="1801811"/>
            <a:ext cx="7065963" cy="400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653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AD15C-D73B-449A-C3A9-A45781DAD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 pt. 3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1CAEF-8061-1E56-9D73-FFB63EB225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Desensitize section</a:t>
            </a:r>
          </a:p>
          <a:p>
            <a:r>
              <a:rPr lang="en-US" dirty="0"/>
              <a:t>Research how other  LWR PDEs have been solved to learn more about solving ours.  </a:t>
            </a:r>
          </a:p>
        </p:txBody>
      </p:sp>
    </p:spTree>
    <p:extLst>
      <p:ext uri="{BB962C8B-B14F-4D97-AF65-F5344CB8AC3E}">
        <p14:creationId xmlns:p14="http://schemas.microsoft.com/office/powerpoint/2010/main" val="1501106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2575</TotalTime>
  <Words>623</Words>
  <Application>Microsoft Macintosh PowerPoint</Application>
  <PresentationFormat>Widescreen</PresentationFormat>
  <Paragraphs>68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Open Sans</vt:lpstr>
      <vt:lpstr>Roboto</vt:lpstr>
      <vt:lpstr>Office Theme</vt:lpstr>
      <vt:lpstr>LWR Model </vt:lpstr>
      <vt:lpstr>LWR Model- Background</vt:lpstr>
      <vt:lpstr>LWR Model </vt:lpstr>
      <vt:lpstr>Fundamental Diagram </vt:lpstr>
      <vt:lpstr>Conservation Law </vt:lpstr>
      <vt:lpstr>Proposed Research </vt:lpstr>
      <vt:lpstr>Approach </vt:lpstr>
      <vt:lpstr>Approach pt. 2 </vt:lpstr>
      <vt:lpstr>Approach pt. 3 </vt:lpstr>
      <vt:lpstr>References </vt:lpstr>
      <vt:lpstr>Thank You!   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Armin Kanter</dc:creator>
  <cp:lastModifiedBy>Armin Kanter</cp:lastModifiedBy>
  <cp:revision>6</cp:revision>
  <dcterms:created xsi:type="dcterms:W3CDTF">2023-11-10T15:08:19Z</dcterms:created>
  <dcterms:modified xsi:type="dcterms:W3CDTF">2023-11-15T13:55:38Z</dcterms:modified>
</cp:coreProperties>
</file>