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4"/>
  </p:notesMasterIdLst>
  <p:sldIdLst>
    <p:sldId id="289" r:id="rId2"/>
    <p:sldId id="296" r:id="rId3"/>
    <p:sldId id="343" r:id="rId4"/>
    <p:sldId id="350" r:id="rId5"/>
    <p:sldId id="351" r:id="rId6"/>
    <p:sldId id="341" r:id="rId7"/>
    <p:sldId id="356" r:id="rId8"/>
    <p:sldId id="357" r:id="rId9"/>
    <p:sldId id="358" r:id="rId10"/>
    <p:sldId id="387" r:id="rId11"/>
    <p:sldId id="359" r:id="rId12"/>
    <p:sldId id="388" r:id="rId13"/>
    <p:sldId id="389" r:id="rId14"/>
    <p:sldId id="360" r:id="rId15"/>
    <p:sldId id="361" r:id="rId16"/>
    <p:sldId id="362" r:id="rId17"/>
    <p:sldId id="390" r:id="rId18"/>
    <p:sldId id="353" r:id="rId19"/>
    <p:sldId id="363" r:id="rId20"/>
    <p:sldId id="391" r:id="rId21"/>
    <p:sldId id="364" r:id="rId22"/>
    <p:sldId id="365" r:id="rId23"/>
    <p:sldId id="366" r:id="rId24"/>
    <p:sldId id="392" r:id="rId25"/>
    <p:sldId id="367" r:id="rId26"/>
    <p:sldId id="368" r:id="rId27"/>
    <p:sldId id="369" r:id="rId28"/>
    <p:sldId id="370" r:id="rId29"/>
    <p:sldId id="354" r:id="rId30"/>
    <p:sldId id="371" r:id="rId31"/>
    <p:sldId id="372" r:id="rId32"/>
    <p:sldId id="373" r:id="rId33"/>
    <p:sldId id="374" r:id="rId34"/>
    <p:sldId id="375" r:id="rId35"/>
    <p:sldId id="397" r:id="rId36"/>
    <p:sldId id="376" r:id="rId37"/>
    <p:sldId id="398" r:id="rId38"/>
    <p:sldId id="377" r:id="rId39"/>
    <p:sldId id="378" r:id="rId40"/>
    <p:sldId id="399" r:id="rId41"/>
    <p:sldId id="379" r:id="rId42"/>
    <p:sldId id="393" r:id="rId43"/>
    <p:sldId id="380" r:id="rId44"/>
    <p:sldId id="381" r:id="rId45"/>
    <p:sldId id="355" r:id="rId46"/>
    <p:sldId id="382" r:id="rId47"/>
    <p:sldId id="394" r:id="rId48"/>
    <p:sldId id="383" r:id="rId49"/>
    <p:sldId id="384" r:id="rId50"/>
    <p:sldId id="385" r:id="rId51"/>
    <p:sldId id="395" r:id="rId52"/>
    <p:sldId id="386" r:id="rId53"/>
    <p:sldId id="396" r:id="rId54"/>
    <p:sldId id="352" r:id="rId55"/>
    <p:sldId id="298" r:id="rId56"/>
    <p:sldId id="344" r:id="rId57"/>
    <p:sldId id="345" r:id="rId58"/>
    <p:sldId id="346" r:id="rId59"/>
    <p:sldId id="347" r:id="rId60"/>
    <p:sldId id="348" r:id="rId61"/>
    <p:sldId id="305" r:id="rId62"/>
    <p:sldId id="295" r:id="rId6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84" userDrawn="1">
          <p15:clr>
            <a:srgbClr val="A4A3A4"/>
          </p15:clr>
        </p15:guide>
        <p15:guide id="2" pos="55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58697D"/>
    <a:srgbClr val="007B80"/>
    <a:srgbClr val="2E445C"/>
    <a:srgbClr val="F4F8F9"/>
    <a:srgbClr val="D9E0E4"/>
    <a:srgbClr val="00A0A3"/>
    <a:srgbClr val="FDFDFD"/>
    <a:srgbClr val="EBEEF0"/>
    <a:srgbClr val="3107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948" autoAdjust="0"/>
    <p:restoredTop sz="91400" autoAdjust="0"/>
  </p:normalViewPr>
  <p:slideViewPr>
    <p:cSldViewPr snapToGrid="0">
      <p:cViewPr varScale="1">
        <p:scale>
          <a:sx n="65" d="100"/>
          <a:sy n="65" d="100"/>
        </p:scale>
        <p:origin x="216" y="448"/>
      </p:cViewPr>
      <p:guideLst>
        <p:guide orient="horz" pos="984"/>
        <p:guide pos="552"/>
      </p:guideLst>
    </p:cSldViewPr>
  </p:slideViewPr>
  <p:notesTextViewPr>
    <p:cViewPr>
      <p:scale>
        <a:sx n="90" d="100"/>
        <a:sy n="9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7D7422-D46C-DC4E-8887-A1ACBBFF0BED}" type="datetimeFigureOut">
              <a:rPr lang="en-US" smtClean="0"/>
              <a:t>5/28/21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C09B7F-E93B-5E41-8803-6FBF9202B12C}" type="slidenum">
              <a:rPr lang="en-US" smtClean="0"/>
              <a:t>‹#›</a:t>
            </a:fld>
            <a:endParaRPr lang="en-US" dirty="0"/>
          </a:p>
        </p:txBody>
      </p:sp>
    </p:spTree>
    <p:extLst>
      <p:ext uri="{BB962C8B-B14F-4D97-AF65-F5344CB8AC3E}">
        <p14:creationId xmlns:p14="http://schemas.microsoft.com/office/powerpoint/2010/main" val="3081671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A. </a:t>
            </a:r>
          </a:p>
          <a:p>
            <a:endParaRPr lang="en-US" dirty="0"/>
          </a:p>
          <a:p>
            <a:r>
              <a:rPr lang="en-US" dirty="0"/>
              <a:t>If the demographics of CEOs followed population trends, we would expect approximately half of all CEOs to be women because women make up nearly half of the total workforce in the United States. However, according to </a:t>
            </a:r>
            <a:r>
              <a:rPr lang="en-US" i="1" dirty="0"/>
              <a:t>Fortune</a:t>
            </a:r>
            <a:r>
              <a:rPr lang="en-US" dirty="0"/>
              <a:t> magazine, which tracks the CEOs of the nation’s top revenue-generating companies, women held just 27 of all </a:t>
            </a:r>
            <a:r>
              <a:rPr lang="en-US" i="1" dirty="0"/>
              <a:t>Fortune</a:t>
            </a:r>
            <a:r>
              <a:rPr lang="en-US" dirty="0"/>
              <a:t> 500 CEO positions in 2017. Stated otherwise, women held just 5.4 percent of all </a:t>
            </a:r>
            <a:r>
              <a:rPr lang="en-US" i="1" dirty="0"/>
              <a:t>Fortune</a:t>
            </a:r>
            <a:r>
              <a:rPr lang="en-US" dirty="0"/>
              <a:t> 500 CEO slots in 2017. Both overt and subtle forms of discrimination are some of the reasons for the extremely low percentage of women as CEOs of </a:t>
            </a:r>
            <a:r>
              <a:rPr lang="en-US" i="1" dirty="0"/>
              <a:t>Fortune</a:t>
            </a:r>
            <a:r>
              <a:rPr lang="en-US" dirty="0"/>
              <a:t> 500 companies.</a:t>
            </a:r>
          </a:p>
          <a:p>
            <a:endParaRPr lang="en-US" dirty="0"/>
          </a:p>
          <a:p>
            <a:r>
              <a:rPr lang="en-US" dirty="0"/>
              <a:t>We will explore these issues in this chapter.</a:t>
            </a:r>
          </a:p>
          <a:p>
            <a:endParaRPr lang="en-US" dirty="0"/>
          </a:p>
          <a:p>
            <a:r>
              <a:rPr lang="en-US" dirty="0"/>
              <a:t>Please note that this statistic may have changed by the time this content is being taught.</a:t>
            </a:r>
          </a:p>
        </p:txBody>
      </p:sp>
      <p:sp>
        <p:nvSpPr>
          <p:cNvPr id="4" name="Slide Number Placeholder 3"/>
          <p:cNvSpPr>
            <a:spLocks noGrp="1"/>
          </p:cNvSpPr>
          <p:nvPr>
            <p:ph type="sldNum" sz="quarter" idx="5"/>
          </p:nvPr>
        </p:nvSpPr>
        <p:spPr/>
        <p:txBody>
          <a:bodyPr/>
          <a:lstStyle/>
          <a:p>
            <a:fld id="{CEC09B7F-E93B-5E41-8803-6FBF9202B12C}" type="slidenum">
              <a:rPr lang="en-US" smtClean="0"/>
              <a:t>2</a:t>
            </a:fld>
            <a:endParaRPr lang="en-US" dirty="0"/>
          </a:p>
        </p:txBody>
      </p:sp>
    </p:spTree>
    <p:extLst>
      <p:ext uri="{BB962C8B-B14F-4D97-AF65-F5344CB8AC3E}">
        <p14:creationId xmlns:p14="http://schemas.microsoft.com/office/powerpoint/2010/main" val="35810196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Times New Roman"/>
                <a:ea typeface="ＭＳ Ｐゴシック" charset="0"/>
                <a:cs typeface="Times New Roman"/>
              </a:rPr>
              <a:t>Answer: C</a:t>
            </a:r>
          </a:p>
          <a:p>
            <a:endParaRPr lang="en-US" dirty="0">
              <a:latin typeface="Times New Roman"/>
              <a:ea typeface="ＭＳ Ｐゴシック" charset="0"/>
              <a:cs typeface="Times New Roman"/>
            </a:endParaRPr>
          </a:p>
          <a:p>
            <a:r>
              <a:rPr lang="en-US" dirty="0">
                <a:latin typeface="Times New Roman"/>
                <a:ea typeface="ＭＳ Ｐゴシック" charset="0"/>
                <a:cs typeface="Times New Roman"/>
              </a:rPr>
              <a:t>Feedback: Gender refers to the psychological, social, and cultural differences between men and women, many of which are unconnected from biological differences and are instead socially constructed.</a:t>
            </a:r>
          </a:p>
        </p:txBody>
      </p:sp>
      <p:sp>
        <p:nvSpPr>
          <p:cNvPr id="4" name="Slide Number Placeholder 3"/>
          <p:cNvSpPr>
            <a:spLocks noGrp="1"/>
          </p:cNvSpPr>
          <p:nvPr>
            <p:ph type="sldNum" sz="quarter" idx="5"/>
          </p:nvPr>
        </p:nvSpPr>
        <p:spPr/>
        <p:txBody>
          <a:bodyPr/>
          <a:lstStyle/>
          <a:p>
            <a:fld id="{CEC09B7F-E93B-5E41-8803-6FBF9202B12C}" type="slidenum">
              <a:rPr lang="en-US" smtClean="0"/>
              <a:t>55</a:t>
            </a:fld>
            <a:endParaRPr lang="en-US" dirty="0"/>
          </a:p>
        </p:txBody>
      </p:sp>
    </p:spTree>
    <p:extLst>
      <p:ext uri="{BB962C8B-B14F-4D97-AF65-F5344CB8AC3E}">
        <p14:creationId xmlns:p14="http://schemas.microsoft.com/office/powerpoint/2010/main" val="30821065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Times New Roman"/>
                <a:ea typeface="ＭＳ Ｐゴシック" charset="0"/>
                <a:cs typeface="Times New Roman"/>
              </a:rPr>
              <a:t>Answer: D</a:t>
            </a:r>
          </a:p>
          <a:p>
            <a:endParaRPr lang="en-US" dirty="0">
              <a:latin typeface="Times New Roman"/>
              <a:ea typeface="ＭＳ Ｐゴシック" charset="0"/>
              <a:cs typeface="Times New Roman"/>
            </a:endParaRPr>
          </a:p>
          <a:p>
            <a:r>
              <a:rPr lang="en-US" dirty="0">
                <a:latin typeface="Times New Roman"/>
                <a:ea typeface="ＭＳ Ｐゴシック" charset="0"/>
                <a:cs typeface="Times New Roman"/>
              </a:rPr>
              <a:t>Feedback: Whereas socialization consists of children learning the general rules of society and learning how to fulfill the roles expected of them, gender socialization consists of children learning how to be little boys and girls, and later, men and women. This involves learning what is expected of each gender and how to conform to it.</a:t>
            </a:r>
          </a:p>
        </p:txBody>
      </p:sp>
      <p:sp>
        <p:nvSpPr>
          <p:cNvPr id="4" name="Slide Number Placeholder 3"/>
          <p:cNvSpPr>
            <a:spLocks noGrp="1"/>
          </p:cNvSpPr>
          <p:nvPr>
            <p:ph type="sldNum" sz="quarter" idx="5"/>
          </p:nvPr>
        </p:nvSpPr>
        <p:spPr/>
        <p:txBody>
          <a:bodyPr/>
          <a:lstStyle/>
          <a:p>
            <a:fld id="{CEC09B7F-E93B-5E41-8803-6FBF9202B12C}" type="slidenum">
              <a:rPr lang="en-US" smtClean="0"/>
              <a:t>56</a:t>
            </a:fld>
            <a:endParaRPr lang="en-US" dirty="0"/>
          </a:p>
        </p:txBody>
      </p:sp>
    </p:spTree>
    <p:extLst>
      <p:ext uri="{BB962C8B-B14F-4D97-AF65-F5344CB8AC3E}">
        <p14:creationId xmlns:p14="http://schemas.microsoft.com/office/powerpoint/2010/main" val="13443106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Times New Roman"/>
                <a:ea typeface="ＭＳ Ｐゴシック" charset="0"/>
                <a:cs typeface="Times New Roman"/>
              </a:rPr>
              <a:t>Answer: A</a:t>
            </a:r>
          </a:p>
          <a:p>
            <a:endParaRPr lang="en-US" dirty="0">
              <a:latin typeface="Times New Roman"/>
              <a:ea typeface="ＭＳ Ｐゴシック" charset="0"/>
              <a:cs typeface="Times New Roman"/>
            </a:endParaRPr>
          </a:p>
          <a:p>
            <a:r>
              <a:rPr lang="en-US" dirty="0">
                <a:latin typeface="Times New Roman"/>
                <a:ea typeface="ＭＳ Ｐゴシック" charset="0"/>
                <a:cs typeface="Times New Roman"/>
              </a:rPr>
              <a:t>Feedback: Although gender socialization is an important part of how gender differences are molded and maintained, some sociologists have noted that gender is performed every day, even by adults, who constantly signal their gender in many subtle ways, including through appearance, patterns of speech and behavior, and other observable methods.</a:t>
            </a:r>
          </a:p>
        </p:txBody>
      </p:sp>
      <p:sp>
        <p:nvSpPr>
          <p:cNvPr id="4" name="Slide Number Placeholder 3"/>
          <p:cNvSpPr>
            <a:spLocks noGrp="1"/>
          </p:cNvSpPr>
          <p:nvPr>
            <p:ph type="sldNum" sz="quarter" idx="5"/>
          </p:nvPr>
        </p:nvSpPr>
        <p:spPr/>
        <p:txBody>
          <a:bodyPr/>
          <a:lstStyle/>
          <a:p>
            <a:fld id="{CEC09B7F-E93B-5E41-8803-6FBF9202B12C}" type="slidenum">
              <a:rPr lang="en-US" smtClean="0"/>
              <a:t>57</a:t>
            </a:fld>
            <a:endParaRPr lang="en-US" dirty="0"/>
          </a:p>
        </p:txBody>
      </p:sp>
    </p:spTree>
    <p:extLst>
      <p:ext uri="{BB962C8B-B14F-4D97-AF65-F5344CB8AC3E}">
        <p14:creationId xmlns:p14="http://schemas.microsoft.com/office/powerpoint/2010/main" val="39122815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Times New Roman"/>
                <a:ea typeface="ＭＳ Ｐゴシック" charset="0"/>
                <a:cs typeface="Times New Roman"/>
              </a:rPr>
              <a:t>Answer: C</a:t>
            </a:r>
          </a:p>
          <a:p>
            <a:endParaRPr lang="en-US" dirty="0">
              <a:latin typeface="Times New Roman"/>
              <a:ea typeface="ＭＳ Ｐゴシック" charset="0"/>
              <a:cs typeface="Times New Roman"/>
            </a:endParaRPr>
          </a:p>
          <a:p>
            <a:r>
              <a:rPr lang="en-US" dirty="0">
                <a:latin typeface="Times New Roman"/>
                <a:ea typeface="ＭＳ Ｐゴシック" charset="0"/>
                <a:cs typeface="Times New Roman"/>
              </a:rPr>
              <a:t>Feedback: Radical feminism focuses on the way that women are subordinated by men in various ways. According to this perspective, men have power over women in a wide variety of ways, including patriarchal family arrangements, sexual assault, and the determination of standards of beauty to which women are expected to aspire in the interest of giving pleasure to men.</a:t>
            </a:r>
          </a:p>
        </p:txBody>
      </p:sp>
      <p:sp>
        <p:nvSpPr>
          <p:cNvPr id="4" name="Slide Number Placeholder 3"/>
          <p:cNvSpPr>
            <a:spLocks noGrp="1"/>
          </p:cNvSpPr>
          <p:nvPr>
            <p:ph type="sldNum" sz="quarter" idx="5"/>
          </p:nvPr>
        </p:nvSpPr>
        <p:spPr/>
        <p:txBody>
          <a:bodyPr/>
          <a:lstStyle/>
          <a:p>
            <a:fld id="{CEC09B7F-E93B-5E41-8803-6FBF9202B12C}" type="slidenum">
              <a:rPr lang="en-US" smtClean="0"/>
              <a:t>58</a:t>
            </a:fld>
            <a:endParaRPr lang="en-US" dirty="0"/>
          </a:p>
        </p:txBody>
      </p:sp>
    </p:spTree>
    <p:extLst>
      <p:ext uri="{BB962C8B-B14F-4D97-AF65-F5344CB8AC3E}">
        <p14:creationId xmlns:p14="http://schemas.microsoft.com/office/powerpoint/2010/main" val="6967315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Times New Roman"/>
                <a:ea typeface="ＭＳ Ｐゴシック" charset="0"/>
                <a:cs typeface="Times New Roman"/>
              </a:rPr>
              <a:t>Answer: B</a:t>
            </a:r>
          </a:p>
          <a:p>
            <a:endParaRPr lang="en-US" dirty="0">
              <a:latin typeface="Times New Roman"/>
              <a:ea typeface="ＭＳ Ｐゴシック" charset="0"/>
              <a:cs typeface="Times New Roman"/>
            </a:endParaRPr>
          </a:p>
          <a:p>
            <a:r>
              <a:rPr lang="en-US" dirty="0">
                <a:latin typeface="Times New Roman"/>
                <a:ea typeface="ＭＳ Ｐゴシック" charset="0"/>
                <a:cs typeface="Times New Roman"/>
              </a:rPr>
              <a:t>Feedback: Liberal feminists believe in reforming the system currently in place by lobbying for laws and policies that curb sexist practices, and by changing people’s opinions about the capabilities of women. A group of female professionals is likely to be mostly White and middle- to upper-middle class, and its concern about the glass ceiling phenomenon reflects the particular challenges and interests of that group, possibly to the exclusion of the interests of less-advantaged, poorer women.</a:t>
            </a:r>
          </a:p>
        </p:txBody>
      </p:sp>
      <p:sp>
        <p:nvSpPr>
          <p:cNvPr id="4" name="Slide Number Placeholder 3"/>
          <p:cNvSpPr>
            <a:spLocks noGrp="1"/>
          </p:cNvSpPr>
          <p:nvPr>
            <p:ph type="sldNum" sz="quarter" idx="5"/>
          </p:nvPr>
        </p:nvSpPr>
        <p:spPr/>
        <p:txBody>
          <a:bodyPr/>
          <a:lstStyle/>
          <a:p>
            <a:fld id="{CEC09B7F-E93B-5E41-8803-6FBF9202B12C}" type="slidenum">
              <a:rPr lang="en-US" smtClean="0"/>
              <a:t>59</a:t>
            </a:fld>
            <a:endParaRPr lang="en-US" dirty="0"/>
          </a:p>
        </p:txBody>
      </p:sp>
    </p:spTree>
    <p:extLst>
      <p:ext uri="{BB962C8B-B14F-4D97-AF65-F5344CB8AC3E}">
        <p14:creationId xmlns:p14="http://schemas.microsoft.com/office/powerpoint/2010/main" val="39758773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Times New Roman"/>
                <a:ea typeface="ＭＳ Ｐゴシック" charset="0"/>
                <a:cs typeface="Times New Roman"/>
              </a:rPr>
              <a:t>Answer: C</a:t>
            </a:r>
          </a:p>
          <a:p>
            <a:endParaRPr lang="en-US" dirty="0">
              <a:latin typeface="Times New Roman"/>
              <a:ea typeface="ＭＳ Ｐゴシック" charset="0"/>
              <a:cs typeface="Times New Roman"/>
            </a:endParaRPr>
          </a:p>
          <a:p>
            <a:r>
              <a:rPr lang="en-US" dirty="0">
                <a:latin typeface="Times New Roman"/>
                <a:ea typeface="ＭＳ Ｐゴシック" charset="0"/>
                <a:cs typeface="Times New Roman"/>
              </a:rPr>
              <a:t>Feedback: Human capital theory holds that women choose easier and more flexible jobs in order to allow time and energy to devote to their home life. This not only assumes that women are more dedicated to home life than work life, but also takes for granted that occupational status is freely chosen rather than constrained by discrimination, socialization, and material obstacles.</a:t>
            </a:r>
          </a:p>
        </p:txBody>
      </p:sp>
      <p:sp>
        <p:nvSpPr>
          <p:cNvPr id="4" name="Slide Number Placeholder 3"/>
          <p:cNvSpPr>
            <a:spLocks noGrp="1"/>
          </p:cNvSpPr>
          <p:nvPr>
            <p:ph type="sldNum" sz="quarter" idx="5"/>
          </p:nvPr>
        </p:nvSpPr>
        <p:spPr/>
        <p:txBody>
          <a:bodyPr/>
          <a:lstStyle/>
          <a:p>
            <a:fld id="{CEC09B7F-E93B-5E41-8803-6FBF9202B12C}" type="slidenum">
              <a:rPr lang="en-US" smtClean="0"/>
              <a:t>60</a:t>
            </a:fld>
            <a:endParaRPr lang="en-US" dirty="0"/>
          </a:p>
        </p:txBody>
      </p:sp>
    </p:spTree>
    <p:extLst>
      <p:ext uri="{BB962C8B-B14F-4D97-AF65-F5344CB8AC3E}">
        <p14:creationId xmlns:p14="http://schemas.microsoft.com/office/powerpoint/2010/main" val="228677610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FFFFFF"/>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096000" y="1307617"/>
            <a:ext cx="5257800" cy="1376590"/>
          </a:xfrm>
        </p:spPr>
        <p:txBody>
          <a:bodyPr anchor="b">
            <a:normAutofit/>
          </a:bodyPr>
          <a:lstStyle>
            <a:lvl1pPr algn="l">
              <a:defRPr sz="3200" b="1" i="0" baseline="0">
                <a:ln>
                  <a:noFill/>
                </a:ln>
                <a:solidFill>
                  <a:srgbClr val="2E445C"/>
                </a:solidFill>
                <a:latin typeface="+mn-lt"/>
                <a:ea typeface="Source Sans Pro Semibold" charset="0"/>
                <a:cs typeface="Source Sans Pro Semibold" charset="0"/>
              </a:defRPr>
            </a:lvl1pPr>
          </a:lstStyle>
          <a:p>
            <a:r>
              <a:rPr lang="en-US" dirty="0"/>
              <a:t>Enter Book Title</a:t>
            </a:r>
          </a:p>
        </p:txBody>
      </p:sp>
      <p:sp>
        <p:nvSpPr>
          <p:cNvPr id="3" name="Subtitle 2"/>
          <p:cNvSpPr>
            <a:spLocks noGrp="1"/>
          </p:cNvSpPr>
          <p:nvPr>
            <p:ph type="subTitle" idx="1" hasCustomPrompt="1"/>
          </p:nvPr>
        </p:nvSpPr>
        <p:spPr>
          <a:xfrm>
            <a:off x="6096000" y="3208081"/>
            <a:ext cx="5257800" cy="969962"/>
          </a:xfrm>
        </p:spPr>
        <p:txBody>
          <a:bodyPr>
            <a:normAutofit/>
          </a:bodyPr>
          <a:lstStyle>
            <a:lvl1pPr marL="0" indent="0" algn="l">
              <a:buNone/>
              <a:defRPr sz="3200" b="1" i="0">
                <a:solidFill>
                  <a:srgbClr val="007B80"/>
                </a:solidFill>
                <a:latin typeface="Calibri" charset="0"/>
                <a:ea typeface="Calibri" charset="0"/>
                <a:cs typeface="Calibri"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Author Names</a:t>
            </a:r>
          </a:p>
        </p:txBody>
      </p:sp>
      <p:sp>
        <p:nvSpPr>
          <p:cNvPr id="14" name="Picture Placeholder 3"/>
          <p:cNvSpPr>
            <a:spLocks noGrp="1"/>
          </p:cNvSpPr>
          <p:nvPr>
            <p:ph type="pic" sz="quarter" idx="13" hasCustomPrompt="1"/>
          </p:nvPr>
        </p:nvSpPr>
        <p:spPr>
          <a:xfrm>
            <a:off x="0" y="0"/>
            <a:ext cx="5638800" cy="6858000"/>
          </a:xfrm>
        </p:spPr>
        <p:txBody>
          <a:bodyPr/>
          <a:lstStyle>
            <a:lvl1pPr>
              <a:defRPr/>
            </a:lvl1pPr>
          </a:lstStyle>
          <a:p>
            <a:r>
              <a:rPr lang="en-US" dirty="0"/>
              <a:t>Click the icon to add Book Art</a:t>
            </a:r>
          </a:p>
        </p:txBody>
      </p:sp>
      <p:cxnSp>
        <p:nvCxnSpPr>
          <p:cNvPr id="8" name="Straight Connector 7"/>
          <p:cNvCxnSpPr/>
          <p:nvPr userDrawn="1"/>
        </p:nvCxnSpPr>
        <p:spPr>
          <a:xfrm>
            <a:off x="6096000" y="2933092"/>
            <a:ext cx="5257800" cy="0"/>
          </a:xfrm>
          <a:prstGeom prst="line">
            <a:avLst/>
          </a:prstGeom>
          <a:ln>
            <a:solidFill>
              <a:srgbClr val="58697D"/>
            </a:solidFill>
          </a:ln>
        </p:spPr>
        <p:style>
          <a:lnRef idx="1">
            <a:schemeClr val="accent1"/>
          </a:lnRef>
          <a:fillRef idx="0">
            <a:schemeClr val="accent1"/>
          </a:fillRef>
          <a:effectRef idx="0">
            <a:schemeClr val="accent1"/>
          </a:effectRef>
          <a:fontRef idx="minor">
            <a:schemeClr val="tx1"/>
          </a:fontRef>
        </p:style>
      </p:cxnSp>
      <p:sp>
        <p:nvSpPr>
          <p:cNvPr id="4" name="Date Placeholder 3">
            <a:extLst>
              <a:ext uri="{FF2B5EF4-FFF2-40B4-BE49-F238E27FC236}">
                <a16:creationId xmlns:a16="http://schemas.microsoft.com/office/drawing/2014/main" id="{8EF29A43-1E79-1F42-8C2E-A3D891699B56}"/>
              </a:ext>
            </a:extLst>
          </p:cNvPr>
          <p:cNvSpPr>
            <a:spLocks noGrp="1"/>
          </p:cNvSpPr>
          <p:nvPr>
            <p:ph type="dt" sz="half" idx="14"/>
          </p:nvPr>
        </p:nvSpPr>
        <p:spPr/>
        <p:txBody>
          <a:bodyPr/>
          <a:lstStyle>
            <a:lvl1pPr>
              <a:defRPr sz="1500">
                <a:solidFill>
                  <a:schemeClr val="tx1"/>
                </a:solidFill>
              </a:defRPr>
            </a:lvl1pPr>
          </a:lstStyle>
          <a:p>
            <a:fld id="{2EDA089A-53A7-3F43-88BD-596888B644C3}" type="datetimeFigureOut">
              <a:rPr lang="en-US" smtClean="0"/>
              <a:pPr/>
              <a:t>5/28/21</a:t>
            </a:fld>
            <a:endParaRPr lang="en-US" dirty="0"/>
          </a:p>
        </p:txBody>
      </p:sp>
      <p:sp>
        <p:nvSpPr>
          <p:cNvPr id="5" name="Footer Placeholder 4">
            <a:extLst>
              <a:ext uri="{FF2B5EF4-FFF2-40B4-BE49-F238E27FC236}">
                <a16:creationId xmlns:a16="http://schemas.microsoft.com/office/drawing/2014/main" id="{343A52BE-BCFB-3346-858E-ADE541502D66}"/>
              </a:ext>
            </a:extLst>
          </p:cNvPr>
          <p:cNvSpPr>
            <a:spLocks noGrp="1"/>
          </p:cNvSpPr>
          <p:nvPr>
            <p:ph type="ftr" sz="quarter" idx="15"/>
          </p:nvPr>
        </p:nvSpPr>
        <p:spPr/>
        <p:txBody>
          <a:bodyPr/>
          <a:lstStyle>
            <a:lvl1pPr>
              <a:defRPr sz="1500">
                <a:solidFill>
                  <a:schemeClr val="tx1"/>
                </a:solidFill>
              </a:defRPr>
            </a:lvl1pPr>
          </a:lstStyle>
          <a:p>
            <a:endParaRPr lang="en-US" dirty="0"/>
          </a:p>
        </p:txBody>
      </p:sp>
      <p:sp>
        <p:nvSpPr>
          <p:cNvPr id="6" name="Slide Number Placeholder 5">
            <a:extLst>
              <a:ext uri="{FF2B5EF4-FFF2-40B4-BE49-F238E27FC236}">
                <a16:creationId xmlns:a16="http://schemas.microsoft.com/office/drawing/2014/main" id="{5419AC99-D9B8-5B46-9E8F-D988CA82BB2F}"/>
              </a:ext>
            </a:extLst>
          </p:cNvPr>
          <p:cNvSpPr>
            <a:spLocks noGrp="1"/>
          </p:cNvSpPr>
          <p:nvPr>
            <p:ph type="sldNum" sz="quarter" idx="16"/>
          </p:nvPr>
        </p:nvSpPr>
        <p:spPr/>
        <p:txBody>
          <a:bodyPr/>
          <a:lstStyle>
            <a:lvl1pPr>
              <a:defRPr sz="1500">
                <a:solidFill>
                  <a:schemeClr val="tx1"/>
                </a:solidFill>
              </a:defRPr>
            </a:lvl1pPr>
          </a:lstStyle>
          <a:p>
            <a:fld id="{8B4A9805-B67D-5D4A-85DC-C8E27BA9210B}" type="slidenum">
              <a:rPr lang="en-US" smtClean="0"/>
              <a:pPr/>
              <a:t>‹#›</a:t>
            </a:fld>
            <a:endParaRPr lang="en-US" dirty="0"/>
          </a:p>
        </p:txBody>
      </p:sp>
      <p:pic>
        <p:nvPicPr>
          <p:cNvPr id="9" name="Picture 8" descr="A tree with a mountain in the background&#10;&#10;Description generated with high confidence">
            <a:extLst>
              <a:ext uri="{FF2B5EF4-FFF2-40B4-BE49-F238E27FC236}">
                <a16:creationId xmlns:a16="http://schemas.microsoft.com/office/drawing/2014/main" id="{EE68990E-76A4-CE41-B554-5AC9C4F94F75}"/>
              </a:ext>
            </a:extLst>
          </p:cNvPr>
          <p:cNvPicPr>
            <a:picLocks noChangeAspect="1"/>
          </p:cNvPicPr>
          <p:nvPr userDrawn="1"/>
        </p:nvPicPr>
        <p:blipFill>
          <a:blip r:embed="rId2"/>
          <a:stretch>
            <a:fillRect/>
          </a:stretch>
        </p:blipFill>
        <p:spPr>
          <a:xfrm>
            <a:off x="11049640" y="244935"/>
            <a:ext cx="914300" cy="292110"/>
          </a:xfrm>
          <a:prstGeom prst="rect">
            <a:avLst/>
          </a:prstGeom>
        </p:spPr>
      </p:pic>
    </p:spTree>
    <p:extLst>
      <p:ext uri="{BB962C8B-B14F-4D97-AF65-F5344CB8AC3E}">
        <p14:creationId xmlns:p14="http://schemas.microsoft.com/office/powerpoint/2010/main" val="14294466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ccessible Inline Equations">
    <p:bg>
      <p:bgPr>
        <a:solidFill>
          <a:srgbClr val="FFFFFF"/>
        </a:solidFill>
        <a:effectLst/>
      </p:bgPr>
    </p:bg>
    <p:spTree>
      <p:nvGrpSpPr>
        <p:cNvPr id="1" name=""/>
        <p:cNvGrpSpPr/>
        <p:nvPr/>
      </p:nvGrpSpPr>
      <p:grpSpPr>
        <a:xfrm>
          <a:off x="0" y="0"/>
          <a:ext cx="0" cy="0"/>
          <a:chOff x="0" y="0"/>
          <a:chExt cx="0" cy="0"/>
        </a:xfrm>
      </p:grpSpPr>
      <p:sp>
        <p:nvSpPr>
          <p:cNvPr id="12" name="Title 1"/>
          <p:cNvSpPr>
            <a:spLocks noGrp="1"/>
          </p:cNvSpPr>
          <p:nvPr>
            <p:ph type="title"/>
          </p:nvPr>
        </p:nvSpPr>
        <p:spPr>
          <a:xfrm>
            <a:off x="838200" y="660633"/>
            <a:ext cx="10515600" cy="624689"/>
          </a:xfrm>
        </p:spPr>
        <p:txBody>
          <a:bodyPr>
            <a:normAutofit/>
          </a:bodyPr>
          <a:lstStyle>
            <a:lvl1pPr>
              <a:defRPr sz="3200">
                <a:solidFill>
                  <a:srgbClr val="007B80"/>
                </a:solidFill>
              </a:defRPr>
            </a:lvl1pPr>
          </a:lstStyle>
          <a:p>
            <a:r>
              <a:rPr lang="en-US"/>
              <a:t>Click to edit Master title style</a:t>
            </a:r>
          </a:p>
        </p:txBody>
      </p:sp>
      <p:sp>
        <p:nvSpPr>
          <p:cNvPr id="19" name="Content Placeholder 1">
            <a:extLst>
              <a:ext uri="{FF2B5EF4-FFF2-40B4-BE49-F238E27FC236}">
                <a16:creationId xmlns:a16="http://schemas.microsoft.com/office/drawing/2014/main" id="{02396F16-A1A2-3D48-A658-9450CA7994B6}"/>
              </a:ext>
            </a:extLst>
          </p:cNvPr>
          <p:cNvSpPr>
            <a:spLocks noGrp="1"/>
          </p:cNvSpPr>
          <p:nvPr>
            <p:ph sz="quarter" idx="18" hasCustomPrompt="1"/>
          </p:nvPr>
        </p:nvSpPr>
        <p:spPr>
          <a:xfrm>
            <a:off x="838199" y="1455738"/>
            <a:ext cx="10525125" cy="599204"/>
          </a:xfrm>
        </p:spPr>
        <p:txBody>
          <a:bodyPr>
            <a:normAutofit/>
          </a:bodyPr>
          <a:lstStyle>
            <a:lvl1pPr>
              <a:defRPr sz="2400"/>
            </a:lvl1pPr>
            <a:lvl2pPr marL="457200" indent="0">
              <a:buNone/>
              <a:defRPr/>
            </a:lvl2pPr>
          </a:lstStyle>
          <a:p>
            <a:pPr lvl="0"/>
            <a:r>
              <a:rPr lang="en-US" sz="2400" dirty="0"/>
              <a:t>This is the first placeholder. I will create an equation here: </a:t>
            </a:r>
            <a:endParaRPr lang="en-US" dirty="0"/>
          </a:p>
        </p:txBody>
      </p:sp>
      <p:sp>
        <p:nvSpPr>
          <p:cNvPr id="22" name="Content Placeholder 2">
            <a:extLst>
              <a:ext uri="{FF2B5EF4-FFF2-40B4-BE49-F238E27FC236}">
                <a16:creationId xmlns:a16="http://schemas.microsoft.com/office/drawing/2014/main" id="{230DF612-BCBF-B44D-9FA4-F317AB91893F}"/>
              </a:ext>
            </a:extLst>
          </p:cNvPr>
          <p:cNvSpPr>
            <a:spLocks noGrp="1"/>
          </p:cNvSpPr>
          <p:nvPr>
            <p:ph sz="quarter" idx="17" hasCustomPrompt="1"/>
          </p:nvPr>
        </p:nvSpPr>
        <p:spPr>
          <a:xfrm>
            <a:off x="838199" y="2703513"/>
            <a:ext cx="10525125" cy="984250"/>
          </a:xfrm>
        </p:spPr>
        <p:txBody>
          <a:bodyPr/>
          <a:lstStyle>
            <a:lvl1pPr>
              <a:defRPr sz="2400"/>
            </a:lvl1pPr>
            <a:lvl3pPr marL="914400" indent="0">
              <a:buNone/>
              <a:defRPr/>
            </a:lvl3pPr>
            <a:lvl4pPr marL="1371600" indent="0">
              <a:buNone/>
              <a:defRPr/>
            </a:lvl4pPr>
            <a:lvl5pPr marL="1828800" indent="0">
              <a:buNone/>
              <a:defRPr/>
            </a:lvl5pPr>
          </a:lstStyle>
          <a:p>
            <a:pPr lvl="0"/>
            <a:r>
              <a:rPr lang="en-US" dirty="0"/>
              <a:t>This placeholder follows the equation. Equations must be displayed separately from text. Placeholder can be sized and repositioned to appear inline/close to equation.</a:t>
            </a:r>
          </a:p>
        </p:txBody>
      </p:sp>
      <p:sp>
        <p:nvSpPr>
          <p:cNvPr id="24" name="Content Placeholder 3">
            <a:extLst>
              <a:ext uri="{FF2B5EF4-FFF2-40B4-BE49-F238E27FC236}">
                <a16:creationId xmlns:a16="http://schemas.microsoft.com/office/drawing/2014/main" id="{9EC10924-71DE-FB49-89FF-EE6CCB140107}"/>
              </a:ext>
            </a:extLst>
          </p:cNvPr>
          <p:cNvSpPr>
            <a:spLocks noGrp="1"/>
          </p:cNvSpPr>
          <p:nvPr>
            <p:ph sz="quarter" idx="19" hasCustomPrompt="1"/>
          </p:nvPr>
        </p:nvSpPr>
        <p:spPr>
          <a:xfrm>
            <a:off x="813898" y="4243189"/>
            <a:ext cx="10539902" cy="1135056"/>
          </a:xfrm>
        </p:spPr>
        <p:txBody>
          <a:bodyPr>
            <a:normAutofit/>
          </a:bodyPr>
          <a:lstStyle>
            <a:lvl1pPr>
              <a:defRPr sz="2400"/>
            </a:lvl1pPr>
            <a:lvl2pPr marL="457200" indent="0">
              <a:buNone/>
              <a:defRPr/>
            </a:lvl2pPr>
          </a:lstStyle>
          <a:p>
            <a:pPr lvl="0"/>
            <a:r>
              <a:rPr lang="en-US" sz="2400" dirty="0"/>
              <a:t>This is another text placeholder. If additional placeholders must be created, enter the Slide Master and click “Insert Placeholder” within the Ribbon. DO NOT add text boxes. Check the Reading Order in the Selection Pane.</a:t>
            </a:r>
            <a:endParaRPr lang="en-US" dirty="0"/>
          </a:p>
        </p:txBody>
      </p:sp>
      <p:cxnSp>
        <p:nvCxnSpPr>
          <p:cNvPr id="6" name="Straight Connector 5"/>
          <p:cNvCxnSpPr/>
          <p:nvPr userDrawn="1"/>
        </p:nvCxnSpPr>
        <p:spPr>
          <a:xfrm flipV="1">
            <a:off x="914401" y="1257300"/>
            <a:ext cx="10387519" cy="25150"/>
          </a:xfrm>
          <a:prstGeom prst="line">
            <a:avLst/>
          </a:prstGeom>
          <a:ln>
            <a:solidFill>
              <a:srgbClr val="58697D"/>
            </a:solidFill>
          </a:ln>
        </p:spPr>
        <p:style>
          <a:lnRef idx="1">
            <a:schemeClr val="accent1"/>
          </a:lnRef>
          <a:fillRef idx="0">
            <a:schemeClr val="accent1"/>
          </a:fillRef>
          <a:effectRef idx="0">
            <a:schemeClr val="accent1"/>
          </a:effectRef>
          <a:fontRef idx="minor">
            <a:schemeClr val="tx1"/>
          </a:fontRef>
        </p:style>
      </p:cxnSp>
      <p:sp>
        <p:nvSpPr>
          <p:cNvPr id="7" name="Date Placeholder 2"/>
          <p:cNvSpPr>
            <a:spLocks noGrp="1"/>
          </p:cNvSpPr>
          <p:nvPr>
            <p:ph type="dt" sz="half" idx="10"/>
          </p:nvPr>
        </p:nvSpPr>
        <p:spPr>
          <a:xfrm>
            <a:off x="838200" y="6356350"/>
            <a:ext cx="2743200" cy="365125"/>
          </a:xfrm>
        </p:spPr>
        <p:txBody>
          <a:bodyPr/>
          <a:lstStyle>
            <a:lvl1pPr>
              <a:defRPr>
                <a:solidFill>
                  <a:schemeClr val="tx1"/>
                </a:solidFill>
              </a:defRPr>
            </a:lvl1pPr>
          </a:lstStyle>
          <a:p>
            <a:fld id="{2EDA089A-53A7-3F43-88BD-596888B644C3}" type="datetimeFigureOut">
              <a:rPr lang="en-US" smtClean="0"/>
              <a:pPr/>
              <a:t>5/28/21</a:t>
            </a:fld>
            <a:endParaRPr lang="en-US" dirty="0"/>
          </a:p>
        </p:txBody>
      </p:sp>
      <p:sp>
        <p:nvSpPr>
          <p:cNvPr id="8" name="Footer Placeholder 3"/>
          <p:cNvSpPr>
            <a:spLocks noGrp="1"/>
          </p:cNvSpPr>
          <p:nvPr>
            <p:ph type="ftr" sz="quarter" idx="11"/>
          </p:nvPr>
        </p:nvSpPr>
        <p:spPr>
          <a:xfrm>
            <a:off x="4038600" y="6356350"/>
            <a:ext cx="4114800" cy="365125"/>
          </a:xfrm>
        </p:spPr>
        <p:txBody>
          <a:bodyPr/>
          <a:lstStyle>
            <a:lvl1pPr>
              <a:defRPr sz="1500">
                <a:solidFill>
                  <a:schemeClr val="tx1"/>
                </a:solidFill>
              </a:defRPr>
            </a:lvl1pPr>
          </a:lstStyle>
          <a:p>
            <a:endParaRPr lang="en-US" dirty="0"/>
          </a:p>
        </p:txBody>
      </p:sp>
      <p:sp>
        <p:nvSpPr>
          <p:cNvPr id="9" name="Slide Number Placeholder 4"/>
          <p:cNvSpPr>
            <a:spLocks noGrp="1"/>
          </p:cNvSpPr>
          <p:nvPr>
            <p:ph type="sldNum" sz="quarter" idx="12"/>
          </p:nvPr>
        </p:nvSpPr>
        <p:spPr>
          <a:xfrm>
            <a:off x="8610600" y="6356350"/>
            <a:ext cx="2743200" cy="365125"/>
          </a:xfrm>
        </p:spPr>
        <p:txBody>
          <a:bodyPr/>
          <a:lstStyle>
            <a:lvl1pPr>
              <a:defRPr sz="1500">
                <a:solidFill>
                  <a:schemeClr val="tx1"/>
                </a:solidFill>
              </a:defRPr>
            </a:lvl1pPr>
          </a:lstStyle>
          <a:p>
            <a:fld id="{8B4A9805-B67D-5D4A-85DC-C8E27BA9210B}"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Closing Credits">
    <p:bg>
      <p:bgPr>
        <a:solidFill>
          <a:srgbClr val="FFFFFF"/>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rmAutofit/>
          </a:bodyPr>
          <a:lstStyle>
            <a:lvl1pPr>
              <a:defRPr sz="3200">
                <a:solidFill>
                  <a:srgbClr val="007B80"/>
                </a:solidFill>
              </a:defRPr>
            </a:lvl1pPr>
          </a:lstStyle>
          <a:p>
            <a:r>
              <a:rPr lang="en-US" dirty="0"/>
              <a:t>Click to Add Title</a:t>
            </a:r>
          </a:p>
        </p:txBody>
      </p:sp>
      <p:sp>
        <p:nvSpPr>
          <p:cNvPr id="3" name="Content Placeholder 2"/>
          <p:cNvSpPr>
            <a:spLocks noGrp="1"/>
          </p:cNvSpPr>
          <p:nvPr>
            <p:ph idx="1"/>
          </p:nvPr>
        </p:nvSpPr>
        <p:spPr>
          <a:xfrm>
            <a:off x="838200" y="1456791"/>
            <a:ext cx="8552234" cy="4755473"/>
          </a:xfrm>
        </p:spPr>
        <p:txBody>
          <a:bodyPr/>
          <a:lstStyle>
            <a:lvl1pPr marL="0" indent="0">
              <a:buNone/>
              <a:defRPr sz="2400" b="0" i="0">
                <a:latin typeface="+mj-lt"/>
                <a:ea typeface="Cambria" charset="0"/>
                <a:cs typeface="Cambria" charset="0"/>
              </a:defRPr>
            </a:lvl1pPr>
            <a:lvl2pPr marL="571500" indent="-227013">
              <a:tabLst/>
              <a:defRPr b="0" i="0">
                <a:latin typeface="+mj-lt"/>
                <a:ea typeface="Calibri" charset="0"/>
                <a:cs typeface="Calibri" charset="0"/>
              </a:defRPr>
            </a:lvl2pPr>
            <a:lvl3pPr marL="1030288" indent="-225425">
              <a:tabLst/>
              <a:defRPr b="0">
                <a:latin typeface="+mj-lt"/>
              </a:defRPr>
            </a:lvl3pPr>
            <a:lvl4pPr marL="1490663" indent="-233363">
              <a:tabLst/>
              <a:defRPr b="0">
                <a:latin typeface="+mj-lt"/>
              </a:defRPr>
            </a:lvl4pPr>
            <a:lvl5pPr>
              <a:defRPr>
                <a:latin typeface="+mj-lt"/>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flipV="1">
            <a:off x="914401" y="1257300"/>
            <a:ext cx="10387519" cy="25150"/>
          </a:xfrm>
          <a:prstGeom prst="line">
            <a:avLst/>
          </a:prstGeom>
          <a:ln>
            <a:solidFill>
              <a:srgbClr val="58697D"/>
            </a:solidFill>
          </a:ln>
        </p:spPr>
        <p:style>
          <a:lnRef idx="1">
            <a:schemeClr val="accent1"/>
          </a:lnRef>
          <a:fillRef idx="0">
            <a:schemeClr val="accent1"/>
          </a:fillRef>
          <a:effectRef idx="0">
            <a:schemeClr val="accent1"/>
          </a:effectRef>
          <a:fontRef idx="minor">
            <a:schemeClr val="tx1"/>
          </a:fontRef>
        </p:style>
      </p:cxnSp>
      <p:sp>
        <p:nvSpPr>
          <p:cNvPr id="6" name="Date Placeholder 2"/>
          <p:cNvSpPr>
            <a:spLocks noGrp="1"/>
          </p:cNvSpPr>
          <p:nvPr>
            <p:ph type="dt" sz="half" idx="10"/>
          </p:nvPr>
        </p:nvSpPr>
        <p:spPr>
          <a:xfrm>
            <a:off x="838200" y="6356350"/>
            <a:ext cx="2743200" cy="365125"/>
          </a:xfrm>
        </p:spPr>
        <p:txBody>
          <a:bodyPr/>
          <a:lstStyle>
            <a:lvl1pPr>
              <a:defRPr sz="1500">
                <a:solidFill>
                  <a:schemeClr val="tx1"/>
                </a:solidFill>
                <a:latin typeface="Calibri" panose="020F0502020204030204" pitchFamily="34" charset="0"/>
                <a:cs typeface="Calibri" panose="020F0502020204030204" pitchFamily="34" charset="0"/>
              </a:defRPr>
            </a:lvl1pPr>
          </a:lstStyle>
          <a:p>
            <a:fld id="{2EDA089A-53A7-3F43-88BD-596888B644C3}" type="datetimeFigureOut">
              <a:rPr lang="en-US" smtClean="0"/>
              <a:pPr/>
              <a:t>5/28/21</a:t>
            </a:fld>
            <a:endParaRPr lang="en-US" dirty="0"/>
          </a:p>
        </p:txBody>
      </p:sp>
      <p:sp>
        <p:nvSpPr>
          <p:cNvPr id="7" name="Footer Placeholder 3"/>
          <p:cNvSpPr>
            <a:spLocks noGrp="1"/>
          </p:cNvSpPr>
          <p:nvPr>
            <p:ph type="ftr" sz="quarter" idx="11"/>
          </p:nvPr>
        </p:nvSpPr>
        <p:spPr>
          <a:xfrm>
            <a:off x="4038600" y="6356350"/>
            <a:ext cx="4114800" cy="365125"/>
          </a:xfrm>
        </p:spPr>
        <p:txBody>
          <a:bodyPr/>
          <a:lstStyle>
            <a:lvl1pPr>
              <a:defRPr sz="1500">
                <a:solidFill>
                  <a:schemeClr val="tx1"/>
                </a:solidFill>
                <a:latin typeface="Calibri" panose="020F0502020204030204" pitchFamily="34" charset="0"/>
                <a:cs typeface="Calibri" panose="020F0502020204030204" pitchFamily="34" charset="0"/>
              </a:defRPr>
            </a:lvl1pPr>
          </a:lstStyle>
          <a:p>
            <a:endParaRPr lang="en-US" dirty="0"/>
          </a:p>
        </p:txBody>
      </p:sp>
      <p:sp>
        <p:nvSpPr>
          <p:cNvPr id="8" name="Slide Number Placeholder 4"/>
          <p:cNvSpPr>
            <a:spLocks noGrp="1"/>
          </p:cNvSpPr>
          <p:nvPr>
            <p:ph type="sldNum" sz="quarter" idx="12"/>
          </p:nvPr>
        </p:nvSpPr>
        <p:spPr>
          <a:xfrm>
            <a:off x="8610600" y="6356350"/>
            <a:ext cx="2743200" cy="365125"/>
          </a:xfrm>
        </p:spPr>
        <p:txBody>
          <a:bodyPr/>
          <a:lstStyle>
            <a:lvl1pPr>
              <a:defRPr sz="1500">
                <a:solidFill>
                  <a:schemeClr val="tx1"/>
                </a:solidFill>
              </a:defRPr>
            </a:lvl1pPr>
          </a:lstStyle>
          <a:p>
            <a:fld id="{8B4A9805-B67D-5D4A-85DC-C8E27BA9210B}" type="slidenum">
              <a:rPr lang="en-US" smtClean="0"/>
              <a:pPr/>
              <a:t>‹#›</a:t>
            </a:fld>
            <a:endParaRPr lang="en-US" dirty="0"/>
          </a:p>
        </p:txBody>
      </p:sp>
      <p:pic>
        <p:nvPicPr>
          <p:cNvPr id="9" name="Picture 8" descr="A tree with a mountain in the background&#10;&#10;Description generated with high confidence">
            <a:extLst>
              <a:ext uri="{FF2B5EF4-FFF2-40B4-BE49-F238E27FC236}">
                <a16:creationId xmlns:a16="http://schemas.microsoft.com/office/drawing/2014/main" id="{CFCF0B1C-4B3C-F344-8A99-16E67138CD67}"/>
              </a:ext>
            </a:extLst>
          </p:cNvPr>
          <p:cNvPicPr>
            <a:picLocks noChangeAspect="1"/>
          </p:cNvPicPr>
          <p:nvPr userDrawn="1"/>
        </p:nvPicPr>
        <p:blipFill>
          <a:blip r:embed="rId2"/>
          <a:stretch>
            <a:fillRect/>
          </a:stretch>
        </p:blipFill>
        <p:spPr>
          <a:xfrm>
            <a:off x="11049640" y="244935"/>
            <a:ext cx="914300" cy="292110"/>
          </a:xfrm>
          <a:prstGeom prst="rect">
            <a:avLst/>
          </a:prstGeom>
        </p:spPr>
      </p:pic>
    </p:spTree>
    <p:extLst>
      <p:ext uri="{BB962C8B-B14F-4D97-AF65-F5344CB8AC3E}">
        <p14:creationId xmlns:p14="http://schemas.microsoft.com/office/powerpoint/2010/main" val="810354789"/>
      </p:ext>
    </p:extLst>
  </p:cSld>
  <p:clrMapOvr>
    <a:masterClrMapping/>
  </p:clrMapOvr>
  <p:extLst>
    <p:ext uri="{DCECCB84-F9BA-43D5-87BE-67443E8EF086}">
      <p15:sldGuideLst xmlns:p15="http://schemas.microsoft.com/office/powerpoint/2012/main">
        <p15:guide id="1" orient="horz" pos="792"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rgbClr val="FFFFFF"/>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rmAutofit/>
          </a:bodyPr>
          <a:lstStyle>
            <a:lvl1pPr>
              <a:defRPr sz="3200">
                <a:solidFill>
                  <a:srgbClr val="007B80"/>
                </a:solidFill>
              </a:defRPr>
            </a:lvl1pPr>
          </a:lstStyle>
          <a:p>
            <a:r>
              <a:rPr lang="en-US" dirty="0"/>
              <a:t>Click to Add Title</a:t>
            </a:r>
          </a:p>
        </p:txBody>
      </p:sp>
      <p:sp>
        <p:nvSpPr>
          <p:cNvPr id="3" name="Content Placeholder 2"/>
          <p:cNvSpPr>
            <a:spLocks noGrp="1"/>
          </p:cNvSpPr>
          <p:nvPr>
            <p:ph idx="1"/>
          </p:nvPr>
        </p:nvSpPr>
        <p:spPr>
          <a:xfrm>
            <a:off x="838200" y="1456791"/>
            <a:ext cx="8552234" cy="4755473"/>
          </a:xfrm>
        </p:spPr>
        <p:txBody>
          <a:bodyPr/>
          <a:lstStyle>
            <a:lvl1pPr marL="0" indent="0">
              <a:buNone/>
              <a:defRPr sz="2400" b="0" i="0">
                <a:latin typeface="+mj-lt"/>
                <a:ea typeface="Cambria" charset="0"/>
                <a:cs typeface="Cambria" charset="0"/>
              </a:defRPr>
            </a:lvl1pPr>
            <a:lvl2pPr marL="571500" indent="-227013">
              <a:tabLst/>
              <a:defRPr b="0" i="0">
                <a:latin typeface="+mj-lt"/>
                <a:ea typeface="Calibri" charset="0"/>
                <a:cs typeface="Calibri" charset="0"/>
              </a:defRPr>
            </a:lvl2pPr>
            <a:lvl3pPr marL="1030288" indent="-225425">
              <a:tabLst/>
              <a:defRPr b="0">
                <a:latin typeface="+mj-lt"/>
              </a:defRPr>
            </a:lvl3pPr>
            <a:lvl4pPr marL="1490663" indent="-233363">
              <a:tabLst/>
              <a:defRPr b="0">
                <a:latin typeface="+mj-lt"/>
              </a:defRPr>
            </a:lvl4pPr>
            <a:lvl5pPr>
              <a:defRPr>
                <a:latin typeface="+mj-lt"/>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flipV="1">
            <a:off x="914401" y="1257300"/>
            <a:ext cx="10387519" cy="25150"/>
          </a:xfrm>
          <a:prstGeom prst="line">
            <a:avLst/>
          </a:prstGeom>
          <a:ln>
            <a:solidFill>
              <a:srgbClr val="58697D"/>
            </a:solidFill>
          </a:ln>
        </p:spPr>
        <p:style>
          <a:lnRef idx="1">
            <a:schemeClr val="accent1"/>
          </a:lnRef>
          <a:fillRef idx="0">
            <a:schemeClr val="accent1"/>
          </a:fillRef>
          <a:effectRef idx="0">
            <a:schemeClr val="accent1"/>
          </a:effectRef>
          <a:fontRef idx="minor">
            <a:schemeClr val="tx1"/>
          </a:fontRef>
        </p:style>
      </p:cxnSp>
      <p:sp>
        <p:nvSpPr>
          <p:cNvPr id="6" name="Date Placeholder 2"/>
          <p:cNvSpPr>
            <a:spLocks noGrp="1"/>
          </p:cNvSpPr>
          <p:nvPr>
            <p:ph type="dt" sz="half" idx="10"/>
          </p:nvPr>
        </p:nvSpPr>
        <p:spPr>
          <a:xfrm>
            <a:off x="838200" y="6356350"/>
            <a:ext cx="2743200" cy="365125"/>
          </a:xfrm>
        </p:spPr>
        <p:txBody>
          <a:bodyPr/>
          <a:lstStyle>
            <a:lvl1pPr>
              <a:defRPr sz="1500">
                <a:solidFill>
                  <a:schemeClr val="tx1"/>
                </a:solidFill>
                <a:latin typeface="Calibri" panose="020F0502020204030204" pitchFamily="34" charset="0"/>
                <a:cs typeface="Calibri" panose="020F0502020204030204" pitchFamily="34" charset="0"/>
              </a:defRPr>
            </a:lvl1pPr>
          </a:lstStyle>
          <a:p>
            <a:fld id="{2EDA089A-53A7-3F43-88BD-596888B644C3}" type="datetimeFigureOut">
              <a:rPr lang="en-US" smtClean="0"/>
              <a:pPr/>
              <a:t>5/28/21</a:t>
            </a:fld>
            <a:endParaRPr lang="en-US" dirty="0"/>
          </a:p>
        </p:txBody>
      </p:sp>
      <p:sp>
        <p:nvSpPr>
          <p:cNvPr id="7" name="Footer Placeholder 3"/>
          <p:cNvSpPr>
            <a:spLocks noGrp="1"/>
          </p:cNvSpPr>
          <p:nvPr>
            <p:ph type="ftr" sz="quarter" idx="11"/>
          </p:nvPr>
        </p:nvSpPr>
        <p:spPr>
          <a:xfrm>
            <a:off x="4038600" y="6356350"/>
            <a:ext cx="4114800" cy="365125"/>
          </a:xfrm>
        </p:spPr>
        <p:txBody>
          <a:bodyPr/>
          <a:lstStyle>
            <a:lvl1pPr>
              <a:defRPr sz="1500">
                <a:solidFill>
                  <a:schemeClr val="tx1"/>
                </a:solidFill>
                <a:latin typeface="Calibri" panose="020F0502020204030204" pitchFamily="34" charset="0"/>
                <a:cs typeface="Calibri" panose="020F0502020204030204" pitchFamily="34" charset="0"/>
              </a:defRPr>
            </a:lvl1pPr>
          </a:lstStyle>
          <a:p>
            <a:endParaRPr lang="en-US" dirty="0"/>
          </a:p>
        </p:txBody>
      </p:sp>
      <p:sp>
        <p:nvSpPr>
          <p:cNvPr id="8" name="Slide Number Placeholder 4"/>
          <p:cNvSpPr>
            <a:spLocks noGrp="1"/>
          </p:cNvSpPr>
          <p:nvPr>
            <p:ph type="sldNum" sz="quarter" idx="12"/>
          </p:nvPr>
        </p:nvSpPr>
        <p:spPr>
          <a:xfrm>
            <a:off x="8610600" y="6356350"/>
            <a:ext cx="2743200" cy="365125"/>
          </a:xfrm>
        </p:spPr>
        <p:txBody>
          <a:bodyPr/>
          <a:lstStyle>
            <a:lvl1pPr>
              <a:defRPr sz="1500">
                <a:solidFill>
                  <a:schemeClr val="tx1"/>
                </a:solidFill>
              </a:defRPr>
            </a:lvl1pPr>
          </a:lstStyle>
          <a:p>
            <a:fld id="{8B4A9805-B67D-5D4A-85DC-C8E27BA9210B}" type="slidenum">
              <a:rPr lang="en-US" smtClean="0"/>
              <a:pPr/>
              <a:t>‹#›</a:t>
            </a:fld>
            <a:endParaRPr lang="en-US" dirty="0"/>
          </a:p>
        </p:txBody>
      </p:sp>
    </p:spTree>
    <p:extLst>
      <p:ext uri="{BB962C8B-B14F-4D97-AF65-F5344CB8AC3E}">
        <p14:creationId xmlns:p14="http://schemas.microsoft.com/office/powerpoint/2010/main" val="3664314291"/>
      </p:ext>
    </p:extLst>
  </p:cSld>
  <p:clrMapOvr>
    <a:masterClrMapping/>
  </p:clrMapOvr>
  <p:extLst>
    <p:ext uri="{DCECCB84-F9BA-43D5-87BE-67443E8EF086}">
      <p15:sldGuideLst xmlns:p15="http://schemas.microsoft.com/office/powerpoint/2012/main">
        <p15:guide id="1" orient="horz" pos="792">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rgbClr val="FFFFF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1850" y="1690074"/>
            <a:ext cx="10515600" cy="2056017"/>
          </a:xfrm>
        </p:spPr>
        <p:txBody>
          <a:bodyPr anchor="b">
            <a:normAutofit/>
          </a:bodyPr>
          <a:lstStyle>
            <a:lvl1pPr>
              <a:defRPr sz="4400">
                <a:latin typeface="Calibri" panose="020F0502020204030204" pitchFamily="34" charset="0"/>
                <a:cs typeface="Calibri" panose="020F0502020204030204" pitchFamily="34" charset="0"/>
              </a:defRPr>
            </a:lvl1pPr>
          </a:lstStyle>
          <a:p>
            <a:r>
              <a:rPr lang="en-US"/>
              <a:t>Click to edit Master title style</a:t>
            </a:r>
            <a:endParaRPr lang="en-US" dirty="0"/>
          </a:p>
        </p:txBody>
      </p:sp>
      <p:sp>
        <p:nvSpPr>
          <p:cNvPr id="3" name="Text Placeholder 2"/>
          <p:cNvSpPr>
            <a:spLocks noGrp="1"/>
          </p:cNvSpPr>
          <p:nvPr>
            <p:ph type="body" idx="1"/>
          </p:nvPr>
        </p:nvSpPr>
        <p:spPr>
          <a:xfrm>
            <a:off x="831850" y="4291295"/>
            <a:ext cx="10515600" cy="1500187"/>
          </a:xfrm>
        </p:spPr>
        <p:txBody>
          <a:bodyPr/>
          <a:lstStyle>
            <a:lvl1pPr marL="0" indent="0">
              <a:buNone/>
              <a:defRPr sz="2400">
                <a:solidFill>
                  <a:srgbClr val="58697D"/>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AC3C475-8FF0-0E45-A44E-A4DD8F99FDBB}"/>
              </a:ext>
            </a:extLst>
          </p:cNvPr>
          <p:cNvSpPr>
            <a:spLocks noGrp="1"/>
          </p:cNvSpPr>
          <p:nvPr>
            <p:ph type="dt" sz="half" idx="10"/>
          </p:nvPr>
        </p:nvSpPr>
        <p:spPr/>
        <p:txBody>
          <a:bodyPr/>
          <a:lstStyle>
            <a:lvl1pPr>
              <a:defRPr sz="1500">
                <a:solidFill>
                  <a:schemeClr val="tx1"/>
                </a:solidFill>
              </a:defRPr>
            </a:lvl1pPr>
          </a:lstStyle>
          <a:p>
            <a:fld id="{2EDA089A-53A7-3F43-88BD-596888B644C3}" type="datetimeFigureOut">
              <a:rPr lang="en-US" smtClean="0"/>
              <a:pPr/>
              <a:t>5/28/21</a:t>
            </a:fld>
            <a:endParaRPr lang="en-US" dirty="0"/>
          </a:p>
        </p:txBody>
      </p:sp>
      <p:sp>
        <p:nvSpPr>
          <p:cNvPr id="5" name="Footer Placeholder 4">
            <a:extLst>
              <a:ext uri="{FF2B5EF4-FFF2-40B4-BE49-F238E27FC236}">
                <a16:creationId xmlns:a16="http://schemas.microsoft.com/office/drawing/2014/main" id="{7553830C-0ADA-884F-8B1D-372A1FAEC38F}"/>
              </a:ext>
            </a:extLst>
          </p:cNvPr>
          <p:cNvSpPr>
            <a:spLocks noGrp="1"/>
          </p:cNvSpPr>
          <p:nvPr>
            <p:ph type="ftr" sz="quarter" idx="11"/>
          </p:nvPr>
        </p:nvSpPr>
        <p:spPr/>
        <p:txBody>
          <a:bodyPr/>
          <a:lstStyle>
            <a:lvl1pPr>
              <a:defRPr sz="1500">
                <a:solidFill>
                  <a:schemeClr val="tx1"/>
                </a:solidFill>
              </a:defRPr>
            </a:lvl1pPr>
          </a:lstStyle>
          <a:p>
            <a:endParaRPr lang="en-US" dirty="0"/>
          </a:p>
        </p:txBody>
      </p:sp>
      <p:sp>
        <p:nvSpPr>
          <p:cNvPr id="6" name="Slide Number Placeholder 5">
            <a:extLst>
              <a:ext uri="{FF2B5EF4-FFF2-40B4-BE49-F238E27FC236}">
                <a16:creationId xmlns:a16="http://schemas.microsoft.com/office/drawing/2014/main" id="{91C77EB8-0174-6D4F-A8E6-D9C934F6C74D}"/>
              </a:ext>
            </a:extLst>
          </p:cNvPr>
          <p:cNvSpPr>
            <a:spLocks noGrp="1"/>
          </p:cNvSpPr>
          <p:nvPr>
            <p:ph type="sldNum" sz="quarter" idx="12"/>
          </p:nvPr>
        </p:nvSpPr>
        <p:spPr/>
        <p:txBody>
          <a:bodyPr/>
          <a:lstStyle>
            <a:lvl1pPr>
              <a:defRPr sz="1500">
                <a:solidFill>
                  <a:schemeClr val="tx1"/>
                </a:solidFill>
              </a:defRPr>
            </a:lvl1pPr>
          </a:lstStyle>
          <a:p>
            <a:fld id="{8B4A9805-B67D-5D4A-85DC-C8E27BA9210B}" type="slidenum">
              <a:rPr lang="en-US" smtClean="0"/>
              <a:pPr/>
              <a:t>‹#›</a:t>
            </a:fld>
            <a:endParaRPr lang="en-US" dirty="0"/>
          </a:p>
        </p:txBody>
      </p:sp>
    </p:spTree>
    <p:extLst>
      <p:ext uri="{BB962C8B-B14F-4D97-AF65-F5344CB8AC3E}">
        <p14:creationId xmlns:p14="http://schemas.microsoft.com/office/powerpoint/2010/main" val="291649449"/>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Pr>
        <a:solidFill>
          <a:srgbClr val="FFFFFF"/>
        </a:solidFill>
        <a:effectLst/>
      </p:bgPr>
    </p:bg>
    <p:spTree>
      <p:nvGrpSpPr>
        <p:cNvPr id="1" name=""/>
        <p:cNvGrpSpPr/>
        <p:nvPr/>
      </p:nvGrpSpPr>
      <p:grpSpPr>
        <a:xfrm>
          <a:off x="0" y="0"/>
          <a:ext cx="0" cy="0"/>
          <a:chOff x="0" y="0"/>
          <a:chExt cx="0" cy="0"/>
        </a:xfrm>
      </p:grpSpPr>
      <p:sp>
        <p:nvSpPr>
          <p:cNvPr id="8" name="Rectangle 7"/>
          <p:cNvSpPr/>
          <p:nvPr userDrawn="1"/>
        </p:nvSpPr>
        <p:spPr>
          <a:xfrm>
            <a:off x="0" y="0"/>
            <a:ext cx="12192000" cy="6858000"/>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normAutofit/>
          </a:bodyPr>
          <a:lstStyle>
            <a:lvl1pPr>
              <a:defRPr sz="3200">
                <a:solidFill>
                  <a:srgbClr val="007B80"/>
                </a:solidFill>
              </a:defRPr>
            </a:lvl1pPr>
          </a:lstStyle>
          <a:p>
            <a:r>
              <a:rPr lang="en-US"/>
              <a:t>Click to edit Master title style</a:t>
            </a:r>
            <a:endParaRPr lang="en-US" dirty="0"/>
          </a:p>
        </p:txBody>
      </p:sp>
      <p:sp>
        <p:nvSpPr>
          <p:cNvPr id="3" name="Content Placeholder 2"/>
          <p:cNvSpPr>
            <a:spLocks noGrp="1"/>
          </p:cNvSpPr>
          <p:nvPr>
            <p:ph sz="half" idx="1"/>
          </p:nvPr>
        </p:nvSpPr>
        <p:spPr>
          <a:xfrm>
            <a:off x="838200" y="1460944"/>
            <a:ext cx="5181600" cy="4758881"/>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6172200" y="1460944"/>
            <a:ext cx="5181600" cy="4758881"/>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9" name="Straight Connector 8"/>
          <p:cNvCxnSpPr/>
          <p:nvPr userDrawn="1"/>
        </p:nvCxnSpPr>
        <p:spPr>
          <a:xfrm flipV="1">
            <a:off x="914401" y="1257300"/>
            <a:ext cx="10387519" cy="25150"/>
          </a:xfrm>
          <a:prstGeom prst="line">
            <a:avLst/>
          </a:prstGeom>
          <a:ln>
            <a:solidFill>
              <a:srgbClr val="58697D"/>
            </a:solidFill>
          </a:ln>
        </p:spPr>
        <p:style>
          <a:lnRef idx="1">
            <a:schemeClr val="accent1"/>
          </a:lnRef>
          <a:fillRef idx="0">
            <a:schemeClr val="accent1"/>
          </a:fillRef>
          <a:effectRef idx="0">
            <a:schemeClr val="accent1"/>
          </a:effectRef>
          <a:fontRef idx="minor">
            <a:schemeClr val="tx1"/>
          </a:fontRef>
        </p:style>
      </p:cxnSp>
      <p:sp>
        <p:nvSpPr>
          <p:cNvPr id="7" name="Date Placeholder 2"/>
          <p:cNvSpPr>
            <a:spLocks noGrp="1"/>
          </p:cNvSpPr>
          <p:nvPr>
            <p:ph type="dt" sz="half" idx="10"/>
          </p:nvPr>
        </p:nvSpPr>
        <p:spPr>
          <a:xfrm>
            <a:off x="838200" y="6356350"/>
            <a:ext cx="2743200" cy="365125"/>
          </a:xfrm>
        </p:spPr>
        <p:txBody>
          <a:bodyPr/>
          <a:lstStyle>
            <a:lvl1pPr>
              <a:defRPr sz="1500">
                <a:solidFill>
                  <a:schemeClr val="tx1"/>
                </a:solidFill>
              </a:defRPr>
            </a:lvl1pPr>
          </a:lstStyle>
          <a:p>
            <a:fld id="{2EDA089A-53A7-3F43-88BD-596888B644C3}" type="datetimeFigureOut">
              <a:rPr lang="en-US" smtClean="0"/>
              <a:pPr/>
              <a:t>5/28/21</a:t>
            </a:fld>
            <a:endParaRPr lang="en-US" dirty="0"/>
          </a:p>
        </p:txBody>
      </p:sp>
      <p:sp>
        <p:nvSpPr>
          <p:cNvPr id="10" name="Footer Placeholder 3"/>
          <p:cNvSpPr>
            <a:spLocks noGrp="1"/>
          </p:cNvSpPr>
          <p:nvPr>
            <p:ph type="ftr" sz="quarter" idx="11"/>
          </p:nvPr>
        </p:nvSpPr>
        <p:spPr>
          <a:xfrm>
            <a:off x="4038600" y="6356350"/>
            <a:ext cx="4114800" cy="365125"/>
          </a:xfrm>
        </p:spPr>
        <p:txBody>
          <a:bodyPr/>
          <a:lstStyle>
            <a:lvl1pPr>
              <a:defRPr sz="1500">
                <a:solidFill>
                  <a:schemeClr val="tx1"/>
                </a:solidFill>
              </a:defRPr>
            </a:lvl1pPr>
          </a:lstStyle>
          <a:p>
            <a:endParaRPr lang="en-US" dirty="0"/>
          </a:p>
        </p:txBody>
      </p:sp>
      <p:sp>
        <p:nvSpPr>
          <p:cNvPr id="11" name="Slide Number Placeholder 4"/>
          <p:cNvSpPr>
            <a:spLocks noGrp="1"/>
          </p:cNvSpPr>
          <p:nvPr>
            <p:ph type="sldNum" sz="quarter" idx="12"/>
          </p:nvPr>
        </p:nvSpPr>
        <p:spPr>
          <a:xfrm>
            <a:off x="8610600" y="6356350"/>
            <a:ext cx="2743200" cy="365125"/>
          </a:xfrm>
        </p:spPr>
        <p:txBody>
          <a:bodyPr/>
          <a:lstStyle>
            <a:lvl1pPr>
              <a:defRPr sz="1500">
                <a:solidFill>
                  <a:schemeClr val="tx1"/>
                </a:solidFill>
              </a:defRPr>
            </a:lvl1pPr>
          </a:lstStyle>
          <a:p>
            <a:fld id="{8B4A9805-B67D-5D4A-85DC-C8E27BA9210B}" type="slidenum">
              <a:rPr lang="en-US" smtClean="0"/>
              <a:pPr/>
              <a:t>‹#›</a:t>
            </a:fld>
            <a:endParaRPr lang="en-US" dirty="0"/>
          </a:p>
        </p:txBody>
      </p:sp>
    </p:spTree>
    <p:extLst>
      <p:ext uri="{BB962C8B-B14F-4D97-AF65-F5344CB8AC3E}">
        <p14:creationId xmlns:p14="http://schemas.microsoft.com/office/powerpoint/2010/main" val="11946068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our Content">
    <p:bg>
      <p:bgPr>
        <a:solidFill>
          <a:srgbClr val="FFFFFF"/>
        </a:solidFill>
        <a:effectLst/>
      </p:bgPr>
    </p:bg>
    <p:spTree>
      <p:nvGrpSpPr>
        <p:cNvPr id="1" name=""/>
        <p:cNvGrpSpPr/>
        <p:nvPr/>
      </p:nvGrpSpPr>
      <p:grpSpPr>
        <a:xfrm>
          <a:off x="0" y="0"/>
          <a:ext cx="0" cy="0"/>
          <a:chOff x="0" y="0"/>
          <a:chExt cx="0" cy="0"/>
        </a:xfrm>
      </p:grpSpPr>
      <p:sp>
        <p:nvSpPr>
          <p:cNvPr id="13" name="Title 1"/>
          <p:cNvSpPr>
            <a:spLocks noGrp="1"/>
          </p:cNvSpPr>
          <p:nvPr>
            <p:ph type="title"/>
          </p:nvPr>
        </p:nvSpPr>
        <p:spPr>
          <a:xfrm>
            <a:off x="838200" y="663169"/>
            <a:ext cx="10515600" cy="624689"/>
          </a:xfrm>
        </p:spPr>
        <p:txBody>
          <a:bodyPr>
            <a:normAutofit/>
          </a:bodyPr>
          <a:lstStyle>
            <a:lvl1pPr>
              <a:defRPr sz="3200">
                <a:solidFill>
                  <a:srgbClr val="007B80"/>
                </a:solidFill>
              </a:defRPr>
            </a:lvl1pPr>
          </a:lstStyle>
          <a:p>
            <a:r>
              <a:rPr lang="en-US"/>
              <a:t>Click to edit Master title style</a:t>
            </a:r>
            <a:endParaRPr lang="en-US" dirty="0"/>
          </a:p>
        </p:txBody>
      </p:sp>
      <p:sp>
        <p:nvSpPr>
          <p:cNvPr id="14" name="Content Placeholder 2"/>
          <p:cNvSpPr>
            <a:spLocks noGrp="1"/>
          </p:cNvSpPr>
          <p:nvPr>
            <p:ph sz="quarter" idx="13"/>
          </p:nvPr>
        </p:nvSpPr>
        <p:spPr>
          <a:xfrm>
            <a:off x="838200" y="1457505"/>
            <a:ext cx="5159375" cy="2167128"/>
          </a:xfrm>
        </p:spPr>
        <p:txBody>
          <a:bodyPr/>
          <a:lstStyle/>
          <a:p>
            <a:pPr lvl="0"/>
            <a:r>
              <a:rPr lang="en-US"/>
              <a:t>Click to edit Master text styles</a:t>
            </a:r>
          </a:p>
          <a:p>
            <a:pPr lvl="1"/>
            <a:r>
              <a:rPr lang="en-US"/>
              <a:t>Second level</a:t>
            </a:r>
          </a:p>
          <a:p>
            <a:pPr lvl="2"/>
            <a:r>
              <a:rPr lang="en-US"/>
              <a:t>Third level</a:t>
            </a:r>
          </a:p>
        </p:txBody>
      </p:sp>
      <p:sp>
        <p:nvSpPr>
          <p:cNvPr id="16" name="Content Placeholder 3"/>
          <p:cNvSpPr>
            <a:spLocks noGrp="1"/>
          </p:cNvSpPr>
          <p:nvPr>
            <p:ph sz="quarter" idx="14"/>
          </p:nvPr>
        </p:nvSpPr>
        <p:spPr>
          <a:xfrm>
            <a:off x="6172200" y="1457095"/>
            <a:ext cx="5181600" cy="2166938"/>
          </a:xfrm>
        </p:spPr>
        <p:txBody>
          <a:bodyPr/>
          <a:lstStyle/>
          <a:p>
            <a:pPr lvl="0"/>
            <a:r>
              <a:rPr lang="en-US"/>
              <a:t>Click to edit Master text styles</a:t>
            </a:r>
          </a:p>
          <a:p>
            <a:pPr lvl="1"/>
            <a:r>
              <a:rPr lang="en-US"/>
              <a:t>Second level</a:t>
            </a:r>
          </a:p>
          <a:p>
            <a:pPr lvl="2"/>
            <a:r>
              <a:rPr lang="en-US"/>
              <a:t>Third level</a:t>
            </a:r>
          </a:p>
        </p:txBody>
      </p:sp>
      <p:sp>
        <p:nvSpPr>
          <p:cNvPr id="4" name="Content Placeholder 4"/>
          <p:cNvSpPr>
            <a:spLocks noGrp="1"/>
          </p:cNvSpPr>
          <p:nvPr>
            <p:ph sz="half" idx="2"/>
          </p:nvPr>
        </p:nvSpPr>
        <p:spPr>
          <a:xfrm>
            <a:off x="839788" y="4040252"/>
            <a:ext cx="5157787" cy="2168270"/>
          </a:xfrm>
        </p:spPr>
        <p:txBody>
          <a:bodyPr/>
          <a:lstStyle/>
          <a:p>
            <a:pPr lvl="0"/>
            <a:r>
              <a:rPr lang="en-US"/>
              <a:t>Click to edit Master text styles</a:t>
            </a:r>
          </a:p>
          <a:p>
            <a:pPr lvl="1"/>
            <a:r>
              <a:rPr lang="en-US"/>
              <a:t>Second level</a:t>
            </a:r>
          </a:p>
          <a:p>
            <a:pPr lvl="2"/>
            <a:r>
              <a:rPr lang="en-US"/>
              <a:t>Third level</a:t>
            </a:r>
          </a:p>
        </p:txBody>
      </p:sp>
      <p:sp>
        <p:nvSpPr>
          <p:cNvPr id="6" name="Content Placeholder 5"/>
          <p:cNvSpPr>
            <a:spLocks noGrp="1"/>
          </p:cNvSpPr>
          <p:nvPr>
            <p:ph sz="quarter" idx="4"/>
          </p:nvPr>
        </p:nvSpPr>
        <p:spPr>
          <a:xfrm>
            <a:off x="6172200" y="4040252"/>
            <a:ext cx="5183188" cy="2168270"/>
          </a:xfrm>
        </p:spPr>
        <p:txBody>
          <a:bodyPr/>
          <a:lstStyle/>
          <a:p>
            <a:pPr lvl="0"/>
            <a:r>
              <a:rPr lang="en-US"/>
              <a:t>Click to edit Master text styles</a:t>
            </a:r>
          </a:p>
          <a:p>
            <a:pPr lvl="1"/>
            <a:r>
              <a:rPr lang="en-US"/>
              <a:t>Second level</a:t>
            </a:r>
          </a:p>
          <a:p>
            <a:pPr lvl="2"/>
            <a:r>
              <a:rPr lang="en-US"/>
              <a:t>Third level</a:t>
            </a:r>
          </a:p>
        </p:txBody>
      </p:sp>
      <p:cxnSp>
        <p:nvCxnSpPr>
          <p:cNvPr id="10" name="Straight Connector 9"/>
          <p:cNvCxnSpPr/>
          <p:nvPr userDrawn="1"/>
        </p:nvCxnSpPr>
        <p:spPr>
          <a:xfrm flipV="1">
            <a:off x="914401" y="1257300"/>
            <a:ext cx="10387519" cy="25150"/>
          </a:xfrm>
          <a:prstGeom prst="line">
            <a:avLst/>
          </a:prstGeom>
          <a:ln>
            <a:solidFill>
              <a:srgbClr val="58697D"/>
            </a:solidFill>
          </a:ln>
        </p:spPr>
        <p:style>
          <a:lnRef idx="1">
            <a:schemeClr val="accent1"/>
          </a:lnRef>
          <a:fillRef idx="0">
            <a:schemeClr val="accent1"/>
          </a:fillRef>
          <a:effectRef idx="0">
            <a:schemeClr val="accent1"/>
          </a:effectRef>
          <a:fontRef idx="minor">
            <a:schemeClr val="tx1"/>
          </a:fontRef>
        </p:style>
      </p:cxnSp>
      <p:sp>
        <p:nvSpPr>
          <p:cNvPr id="8" name="Date Placeholder 2"/>
          <p:cNvSpPr>
            <a:spLocks noGrp="1"/>
          </p:cNvSpPr>
          <p:nvPr>
            <p:ph type="dt" sz="half" idx="10"/>
          </p:nvPr>
        </p:nvSpPr>
        <p:spPr>
          <a:xfrm>
            <a:off x="838200" y="6356350"/>
            <a:ext cx="2743200" cy="365125"/>
          </a:xfrm>
        </p:spPr>
        <p:txBody>
          <a:bodyPr/>
          <a:lstStyle>
            <a:lvl1pPr>
              <a:defRPr sz="1500">
                <a:solidFill>
                  <a:schemeClr val="tx1"/>
                </a:solidFill>
              </a:defRPr>
            </a:lvl1pPr>
          </a:lstStyle>
          <a:p>
            <a:fld id="{2EDA089A-53A7-3F43-88BD-596888B644C3}" type="datetimeFigureOut">
              <a:rPr lang="en-US" smtClean="0"/>
              <a:pPr/>
              <a:t>5/28/21</a:t>
            </a:fld>
            <a:endParaRPr lang="en-US" dirty="0"/>
          </a:p>
        </p:txBody>
      </p:sp>
      <p:sp>
        <p:nvSpPr>
          <p:cNvPr id="9" name="Footer Placeholder 3"/>
          <p:cNvSpPr>
            <a:spLocks noGrp="1"/>
          </p:cNvSpPr>
          <p:nvPr>
            <p:ph type="ftr" sz="quarter" idx="11"/>
          </p:nvPr>
        </p:nvSpPr>
        <p:spPr>
          <a:xfrm>
            <a:off x="4038600" y="6356350"/>
            <a:ext cx="4114800" cy="365125"/>
          </a:xfrm>
        </p:spPr>
        <p:txBody>
          <a:bodyPr/>
          <a:lstStyle>
            <a:lvl1pPr>
              <a:defRPr sz="1500">
                <a:solidFill>
                  <a:schemeClr val="tx1"/>
                </a:solidFill>
              </a:defRPr>
            </a:lvl1pPr>
          </a:lstStyle>
          <a:p>
            <a:endParaRPr lang="en-US" dirty="0"/>
          </a:p>
        </p:txBody>
      </p:sp>
      <p:sp>
        <p:nvSpPr>
          <p:cNvPr id="11" name="Slide Number Placeholder 4"/>
          <p:cNvSpPr>
            <a:spLocks noGrp="1"/>
          </p:cNvSpPr>
          <p:nvPr>
            <p:ph type="sldNum" sz="quarter" idx="12"/>
          </p:nvPr>
        </p:nvSpPr>
        <p:spPr>
          <a:xfrm>
            <a:off x="8610600" y="6356350"/>
            <a:ext cx="2743200" cy="365125"/>
          </a:xfrm>
        </p:spPr>
        <p:txBody>
          <a:bodyPr/>
          <a:lstStyle>
            <a:lvl1pPr>
              <a:defRPr sz="1500">
                <a:solidFill>
                  <a:schemeClr val="tx1"/>
                </a:solidFill>
              </a:defRPr>
            </a:lvl1pPr>
          </a:lstStyle>
          <a:p>
            <a:fld id="{8B4A9805-B67D-5D4A-85DC-C8E27BA9210B}" type="slidenum">
              <a:rPr lang="en-US" smtClean="0"/>
              <a:pPr/>
              <a:t>‹#›</a:t>
            </a:fld>
            <a:endParaRPr lang="en-US" dirty="0"/>
          </a:p>
        </p:txBody>
      </p:sp>
    </p:spTree>
    <p:extLst>
      <p:ext uri="{BB962C8B-B14F-4D97-AF65-F5344CB8AC3E}">
        <p14:creationId xmlns:p14="http://schemas.microsoft.com/office/powerpoint/2010/main" val="9333676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Pr>
        <a:solidFill>
          <a:srgbClr val="FFFFF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660957"/>
            <a:ext cx="10515600" cy="624689"/>
          </a:xfrm>
        </p:spPr>
        <p:txBody>
          <a:bodyPr>
            <a:normAutofit/>
          </a:bodyPr>
          <a:lstStyle>
            <a:lvl1pPr algn="ctr">
              <a:defRPr sz="3200">
                <a:solidFill>
                  <a:srgbClr val="007B80"/>
                </a:solidFill>
              </a:defRPr>
            </a:lvl1pPr>
          </a:lstStyle>
          <a:p>
            <a:r>
              <a:rPr lang="en-US"/>
              <a:t>Click to edit Master title style</a:t>
            </a:r>
          </a:p>
        </p:txBody>
      </p:sp>
      <p:sp>
        <p:nvSpPr>
          <p:cNvPr id="3" name="Date Placeholder 2"/>
          <p:cNvSpPr>
            <a:spLocks noGrp="1"/>
          </p:cNvSpPr>
          <p:nvPr>
            <p:ph type="dt" sz="half" idx="10"/>
          </p:nvPr>
        </p:nvSpPr>
        <p:spPr/>
        <p:txBody>
          <a:bodyPr/>
          <a:lstStyle>
            <a:lvl1pPr>
              <a:defRPr sz="1500">
                <a:solidFill>
                  <a:schemeClr val="tx1"/>
                </a:solidFill>
              </a:defRPr>
            </a:lvl1pPr>
          </a:lstStyle>
          <a:p>
            <a:fld id="{2EDA089A-53A7-3F43-88BD-596888B644C3}" type="datetimeFigureOut">
              <a:rPr lang="en-US" smtClean="0"/>
              <a:pPr/>
              <a:t>5/28/21</a:t>
            </a:fld>
            <a:endParaRPr lang="en-US" dirty="0"/>
          </a:p>
        </p:txBody>
      </p:sp>
      <p:sp>
        <p:nvSpPr>
          <p:cNvPr id="4" name="Footer Placeholder 3"/>
          <p:cNvSpPr>
            <a:spLocks noGrp="1"/>
          </p:cNvSpPr>
          <p:nvPr>
            <p:ph type="ftr" sz="quarter" idx="11"/>
          </p:nvPr>
        </p:nvSpPr>
        <p:spPr/>
        <p:txBody>
          <a:bodyPr/>
          <a:lstStyle>
            <a:lvl1pPr>
              <a:defRPr sz="1500">
                <a:solidFill>
                  <a:schemeClr val="tx1"/>
                </a:solidFill>
              </a:defRPr>
            </a:lvl1pPr>
          </a:lstStyle>
          <a:p>
            <a:endParaRPr lang="en-US" dirty="0"/>
          </a:p>
        </p:txBody>
      </p:sp>
      <p:sp>
        <p:nvSpPr>
          <p:cNvPr id="5" name="Slide Number Placeholder 4"/>
          <p:cNvSpPr>
            <a:spLocks noGrp="1"/>
          </p:cNvSpPr>
          <p:nvPr>
            <p:ph type="sldNum" sz="quarter" idx="12"/>
          </p:nvPr>
        </p:nvSpPr>
        <p:spPr/>
        <p:txBody>
          <a:bodyPr/>
          <a:lstStyle>
            <a:lvl1pPr>
              <a:defRPr sz="1500">
                <a:solidFill>
                  <a:schemeClr val="tx1"/>
                </a:solidFill>
              </a:defRPr>
            </a:lvl1pPr>
          </a:lstStyle>
          <a:p>
            <a:fld id="{8B4A9805-B67D-5D4A-85DC-C8E27BA9210B}" type="slidenum">
              <a:rPr lang="en-US" smtClean="0"/>
              <a:pPr/>
              <a:t>‹#›</a:t>
            </a:fld>
            <a:endParaRPr lang="en-US" dirty="0"/>
          </a:p>
        </p:txBody>
      </p:sp>
      <p:cxnSp>
        <p:nvCxnSpPr>
          <p:cNvPr id="6" name="Straight Connector 5"/>
          <p:cNvCxnSpPr/>
          <p:nvPr userDrawn="1"/>
        </p:nvCxnSpPr>
        <p:spPr>
          <a:xfrm flipV="1">
            <a:off x="914401" y="1257300"/>
            <a:ext cx="10387519" cy="25150"/>
          </a:xfrm>
          <a:prstGeom prst="line">
            <a:avLst/>
          </a:prstGeom>
          <a:ln>
            <a:solidFill>
              <a:srgbClr val="58697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90316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with description ">
    <p:bg>
      <p:bgPr>
        <a:solidFill>
          <a:srgbClr val="FFFFF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solidFill>
                  <a:srgbClr val="007B80"/>
                </a:solidFill>
              </a:defRPr>
            </a:lvl1pPr>
          </a:lstStyle>
          <a:p>
            <a:r>
              <a:rPr lang="en-US"/>
              <a:t>Click to edit Master title style</a:t>
            </a:r>
            <a:endParaRPr lang="en-US" dirty="0"/>
          </a:p>
        </p:txBody>
      </p:sp>
      <p:sp>
        <p:nvSpPr>
          <p:cNvPr id="4" name="Text Placeholder 2"/>
          <p:cNvSpPr>
            <a:spLocks noGrp="1"/>
          </p:cNvSpPr>
          <p:nvPr>
            <p:ph type="body" sz="half" idx="2" hasCustomPrompt="1"/>
          </p:nvPr>
        </p:nvSpPr>
        <p:spPr>
          <a:xfrm>
            <a:off x="839788" y="2057400"/>
            <a:ext cx="3932237" cy="3811588"/>
          </a:xfrm>
        </p:spPr>
        <p:txBody>
          <a:bodyPr/>
          <a:lstStyle>
            <a:lvl1pPr marL="0" marR="0" indent="0" algn="l" defTabSz="914400" rtl="0" eaLnBrk="1" fontAlgn="auto" latinLnBrk="0" hangingPunct="1">
              <a:lnSpc>
                <a:spcPct val="90000"/>
              </a:lnSpc>
              <a:spcBef>
                <a:spcPts val="1000"/>
              </a:spcBef>
              <a:spcAft>
                <a:spcPts val="0"/>
              </a:spcAft>
              <a:buClrTx/>
              <a:buSzTx/>
              <a:buFont typeface="Arial"/>
              <a:buNone/>
              <a:tabLst/>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marR="0" lvl="0" indent="0" algn="l" defTabSz="914400" rtl="0" eaLnBrk="1" fontAlgn="auto" latinLnBrk="0" hangingPunct="1">
              <a:lnSpc>
                <a:spcPct val="90000"/>
              </a:lnSpc>
              <a:spcBef>
                <a:spcPts val="1000"/>
              </a:spcBef>
              <a:spcAft>
                <a:spcPts val="0"/>
              </a:spcAft>
              <a:buClrTx/>
              <a:buSzTx/>
              <a:buFont typeface="Arial"/>
              <a:buNone/>
              <a:tabLst/>
              <a:defRPr/>
            </a:pPr>
            <a:r>
              <a:rPr lang="en-US" dirty="0"/>
              <a:t>Click to add short description of video/audio content. Create unique link, ”Women in the 20th Century Video”.</a:t>
            </a:r>
          </a:p>
          <a:p>
            <a:pPr marL="0" marR="0" lvl="0" indent="0" algn="l" defTabSz="914400" rtl="0" eaLnBrk="1" fontAlgn="auto" latinLnBrk="0" hangingPunct="1">
              <a:lnSpc>
                <a:spcPct val="90000"/>
              </a:lnSpc>
              <a:spcBef>
                <a:spcPts val="1000"/>
              </a:spcBef>
              <a:spcAft>
                <a:spcPts val="0"/>
              </a:spcAft>
              <a:buClrTx/>
              <a:buSzTx/>
              <a:buFont typeface="Arial"/>
              <a:buNone/>
              <a:tabLst/>
              <a:defRPr/>
            </a:pPr>
            <a:endParaRPr lang="en-US" dirty="0"/>
          </a:p>
        </p:txBody>
      </p:sp>
      <p:sp>
        <p:nvSpPr>
          <p:cNvPr id="12" name="Picture Placeholder 3"/>
          <p:cNvSpPr>
            <a:spLocks noGrp="1"/>
          </p:cNvSpPr>
          <p:nvPr>
            <p:ph type="pic" sz="quarter" idx="13" hasCustomPrompt="1"/>
          </p:nvPr>
        </p:nvSpPr>
        <p:spPr>
          <a:xfrm>
            <a:off x="5183188" y="954088"/>
            <a:ext cx="6170612" cy="4906962"/>
          </a:xfrm>
        </p:spPr>
        <p:txBody>
          <a:bodyPr/>
          <a:lstStyle/>
          <a:p>
            <a:r>
              <a:rPr lang="en-US" dirty="0"/>
              <a:t>Add Screenshot of the Video</a:t>
            </a:r>
          </a:p>
        </p:txBody>
      </p:sp>
      <p:sp>
        <p:nvSpPr>
          <p:cNvPr id="5" name="Date Placeholder 4"/>
          <p:cNvSpPr>
            <a:spLocks noGrp="1"/>
          </p:cNvSpPr>
          <p:nvPr>
            <p:ph type="dt" sz="half" idx="10"/>
          </p:nvPr>
        </p:nvSpPr>
        <p:spPr/>
        <p:txBody>
          <a:bodyPr/>
          <a:lstStyle>
            <a:lvl1pPr>
              <a:defRPr sz="1500">
                <a:solidFill>
                  <a:schemeClr val="tx1"/>
                </a:solidFill>
              </a:defRPr>
            </a:lvl1pPr>
          </a:lstStyle>
          <a:p>
            <a:fld id="{2EDA089A-53A7-3F43-88BD-596888B644C3}" type="datetimeFigureOut">
              <a:rPr lang="en-US" smtClean="0"/>
              <a:pPr/>
              <a:t>5/28/21</a:t>
            </a:fld>
            <a:endParaRPr lang="en-US" dirty="0"/>
          </a:p>
        </p:txBody>
      </p:sp>
      <p:sp>
        <p:nvSpPr>
          <p:cNvPr id="6" name="Footer Placeholder 5"/>
          <p:cNvSpPr>
            <a:spLocks noGrp="1"/>
          </p:cNvSpPr>
          <p:nvPr>
            <p:ph type="ftr" sz="quarter" idx="11"/>
          </p:nvPr>
        </p:nvSpPr>
        <p:spPr/>
        <p:txBody>
          <a:bodyPr/>
          <a:lstStyle>
            <a:lvl1pPr>
              <a:defRPr sz="1500">
                <a:solidFill>
                  <a:schemeClr val="tx1"/>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1"/>
                </a:solidFill>
              </a:defRPr>
            </a:lvl1pPr>
          </a:lstStyle>
          <a:p>
            <a:fld id="{8B4A9805-B67D-5D4A-85DC-C8E27BA9210B}" type="slidenum">
              <a:rPr lang="en-US" smtClean="0"/>
              <a:pPr/>
              <a:t>‹#›</a:t>
            </a:fld>
            <a:endParaRPr lang="en-US" dirty="0"/>
          </a:p>
        </p:txBody>
      </p:sp>
      <p:cxnSp>
        <p:nvCxnSpPr>
          <p:cNvPr id="8" name="Straight Connector 7"/>
          <p:cNvCxnSpPr/>
          <p:nvPr userDrawn="1"/>
        </p:nvCxnSpPr>
        <p:spPr>
          <a:xfrm flipV="1">
            <a:off x="914401" y="2049681"/>
            <a:ext cx="3857624" cy="7719"/>
          </a:xfrm>
          <a:prstGeom prst="line">
            <a:avLst/>
          </a:prstGeom>
          <a:ln>
            <a:solidFill>
              <a:srgbClr val="58697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79042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rgbClr val="FFFFF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solidFill>
                  <a:srgbClr val="007B80"/>
                </a:solidFill>
              </a:defRPr>
            </a:lvl1pPr>
          </a:lstStyle>
          <a:p>
            <a:r>
              <a:rPr lang="en-US"/>
              <a:t>Click to edit Master title style</a:t>
            </a:r>
          </a:p>
        </p:txBody>
      </p:sp>
      <p:sp>
        <p:nvSpPr>
          <p:cNvPr id="4" name="Text Placeholder 2"/>
          <p:cNvSpPr>
            <a:spLocks noGrp="1"/>
          </p:cNvSpPr>
          <p:nvPr>
            <p:ph type="body" sz="half" idx="2"/>
          </p:nvPr>
        </p:nvSpPr>
        <p:spPr>
          <a:xfrm>
            <a:off x="839788" y="2230654"/>
            <a:ext cx="3932237" cy="346508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Picture Placeholder 3"/>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5" name="Date Placeholder 4"/>
          <p:cNvSpPr>
            <a:spLocks noGrp="1"/>
          </p:cNvSpPr>
          <p:nvPr>
            <p:ph type="dt" sz="half" idx="10"/>
          </p:nvPr>
        </p:nvSpPr>
        <p:spPr/>
        <p:txBody>
          <a:bodyPr/>
          <a:lstStyle>
            <a:lvl1pPr>
              <a:defRPr sz="1500">
                <a:solidFill>
                  <a:schemeClr val="tx1"/>
                </a:solidFill>
              </a:defRPr>
            </a:lvl1pPr>
          </a:lstStyle>
          <a:p>
            <a:fld id="{2EDA089A-53A7-3F43-88BD-596888B644C3}" type="datetimeFigureOut">
              <a:rPr lang="en-US" smtClean="0"/>
              <a:pPr/>
              <a:t>5/28/21</a:t>
            </a:fld>
            <a:endParaRPr lang="en-US" dirty="0"/>
          </a:p>
        </p:txBody>
      </p:sp>
      <p:sp>
        <p:nvSpPr>
          <p:cNvPr id="6" name="Footer Placeholder 5"/>
          <p:cNvSpPr>
            <a:spLocks noGrp="1"/>
          </p:cNvSpPr>
          <p:nvPr>
            <p:ph type="ftr" sz="quarter" idx="11"/>
          </p:nvPr>
        </p:nvSpPr>
        <p:spPr/>
        <p:txBody>
          <a:bodyPr/>
          <a:lstStyle>
            <a:lvl1pPr>
              <a:defRPr sz="1500">
                <a:solidFill>
                  <a:schemeClr val="tx1"/>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1"/>
                </a:solidFill>
              </a:defRPr>
            </a:lvl1pPr>
          </a:lstStyle>
          <a:p>
            <a:fld id="{8B4A9805-B67D-5D4A-85DC-C8E27BA9210B}" type="slidenum">
              <a:rPr lang="en-US" smtClean="0"/>
              <a:pPr/>
              <a:t>‹#›</a:t>
            </a:fld>
            <a:endParaRPr lang="en-US" dirty="0"/>
          </a:p>
        </p:txBody>
      </p:sp>
      <p:cxnSp>
        <p:nvCxnSpPr>
          <p:cNvPr id="8" name="Straight Connector 7"/>
          <p:cNvCxnSpPr/>
          <p:nvPr userDrawn="1"/>
        </p:nvCxnSpPr>
        <p:spPr>
          <a:xfrm flipV="1">
            <a:off x="914401" y="2049681"/>
            <a:ext cx="3857624" cy="7719"/>
          </a:xfrm>
          <a:prstGeom prst="line">
            <a:avLst/>
          </a:prstGeom>
          <a:ln>
            <a:solidFill>
              <a:srgbClr val="58697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89472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ccessible Display Equations">
    <p:bg>
      <p:bgPr>
        <a:solidFill>
          <a:srgbClr val="FFFFFF"/>
        </a:solidFill>
        <a:effectLst/>
      </p:bgPr>
    </p:bg>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F464F6C1-F2F9-594E-AEB6-953F8DE910C0}"/>
              </a:ext>
            </a:extLst>
          </p:cNvPr>
          <p:cNvSpPr>
            <a:spLocks noGrp="1"/>
          </p:cNvSpPr>
          <p:nvPr>
            <p:ph type="title"/>
          </p:nvPr>
        </p:nvSpPr>
        <p:spPr>
          <a:xfrm>
            <a:off x="838199" y="660400"/>
            <a:ext cx="10515600" cy="624689"/>
          </a:xfrm>
        </p:spPr>
        <p:txBody>
          <a:bodyPr>
            <a:normAutofit/>
          </a:bodyPr>
          <a:lstStyle>
            <a:lvl1pPr>
              <a:defRPr sz="3200">
                <a:solidFill>
                  <a:srgbClr val="007B80"/>
                </a:solidFill>
              </a:defRPr>
            </a:lvl1pPr>
          </a:lstStyle>
          <a:p>
            <a:r>
              <a:rPr lang="en-US"/>
              <a:t>Click to edit Master title style</a:t>
            </a:r>
            <a:endParaRPr lang="en-US" dirty="0"/>
          </a:p>
        </p:txBody>
      </p:sp>
      <p:sp>
        <p:nvSpPr>
          <p:cNvPr id="14" name="Content Placeholder 1">
            <a:extLst>
              <a:ext uri="{FF2B5EF4-FFF2-40B4-BE49-F238E27FC236}">
                <a16:creationId xmlns:a16="http://schemas.microsoft.com/office/drawing/2014/main" id="{266A8B3E-9539-4748-BDCD-9C3904F91034}"/>
              </a:ext>
            </a:extLst>
          </p:cNvPr>
          <p:cNvSpPr>
            <a:spLocks noGrp="1"/>
          </p:cNvSpPr>
          <p:nvPr>
            <p:ph sz="quarter" idx="10" hasCustomPrompt="1"/>
          </p:nvPr>
        </p:nvSpPr>
        <p:spPr>
          <a:xfrm>
            <a:off x="838200" y="1459431"/>
            <a:ext cx="11207496" cy="464058"/>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a:buChar char="•"/>
              <a:tabLst/>
              <a:defRPr sz="2400">
                <a:latin typeface="+mj-lt"/>
                <a:ea typeface="Verdana" charset="0"/>
                <a:cs typeface="Verdana" charset="0"/>
              </a:defRPr>
            </a:lvl1pPr>
          </a:lstStyle>
          <a:p>
            <a:pPr lvl="0"/>
            <a:r>
              <a:rPr lang="en-US" dirty="0"/>
              <a:t>This is the first placeholder. Create equation and display below this placeholder. </a:t>
            </a:r>
          </a:p>
        </p:txBody>
      </p:sp>
      <p:sp>
        <p:nvSpPr>
          <p:cNvPr id="15" name="Content Placeholder 2">
            <a:extLst>
              <a:ext uri="{FF2B5EF4-FFF2-40B4-BE49-F238E27FC236}">
                <a16:creationId xmlns:a16="http://schemas.microsoft.com/office/drawing/2014/main" id="{B6847687-B6D3-6B4C-A086-0D3A7BDCC936}"/>
              </a:ext>
            </a:extLst>
          </p:cNvPr>
          <p:cNvSpPr>
            <a:spLocks noGrp="1"/>
          </p:cNvSpPr>
          <p:nvPr>
            <p:ph sz="quarter" idx="12" hasCustomPrompt="1"/>
          </p:nvPr>
        </p:nvSpPr>
        <p:spPr>
          <a:xfrm>
            <a:off x="838200" y="3024937"/>
            <a:ext cx="11207496" cy="464058"/>
          </a:xfr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a:buChar char="•"/>
              <a:tabLst/>
              <a:defRPr sz="2400">
                <a:latin typeface="+mj-lt"/>
                <a:ea typeface="Verdana" charset="0"/>
                <a:cs typeface="Verdana" charset="0"/>
              </a:defRPr>
            </a:lvl1pPr>
          </a:lstStyle>
          <a:p>
            <a:pPr lvl="0"/>
            <a:r>
              <a:rPr lang="en-US" dirty="0"/>
              <a:t>This is the second placeholder. Avoid inline equations. </a:t>
            </a:r>
          </a:p>
        </p:txBody>
      </p:sp>
      <p:sp>
        <p:nvSpPr>
          <p:cNvPr id="16" name="Content Placeholder 3">
            <a:extLst>
              <a:ext uri="{FF2B5EF4-FFF2-40B4-BE49-F238E27FC236}">
                <a16:creationId xmlns:a16="http://schemas.microsoft.com/office/drawing/2014/main" id="{19CB48E5-DB50-F74A-810F-D171B6B8F234}"/>
              </a:ext>
            </a:extLst>
          </p:cNvPr>
          <p:cNvSpPr>
            <a:spLocks noGrp="1"/>
          </p:cNvSpPr>
          <p:nvPr>
            <p:ph sz="quarter" idx="14" hasCustomPrompt="1"/>
          </p:nvPr>
        </p:nvSpPr>
        <p:spPr>
          <a:xfrm>
            <a:off x="838199" y="4590443"/>
            <a:ext cx="11207497" cy="891540"/>
          </a:xfrm>
        </p:spPr>
        <p:txBody>
          <a:bodyPr>
            <a:normAutofit/>
          </a:bodyPr>
          <a:lstStyle>
            <a:lvl1pPr>
              <a:defRPr sz="2400">
                <a:latin typeface="+mj-lt"/>
                <a:ea typeface="Verdana" charset="0"/>
                <a:cs typeface="Verdana" charset="0"/>
              </a:defRPr>
            </a:lvl1pPr>
          </a:lstStyle>
          <a:p>
            <a:pPr lvl="0"/>
            <a:r>
              <a:rPr lang="en-US" dirty="0"/>
              <a:t>This is the third placeholder. Check Reading Order. Compositor will flatten equations and add alt text to the image. </a:t>
            </a:r>
          </a:p>
        </p:txBody>
      </p:sp>
      <p:cxnSp>
        <p:nvCxnSpPr>
          <p:cNvPr id="6" name="Straight Connector 5"/>
          <p:cNvCxnSpPr/>
          <p:nvPr userDrawn="1"/>
        </p:nvCxnSpPr>
        <p:spPr>
          <a:xfrm flipV="1">
            <a:off x="914401" y="1257300"/>
            <a:ext cx="10387519" cy="25150"/>
          </a:xfrm>
          <a:prstGeom prst="line">
            <a:avLst/>
          </a:prstGeom>
          <a:ln>
            <a:solidFill>
              <a:srgbClr val="58697D"/>
            </a:solidFill>
          </a:ln>
        </p:spPr>
        <p:style>
          <a:lnRef idx="1">
            <a:schemeClr val="accent1"/>
          </a:lnRef>
          <a:fillRef idx="0">
            <a:schemeClr val="accent1"/>
          </a:fillRef>
          <a:effectRef idx="0">
            <a:schemeClr val="accent1"/>
          </a:effectRef>
          <a:fontRef idx="minor">
            <a:schemeClr val="tx1"/>
          </a:fontRef>
        </p:style>
      </p:cxnSp>
      <p:sp>
        <p:nvSpPr>
          <p:cNvPr id="7" name="Date Placeholder 2"/>
          <p:cNvSpPr>
            <a:spLocks noGrp="1"/>
          </p:cNvSpPr>
          <p:nvPr>
            <p:ph type="dt" sz="half" idx="15"/>
          </p:nvPr>
        </p:nvSpPr>
        <p:spPr>
          <a:xfrm>
            <a:off x="838200" y="6356350"/>
            <a:ext cx="2743200" cy="365125"/>
          </a:xfrm>
        </p:spPr>
        <p:txBody>
          <a:bodyPr/>
          <a:lstStyle>
            <a:lvl1pPr>
              <a:defRPr sz="1500">
                <a:solidFill>
                  <a:schemeClr val="tx1"/>
                </a:solidFill>
              </a:defRPr>
            </a:lvl1pPr>
          </a:lstStyle>
          <a:p>
            <a:fld id="{2EDA089A-53A7-3F43-88BD-596888B644C3}" type="datetimeFigureOut">
              <a:rPr lang="en-US" smtClean="0"/>
              <a:pPr/>
              <a:t>5/28/21</a:t>
            </a:fld>
            <a:endParaRPr lang="en-US" dirty="0"/>
          </a:p>
        </p:txBody>
      </p:sp>
      <p:sp>
        <p:nvSpPr>
          <p:cNvPr id="8" name="Footer Placeholder 3"/>
          <p:cNvSpPr>
            <a:spLocks noGrp="1"/>
          </p:cNvSpPr>
          <p:nvPr>
            <p:ph type="ftr" sz="quarter" idx="11"/>
          </p:nvPr>
        </p:nvSpPr>
        <p:spPr>
          <a:xfrm>
            <a:off x="4038600" y="6356350"/>
            <a:ext cx="4114800" cy="365125"/>
          </a:xfrm>
        </p:spPr>
        <p:txBody>
          <a:bodyPr/>
          <a:lstStyle>
            <a:lvl1pPr>
              <a:defRPr sz="1500">
                <a:solidFill>
                  <a:schemeClr val="tx1"/>
                </a:solidFill>
              </a:defRPr>
            </a:lvl1pPr>
          </a:lstStyle>
          <a:p>
            <a:endParaRPr lang="en-US" dirty="0"/>
          </a:p>
        </p:txBody>
      </p:sp>
      <p:sp>
        <p:nvSpPr>
          <p:cNvPr id="9" name="Slide Number Placeholder 4"/>
          <p:cNvSpPr>
            <a:spLocks noGrp="1"/>
          </p:cNvSpPr>
          <p:nvPr>
            <p:ph type="sldNum" sz="quarter" idx="16"/>
          </p:nvPr>
        </p:nvSpPr>
        <p:spPr>
          <a:xfrm>
            <a:off x="8610600" y="6356350"/>
            <a:ext cx="2743200" cy="365125"/>
          </a:xfrm>
        </p:spPr>
        <p:txBody>
          <a:bodyPr/>
          <a:lstStyle>
            <a:lvl1pPr>
              <a:defRPr>
                <a:solidFill>
                  <a:schemeClr val="tx1"/>
                </a:solidFill>
              </a:defRPr>
            </a:lvl1pPr>
          </a:lstStyle>
          <a:p>
            <a:fld id="{8B4A9805-B67D-5D4A-85DC-C8E27BA9210B}"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657761"/>
            <a:ext cx="10515600" cy="624689"/>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DA089A-53A7-3F43-88BD-596888B644C3}" type="datetimeFigureOut">
              <a:rPr lang="en-US" smtClean="0"/>
              <a:t>5/28/21</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4A9805-B67D-5D4A-85DC-C8E27BA9210B}" type="slidenum">
              <a:rPr lang="en-US" smtClean="0"/>
              <a:t>‹#›</a:t>
            </a:fld>
            <a:endParaRPr lang="en-US" dirty="0"/>
          </a:p>
        </p:txBody>
      </p:sp>
    </p:spTree>
    <p:extLst>
      <p:ext uri="{BB962C8B-B14F-4D97-AF65-F5344CB8AC3E}">
        <p14:creationId xmlns:p14="http://schemas.microsoft.com/office/powerpoint/2010/main" val="1674552427"/>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51" r:id="rId3"/>
    <p:sldLayoutId id="2147483652" r:id="rId4"/>
    <p:sldLayoutId id="2147483653" r:id="rId5"/>
    <p:sldLayoutId id="2147483654" r:id="rId6"/>
    <p:sldLayoutId id="2147483656" r:id="rId7"/>
    <p:sldLayoutId id="2147483657" r:id="rId8"/>
    <p:sldLayoutId id="2147483658" r:id="rId9"/>
    <p:sldLayoutId id="2147483659" r:id="rId10"/>
    <p:sldLayoutId id="2147483650" r:id="rId11"/>
  </p:sldLayoutIdLst>
  <p:txStyles>
    <p:titleStyle>
      <a:lvl1pPr algn="l" defTabSz="914400" rtl="0" eaLnBrk="1" latinLnBrk="0" hangingPunct="1">
        <a:lnSpc>
          <a:spcPct val="90000"/>
        </a:lnSpc>
        <a:spcBef>
          <a:spcPct val="0"/>
        </a:spcBef>
        <a:buNone/>
        <a:defRPr sz="3600" b="1" i="0" kern="1200">
          <a:solidFill>
            <a:srgbClr val="2E445C"/>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rgbClr val="58697D"/>
          </a:solidFill>
          <a:latin typeface="+mj-lt"/>
          <a:ea typeface="Calibri" charset="0"/>
          <a:cs typeface="Calibri" charset="0"/>
        </a:defRPr>
      </a:lvl1pPr>
      <a:lvl2pPr marL="685800" indent="-228600" algn="l" defTabSz="914400" rtl="0" eaLnBrk="1" latinLnBrk="0" hangingPunct="1">
        <a:lnSpc>
          <a:spcPct val="90000"/>
        </a:lnSpc>
        <a:spcBef>
          <a:spcPts val="500"/>
        </a:spcBef>
        <a:buFont typeface="Arial"/>
        <a:buChar char="•"/>
        <a:defRPr sz="2400" kern="1200">
          <a:solidFill>
            <a:srgbClr val="58697D"/>
          </a:solidFill>
          <a:latin typeface="+mj-lt"/>
          <a:ea typeface="Calibri" charset="0"/>
          <a:cs typeface="Calibri" charset="0"/>
        </a:defRPr>
      </a:lvl2pPr>
      <a:lvl3pPr marL="1143000" indent="-228600" algn="l" defTabSz="914400" rtl="0" eaLnBrk="1" latinLnBrk="0" hangingPunct="1">
        <a:lnSpc>
          <a:spcPct val="90000"/>
        </a:lnSpc>
        <a:spcBef>
          <a:spcPts val="500"/>
        </a:spcBef>
        <a:buFont typeface="Arial"/>
        <a:buChar char="•"/>
        <a:defRPr sz="2000" kern="1200">
          <a:solidFill>
            <a:srgbClr val="58697D"/>
          </a:solidFill>
          <a:latin typeface="+mj-lt"/>
          <a:ea typeface="Calibri" charset="0"/>
          <a:cs typeface="Calibri" charset="0"/>
        </a:defRPr>
      </a:lvl3pPr>
      <a:lvl4pPr marL="1600200" indent="-228600" algn="l" defTabSz="914400" rtl="0" eaLnBrk="1" latinLnBrk="0" hangingPunct="1">
        <a:lnSpc>
          <a:spcPct val="90000"/>
        </a:lnSpc>
        <a:spcBef>
          <a:spcPts val="500"/>
        </a:spcBef>
        <a:buFont typeface="Arial"/>
        <a:buChar char="•"/>
        <a:defRPr sz="1800" kern="1200">
          <a:solidFill>
            <a:srgbClr val="58697D"/>
          </a:solidFill>
          <a:latin typeface="+mj-lt"/>
          <a:ea typeface="Calibri" charset="0"/>
          <a:cs typeface="Calibri" charset="0"/>
        </a:defRPr>
      </a:lvl4pPr>
      <a:lvl5pPr marL="2057400" indent="-228600" algn="l" defTabSz="914400" rtl="0" eaLnBrk="1" latinLnBrk="0" hangingPunct="1">
        <a:lnSpc>
          <a:spcPct val="90000"/>
        </a:lnSpc>
        <a:spcBef>
          <a:spcPts val="500"/>
        </a:spcBef>
        <a:buFont typeface="Arial"/>
        <a:buChar char="•"/>
        <a:defRPr sz="1800" kern="1200">
          <a:solidFill>
            <a:srgbClr val="58697D"/>
          </a:solidFill>
          <a:latin typeface="+mj-lt"/>
          <a:ea typeface="Calibri" charset="0"/>
          <a:cs typeface="Calibri"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hyperlink" Target="http://digital.wwnorton.com/introsoc12seagull" TargetMode="Externa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a:t>Gender Inequality</a:t>
            </a:r>
          </a:p>
        </p:txBody>
      </p:sp>
      <p:sp>
        <p:nvSpPr>
          <p:cNvPr id="2" name="Title 1"/>
          <p:cNvSpPr>
            <a:spLocks noGrp="1"/>
          </p:cNvSpPr>
          <p:nvPr>
            <p:ph type="ctrTitle"/>
          </p:nvPr>
        </p:nvSpPr>
        <p:spPr/>
        <p:txBody>
          <a:bodyPr/>
          <a:lstStyle/>
          <a:p>
            <a:r>
              <a:rPr lang="en-US" altLang="en-US" dirty="0">
                <a:ea typeface="ＭＳ Ｐゴシック" charset="-128"/>
              </a:rPr>
              <a:t>CHAPTER 10</a:t>
            </a:r>
            <a:endParaRPr lang="en-US" dirty="0"/>
          </a:p>
        </p:txBody>
      </p:sp>
      <p:sp>
        <p:nvSpPr>
          <p:cNvPr id="4" name="Footer Placeholder 3">
            <a:extLst>
              <a:ext uri="{FF2B5EF4-FFF2-40B4-BE49-F238E27FC236}">
                <a16:creationId xmlns:a16="http://schemas.microsoft.com/office/drawing/2014/main" id="{2A59FE1E-7A6C-514D-B0E9-1A3F0B28F4A6}"/>
              </a:ext>
            </a:extLst>
          </p:cNvPr>
          <p:cNvSpPr>
            <a:spLocks noGrp="1"/>
          </p:cNvSpPr>
          <p:nvPr>
            <p:ph type="ftr" sz="quarter" idx="15"/>
          </p:nvPr>
        </p:nvSpPr>
        <p:spPr>
          <a:xfrm>
            <a:off x="5867401" y="6247020"/>
            <a:ext cx="4114800" cy="365125"/>
          </a:xfrm>
        </p:spPr>
        <p:txBody>
          <a:bodyPr/>
          <a:lstStyle/>
          <a:p>
            <a:r>
              <a:rPr lang="en-US" dirty="0">
                <a:solidFill>
                  <a:srgbClr val="2E445C"/>
                </a:solidFill>
              </a:rPr>
              <a:t>Copyright © 2021 W. W. Norton &amp; Company</a:t>
            </a:r>
          </a:p>
          <a:p>
            <a:endParaRPr lang="en-US" dirty="0"/>
          </a:p>
        </p:txBody>
      </p:sp>
      <p:pic>
        <p:nvPicPr>
          <p:cNvPr id="9" name="Picture Placeholder 8" descr="The book cover of Introduction to Sociology, 12th Seagull edition, by Giddens, Duneier, Appelbaum, and Carr.">
            <a:extLst>
              <a:ext uri="{FF2B5EF4-FFF2-40B4-BE49-F238E27FC236}">
                <a16:creationId xmlns:a16="http://schemas.microsoft.com/office/drawing/2014/main" id="{0855F391-C079-D648-9575-52F702CB7D57}"/>
              </a:ext>
            </a:extLst>
          </p:cNvPr>
          <p:cNvPicPr>
            <a:picLocks noGrp="1" noChangeAspect="1"/>
          </p:cNvPicPr>
          <p:nvPr>
            <p:ph type="pic" sz="quarter" idx="13"/>
          </p:nvPr>
        </p:nvPicPr>
        <p:blipFill>
          <a:blip r:embed="rId2"/>
          <a:srcRect t="3455" b="3455"/>
          <a:stretch>
            <a:fillRect/>
          </a:stretch>
        </p:blipFill>
        <p:spPr/>
      </p:pic>
    </p:spTree>
    <p:extLst>
      <p:ext uri="{BB962C8B-B14F-4D97-AF65-F5344CB8AC3E}">
        <p14:creationId xmlns:p14="http://schemas.microsoft.com/office/powerpoint/2010/main" val="5448213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5214502-DB3D-3944-A435-D86EB02849CE}"/>
              </a:ext>
            </a:extLst>
          </p:cNvPr>
          <p:cNvSpPr>
            <a:spLocks noGrp="1"/>
          </p:cNvSpPr>
          <p:nvPr>
            <p:ph idx="1"/>
          </p:nvPr>
        </p:nvSpPr>
        <p:spPr>
          <a:xfrm>
            <a:off x="838199" y="1456791"/>
            <a:ext cx="10515599" cy="4755473"/>
          </a:xfrm>
        </p:spPr>
        <p:txBody>
          <a:bodyPr>
            <a:normAutofit/>
          </a:bodyPr>
          <a:lstStyle/>
          <a:p>
            <a:pPr marL="457200" indent="-457200">
              <a:lnSpc>
                <a:spcPct val="170000"/>
              </a:lnSpc>
              <a:buFont typeface="Arial" panose="020B0604020202020204" pitchFamily="34" charset="0"/>
              <a:buChar char="•"/>
            </a:pPr>
            <a:r>
              <a:rPr lang="en-US" dirty="0"/>
              <a:t>There might be slight biological differences between men and women, but these small differences may be exacerbated and amplified by social contexts that promote behaviors that are consistent with gendered stereotypes and expectations.</a:t>
            </a:r>
          </a:p>
        </p:txBody>
      </p:sp>
      <p:sp>
        <p:nvSpPr>
          <p:cNvPr id="2" name="Title 1">
            <a:extLst>
              <a:ext uri="{FF2B5EF4-FFF2-40B4-BE49-F238E27FC236}">
                <a16:creationId xmlns:a16="http://schemas.microsoft.com/office/drawing/2014/main" id="{4FA7F7F0-B9C7-6744-ABC7-0DD3BB51A428}"/>
              </a:ext>
            </a:extLst>
          </p:cNvPr>
          <p:cNvSpPr>
            <a:spLocks noGrp="1"/>
          </p:cNvSpPr>
          <p:nvPr>
            <p:ph type="title"/>
          </p:nvPr>
        </p:nvSpPr>
        <p:spPr/>
        <p:txBody>
          <a:bodyPr>
            <a:normAutofit/>
          </a:bodyPr>
          <a:lstStyle/>
          <a:p>
            <a:r>
              <a:rPr lang="en-US" dirty="0"/>
              <a:t>Understanding Sex Differences: The Role of Biology (2 of 2)</a:t>
            </a:r>
          </a:p>
        </p:txBody>
      </p:sp>
    </p:spTree>
    <p:extLst>
      <p:ext uri="{BB962C8B-B14F-4D97-AF65-F5344CB8AC3E}">
        <p14:creationId xmlns:p14="http://schemas.microsoft.com/office/powerpoint/2010/main" val="21162424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5214502-DB3D-3944-A435-D86EB02849CE}"/>
              </a:ext>
            </a:extLst>
          </p:cNvPr>
          <p:cNvSpPr>
            <a:spLocks noGrp="1"/>
          </p:cNvSpPr>
          <p:nvPr>
            <p:ph idx="1"/>
          </p:nvPr>
        </p:nvSpPr>
        <p:spPr>
          <a:xfrm>
            <a:off x="838199" y="1456791"/>
            <a:ext cx="10515599" cy="4755473"/>
          </a:xfrm>
        </p:spPr>
        <p:txBody>
          <a:bodyPr>
            <a:normAutofit/>
          </a:bodyPr>
          <a:lstStyle/>
          <a:p>
            <a:pPr marL="457200" indent="-457200">
              <a:lnSpc>
                <a:spcPct val="170000"/>
              </a:lnSpc>
              <a:buFont typeface="Arial" panose="020B0604020202020204" pitchFamily="34" charset="0"/>
              <a:buChar char="•"/>
            </a:pPr>
            <a:r>
              <a:rPr lang="en-US" dirty="0"/>
              <a:t>Children are guided through the process of learning gender by positive and negative sanctions, or socially applied forces that reward or restrain behavior.</a:t>
            </a:r>
          </a:p>
          <a:p>
            <a:pPr marL="457200" indent="-457200">
              <a:lnSpc>
                <a:spcPct val="170000"/>
              </a:lnSpc>
              <a:buFont typeface="Arial" panose="020B0604020202020204" pitchFamily="34" charset="0"/>
              <a:buChar char="•"/>
            </a:pPr>
            <a:r>
              <a:rPr lang="en-US" dirty="0"/>
              <a:t>According to functionalist perspectives, socializing agents help maintain the smooth continuation of the existing social order by overseeing the smooth gender socialization of new generations.</a:t>
            </a:r>
          </a:p>
        </p:txBody>
      </p:sp>
      <p:sp>
        <p:nvSpPr>
          <p:cNvPr id="2" name="Title 1">
            <a:extLst>
              <a:ext uri="{FF2B5EF4-FFF2-40B4-BE49-F238E27FC236}">
                <a16:creationId xmlns:a16="http://schemas.microsoft.com/office/drawing/2014/main" id="{4FA7F7F0-B9C7-6744-ABC7-0DD3BB51A428}"/>
              </a:ext>
            </a:extLst>
          </p:cNvPr>
          <p:cNvSpPr>
            <a:spLocks noGrp="1"/>
          </p:cNvSpPr>
          <p:nvPr>
            <p:ph type="title"/>
          </p:nvPr>
        </p:nvSpPr>
        <p:spPr/>
        <p:txBody>
          <a:bodyPr>
            <a:normAutofit fontScale="90000"/>
          </a:bodyPr>
          <a:lstStyle/>
          <a:p>
            <a:r>
              <a:rPr lang="en-US" dirty="0"/>
              <a:t>Gender Socialization: How Gender Differences Are Learned (1 of 3)</a:t>
            </a:r>
          </a:p>
        </p:txBody>
      </p:sp>
    </p:spTree>
    <p:extLst>
      <p:ext uri="{BB962C8B-B14F-4D97-AF65-F5344CB8AC3E}">
        <p14:creationId xmlns:p14="http://schemas.microsoft.com/office/powerpoint/2010/main" val="40500654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5214502-DB3D-3944-A435-D86EB02849CE}"/>
              </a:ext>
            </a:extLst>
          </p:cNvPr>
          <p:cNvSpPr>
            <a:spLocks noGrp="1"/>
          </p:cNvSpPr>
          <p:nvPr>
            <p:ph idx="1"/>
          </p:nvPr>
        </p:nvSpPr>
        <p:spPr>
          <a:xfrm>
            <a:off x="838199" y="1456791"/>
            <a:ext cx="10515599" cy="4755473"/>
          </a:xfrm>
        </p:spPr>
        <p:txBody>
          <a:bodyPr>
            <a:normAutofit/>
          </a:bodyPr>
          <a:lstStyle/>
          <a:p>
            <a:pPr marL="457200" indent="-457200">
              <a:lnSpc>
                <a:spcPct val="170000"/>
              </a:lnSpc>
              <a:buFont typeface="Arial" panose="020B0604020202020204" pitchFamily="34" charset="0"/>
              <a:buChar char="•"/>
            </a:pPr>
            <a:r>
              <a:rPr lang="en-US" dirty="0"/>
              <a:t>Critics of the functionalist perspective argue that gender socialization is not a smooth process, and different agents like families, schools, and peer groups may be at odds with one another. </a:t>
            </a:r>
          </a:p>
          <a:p>
            <a:pPr marL="457200" indent="-457200">
              <a:lnSpc>
                <a:spcPct val="170000"/>
              </a:lnSpc>
              <a:buFont typeface="Arial" panose="020B0604020202020204" pitchFamily="34" charset="0"/>
              <a:buChar char="•"/>
            </a:pPr>
            <a:r>
              <a:rPr lang="en-US" dirty="0"/>
              <a:t>Socialization theories also ignore individuals’ ability to reject or modify the social expectations surrounding sex roles. Gender is a product of individual choices and preferences, as well as social, contextual, and biological influences.</a:t>
            </a:r>
          </a:p>
        </p:txBody>
      </p:sp>
      <p:sp>
        <p:nvSpPr>
          <p:cNvPr id="2" name="Title 1">
            <a:extLst>
              <a:ext uri="{FF2B5EF4-FFF2-40B4-BE49-F238E27FC236}">
                <a16:creationId xmlns:a16="http://schemas.microsoft.com/office/drawing/2014/main" id="{4FA7F7F0-B9C7-6744-ABC7-0DD3BB51A428}"/>
              </a:ext>
            </a:extLst>
          </p:cNvPr>
          <p:cNvSpPr>
            <a:spLocks noGrp="1"/>
          </p:cNvSpPr>
          <p:nvPr>
            <p:ph type="title"/>
          </p:nvPr>
        </p:nvSpPr>
        <p:spPr/>
        <p:txBody>
          <a:bodyPr>
            <a:normAutofit fontScale="90000"/>
          </a:bodyPr>
          <a:lstStyle/>
          <a:p>
            <a:r>
              <a:rPr lang="en-US" dirty="0"/>
              <a:t>Gender Socialization: How Gender Differences Are Learned (2 of 3)</a:t>
            </a:r>
          </a:p>
        </p:txBody>
      </p:sp>
    </p:spTree>
    <p:extLst>
      <p:ext uri="{BB962C8B-B14F-4D97-AF65-F5344CB8AC3E}">
        <p14:creationId xmlns:p14="http://schemas.microsoft.com/office/powerpoint/2010/main" val="4289962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wo newborn babies, one wrapped in a blue blanket with a blue stuffed animal, and one wrapped in purple and surrounded by pink sheets.">
            <a:extLst>
              <a:ext uri="{FF2B5EF4-FFF2-40B4-BE49-F238E27FC236}">
                <a16:creationId xmlns:a16="http://schemas.microsoft.com/office/drawing/2014/main" id="{815CB455-021C-EC42-A529-868968519902}"/>
              </a:ext>
            </a:extLst>
          </p:cNvPr>
          <p:cNvPicPr>
            <a:picLocks noChangeAspect="1"/>
          </p:cNvPicPr>
          <p:nvPr/>
        </p:nvPicPr>
        <p:blipFill>
          <a:blip r:embed="rId2"/>
          <a:stretch>
            <a:fillRect/>
          </a:stretch>
        </p:blipFill>
        <p:spPr>
          <a:xfrm>
            <a:off x="6697130" y="1684867"/>
            <a:ext cx="4648200" cy="3035300"/>
          </a:xfrm>
          <a:prstGeom prst="rect">
            <a:avLst/>
          </a:prstGeom>
        </p:spPr>
      </p:pic>
      <p:sp>
        <p:nvSpPr>
          <p:cNvPr id="3" name="Content Placeholder 2">
            <a:extLst>
              <a:ext uri="{FF2B5EF4-FFF2-40B4-BE49-F238E27FC236}">
                <a16:creationId xmlns:a16="http://schemas.microsoft.com/office/drawing/2014/main" id="{E5214502-DB3D-3944-A435-D86EB02849CE}"/>
              </a:ext>
            </a:extLst>
          </p:cNvPr>
          <p:cNvSpPr>
            <a:spLocks noGrp="1"/>
          </p:cNvSpPr>
          <p:nvPr>
            <p:ph idx="1"/>
          </p:nvPr>
        </p:nvSpPr>
        <p:spPr>
          <a:xfrm>
            <a:off x="838200" y="1456791"/>
            <a:ext cx="5545668" cy="4755473"/>
          </a:xfrm>
        </p:spPr>
        <p:txBody>
          <a:bodyPr>
            <a:normAutofit/>
          </a:bodyPr>
          <a:lstStyle/>
          <a:p>
            <a:pPr marL="457200" indent="-457200">
              <a:lnSpc>
                <a:spcPct val="170000"/>
              </a:lnSpc>
              <a:buFont typeface="Arial" panose="020B0604020202020204" pitchFamily="34" charset="0"/>
              <a:buChar char="•"/>
            </a:pPr>
            <a:r>
              <a:rPr lang="en-US" dirty="0"/>
              <a:t>Asking, “Is it a boy or a girl?” implies that sex matters because parents will raise boys and girls in different ways.</a:t>
            </a:r>
          </a:p>
          <a:p>
            <a:pPr marL="457200" indent="-457200">
              <a:lnSpc>
                <a:spcPct val="170000"/>
              </a:lnSpc>
              <a:buFont typeface="Arial" panose="020B0604020202020204" pitchFamily="34" charset="0"/>
              <a:buChar char="•"/>
            </a:pPr>
            <a:r>
              <a:rPr lang="en-US" dirty="0"/>
              <a:t>Sociological studies repeatedly show that once a gender is “assigned,” society expects individuals to act like “females” and “males.”</a:t>
            </a:r>
          </a:p>
        </p:txBody>
      </p:sp>
      <p:sp>
        <p:nvSpPr>
          <p:cNvPr id="2" name="Title 1">
            <a:extLst>
              <a:ext uri="{FF2B5EF4-FFF2-40B4-BE49-F238E27FC236}">
                <a16:creationId xmlns:a16="http://schemas.microsoft.com/office/drawing/2014/main" id="{4FA7F7F0-B9C7-6744-ABC7-0DD3BB51A428}"/>
              </a:ext>
            </a:extLst>
          </p:cNvPr>
          <p:cNvSpPr>
            <a:spLocks noGrp="1"/>
          </p:cNvSpPr>
          <p:nvPr>
            <p:ph type="title"/>
          </p:nvPr>
        </p:nvSpPr>
        <p:spPr/>
        <p:txBody>
          <a:bodyPr>
            <a:normAutofit fontScale="90000"/>
          </a:bodyPr>
          <a:lstStyle/>
          <a:p>
            <a:r>
              <a:rPr lang="en-US" dirty="0"/>
              <a:t>Gender Socialization: How Gender Differences Are Learned (3 of 3)</a:t>
            </a:r>
          </a:p>
        </p:txBody>
      </p:sp>
    </p:spTree>
    <p:extLst>
      <p:ext uri="{BB962C8B-B14F-4D97-AF65-F5344CB8AC3E}">
        <p14:creationId xmlns:p14="http://schemas.microsoft.com/office/powerpoint/2010/main" val="3037328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5214502-DB3D-3944-A435-D86EB02849CE}"/>
              </a:ext>
            </a:extLst>
          </p:cNvPr>
          <p:cNvSpPr>
            <a:spLocks noGrp="1"/>
          </p:cNvSpPr>
          <p:nvPr>
            <p:ph idx="1"/>
          </p:nvPr>
        </p:nvSpPr>
        <p:spPr>
          <a:xfrm>
            <a:off x="838199" y="1456791"/>
            <a:ext cx="10515599" cy="4755473"/>
          </a:xfrm>
        </p:spPr>
        <p:txBody>
          <a:bodyPr>
            <a:normAutofit/>
          </a:bodyPr>
          <a:lstStyle/>
          <a:p>
            <a:pPr marL="457200" indent="-457200">
              <a:lnSpc>
                <a:spcPct val="170000"/>
              </a:lnSpc>
              <a:buFont typeface="Arial" panose="020B0604020202020204" pitchFamily="34" charset="0"/>
              <a:buChar char="•"/>
            </a:pPr>
            <a:r>
              <a:rPr lang="en-US" dirty="0"/>
              <a:t>Theorists who believe in the social construction of gender reject all biological bases for gender differences.</a:t>
            </a:r>
          </a:p>
          <a:p>
            <a:pPr marL="457200" indent="-457200">
              <a:lnSpc>
                <a:spcPct val="170000"/>
              </a:lnSpc>
              <a:buFont typeface="Arial" panose="020B0604020202020204" pitchFamily="34" charset="0"/>
              <a:buChar char="•"/>
            </a:pPr>
            <a:r>
              <a:rPr lang="en-US" dirty="0"/>
              <a:t>Precisely how we “do” gender varies widely by race, social class, and social context.</a:t>
            </a:r>
          </a:p>
          <a:p>
            <a:pPr marL="457200" indent="-457200">
              <a:lnSpc>
                <a:spcPct val="170000"/>
              </a:lnSpc>
              <a:buFont typeface="Arial" panose="020B0604020202020204" pitchFamily="34" charset="0"/>
              <a:buChar char="•"/>
            </a:pPr>
            <a:r>
              <a:rPr lang="en-US" dirty="0"/>
              <a:t>We selectively choose to enact different aspects of gender expectations based on what we think will work best in a particular setting.</a:t>
            </a:r>
          </a:p>
        </p:txBody>
      </p:sp>
      <p:sp>
        <p:nvSpPr>
          <p:cNvPr id="2" name="Title 1">
            <a:extLst>
              <a:ext uri="{FF2B5EF4-FFF2-40B4-BE49-F238E27FC236}">
                <a16:creationId xmlns:a16="http://schemas.microsoft.com/office/drawing/2014/main" id="{4FA7F7F0-B9C7-6744-ABC7-0DD3BB51A428}"/>
              </a:ext>
            </a:extLst>
          </p:cNvPr>
          <p:cNvSpPr>
            <a:spLocks noGrp="1"/>
          </p:cNvSpPr>
          <p:nvPr>
            <p:ph type="title"/>
          </p:nvPr>
        </p:nvSpPr>
        <p:spPr/>
        <p:txBody>
          <a:bodyPr>
            <a:normAutofit fontScale="90000"/>
          </a:bodyPr>
          <a:lstStyle/>
          <a:p>
            <a:r>
              <a:rPr lang="en-US" dirty="0"/>
              <a:t>The Social Construction of Gender: How We Learn to “Do Gender”</a:t>
            </a:r>
          </a:p>
        </p:txBody>
      </p:sp>
    </p:spTree>
    <p:extLst>
      <p:ext uri="{BB962C8B-B14F-4D97-AF65-F5344CB8AC3E}">
        <p14:creationId xmlns:p14="http://schemas.microsoft.com/office/powerpoint/2010/main" val="8878799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5214502-DB3D-3944-A435-D86EB02849CE}"/>
              </a:ext>
            </a:extLst>
          </p:cNvPr>
          <p:cNvSpPr>
            <a:spLocks noGrp="1"/>
          </p:cNvSpPr>
          <p:nvPr>
            <p:ph idx="1"/>
          </p:nvPr>
        </p:nvSpPr>
        <p:spPr>
          <a:xfrm>
            <a:off x="838199" y="1456791"/>
            <a:ext cx="10515599" cy="4755473"/>
          </a:xfrm>
        </p:spPr>
        <p:txBody>
          <a:bodyPr>
            <a:normAutofit/>
          </a:bodyPr>
          <a:lstStyle/>
          <a:p>
            <a:pPr marL="457200" indent="-457200">
              <a:lnSpc>
                <a:spcPct val="170000"/>
              </a:lnSpc>
              <a:buFont typeface="Arial" panose="020B0604020202020204" pitchFamily="34" charset="0"/>
              <a:buChar char="•"/>
            </a:pPr>
            <a:r>
              <a:rPr lang="en-US" dirty="0"/>
              <a:t>In New Guinea’s Arapesh and Mundugumor tribes, men and women were expected to behave similarly to each other. In the Tchambuli tribe, male and female roles were reversed from the traditional Western roles.</a:t>
            </a:r>
          </a:p>
          <a:p>
            <a:pPr marL="457200" indent="-457200">
              <a:lnSpc>
                <a:spcPct val="170000"/>
              </a:lnSpc>
              <a:buFont typeface="Arial" panose="020B0604020202020204" pitchFamily="34" charset="0"/>
              <a:buChar char="•"/>
            </a:pPr>
            <a:r>
              <a:rPr lang="en-US" dirty="0"/>
              <a:t>The !Kung have specific gender roles, but men and women both perform child care and oppose violent conflict.</a:t>
            </a:r>
          </a:p>
          <a:p>
            <a:pPr marL="457200" indent="-457200">
              <a:lnSpc>
                <a:spcPct val="170000"/>
              </a:lnSpc>
              <a:buFont typeface="Arial" panose="020B0604020202020204" pitchFamily="34" charset="0"/>
              <a:buChar char="•"/>
            </a:pPr>
            <a:r>
              <a:rPr lang="en-US" dirty="0"/>
              <a:t>The </a:t>
            </a:r>
            <a:r>
              <a:rPr lang="en-US" i="1" dirty="0"/>
              <a:t>bacha posh </a:t>
            </a:r>
            <a:r>
              <a:rPr lang="en-US" dirty="0"/>
              <a:t>in Afghanistan are daughters whose parents dress and treat them as sons so they can experience the advantages awarded to boys.</a:t>
            </a:r>
          </a:p>
        </p:txBody>
      </p:sp>
      <p:sp>
        <p:nvSpPr>
          <p:cNvPr id="2" name="Title 1">
            <a:extLst>
              <a:ext uri="{FF2B5EF4-FFF2-40B4-BE49-F238E27FC236}">
                <a16:creationId xmlns:a16="http://schemas.microsoft.com/office/drawing/2014/main" id="{4FA7F7F0-B9C7-6744-ABC7-0DD3BB51A428}"/>
              </a:ext>
            </a:extLst>
          </p:cNvPr>
          <p:cNvSpPr>
            <a:spLocks noGrp="1"/>
          </p:cNvSpPr>
          <p:nvPr>
            <p:ph type="title"/>
          </p:nvPr>
        </p:nvSpPr>
        <p:spPr/>
        <p:txBody>
          <a:bodyPr>
            <a:normAutofit/>
          </a:bodyPr>
          <a:lstStyle/>
          <a:p>
            <a:r>
              <a:rPr lang="en-US" dirty="0"/>
              <a:t>Social Construction of Gender in Other Cultures</a:t>
            </a:r>
          </a:p>
        </p:txBody>
      </p:sp>
    </p:spTree>
    <p:extLst>
      <p:ext uri="{BB962C8B-B14F-4D97-AF65-F5344CB8AC3E}">
        <p14:creationId xmlns:p14="http://schemas.microsoft.com/office/powerpoint/2010/main" val="5691002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5214502-DB3D-3944-A435-D86EB02849CE}"/>
              </a:ext>
            </a:extLst>
          </p:cNvPr>
          <p:cNvSpPr>
            <a:spLocks noGrp="1"/>
          </p:cNvSpPr>
          <p:nvPr>
            <p:ph idx="1"/>
          </p:nvPr>
        </p:nvSpPr>
        <p:spPr>
          <a:xfrm>
            <a:off x="838199" y="1456791"/>
            <a:ext cx="10515599" cy="4755473"/>
          </a:xfrm>
        </p:spPr>
        <p:txBody>
          <a:bodyPr>
            <a:normAutofit/>
          </a:bodyPr>
          <a:lstStyle/>
          <a:p>
            <a:pPr marL="457200" indent="-457200">
              <a:lnSpc>
                <a:spcPct val="170000"/>
              </a:lnSpc>
              <a:buFont typeface="Arial" panose="020B0604020202020204" pitchFamily="34" charset="0"/>
              <a:buChar char="•"/>
            </a:pPr>
            <a:r>
              <a:rPr lang="en-US" dirty="0"/>
              <a:t>Adherence to the gender binary is not universal.</a:t>
            </a:r>
          </a:p>
          <a:p>
            <a:pPr marL="457200" indent="-457200">
              <a:lnSpc>
                <a:spcPct val="170000"/>
              </a:lnSpc>
              <a:buFont typeface="Arial" panose="020B0604020202020204" pitchFamily="34" charset="0"/>
              <a:buChar char="•"/>
            </a:pPr>
            <a:r>
              <a:rPr lang="en-US" dirty="0"/>
              <a:t>Growing numbers of U.S. young adults are embracing new labels for gender identity.</a:t>
            </a:r>
          </a:p>
          <a:p>
            <a:pPr marL="457200" indent="-457200">
              <a:lnSpc>
                <a:spcPct val="170000"/>
              </a:lnSpc>
              <a:buFont typeface="Arial" panose="020B0604020202020204" pitchFamily="34" charset="0"/>
              <a:buChar char="•"/>
            </a:pPr>
            <a:r>
              <a:rPr lang="en-US" b="1" dirty="0"/>
              <a:t>Cisgender</a:t>
            </a:r>
            <a:r>
              <a:rPr lang="en-US" dirty="0"/>
              <a:t>: Individuals whose gender identity matches his or her biological sex. Statistically, this is the most common gender. It would include persons who are born female who identify as female and persons born male who identify as male. </a:t>
            </a:r>
          </a:p>
        </p:txBody>
      </p:sp>
      <p:sp>
        <p:nvSpPr>
          <p:cNvPr id="2" name="Title 1">
            <a:extLst>
              <a:ext uri="{FF2B5EF4-FFF2-40B4-BE49-F238E27FC236}">
                <a16:creationId xmlns:a16="http://schemas.microsoft.com/office/drawing/2014/main" id="{4FA7F7F0-B9C7-6744-ABC7-0DD3BB51A428}"/>
              </a:ext>
            </a:extLst>
          </p:cNvPr>
          <p:cNvSpPr>
            <a:spLocks noGrp="1"/>
          </p:cNvSpPr>
          <p:nvPr>
            <p:ph type="title"/>
          </p:nvPr>
        </p:nvSpPr>
        <p:spPr/>
        <p:txBody>
          <a:bodyPr>
            <a:normAutofit/>
          </a:bodyPr>
          <a:lstStyle/>
          <a:p>
            <a:r>
              <a:rPr lang="en-US" dirty="0"/>
              <a:t>Blurring the Boundaries Between the Genders (1 of 2)</a:t>
            </a:r>
          </a:p>
        </p:txBody>
      </p:sp>
    </p:spTree>
    <p:extLst>
      <p:ext uri="{BB962C8B-B14F-4D97-AF65-F5344CB8AC3E}">
        <p14:creationId xmlns:p14="http://schemas.microsoft.com/office/powerpoint/2010/main" val="14706512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5214502-DB3D-3944-A435-D86EB02849CE}"/>
              </a:ext>
            </a:extLst>
          </p:cNvPr>
          <p:cNvSpPr>
            <a:spLocks noGrp="1"/>
          </p:cNvSpPr>
          <p:nvPr>
            <p:ph idx="1"/>
          </p:nvPr>
        </p:nvSpPr>
        <p:spPr>
          <a:xfrm>
            <a:off x="838199" y="1456791"/>
            <a:ext cx="10515599" cy="4755473"/>
          </a:xfrm>
        </p:spPr>
        <p:txBody>
          <a:bodyPr>
            <a:normAutofit/>
          </a:bodyPr>
          <a:lstStyle/>
          <a:p>
            <a:pPr marL="457200" indent="-457200">
              <a:lnSpc>
                <a:spcPct val="170000"/>
              </a:lnSpc>
              <a:buFont typeface="Arial" panose="020B0604020202020204" pitchFamily="34" charset="0"/>
              <a:buChar char="•"/>
            </a:pPr>
            <a:r>
              <a:rPr lang="en-US" b="1" dirty="0"/>
              <a:t>Transgender</a:t>
            </a:r>
            <a:r>
              <a:rPr lang="en-US" dirty="0"/>
              <a:t>: A person who identifies as or expresses a gender identity that differs from their sex at birth. </a:t>
            </a:r>
          </a:p>
          <a:p>
            <a:pPr marL="457200" indent="-457200">
              <a:lnSpc>
                <a:spcPct val="170000"/>
              </a:lnSpc>
              <a:buFont typeface="Arial" panose="020B0604020202020204" pitchFamily="34" charset="0"/>
              <a:buChar char="•"/>
            </a:pPr>
            <a:r>
              <a:rPr lang="en-US" b="1" dirty="0"/>
              <a:t>Intersex</a:t>
            </a:r>
            <a:r>
              <a:rPr lang="en-US" dirty="0"/>
              <a:t>: An individual possessing both male and female genitalia. Although statistically rare, this subpopulation is of great interest to gender scholars.</a:t>
            </a:r>
          </a:p>
          <a:p>
            <a:pPr marL="457200" indent="-457200">
              <a:lnSpc>
                <a:spcPct val="170000"/>
              </a:lnSpc>
              <a:buFont typeface="Arial" panose="020B0604020202020204" pitchFamily="34" charset="0"/>
              <a:buChar char="•"/>
            </a:pPr>
            <a:r>
              <a:rPr lang="en-US" dirty="0"/>
              <a:t>Anthropological and sociological studies of gender reveal that culture, not biology, underlies gender difference. </a:t>
            </a:r>
          </a:p>
        </p:txBody>
      </p:sp>
      <p:sp>
        <p:nvSpPr>
          <p:cNvPr id="2" name="Title 1">
            <a:extLst>
              <a:ext uri="{FF2B5EF4-FFF2-40B4-BE49-F238E27FC236}">
                <a16:creationId xmlns:a16="http://schemas.microsoft.com/office/drawing/2014/main" id="{4FA7F7F0-B9C7-6744-ABC7-0DD3BB51A428}"/>
              </a:ext>
            </a:extLst>
          </p:cNvPr>
          <p:cNvSpPr>
            <a:spLocks noGrp="1"/>
          </p:cNvSpPr>
          <p:nvPr>
            <p:ph type="title"/>
          </p:nvPr>
        </p:nvSpPr>
        <p:spPr/>
        <p:txBody>
          <a:bodyPr>
            <a:normAutofit/>
          </a:bodyPr>
          <a:lstStyle/>
          <a:p>
            <a:r>
              <a:rPr lang="en-US" dirty="0"/>
              <a:t>Blurring the Boundaries Between the Genders (2 of 2)</a:t>
            </a:r>
          </a:p>
        </p:txBody>
      </p:sp>
    </p:spTree>
    <p:extLst>
      <p:ext uri="{BB962C8B-B14F-4D97-AF65-F5344CB8AC3E}">
        <p14:creationId xmlns:p14="http://schemas.microsoft.com/office/powerpoint/2010/main" val="21442167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70D159-0540-2743-9558-4C26038A3FD9}"/>
              </a:ext>
            </a:extLst>
          </p:cNvPr>
          <p:cNvSpPr>
            <a:spLocks noGrp="1"/>
          </p:cNvSpPr>
          <p:nvPr>
            <p:ph type="title"/>
          </p:nvPr>
        </p:nvSpPr>
        <p:spPr/>
        <p:txBody>
          <a:bodyPr/>
          <a:lstStyle/>
          <a:p>
            <a:r>
              <a:rPr lang="en-US" dirty="0"/>
              <a:t>10.2 Sociological Theories of Gender Inequalities</a:t>
            </a:r>
          </a:p>
        </p:txBody>
      </p:sp>
    </p:spTree>
    <p:extLst>
      <p:ext uri="{BB962C8B-B14F-4D97-AF65-F5344CB8AC3E}">
        <p14:creationId xmlns:p14="http://schemas.microsoft.com/office/powerpoint/2010/main" val="27902779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5214502-DB3D-3944-A435-D86EB02849CE}"/>
              </a:ext>
            </a:extLst>
          </p:cNvPr>
          <p:cNvSpPr>
            <a:spLocks noGrp="1"/>
          </p:cNvSpPr>
          <p:nvPr>
            <p:ph idx="1"/>
          </p:nvPr>
        </p:nvSpPr>
        <p:spPr>
          <a:xfrm>
            <a:off x="838199" y="1456791"/>
            <a:ext cx="10515599" cy="4755473"/>
          </a:xfrm>
        </p:spPr>
        <p:txBody>
          <a:bodyPr>
            <a:normAutofit/>
          </a:bodyPr>
          <a:lstStyle/>
          <a:p>
            <a:pPr marL="457200" indent="-457200">
              <a:lnSpc>
                <a:spcPct val="170000"/>
              </a:lnSpc>
              <a:buFont typeface="Arial" panose="020B0604020202020204" pitchFamily="34" charset="0"/>
              <a:buChar char="•"/>
            </a:pPr>
            <a:r>
              <a:rPr lang="en-US" dirty="0"/>
              <a:t>Functionalist perspectives on gender argue that gender differences, and, specifically, men’s and women’s specialization in different tasks, contribute to social stability and integration. </a:t>
            </a:r>
          </a:p>
          <a:p>
            <a:pPr marL="457200" indent="-457200">
              <a:lnSpc>
                <a:spcPct val="170000"/>
              </a:lnSpc>
              <a:buFont typeface="Arial" panose="020B0604020202020204" pitchFamily="34" charset="0"/>
              <a:buChar char="•"/>
            </a:pPr>
            <a:r>
              <a:rPr lang="en-US" dirty="0"/>
              <a:t>Scholars who support the concept of natural differences argue that women and men perform those tasks for which they are biologically best suited, in the home and outside of the home, respectively. </a:t>
            </a:r>
          </a:p>
        </p:txBody>
      </p:sp>
      <p:sp>
        <p:nvSpPr>
          <p:cNvPr id="2" name="Title 1">
            <a:extLst>
              <a:ext uri="{FF2B5EF4-FFF2-40B4-BE49-F238E27FC236}">
                <a16:creationId xmlns:a16="http://schemas.microsoft.com/office/drawing/2014/main" id="{4FA7F7F0-B9C7-6744-ABC7-0DD3BB51A428}"/>
              </a:ext>
            </a:extLst>
          </p:cNvPr>
          <p:cNvSpPr>
            <a:spLocks noGrp="1"/>
          </p:cNvSpPr>
          <p:nvPr>
            <p:ph type="title"/>
          </p:nvPr>
        </p:nvSpPr>
        <p:spPr/>
        <p:txBody>
          <a:bodyPr>
            <a:normAutofit/>
          </a:bodyPr>
          <a:lstStyle/>
          <a:p>
            <a:r>
              <a:rPr lang="en-US" dirty="0"/>
              <a:t>Functionalist Approaches</a:t>
            </a:r>
          </a:p>
        </p:txBody>
      </p:sp>
    </p:spTree>
    <p:extLst>
      <p:ext uri="{BB962C8B-B14F-4D97-AF65-F5344CB8AC3E}">
        <p14:creationId xmlns:p14="http://schemas.microsoft.com/office/powerpoint/2010/main" val="22013849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5214502-DB3D-3944-A435-D86EB02849CE}"/>
              </a:ext>
            </a:extLst>
          </p:cNvPr>
          <p:cNvSpPr>
            <a:spLocks noGrp="1"/>
          </p:cNvSpPr>
          <p:nvPr>
            <p:ph idx="1"/>
          </p:nvPr>
        </p:nvSpPr>
        <p:spPr>
          <a:xfrm>
            <a:off x="838199" y="1456791"/>
            <a:ext cx="10515599" cy="4755473"/>
          </a:xfrm>
        </p:spPr>
        <p:txBody>
          <a:bodyPr>
            <a:normAutofit/>
          </a:bodyPr>
          <a:lstStyle/>
          <a:p>
            <a:pPr>
              <a:lnSpc>
                <a:spcPct val="170000"/>
              </a:lnSpc>
            </a:pPr>
            <a:r>
              <a:rPr lang="en-US" dirty="0"/>
              <a:t>In 2017, what proportion of all CEOs of </a:t>
            </a:r>
            <a:r>
              <a:rPr lang="en-US" i="1" dirty="0"/>
              <a:t>Fortune</a:t>
            </a:r>
            <a:r>
              <a:rPr lang="en-US" dirty="0"/>
              <a:t> 500 companies were women?</a:t>
            </a:r>
          </a:p>
          <a:p>
            <a:pPr marL="457200" indent="-457200">
              <a:lnSpc>
                <a:spcPct val="170000"/>
              </a:lnSpc>
              <a:buFont typeface="+mj-lt"/>
              <a:buAutoNum type="alphaUcPeriod"/>
            </a:pPr>
            <a:r>
              <a:rPr lang="en-US" dirty="0"/>
              <a:t>5 percent</a:t>
            </a:r>
          </a:p>
          <a:p>
            <a:pPr marL="457200" indent="-457200">
              <a:lnSpc>
                <a:spcPct val="170000"/>
              </a:lnSpc>
              <a:buFont typeface="+mj-lt"/>
              <a:buAutoNum type="alphaUcPeriod"/>
            </a:pPr>
            <a:r>
              <a:rPr lang="en-US" dirty="0"/>
              <a:t>10 percent</a:t>
            </a:r>
          </a:p>
          <a:p>
            <a:pPr marL="457200" indent="-457200">
              <a:lnSpc>
                <a:spcPct val="170000"/>
              </a:lnSpc>
              <a:buFont typeface="+mj-lt"/>
              <a:buAutoNum type="alphaUcPeriod"/>
            </a:pPr>
            <a:r>
              <a:rPr lang="en-US" dirty="0"/>
              <a:t>25 percent</a:t>
            </a:r>
          </a:p>
          <a:p>
            <a:pPr marL="457200" indent="-457200">
              <a:lnSpc>
                <a:spcPct val="170000"/>
              </a:lnSpc>
              <a:buFont typeface="+mj-lt"/>
              <a:buAutoNum type="alphaUcPeriod"/>
            </a:pPr>
            <a:r>
              <a:rPr lang="en-US" dirty="0"/>
              <a:t>50 percent</a:t>
            </a:r>
          </a:p>
        </p:txBody>
      </p:sp>
      <p:sp>
        <p:nvSpPr>
          <p:cNvPr id="2" name="Title 1">
            <a:extLst>
              <a:ext uri="{FF2B5EF4-FFF2-40B4-BE49-F238E27FC236}">
                <a16:creationId xmlns:a16="http://schemas.microsoft.com/office/drawing/2014/main" id="{4FA7F7F0-B9C7-6744-ABC7-0DD3BB51A428}"/>
              </a:ext>
            </a:extLst>
          </p:cNvPr>
          <p:cNvSpPr>
            <a:spLocks noGrp="1"/>
          </p:cNvSpPr>
          <p:nvPr>
            <p:ph type="title"/>
          </p:nvPr>
        </p:nvSpPr>
        <p:spPr/>
        <p:txBody>
          <a:bodyPr/>
          <a:lstStyle/>
          <a:p>
            <a:r>
              <a:rPr lang="en-US" dirty="0"/>
              <a:t>Opening Question</a:t>
            </a:r>
          </a:p>
        </p:txBody>
      </p:sp>
    </p:spTree>
    <p:extLst>
      <p:ext uri="{BB962C8B-B14F-4D97-AF65-F5344CB8AC3E}">
        <p14:creationId xmlns:p14="http://schemas.microsoft.com/office/powerpoint/2010/main" val="32488983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5214502-DB3D-3944-A435-D86EB02849CE}"/>
              </a:ext>
            </a:extLst>
          </p:cNvPr>
          <p:cNvSpPr>
            <a:spLocks noGrp="1"/>
          </p:cNvSpPr>
          <p:nvPr>
            <p:ph idx="1"/>
          </p:nvPr>
        </p:nvSpPr>
        <p:spPr>
          <a:xfrm>
            <a:off x="838199" y="1456791"/>
            <a:ext cx="10515599" cy="4755473"/>
          </a:xfrm>
        </p:spPr>
        <p:txBody>
          <a:bodyPr>
            <a:normAutofit/>
          </a:bodyPr>
          <a:lstStyle/>
          <a:p>
            <a:pPr marL="457200" indent="-457200">
              <a:lnSpc>
                <a:spcPct val="170000"/>
              </a:lnSpc>
              <a:buFont typeface="Arial" panose="020B0604020202020204" pitchFamily="34" charset="0"/>
              <a:buChar char="•"/>
            </a:pPr>
            <a:r>
              <a:rPr lang="en-US" dirty="0"/>
              <a:t>Critics argue functionalism neglects social tensions at the expense of consensus and perpetuates a conservative view of the social world.</a:t>
            </a:r>
          </a:p>
          <a:p>
            <a:pPr marL="457200" indent="-457200">
              <a:lnSpc>
                <a:spcPct val="170000"/>
              </a:lnSpc>
              <a:buFont typeface="Arial" panose="020B0604020202020204" pitchFamily="34" charset="0"/>
              <a:buChar char="•"/>
            </a:pPr>
            <a:r>
              <a:rPr lang="en-US" dirty="0"/>
              <a:t>Societies vary greatly in the degree to which they differentiate and assign tasks as being for men or for women.</a:t>
            </a:r>
          </a:p>
          <a:p>
            <a:pPr marL="457200" indent="-457200">
              <a:lnSpc>
                <a:spcPct val="170000"/>
              </a:lnSpc>
              <a:buFont typeface="Arial" panose="020B0604020202020204" pitchFamily="34" charset="0"/>
              <a:buChar char="•"/>
            </a:pPr>
            <a:r>
              <a:rPr lang="en-US" dirty="0"/>
              <a:t>Feminists argue that physical differences alone cannot explain the stark gender differences in men’s and women’s social and economic roles.</a:t>
            </a:r>
          </a:p>
        </p:txBody>
      </p:sp>
      <p:sp>
        <p:nvSpPr>
          <p:cNvPr id="2" name="Title 1">
            <a:extLst>
              <a:ext uri="{FF2B5EF4-FFF2-40B4-BE49-F238E27FC236}">
                <a16:creationId xmlns:a16="http://schemas.microsoft.com/office/drawing/2014/main" id="{4FA7F7F0-B9C7-6744-ABC7-0DD3BB51A428}"/>
              </a:ext>
            </a:extLst>
          </p:cNvPr>
          <p:cNvSpPr>
            <a:spLocks noGrp="1"/>
          </p:cNvSpPr>
          <p:nvPr>
            <p:ph type="title"/>
          </p:nvPr>
        </p:nvSpPr>
        <p:spPr/>
        <p:txBody>
          <a:bodyPr>
            <a:normAutofit/>
          </a:bodyPr>
          <a:lstStyle/>
          <a:p>
            <a:r>
              <a:rPr lang="en-US" dirty="0"/>
              <a:t>Critique of Functionalism</a:t>
            </a:r>
          </a:p>
        </p:txBody>
      </p:sp>
    </p:spTree>
    <p:extLst>
      <p:ext uri="{BB962C8B-B14F-4D97-AF65-F5344CB8AC3E}">
        <p14:creationId xmlns:p14="http://schemas.microsoft.com/office/powerpoint/2010/main" val="15378477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5214502-DB3D-3944-A435-D86EB02849CE}"/>
              </a:ext>
            </a:extLst>
          </p:cNvPr>
          <p:cNvSpPr>
            <a:spLocks noGrp="1"/>
          </p:cNvSpPr>
          <p:nvPr>
            <p:ph idx="1"/>
          </p:nvPr>
        </p:nvSpPr>
        <p:spPr>
          <a:xfrm>
            <a:off x="838199" y="1456791"/>
            <a:ext cx="10515599" cy="4755473"/>
          </a:xfrm>
        </p:spPr>
        <p:txBody>
          <a:bodyPr>
            <a:normAutofit/>
          </a:bodyPr>
          <a:lstStyle/>
          <a:p>
            <a:pPr marL="457200" indent="-457200">
              <a:lnSpc>
                <a:spcPct val="170000"/>
              </a:lnSpc>
              <a:buFont typeface="Arial" panose="020B0604020202020204" pitchFamily="34" charset="0"/>
              <a:buChar char="•"/>
            </a:pPr>
            <a:r>
              <a:rPr lang="en-US" b="1" dirty="0"/>
              <a:t>Feminist theory</a:t>
            </a:r>
            <a:r>
              <a:rPr lang="en-US" dirty="0"/>
              <a:t>: A sociological perspective that emphasizes the centrality of gender in analyzing the social world and particularly the uniqueness of the experience of women. </a:t>
            </a:r>
          </a:p>
          <a:p>
            <a:pPr marL="457200" indent="-457200">
              <a:lnSpc>
                <a:spcPct val="170000"/>
              </a:lnSpc>
              <a:buFont typeface="Arial" panose="020B0604020202020204" pitchFamily="34" charset="0"/>
              <a:buChar char="•"/>
            </a:pPr>
            <a:r>
              <a:rPr lang="en-US" dirty="0"/>
              <a:t>There are many strands of feminist theory, but they all share the desire to explain gender inequalities in society and to work to overcome them.</a:t>
            </a:r>
          </a:p>
        </p:txBody>
      </p:sp>
      <p:sp>
        <p:nvSpPr>
          <p:cNvPr id="2" name="Title 1">
            <a:extLst>
              <a:ext uri="{FF2B5EF4-FFF2-40B4-BE49-F238E27FC236}">
                <a16:creationId xmlns:a16="http://schemas.microsoft.com/office/drawing/2014/main" id="{4FA7F7F0-B9C7-6744-ABC7-0DD3BB51A428}"/>
              </a:ext>
            </a:extLst>
          </p:cNvPr>
          <p:cNvSpPr>
            <a:spLocks noGrp="1"/>
          </p:cNvSpPr>
          <p:nvPr>
            <p:ph type="title"/>
          </p:nvPr>
        </p:nvSpPr>
        <p:spPr/>
        <p:txBody>
          <a:bodyPr>
            <a:normAutofit/>
          </a:bodyPr>
          <a:lstStyle/>
          <a:p>
            <a:r>
              <a:rPr lang="en-US" dirty="0"/>
              <a:t>Feminist Theories</a:t>
            </a:r>
          </a:p>
        </p:txBody>
      </p:sp>
    </p:spTree>
    <p:extLst>
      <p:ext uri="{BB962C8B-B14F-4D97-AF65-F5344CB8AC3E}">
        <p14:creationId xmlns:p14="http://schemas.microsoft.com/office/powerpoint/2010/main" val="21835219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5214502-DB3D-3944-A435-D86EB02849CE}"/>
              </a:ext>
            </a:extLst>
          </p:cNvPr>
          <p:cNvSpPr>
            <a:spLocks noGrp="1"/>
          </p:cNvSpPr>
          <p:nvPr>
            <p:ph idx="1"/>
          </p:nvPr>
        </p:nvSpPr>
        <p:spPr>
          <a:xfrm>
            <a:off x="838199" y="1456791"/>
            <a:ext cx="10515599" cy="4755473"/>
          </a:xfrm>
        </p:spPr>
        <p:txBody>
          <a:bodyPr>
            <a:normAutofit/>
          </a:bodyPr>
          <a:lstStyle/>
          <a:p>
            <a:pPr marL="457200" indent="-457200">
              <a:lnSpc>
                <a:spcPct val="170000"/>
              </a:lnSpc>
              <a:buFont typeface="Arial" panose="020B0604020202020204" pitchFamily="34" charset="0"/>
              <a:buChar char="•"/>
            </a:pPr>
            <a:r>
              <a:rPr lang="en-US" b="1" dirty="0"/>
              <a:t>Liberal feminism</a:t>
            </a:r>
            <a:r>
              <a:rPr lang="en-US" dirty="0"/>
              <a:t>: The form of feminist theory that posits that gender inequality is produced by unequal access to civil rights and certain social resources, such as education and employment, based on sex. </a:t>
            </a:r>
          </a:p>
          <a:p>
            <a:pPr marL="457200" indent="-457200">
              <a:lnSpc>
                <a:spcPct val="170000"/>
              </a:lnSpc>
              <a:buFont typeface="Arial" panose="020B0604020202020204" pitchFamily="34" charset="0"/>
              <a:buChar char="•"/>
            </a:pPr>
            <a:r>
              <a:rPr lang="en-US" dirty="0"/>
              <a:t>Liberal feminists tend to seek solutions through changes in legislation that ensure that the rights of individuals are protected.</a:t>
            </a:r>
          </a:p>
          <a:p>
            <a:pPr marL="457200" indent="-457200">
              <a:lnSpc>
                <a:spcPct val="170000"/>
              </a:lnSpc>
              <a:buFont typeface="Arial" panose="020B0604020202020204" pitchFamily="34" charset="0"/>
              <a:buChar char="•"/>
            </a:pPr>
            <a:r>
              <a:rPr lang="en-US" dirty="0"/>
              <a:t>Critics charge that they have been unsuccessful in dealing with the root cause of gender inequality and do not acknowledge its systemic nature.</a:t>
            </a:r>
          </a:p>
        </p:txBody>
      </p:sp>
      <p:sp>
        <p:nvSpPr>
          <p:cNvPr id="2" name="Title 1">
            <a:extLst>
              <a:ext uri="{FF2B5EF4-FFF2-40B4-BE49-F238E27FC236}">
                <a16:creationId xmlns:a16="http://schemas.microsoft.com/office/drawing/2014/main" id="{4FA7F7F0-B9C7-6744-ABC7-0DD3BB51A428}"/>
              </a:ext>
            </a:extLst>
          </p:cNvPr>
          <p:cNvSpPr>
            <a:spLocks noGrp="1"/>
          </p:cNvSpPr>
          <p:nvPr>
            <p:ph type="title"/>
          </p:nvPr>
        </p:nvSpPr>
        <p:spPr/>
        <p:txBody>
          <a:bodyPr>
            <a:normAutofit/>
          </a:bodyPr>
          <a:lstStyle/>
          <a:p>
            <a:r>
              <a:rPr lang="en-US" dirty="0"/>
              <a:t>Liberal Feminism</a:t>
            </a:r>
          </a:p>
        </p:txBody>
      </p:sp>
    </p:spTree>
    <p:extLst>
      <p:ext uri="{BB962C8B-B14F-4D97-AF65-F5344CB8AC3E}">
        <p14:creationId xmlns:p14="http://schemas.microsoft.com/office/powerpoint/2010/main" val="29281484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5214502-DB3D-3944-A435-D86EB02849CE}"/>
              </a:ext>
            </a:extLst>
          </p:cNvPr>
          <p:cNvSpPr>
            <a:spLocks noGrp="1"/>
          </p:cNvSpPr>
          <p:nvPr>
            <p:ph idx="1"/>
          </p:nvPr>
        </p:nvSpPr>
        <p:spPr>
          <a:xfrm>
            <a:off x="838199" y="1456791"/>
            <a:ext cx="10515599" cy="5011742"/>
          </a:xfrm>
        </p:spPr>
        <p:txBody>
          <a:bodyPr>
            <a:normAutofit lnSpcReduction="10000"/>
          </a:bodyPr>
          <a:lstStyle/>
          <a:p>
            <a:pPr marL="457200" indent="-457200">
              <a:lnSpc>
                <a:spcPct val="170000"/>
              </a:lnSpc>
              <a:buFont typeface="Arial" panose="020B0604020202020204" pitchFamily="34" charset="0"/>
              <a:buChar char="•"/>
            </a:pPr>
            <a:r>
              <a:rPr lang="en-US" b="1" dirty="0"/>
              <a:t>Radical feminism</a:t>
            </a:r>
            <a:r>
              <a:rPr lang="en-US" dirty="0"/>
              <a:t>: The form of feminist theory that posits that gender inequality is the result of male domination in all aspects of social and economic life. </a:t>
            </a:r>
          </a:p>
          <a:p>
            <a:pPr marL="457200" indent="-457200">
              <a:lnSpc>
                <a:spcPct val="170000"/>
              </a:lnSpc>
              <a:buFont typeface="Arial" panose="020B0604020202020204" pitchFamily="34" charset="0"/>
              <a:buChar char="•"/>
            </a:pPr>
            <a:r>
              <a:rPr lang="en-US" b="1" dirty="0"/>
              <a:t>Patriarchy</a:t>
            </a:r>
            <a:r>
              <a:rPr lang="en-US" dirty="0"/>
              <a:t>: The dominance of men over women. All known societies are patriarchal, although there are variations in the degree and nature of the power that men exercise as compared with women. </a:t>
            </a:r>
          </a:p>
          <a:p>
            <a:pPr marL="457200" indent="-457200">
              <a:lnSpc>
                <a:spcPct val="170000"/>
              </a:lnSpc>
              <a:buFont typeface="Arial" panose="020B0604020202020204" pitchFamily="34" charset="0"/>
              <a:buChar char="•"/>
            </a:pPr>
            <a:r>
              <a:rPr lang="en-US" dirty="0"/>
              <a:t>One of the prime objectives of women’s movements in modern societies is to combat existing patriarchal institutions.</a:t>
            </a:r>
          </a:p>
        </p:txBody>
      </p:sp>
      <p:sp>
        <p:nvSpPr>
          <p:cNvPr id="2" name="Title 1">
            <a:extLst>
              <a:ext uri="{FF2B5EF4-FFF2-40B4-BE49-F238E27FC236}">
                <a16:creationId xmlns:a16="http://schemas.microsoft.com/office/drawing/2014/main" id="{4FA7F7F0-B9C7-6744-ABC7-0DD3BB51A428}"/>
              </a:ext>
            </a:extLst>
          </p:cNvPr>
          <p:cNvSpPr>
            <a:spLocks noGrp="1"/>
          </p:cNvSpPr>
          <p:nvPr>
            <p:ph type="title"/>
          </p:nvPr>
        </p:nvSpPr>
        <p:spPr/>
        <p:txBody>
          <a:bodyPr>
            <a:normAutofit/>
          </a:bodyPr>
          <a:lstStyle/>
          <a:p>
            <a:r>
              <a:rPr lang="en-US" dirty="0"/>
              <a:t>Radical Feminism</a:t>
            </a:r>
          </a:p>
        </p:txBody>
      </p:sp>
    </p:spTree>
    <p:extLst>
      <p:ext uri="{BB962C8B-B14F-4D97-AF65-F5344CB8AC3E}">
        <p14:creationId xmlns:p14="http://schemas.microsoft.com/office/powerpoint/2010/main" val="13276149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5214502-DB3D-3944-A435-D86EB02849CE}"/>
              </a:ext>
            </a:extLst>
          </p:cNvPr>
          <p:cNvSpPr>
            <a:spLocks noGrp="1"/>
          </p:cNvSpPr>
          <p:nvPr>
            <p:ph idx="1"/>
          </p:nvPr>
        </p:nvSpPr>
        <p:spPr>
          <a:xfrm>
            <a:off x="838199" y="1456791"/>
            <a:ext cx="10515599" cy="4755473"/>
          </a:xfrm>
        </p:spPr>
        <p:txBody>
          <a:bodyPr>
            <a:normAutofit/>
          </a:bodyPr>
          <a:lstStyle/>
          <a:p>
            <a:pPr marL="457200" indent="-457200">
              <a:lnSpc>
                <a:spcPct val="170000"/>
              </a:lnSpc>
              <a:buFont typeface="Arial" panose="020B0604020202020204" pitchFamily="34" charset="0"/>
              <a:buChar char="•"/>
            </a:pPr>
            <a:r>
              <a:rPr lang="en-US" dirty="0"/>
              <a:t>Radical feminists’ emphasis on male violence and the objectification of women has brought these issues into the heart of mainstream debates about women’s subordination.</a:t>
            </a:r>
          </a:p>
          <a:p>
            <a:pPr marL="457200" indent="-457200">
              <a:lnSpc>
                <a:spcPct val="170000"/>
              </a:lnSpc>
              <a:buFont typeface="Arial" panose="020B0604020202020204" pitchFamily="34" charset="0"/>
              <a:buChar char="•"/>
            </a:pPr>
            <a:r>
              <a:rPr lang="en-US" dirty="0"/>
              <a:t>Critics argue that the concept of patriarchy as a universal phenomenon does not leave room for historical or cultural variations, and that their view fails to recognize that not all men have equal power to act as oppressors and not all women are equally subjugated.</a:t>
            </a:r>
          </a:p>
        </p:txBody>
      </p:sp>
      <p:sp>
        <p:nvSpPr>
          <p:cNvPr id="2" name="Title 1">
            <a:extLst>
              <a:ext uri="{FF2B5EF4-FFF2-40B4-BE49-F238E27FC236}">
                <a16:creationId xmlns:a16="http://schemas.microsoft.com/office/drawing/2014/main" id="{4FA7F7F0-B9C7-6744-ABC7-0DD3BB51A428}"/>
              </a:ext>
            </a:extLst>
          </p:cNvPr>
          <p:cNvSpPr>
            <a:spLocks noGrp="1"/>
          </p:cNvSpPr>
          <p:nvPr>
            <p:ph type="title"/>
          </p:nvPr>
        </p:nvSpPr>
        <p:spPr/>
        <p:txBody>
          <a:bodyPr>
            <a:normAutofit/>
          </a:bodyPr>
          <a:lstStyle/>
          <a:p>
            <a:r>
              <a:rPr lang="en-US" dirty="0"/>
              <a:t>Critique of Radical Feminism</a:t>
            </a:r>
          </a:p>
        </p:txBody>
      </p:sp>
    </p:spTree>
    <p:extLst>
      <p:ext uri="{BB962C8B-B14F-4D97-AF65-F5344CB8AC3E}">
        <p14:creationId xmlns:p14="http://schemas.microsoft.com/office/powerpoint/2010/main" val="22904265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5214502-DB3D-3944-A435-D86EB02849CE}"/>
              </a:ext>
            </a:extLst>
          </p:cNvPr>
          <p:cNvSpPr>
            <a:spLocks noGrp="1"/>
          </p:cNvSpPr>
          <p:nvPr>
            <p:ph idx="1"/>
          </p:nvPr>
        </p:nvSpPr>
        <p:spPr>
          <a:xfrm>
            <a:off x="838199" y="1456791"/>
            <a:ext cx="10515599" cy="4755473"/>
          </a:xfrm>
        </p:spPr>
        <p:txBody>
          <a:bodyPr>
            <a:normAutofit/>
          </a:bodyPr>
          <a:lstStyle/>
          <a:p>
            <a:pPr marL="457200" indent="-457200">
              <a:lnSpc>
                <a:spcPct val="170000"/>
              </a:lnSpc>
              <a:buFont typeface="Arial" panose="020B0604020202020204" pitchFamily="34" charset="0"/>
              <a:buChar char="•"/>
            </a:pPr>
            <a:r>
              <a:rPr lang="en-US" dirty="0"/>
              <a:t>Socialist feminism focuses on the ways that gender and social class intersect. They believe that dismantling the capitalist hierarchical system must be accompanied by eradicating gendered systems of stratification.</a:t>
            </a:r>
          </a:p>
          <a:p>
            <a:pPr marL="457200" indent="-457200">
              <a:lnSpc>
                <a:spcPct val="170000"/>
              </a:lnSpc>
              <a:buFont typeface="Arial" panose="020B0604020202020204" pitchFamily="34" charset="0"/>
              <a:buChar char="•"/>
            </a:pPr>
            <a:r>
              <a:rPr lang="en-US" dirty="0"/>
              <a:t>Socialist feminists believe that gender is just one of several axes of oppression, and that women should work with men to fight class oppression.</a:t>
            </a:r>
          </a:p>
        </p:txBody>
      </p:sp>
      <p:sp>
        <p:nvSpPr>
          <p:cNvPr id="2" name="Title 1">
            <a:extLst>
              <a:ext uri="{FF2B5EF4-FFF2-40B4-BE49-F238E27FC236}">
                <a16:creationId xmlns:a16="http://schemas.microsoft.com/office/drawing/2014/main" id="{4FA7F7F0-B9C7-6744-ABC7-0DD3BB51A428}"/>
              </a:ext>
            </a:extLst>
          </p:cNvPr>
          <p:cNvSpPr>
            <a:spLocks noGrp="1"/>
          </p:cNvSpPr>
          <p:nvPr>
            <p:ph type="title"/>
          </p:nvPr>
        </p:nvSpPr>
        <p:spPr/>
        <p:txBody>
          <a:bodyPr>
            <a:normAutofit/>
          </a:bodyPr>
          <a:lstStyle/>
          <a:p>
            <a:r>
              <a:rPr lang="en-US" dirty="0"/>
              <a:t>Socialist Feminism</a:t>
            </a:r>
          </a:p>
        </p:txBody>
      </p:sp>
    </p:spTree>
    <p:extLst>
      <p:ext uri="{BB962C8B-B14F-4D97-AF65-F5344CB8AC3E}">
        <p14:creationId xmlns:p14="http://schemas.microsoft.com/office/powerpoint/2010/main" val="1831349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loria Jean Watkins, aka bell hooks, in a diner with a cup of tea.">
            <a:extLst>
              <a:ext uri="{FF2B5EF4-FFF2-40B4-BE49-F238E27FC236}">
                <a16:creationId xmlns:a16="http://schemas.microsoft.com/office/drawing/2014/main" id="{4048025E-D9AF-134A-B121-9AC8737A2306}"/>
              </a:ext>
            </a:extLst>
          </p:cNvPr>
          <p:cNvPicPr>
            <a:picLocks noChangeAspect="1"/>
          </p:cNvPicPr>
          <p:nvPr/>
        </p:nvPicPr>
        <p:blipFill>
          <a:blip r:embed="rId2"/>
          <a:stretch>
            <a:fillRect/>
          </a:stretch>
        </p:blipFill>
        <p:spPr>
          <a:xfrm>
            <a:off x="8198225" y="1704886"/>
            <a:ext cx="3172507" cy="3154980"/>
          </a:xfrm>
          <a:prstGeom prst="rect">
            <a:avLst/>
          </a:prstGeom>
        </p:spPr>
      </p:pic>
      <p:sp>
        <p:nvSpPr>
          <p:cNvPr id="3" name="Content Placeholder 2">
            <a:extLst>
              <a:ext uri="{FF2B5EF4-FFF2-40B4-BE49-F238E27FC236}">
                <a16:creationId xmlns:a16="http://schemas.microsoft.com/office/drawing/2014/main" id="{E5214502-DB3D-3944-A435-D86EB02849CE}"/>
              </a:ext>
            </a:extLst>
          </p:cNvPr>
          <p:cNvSpPr>
            <a:spLocks noGrp="1"/>
          </p:cNvSpPr>
          <p:nvPr>
            <p:ph idx="1"/>
          </p:nvPr>
        </p:nvSpPr>
        <p:spPr>
          <a:xfrm>
            <a:off x="838200" y="1456791"/>
            <a:ext cx="7052733" cy="4755473"/>
          </a:xfrm>
        </p:spPr>
        <p:txBody>
          <a:bodyPr>
            <a:normAutofit fontScale="92500"/>
          </a:bodyPr>
          <a:lstStyle/>
          <a:p>
            <a:pPr marL="457200" indent="-457200">
              <a:lnSpc>
                <a:spcPct val="170000"/>
              </a:lnSpc>
              <a:buFont typeface="Arial" panose="020B0604020202020204" pitchFamily="34" charset="0"/>
              <a:buChar char="•"/>
            </a:pPr>
            <a:r>
              <a:rPr lang="en-US" b="1" dirty="0"/>
              <a:t>Black feminism</a:t>
            </a:r>
            <a:r>
              <a:rPr lang="en-US" dirty="0"/>
              <a:t>: A strand of feminist theory that highlights the multiple disadvantages of gender, class, and race that shape the experiences of non-White women. </a:t>
            </a:r>
          </a:p>
          <a:p>
            <a:pPr marL="457200" indent="-457200">
              <a:lnSpc>
                <a:spcPct val="170000"/>
              </a:lnSpc>
              <a:buFont typeface="Arial" panose="020B0604020202020204" pitchFamily="34" charset="0"/>
              <a:buChar char="•"/>
            </a:pPr>
            <a:r>
              <a:rPr lang="en-US" dirty="0"/>
              <a:t>Black feminists reject the idea of a single, unified gender oppression experienced evenly by all women, and they argue that early feminist analysis reflected the specific concerns of White, middle-class women.</a:t>
            </a:r>
          </a:p>
        </p:txBody>
      </p:sp>
      <p:sp>
        <p:nvSpPr>
          <p:cNvPr id="2" name="Title 1">
            <a:extLst>
              <a:ext uri="{FF2B5EF4-FFF2-40B4-BE49-F238E27FC236}">
                <a16:creationId xmlns:a16="http://schemas.microsoft.com/office/drawing/2014/main" id="{4FA7F7F0-B9C7-6744-ABC7-0DD3BB51A428}"/>
              </a:ext>
            </a:extLst>
          </p:cNvPr>
          <p:cNvSpPr>
            <a:spLocks noGrp="1"/>
          </p:cNvSpPr>
          <p:nvPr>
            <p:ph type="title"/>
          </p:nvPr>
        </p:nvSpPr>
        <p:spPr/>
        <p:txBody>
          <a:bodyPr>
            <a:normAutofit/>
          </a:bodyPr>
          <a:lstStyle/>
          <a:p>
            <a:r>
              <a:rPr lang="en-US" dirty="0"/>
              <a:t>Black Feminism</a:t>
            </a:r>
          </a:p>
        </p:txBody>
      </p:sp>
    </p:spTree>
    <p:extLst>
      <p:ext uri="{BB962C8B-B14F-4D97-AF65-F5344CB8AC3E}">
        <p14:creationId xmlns:p14="http://schemas.microsoft.com/office/powerpoint/2010/main" val="10790728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5214502-DB3D-3944-A435-D86EB02849CE}"/>
              </a:ext>
            </a:extLst>
          </p:cNvPr>
          <p:cNvSpPr>
            <a:spLocks noGrp="1"/>
          </p:cNvSpPr>
          <p:nvPr>
            <p:ph idx="1"/>
          </p:nvPr>
        </p:nvSpPr>
        <p:spPr>
          <a:xfrm>
            <a:off x="838199" y="1456791"/>
            <a:ext cx="10515599" cy="4755473"/>
          </a:xfrm>
        </p:spPr>
        <p:txBody>
          <a:bodyPr>
            <a:normAutofit/>
          </a:bodyPr>
          <a:lstStyle/>
          <a:p>
            <a:pPr marL="457200" indent="-457200">
              <a:lnSpc>
                <a:spcPct val="170000"/>
              </a:lnSpc>
              <a:buFont typeface="Arial" panose="020B0604020202020204" pitchFamily="34" charset="0"/>
              <a:buChar char="•"/>
            </a:pPr>
            <a:r>
              <a:rPr lang="en-US" b="1" dirty="0"/>
              <a:t>Transnational feminism</a:t>
            </a:r>
            <a:r>
              <a:rPr lang="en-US" dirty="0"/>
              <a:t>: A branch of feminist theory that highlights the way that global processes—including colonialism, racism, and imperialism—shape gender relations and hierarchies.</a:t>
            </a:r>
          </a:p>
          <a:p>
            <a:pPr marL="457200" indent="-457200">
              <a:lnSpc>
                <a:spcPct val="170000"/>
              </a:lnSpc>
              <a:buFont typeface="Arial" panose="020B0604020202020204" pitchFamily="34" charset="0"/>
              <a:buChar char="•"/>
            </a:pPr>
            <a:r>
              <a:rPr lang="en-US" dirty="0"/>
              <a:t>Scholars working in this tradition often have a strong human rights orientation and see research as integral to social change.</a:t>
            </a:r>
          </a:p>
        </p:txBody>
      </p:sp>
      <p:sp>
        <p:nvSpPr>
          <p:cNvPr id="2" name="Title 1">
            <a:extLst>
              <a:ext uri="{FF2B5EF4-FFF2-40B4-BE49-F238E27FC236}">
                <a16:creationId xmlns:a16="http://schemas.microsoft.com/office/drawing/2014/main" id="{4FA7F7F0-B9C7-6744-ABC7-0DD3BB51A428}"/>
              </a:ext>
            </a:extLst>
          </p:cNvPr>
          <p:cNvSpPr>
            <a:spLocks noGrp="1"/>
          </p:cNvSpPr>
          <p:nvPr>
            <p:ph type="title"/>
          </p:nvPr>
        </p:nvSpPr>
        <p:spPr/>
        <p:txBody>
          <a:bodyPr>
            <a:normAutofit/>
          </a:bodyPr>
          <a:lstStyle/>
          <a:p>
            <a:r>
              <a:rPr lang="en-US" dirty="0"/>
              <a:t>Transnational Feminism</a:t>
            </a:r>
          </a:p>
        </p:txBody>
      </p:sp>
    </p:spTree>
    <p:extLst>
      <p:ext uri="{BB962C8B-B14F-4D97-AF65-F5344CB8AC3E}">
        <p14:creationId xmlns:p14="http://schemas.microsoft.com/office/powerpoint/2010/main" val="12202597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5214502-DB3D-3944-A435-D86EB02849CE}"/>
              </a:ext>
            </a:extLst>
          </p:cNvPr>
          <p:cNvSpPr>
            <a:spLocks noGrp="1"/>
          </p:cNvSpPr>
          <p:nvPr>
            <p:ph idx="1"/>
          </p:nvPr>
        </p:nvSpPr>
        <p:spPr>
          <a:xfrm>
            <a:off x="838199" y="1456791"/>
            <a:ext cx="10515599" cy="4755473"/>
          </a:xfrm>
        </p:spPr>
        <p:txBody>
          <a:bodyPr>
            <a:normAutofit/>
          </a:bodyPr>
          <a:lstStyle/>
          <a:p>
            <a:pPr marL="457200" indent="-457200">
              <a:lnSpc>
                <a:spcPct val="170000"/>
              </a:lnSpc>
              <a:buFont typeface="Arial" panose="020B0604020202020204" pitchFamily="34" charset="0"/>
              <a:buChar char="•"/>
            </a:pPr>
            <a:r>
              <a:rPr lang="en-US" b="1" dirty="0"/>
              <a:t>Postmodern feminism</a:t>
            </a:r>
            <a:r>
              <a:rPr lang="en-US" dirty="0"/>
              <a:t>: The feminist perspective that challenges the idea of a unitary basis of identity and experience shared by all women. </a:t>
            </a:r>
          </a:p>
          <a:p>
            <a:pPr marL="457200" indent="-457200">
              <a:lnSpc>
                <a:spcPct val="170000"/>
              </a:lnSpc>
              <a:buFont typeface="Arial" panose="020B0604020202020204" pitchFamily="34" charset="0"/>
              <a:buChar char="•"/>
            </a:pPr>
            <a:r>
              <a:rPr lang="en-US" dirty="0"/>
              <a:t>Postmodern feminists reject the claim that a grand theory can explain the position of women in society, or that there is any single, universal essence or category of “woman.” </a:t>
            </a:r>
          </a:p>
          <a:p>
            <a:pPr marL="457200" indent="-457200">
              <a:lnSpc>
                <a:spcPct val="170000"/>
              </a:lnSpc>
              <a:buFont typeface="Arial" panose="020B0604020202020204" pitchFamily="34" charset="0"/>
              <a:buChar char="•"/>
            </a:pPr>
            <a:r>
              <a:rPr lang="en-US" dirty="0"/>
              <a:t>Instead, postmodern feminism encourages the acceptance of many different standpoints as equally valid.</a:t>
            </a:r>
          </a:p>
        </p:txBody>
      </p:sp>
      <p:sp>
        <p:nvSpPr>
          <p:cNvPr id="2" name="Title 1">
            <a:extLst>
              <a:ext uri="{FF2B5EF4-FFF2-40B4-BE49-F238E27FC236}">
                <a16:creationId xmlns:a16="http://schemas.microsoft.com/office/drawing/2014/main" id="{4FA7F7F0-B9C7-6744-ABC7-0DD3BB51A428}"/>
              </a:ext>
            </a:extLst>
          </p:cNvPr>
          <p:cNvSpPr>
            <a:spLocks noGrp="1"/>
          </p:cNvSpPr>
          <p:nvPr>
            <p:ph type="title"/>
          </p:nvPr>
        </p:nvSpPr>
        <p:spPr/>
        <p:txBody>
          <a:bodyPr>
            <a:normAutofit/>
          </a:bodyPr>
          <a:lstStyle/>
          <a:p>
            <a:r>
              <a:rPr lang="en-US" dirty="0"/>
              <a:t>Postmodern Feminism</a:t>
            </a:r>
          </a:p>
        </p:txBody>
      </p:sp>
    </p:spTree>
    <p:extLst>
      <p:ext uri="{BB962C8B-B14F-4D97-AF65-F5344CB8AC3E}">
        <p14:creationId xmlns:p14="http://schemas.microsoft.com/office/powerpoint/2010/main" val="17612024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70D159-0540-2743-9558-4C26038A3FD9}"/>
              </a:ext>
            </a:extLst>
          </p:cNvPr>
          <p:cNvSpPr>
            <a:spLocks noGrp="1"/>
          </p:cNvSpPr>
          <p:nvPr>
            <p:ph type="title"/>
          </p:nvPr>
        </p:nvSpPr>
        <p:spPr/>
        <p:txBody>
          <a:bodyPr>
            <a:normAutofit/>
          </a:bodyPr>
          <a:lstStyle/>
          <a:p>
            <a:r>
              <a:rPr lang="en-US" sz="4000" dirty="0"/>
              <a:t>10.3 Research on Gender Today: Documenting and Understanding Gender Inequalities</a:t>
            </a:r>
          </a:p>
        </p:txBody>
      </p:sp>
    </p:spTree>
    <p:extLst>
      <p:ext uri="{BB962C8B-B14F-4D97-AF65-F5344CB8AC3E}">
        <p14:creationId xmlns:p14="http://schemas.microsoft.com/office/powerpoint/2010/main" val="32408584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5214502-DB3D-3944-A435-D86EB02849CE}"/>
              </a:ext>
            </a:extLst>
          </p:cNvPr>
          <p:cNvSpPr>
            <a:spLocks noGrp="1"/>
          </p:cNvSpPr>
          <p:nvPr>
            <p:ph idx="1"/>
          </p:nvPr>
        </p:nvSpPr>
        <p:spPr>
          <a:xfrm>
            <a:off x="838199" y="1456791"/>
            <a:ext cx="10515599" cy="4755473"/>
          </a:xfrm>
        </p:spPr>
        <p:txBody>
          <a:bodyPr>
            <a:normAutofit/>
          </a:bodyPr>
          <a:lstStyle/>
          <a:p>
            <a:pPr marL="457200" indent="-457200">
              <a:lnSpc>
                <a:spcPct val="170000"/>
              </a:lnSpc>
              <a:buFont typeface="Arial" panose="020B0604020202020204" pitchFamily="34" charset="0"/>
              <a:buChar char="•"/>
            </a:pPr>
            <a:r>
              <a:rPr lang="en-US" dirty="0"/>
              <a:t>Understand the ways that differences between women and men reflect biological factors, sociocultural influences, and the complex interplay between the two.</a:t>
            </a:r>
          </a:p>
          <a:p>
            <a:pPr marL="457200" indent="-457200">
              <a:lnSpc>
                <a:spcPct val="170000"/>
              </a:lnSpc>
              <a:buFont typeface="Arial" panose="020B0604020202020204" pitchFamily="34" charset="0"/>
              <a:buChar char="•"/>
            </a:pPr>
            <a:r>
              <a:rPr lang="en-US" dirty="0"/>
              <a:t>Recognize and contrast competing explanations for gender inequality. Learn some feminist theories about gender equality.</a:t>
            </a:r>
          </a:p>
        </p:txBody>
      </p:sp>
      <p:sp>
        <p:nvSpPr>
          <p:cNvPr id="2" name="Title 1">
            <a:extLst>
              <a:ext uri="{FF2B5EF4-FFF2-40B4-BE49-F238E27FC236}">
                <a16:creationId xmlns:a16="http://schemas.microsoft.com/office/drawing/2014/main" id="{4FA7F7F0-B9C7-6744-ABC7-0DD3BB51A428}"/>
              </a:ext>
            </a:extLst>
          </p:cNvPr>
          <p:cNvSpPr>
            <a:spLocks noGrp="1"/>
          </p:cNvSpPr>
          <p:nvPr>
            <p:ph type="title"/>
          </p:nvPr>
        </p:nvSpPr>
        <p:spPr/>
        <p:txBody>
          <a:bodyPr/>
          <a:lstStyle/>
          <a:p>
            <a:r>
              <a:rPr lang="en-US" dirty="0"/>
              <a:t>Learning Objectives (1 of 2)</a:t>
            </a:r>
          </a:p>
        </p:txBody>
      </p:sp>
    </p:spTree>
    <p:extLst>
      <p:ext uri="{BB962C8B-B14F-4D97-AF65-F5344CB8AC3E}">
        <p14:creationId xmlns:p14="http://schemas.microsoft.com/office/powerpoint/2010/main" val="117583176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5214502-DB3D-3944-A435-D86EB02849CE}"/>
              </a:ext>
            </a:extLst>
          </p:cNvPr>
          <p:cNvSpPr>
            <a:spLocks noGrp="1"/>
          </p:cNvSpPr>
          <p:nvPr>
            <p:ph idx="1"/>
          </p:nvPr>
        </p:nvSpPr>
        <p:spPr>
          <a:xfrm>
            <a:off x="838199" y="1456791"/>
            <a:ext cx="10515599" cy="4755473"/>
          </a:xfrm>
        </p:spPr>
        <p:txBody>
          <a:bodyPr>
            <a:normAutofit/>
          </a:bodyPr>
          <a:lstStyle/>
          <a:p>
            <a:pPr marL="457200" indent="-457200">
              <a:lnSpc>
                <a:spcPct val="170000"/>
              </a:lnSpc>
              <a:buFont typeface="Arial" panose="020B0604020202020204" pitchFamily="34" charset="0"/>
              <a:buChar char="•"/>
            </a:pPr>
            <a:r>
              <a:rPr lang="en-US" b="1" dirty="0"/>
              <a:t>Gender inequality</a:t>
            </a:r>
            <a:r>
              <a:rPr lang="en-US" dirty="0"/>
              <a:t>: The inequality between men and women in terms of wealth, income, and status.</a:t>
            </a:r>
          </a:p>
          <a:p>
            <a:pPr marL="457200" indent="-457200">
              <a:lnSpc>
                <a:spcPct val="170000"/>
              </a:lnSpc>
              <a:buFont typeface="Arial" panose="020B0604020202020204" pitchFamily="34" charset="0"/>
              <a:buChar char="•"/>
            </a:pPr>
            <a:r>
              <a:rPr lang="en-US" dirty="0"/>
              <a:t>Male dominance in a society is patriarchy. Although men are favored in almost all societies, the degree of patriarchy varies. </a:t>
            </a:r>
          </a:p>
          <a:p>
            <a:pPr marL="457200" indent="-457200">
              <a:lnSpc>
                <a:spcPct val="170000"/>
              </a:lnSpc>
              <a:buFont typeface="Arial" panose="020B0604020202020204" pitchFamily="34" charset="0"/>
              <a:buChar char="•"/>
            </a:pPr>
            <a:r>
              <a:rPr lang="en-US" dirty="0"/>
              <a:t>In the United States, women have made tremendous progress in education, work, politics, and economics, but several forms of gender inequality persist.</a:t>
            </a:r>
          </a:p>
        </p:txBody>
      </p:sp>
      <p:sp>
        <p:nvSpPr>
          <p:cNvPr id="2" name="Title 1">
            <a:extLst>
              <a:ext uri="{FF2B5EF4-FFF2-40B4-BE49-F238E27FC236}">
                <a16:creationId xmlns:a16="http://schemas.microsoft.com/office/drawing/2014/main" id="{4FA7F7F0-B9C7-6744-ABC7-0DD3BB51A428}"/>
              </a:ext>
            </a:extLst>
          </p:cNvPr>
          <p:cNvSpPr>
            <a:spLocks noGrp="1"/>
          </p:cNvSpPr>
          <p:nvPr>
            <p:ph type="title"/>
          </p:nvPr>
        </p:nvSpPr>
        <p:spPr/>
        <p:txBody>
          <a:bodyPr>
            <a:normAutofit/>
          </a:bodyPr>
          <a:lstStyle/>
          <a:p>
            <a:r>
              <a:rPr lang="en-US" dirty="0"/>
              <a:t>Gender Inequality</a:t>
            </a:r>
          </a:p>
        </p:txBody>
      </p:sp>
    </p:spTree>
    <p:extLst>
      <p:ext uri="{BB962C8B-B14F-4D97-AF65-F5344CB8AC3E}">
        <p14:creationId xmlns:p14="http://schemas.microsoft.com/office/powerpoint/2010/main" val="325867319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5214502-DB3D-3944-A435-D86EB02849CE}"/>
              </a:ext>
            </a:extLst>
          </p:cNvPr>
          <p:cNvSpPr>
            <a:spLocks noGrp="1"/>
          </p:cNvSpPr>
          <p:nvPr>
            <p:ph idx="1"/>
          </p:nvPr>
        </p:nvSpPr>
        <p:spPr>
          <a:xfrm>
            <a:off x="838199" y="1456791"/>
            <a:ext cx="10515599" cy="4755473"/>
          </a:xfrm>
        </p:spPr>
        <p:txBody>
          <a:bodyPr>
            <a:normAutofit/>
          </a:bodyPr>
          <a:lstStyle/>
          <a:p>
            <a:pPr marL="457200" indent="-457200">
              <a:lnSpc>
                <a:spcPct val="170000"/>
              </a:lnSpc>
              <a:buFont typeface="Arial" panose="020B0604020202020204" pitchFamily="34" charset="0"/>
              <a:buChar char="•"/>
            </a:pPr>
            <a:r>
              <a:rPr lang="en-US" dirty="0"/>
              <a:t>Sociologists have found that schools help foster gender differences in outlook and behavior through many means, including gendered uniforms, readings, and treatment by teachers.</a:t>
            </a:r>
          </a:p>
          <a:p>
            <a:pPr marL="457200" indent="-457200">
              <a:lnSpc>
                <a:spcPct val="170000"/>
              </a:lnSpc>
              <a:buFont typeface="Arial" panose="020B0604020202020204" pitchFamily="34" charset="0"/>
              <a:buChar char="•"/>
            </a:pPr>
            <a:r>
              <a:rPr lang="en-US" dirty="0"/>
              <a:t>Boys are overrepresented in special education programs, which can have long-term effects.</a:t>
            </a:r>
          </a:p>
          <a:p>
            <a:pPr marL="457200" indent="-457200">
              <a:lnSpc>
                <a:spcPct val="170000"/>
              </a:lnSpc>
              <a:buFont typeface="Arial" panose="020B0604020202020204" pitchFamily="34" charset="0"/>
              <a:buChar char="•"/>
            </a:pPr>
            <a:r>
              <a:rPr lang="en-US" dirty="0"/>
              <a:t>Differences in how children are treated based on race also emerge early, intersecting with gendered treatment.</a:t>
            </a:r>
          </a:p>
        </p:txBody>
      </p:sp>
      <p:sp>
        <p:nvSpPr>
          <p:cNvPr id="2" name="Title 1">
            <a:extLst>
              <a:ext uri="{FF2B5EF4-FFF2-40B4-BE49-F238E27FC236}">
                <a16:creationId xmlns:a16="http://schemas.microsoft.com/office/drawing/2014/main" id="{4FA7F7F0-B9C7-6744-ABC7-0DD3BB51A428}"/>
              </a:ext>
            </a:extLst>
          </p:cNvPr>
          <p:cNvSpPr>
            <a:spLocks noGrp="1"/>
          </p:cNvSpPr>
          <p:nvPr>
            <p:ph type="title"/>
          </p:nvPr>
        </p:nvSpPr>
        <p:spPr/>
        <p:txBody>
          <a:bodyPr>
            <a:normAutofit/>
          </a:bodyPr>
          <a:lstStyle/>
          <a:p>
            <a:r>
              <a:rPr lang="en-US" dirty="0"/>
              <a:t>Unequal Treatment in the Classroom</a:t>
            </a:r>
          </a:p>
        </p:txBody>
      </p:sp>
    </p:spTree>
    <p:extLst>
      <p:ext uri="{BB962C8B-B14F-4D97-AF65-F5344CB8AC3E}">
        <p14:creationId xmlns:p14="http://schemas.microsoft.com/office/powerpoint/2010/main" val="136039724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5214502-DB3D-3944-A435-D86EB02849CE}"/>
              </a:ext>
            </a:extLst>
          </p:cNvPr>
          <p:cNvSpPr>
            <a:spLocks noGrp="1"/>
          </p:cNvSpPr>
          <p:nvPr>
            <p:ph idx="1"/>
          </p:nvPr>
        </p:nvSpPr>
        <p:spPr>
          <a:xfrm>
            <a:off x="838199" y="1456791"/>
            <a:ext cx="10515599" cy="4755473"/>
          </a:xfrm>
        </p:spPr>
        <p:txBody>
          <a:bodyPr>
            <a:normAutofit/>
          </a:bodyPr>
          <a:lstStyle/>
          <a:p>
            <a:pPr marL="457200" indent="-457200">
              <a:lnSpc>
                <a:spcPct val="170000"/>
              </a:lnSpc>
              <a:buFont typeface="Arial" panose="020B0604020202020204" pitchFamily="34" charset="0"/>
              <a:buChar char="•"/>
            </a:pPr>
            <a:r>
              <a:rPr lang="en-US" dirty="0"/>
              <a:t>Men and women differ starkly in the majors they choose, opting for fields that are consistent with gender-typed socialization. </a:t>
            </a:r>
          </a:p>
          <a:p>
            <a:pPr marL="457200" indent="-457200">
              <a:lnSpc>
                <a:spcPct val="170000"/>
              </a:lnSpc>
              <a:buFont typeface="Arial" panose="020B0604020202020204" pitchFamily="34" charset="0"/>
              <a:buChar char="•"/>
            </a:pPr>
            <a:r>
              <a:rPr lang="en-US" dirty="0"/>
              <a:t>The majors women choose are fields that garner the lowest earnings after graduation, whereas men are channeled into majors with high economic returns.</a:t>
            </a:r>
          </a:p>
        </p:txBody>
      </p:sp>
      <p:sp>
        <p:nvSpPr>
          <p:cNvPr id="2" name="Title 1">
            <a:extLst>
              <a:ext uri="{FF2B5EF4-FFF2-40B4-BE49-F238E27FC236}">
                <a16:creationId xmlns:a16="http://schemas.microsoft.com/office/drawing/2014/main" id="{4FA7F7F0-B9C7-6744-ABC7-0DD3BB51A428}"/>
              </a:ext>
            </a:extLst>
          </p:cNvPr>
          <p:cNvSpPr>
            <a:spLocks noGrp="1"/>
          </p:cNvSpPr>
          <p:nvPr>
            <p:ph type="title"/>
          </p:nvPr>
        </p:nvSpPr>
        <p:spPr/>
        <p:txBody>
          <a:bodyPr>
            <a:normAutofit/>
          </a:bodyPr>
          <a:lstStyle/>
          <a:p>
            <a:r>
              <a:rPr lang="en-US" dirty="0"/>
              <a:t>The Gendering of College Majors</a:t>
            </a:r>
          </a:p>
        </p:txBody>
      </p:sp>
    </p:spTree>
    <p:extLst>
      <p:ext uri="{BB962C8B-B14F-4D97-AF65-F5344CB8AC3E}">
        <p14:creationId xmlns:p14="http://schemas.microsoft.com/office/powerpoint/2010/main" val="37700078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5214502-DB3D-3944-A435-D86EB02849CE}"/>
              </a:ext>
            </a:extLst>
          </p:cNvPr>
          <p:cNvSpPr>
            <a:spLocks noGrp="1"/>
          </p:cNvSpPr>
          <p:nvPr>
            <p:ph idx="1"/>
          </p:nvPr>
        </p:nvSpPr>
        <p:spPr>
          <a:xfrm>
            <a:off x="838199" y="1456791"/>
            <a:ext cx="10515599" cy="4755473"/>
          </a:xfrm>
        </p:spPr>
        <p:txBody>
          <a:bodyPr>
            <a:normAutofit/>
          </a:bodyPr>
          <a:lstStyle/>
          <a:p>
            <a:pPr marL="457200" indent="-457200">
              <a:lnSpc>
                <a:spcPct val="170000"/>
              </a:lnSpc>
              <a:buFont typeface="Arial" panose="020B0604020202020204" pitchFamily="34" charset="0"/>
              <a:buChar char="•"/>
            </a:pPr>
            <a:r>
              <a:rPr lang="en-US" dirty="0"/>
              <a:t>Women’s participation in the labor force has risen more or less continuously since the early twentieth century, and they currently make up roughly half of the workforce. </a:t>
            </a:r>
          </a:p>
          <a:p>
            <a:pPr marL="457200" indent="-457200">
              <a:lnSpc>
                <a:spcPct val="170000"/>
              </a:lnSpc>
              <a:buFont typeface="Arial" panose="020B0604020202020204" pitchFamily="34" charset="0"/>
              <a:buChar char="•"/>
            </a:pPr>
            <a:r>
              <a:rPr lang="en-US" dirty="0"/>
              <a:t>During the 2008 economic downturn, 80 percent of the jobs lost were jobs held primarily by men.</a:t>
            </a:r>
          </a:p>
          <a:p>
            <a:pPr marL="457200" indent="-457200">
              <a:lnSpc>
                <a:spcPct val="170000"/>
              </a:lnSpc>
              <a:buFont typeface="Arial" panose="020B0604020202020204" pitchFamily="34" charset="0"/>
              <a:buChar char="•"/>
            </a:pPr>
            <a:r>
              <a:rPr lang="en-US" dirty="0"/>
              <a:t>Since the 1970s, the number of married and unmarried mothers in the workforce has increased.</a:t>
            </a:r>
          </a:p>
        </p:txBody>
      </p:sp>
      <p:sp>
        <p:nvSpPr>
          <p:cNvPr id="2" name="Title 1">
            <a:extLst>
              <a:ext uri="{FF2B5EF4-FFF2-40B4-BE49-F238E27FC236}">
                <a16:creationId xmlns:a16="http://schemas.microsoft.com/office/drawing/2014/main" id="{4FA7F7F0-B9C7-6744-ABC7-0DD3BB51A428}"/>
              </a:ext>
            </a:extLst>
          </p:cNvPr>
          <p:cNvSpPr>
            <a:spLocks noGrp="1"/>
          </p:cNvSpPr>
          <p:nvPr>
            <p:ph type="title"/>
          </p:nvPr>
        </p:nvSpPr>
        <p:spPr/>
        <p:txBody>
          <a:bodyPr>
            <a:normAutofit/>
          </a:bodyPr>
          <a:lstStyle/>
          <a:p>
            <a:r>
              <a:rPr lang="en-US" dirty="0"/>
              <a:t>Gendered Inequalities in the Workplace</a:t>
            </a:r>
          </a:p>
        </p:txBody>
      </p:sp>
    </p:spTree>
    <p:extLst>
      <p:ext uri="{BB962C8B-B14F-4D97-AF65-F5344CB8AC3E}">
        <p14:creationId xmlns:p14="http://schemas.microsoft.com/office/powerpoint/2010/main" val="21182243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5214502-DB3D-3944-A435-D86EB02849CE}"/>
              </a:ext>
            </a:extLst>
          </p:cNvPr>
          <p:cNvSpPr>
            <a:spLocks noGrp="1"/>
          </p:cNvSpPr>
          <p:nvPr>
            <p:ph idx="1"/>
          </p:nvPr>
        </p:nvSpPr>
        <p:spPr>
          <a:xfrm>
            <a:off x="838199" y="1456791"/>
            <a:ext cx="10515599" cy="4755473"/>
          </a:xfrm>
        </p:spPr>
        <p:txBody>
          <a:bodyPr>
            <a:normAutofit/>
          </a:bodyPr>
          <a:lstStyle/>
          <a:p>
            <a:pPr marL="457200" indent="-457200">
              <a:lnSpc>
                <a:spcPct val="170000"/>
              </a:lnSpc>
              <a:buFont typeface="Arial" panose="020B0604020202020204" pitchFamily="34" charset="0"/>
              <a:buChar char="•"/>
            </a:pPr>
            <a:r>
              <a:rPr lang="en-US" b="1" dirty="0"/>
              <a:t>Gender typing</a:t>
            </a:r>
            <a:r>
              <a:rPr lang="en-US" dirty="0"/>
              <a:t>: Women holding occupations of lower status and pay, such as secretarial and retail positions, and men holding jobs of higher status and pay, such as managerial and professional positions.</a:t>
            </a:r>
          </a:p>
          <a:p>
            <a:pPr marL="457200" indent="-457200">
              <a:lnSpc>
                <a:spcPct val="170000"/>
              </a:lnSpc>
              <a:buFont typeface="Arial" panose="020B0604020202020204" pitchFamily="34" charset="0"/>
              <a:buChar char="•"/>
            </a:pPr>
            <a:r>
              <a:rPr lang="en-US" dirty="0"/>
              <a:t>Once an occupation has become gender typed, inertia sets in: Job hierarchies are built around the assumption that men will occupy superior positions, while a stream of women will flow through subordinate jobs.</a:t>
            </a:r>
          </a:p>
          <a:p>
            <a:pPr marL="457200" indent="-457200">
              <a:lnSpc>
                <a:spcPct val="170000"/>
              </a:lnSpc>
              <a:buFont typeface="Arial" panose="020B0604020202020204" pitchFamily="34" charset="0"/>
              <a:buChar char="•"/>
            </a:pPr>
            <a:r>
              <a:rPr lang="en-US" dirty="0"/>
              <a:t>Women now occupy many jobs that used to be almost exclusively male.</a:t>
            </a:r>
          </a:p>
        </p:txBody>
      </p:sp>
      <p:sp>
        <p:nvSpPr>
          <p:cNvPr id="2" name="Title 1">
            <a:extLst>
              <a:ext uri="{FF2B5EF4-FFF2-40B4-BE49-F238E27FC236}">
                <a16:creationId xmlns:a16="http://schemas.microsoft.com/office/drawing/2014/main" id="{4FA7F7F0-B9C7-6744-ABC7-0DD3BB51A428}"/>
              </a:ext>
            </a:extLst>
          </p:cNvPr>
          <p:cNvSpPr>
            <a:spLocks noGrp="1"/>
          </p:cNvSpPr>
          <p:nvPr>
            <p:ph type="title"/>
          </p:nvPr>
        </p:nvSpPr>
        <p:spPr/>
        <p:txBody>
          <a:bodyPr>
            <a:normAutofit/>
          </a:bodyPr>
          <a:lstStyle/>
          <a:p>
            <a:r>
              <a:rPr lang="en-US" dirty="0"/>
              <a:t>Occupational Segregation (1 of 2)</a:t>
            </a:r>
          </a:p>
        </p:txBody>
      </p:sp>
    </p:spTree>
    <p:extLst>
      <p:ext uri="{BB962C8B-B14F-4D97-AF65-F5344CB8AC3E}">
        <p14:creationId xmlns:p14="http://schemas.microsoft.com/office/powerpoint/2010/main" val="147640156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Figure 10.2 is a bar graph showing women as a percentage of total employed in select occupations entitled &quot;Occupational Segregation.&quot; The x-axis is labeled with different occupations and the y-axis is labeled with percentage. Bartender was 27% in 1970 and 53.1 % in 2019. Physician and surgeon was 11% in 1970 and 40.8% percent in 2019. Lawyer was 6% in 1970 and 36.4% in 2019. Registered nurse was 91% in 1970 and 88.9% in 2019. Police and sheriff's patrol officer was 5% in 1970 and 17.6% in 2019. Secretary was 98% in 1970 and 93.2% in 20169. Elementary and middle school teacher was 74% in 1970 and 80.5% in 2019. Chemist was 17% in 1970 and 42.5% in 2019. Industrial engineer was 3% in 1970 and 24.3% in 2019. The source for this data is U.S. Bureau of Labor Statistics, 2020b.">
            <a:extLst>
              <a:ext uri="{FF2B5EF4-FFF2-40B4-BE49-F238E27FC236}">
                <a16:creationId xmlns:a16="http://schemas.microsoft.com/office/drawing/2014/main" id="{659C6F28-6297-1541-9F51-A31BD943F0E0}"/>
              </a:ext>
            </a:extLst>
          </p:cNvPr>
          <p:cNvPicPr>
            <a:picLocks noGrp="1" noChangeAspect="1"/>
          </p:cNvPicPr>
          <p:nvPr>
            <p:ph idx="1"/>
          </p:nvPr>
        </p:nvPicPr>
        <p:blipFill>
          <a:blip r:embed="rId2"/>
          <a:stretch>
            <a:fillRect/>
          </a:stretch>
        </p:blipFill>
        <p:spPr>
          <a:xfrm>
            <a:off x="1336186" y="1474259"/>
            <a:ext cx="9519627" cy="5156465"/>
          </a:xfrm>
        </p:spPr>
      </p:pic>
      <p:sp>
        <p:nvSpPr>
          <p:cNvPr id="2" name="Title 1">
            <a:extLst>
              <a:ext uri="{FF2B5EF4-FFF2-40B4-BE49-F238E27FC236}">
                <a16:creationId xmlns:a16="http://schemas.microsoft.com/office/drawing/2014/main" id="{4FA7F7F0-B9C7-6744-ABC7-0DD3BB51A428}"/>
              </a:ext>
            </a:extLst>
          </p:cNvPr>
          <p:cNvSpPr>
            <a:spLocks noGrp="1"/>
          </p:cNvSpPr>
          <p:nvPr>
            <p:ph type="title"/>
          </p:nvPr>
        </p:nvSpPr>
        <p:spPr/>
        <p:txBody>
          <a:bodyPr>
            <a:normAutofit/>
          </a:bodyPr>
          <a:lstStyle/>
          <a:p>
            <a:r>
              <a:rPr lang="en-US" dirty="0"/>
              <a:t>Occupational Segregation (2 of 2)</a:t>
            </a:r>
          </a:p>
        </p:txBody>
      </p:sp>
    </p:spTree>
    <p:extLst>
      <p:ext uri="{BB962C8B-B14F-4D97-AF65-F5344CB8AC3E}">
        <p14:creationId xmlns:p14="http://schemas.microsoft.com/office/powerpoint/2010/main" val="81522873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5214502-DB3D-3944-A435-D86EB02849CE}"/>
              </a:ext>
            </a:extLst>
          </p:cNvPr>
          <p:cNvSpPr>
            <a:spLocks noGrp="1"/>
          </p:cNvSpPr>
          <p:nvPr>
            <p:ph idx="1"/>
          </p:nvPr>
        </p:nvSpPr>
        <p:spPr>
          <a:xfrm>
            <a:off x="838199" y="1456791"/>
            <a:ext cx="10515599" cy="5147209"/>
          </a:xfrm>
        </p:spPr>
        <p:txBody>
          <a:bodyPr>
            <a:normAutofit lnSpcReduction="10000"/>
          </a:bodyPr>
          <a:lstStyle/>
          <a:p>
            <a:pPr marL="457200" indent="-457200">
              <a:lnSpc>
                <a:spcPct val="170000"/>
              </a:lnSpc>
              <a:buFont typeface="Arial" panose="020B0604020202020204" pitchFamily="34" charset="0"/>
              <a:buChar char="•"/>
            </a:pPr>
            <a:r>
              <a:rPr lang="en-US" b="1" dirty="0"/>
              <a:t>Glass ceiling</a:t>
            </a:r>
            <a:r>
              <a:rPr lang="en-US" dirty="0"/>
              <a:t>: A promotion barrier that prevents a woman’s upward mobility within an organization.</a:t>
            </a:r>
          </a:p>
          <a:p>
            <a:pPr marL="457200" indent="-457200">
              <a:lnSpc>
                <a:spcPct val="170000"/>
              </a:lnSpc>
              <a:buFont typeface="Arial" panose="020B0604020202020204" pitchFamily="34" charset="0"/>
              <a:buChar char="•"/>
            </a:pPr>
            <a:r>
              <a:rPr lang="en-US" dirty="0"/>
              <a:t>White men in stable middle-class jobs in predominantly women-dominated fields may experience a “glass escalator” of promotion.</a:t>
            </a:r>
          </a:p>
          <a:p>
            <a:pPr marL="457200" indent="-457200">
              <a:lnSpc>
                <a:spcPct val="170000"/>
              </a:lnSpc>
              <a:buFont typeface="Arial" panose="020B0604020202020204" pitchFamily="34" charset="0"/>
              <a:buChar char="•"/>
            </a:pPr>
            <a:r>
              <a:rPr lang="en-US" dirty="0"/>
              <a:t>While the gender pay gap has increased among all races and ethnic groups, it is not the same for every group: White women earned 82 percent as much as their male counterparts, compared with 89 percent for Black women, 86 percent for Hispanic women, and 76 percent for Asian women.</a:t>
            </a:r>
          </a:p>
        </p:txBody>
      </p:sp>
      <p:sp>
        <p:nvSpPr>
          <p:cNvPr id="2" name="Title 1">
            <a:extLst>
              <a:ext uri="{FF2B5EF4-FFF2-40B4-BE49-F238E27FC236}">
                <a16:creationId xmlns:a16="http://schemas.microsoft.com/office/drawing/2014/main" id="{4FA7F7F0-B9C7-6744-ABC7-0DD3BB51A428}"/>
              </a:ext>
            </a:extLst>
          </p:cNvPr>
          <p:cNvSpPr>
            <a:spLocks noGrp="1"/>
          </p:cNvSpPr>
          <p:nvPr>
            <p:ph type="title"/>
          </p:nvPr>
        </p:nvSpPr>
        <p:spPr/>
        <p:txBody>
          <a:bodyPr>
            <a:normAutofit/>
          </a:bodyPr>
          <a:lstStyle/>
          <a:p>
            <a:r>
              <a:rPr lang="en-US" dirty="0"/>
              <a:t>The “Glass Ceiling” </a:t>
            </a:r>
          </a:p>
        </p:txBody>
      </p:sp>
    </p:spTree>
    <p:extLst>
      <p:ext uri="{BB962C8B-B14F-4D97-AF65-F5344CB8AC3E}">
        <p14:creationId xmlns:p14="http://schemas.microsoft.com/office/powerpoint/2010/main" val="418117682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Figure 10.3 is entitled &quot;The Gender Pay Gap.&quot; Women's earnings as a percentage of men's, for full-time wage and salary workers, 1979-2018 annual averages. The x-axis is labeled with the years and the y-axis is labeled with earnings. In 1979 women earned 62.3% of men's earnings. The figure climbs steadily to about 83% in 1993 before falling to about 79% in 1997. After this, the number increases again, reaching 81% in 2018. Note: Percentages are calculated from annual averages of median usual weekly earnings for full-time wage and salary workers. The source for this data is U.S. Bureau of Labor Statistics, 2019r.">
            <a:extLst>
              <a:ext uri="{FF2B5EF4-FFF2-40B4-BE49-F238E27FC236}">
                <a16:creationId xmlns:a16="http://schemas.microsoft.com/office/drawing/2014/main" id="{EA3D8250-57B0-D542-904A-82984197F21B}"/>
              </a:ext>
            </a:extLst>
          </p:cNvPr>
          <p:cNvPicPr>
            <a:picLocks noGrp="1" noChangeAspect="1"/>
          </p:cNvPicPr>
          <p:nvPr>
            <p:ph idx="1"/>
          </p:nvPr>
        </p:nvPicPr>
        <p:blipFill>
          <a:blip r:embed="rId2"/>
          <a:stretch>
            <a:fillRect/>
          </a:stretch>
        </p:blipFill>
        <p:spPr>
          <a:xfrm>
            <a:off x="2762437" y="1474258"/>
            <a:ext cx="6667126" cy="5150570"/>
          </a:xfrm>
        </p:spPr>
      </p:pic>
      <p:sp>
        <p:nvSpPr>
          <p:cNvPr id="2" name="Title 1">
            <a:extLst>
              <a:ext uri="{FF2B5EF4-FFF2-40B4-BE49-F238E27FC236}">
                <a16:creationId xmlns:a16="http://schemas.microsoft.com/office/drawing/2014/main" id="{4FA7F7F0-B9C7-6744-ABC7-0DD3BB51A428}"/>
              </a:ext>
            </a:extLst>
          </p:cNvPr>
          <p:cNvSpPr>
            <a:spLocks noGrp="1"/>
          </p:cNvSpPr>
          <p:nvPr>
            <p:ph type="title"/>
          </p:nvPr>
        </p:nvSpPr>
        <p:spPr/>
        <p:txBody>
          <a:bodyPr>
            <a:normAutofit/>
          </a:bodyPr>
          <a:lstStyle/>
          <a:p>
            <a:r>
              <a:rPr lang="en-US" dirty="0"/>
              <a:t>The Gender Pay Gap</a:t>
            </a:r>
          </a:p>
        </p:txBody>
      </p:sp>
    </p:spTree>
    <p:extLst>
      <p:ext uri="{BB962C8B-B14F-4D97-AF65-F5344CB8AC3E}">
        <p14:creationId xmlns:p14="http://schemas.microsoft.com/office/powerpoint/2010/main" val="289695253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5214502-DB3D-3944-A435-D86EB02849CE}"/>
              </a:ext>
            </a:extLst>
          </p:cNvPr>
          <p:cNvSpPr>
            <a:spLocks noGrp="1"/>
          </p:cNvSpPr>
          <p:nvPr>
            <p:ph idx="1"/>
          </p:nvPr>
        </p:nvSpPr>
        <p:spPr>
          <a:xfrm>
            <a:off x="838199" y="1456791"/>
            <a:ext cx="10515599" cy="4755473"/>
          </a:xfrm>
        </p:spPr>
        <p:txBody>
          <a:bodyPr>
            <a:normAutofit/>
          </a:bodyPr>
          <a:lstStyle/>
          <a:p>
            <a:pPr marL="457200" indent="-457200">
              <a:lnSpc>
                <a:spcPct val="170000"/>
              </a:lnSpc>
              <a:buFont typeface="Arial" panose="020B0604020202020204" pitchFamily="34" charset="0"/>
              <a:buChar char="•"/>
            </a:pPr>
            <a:r>
              <a:rPr lang="en-US" dirty="0"/>
              <a:t>The number of women with their own business has increased over the past several decades, though recent evidence suggests that women face greater obstacles than men when trying to secure funding.</a:t>
            </a:r>
          </a:p>
          <a:p>
            <a:pPr marL="457200" indent="-457200">
              <a:lnSpc>
                <a:spcPct val="170000"/>
              </a:lnSpc>
              <a:buFont typeface="Arial" panose="020B0604020202020204" pitchFamily="34" charset="0"/>
              <a:buChar char="•"/>
            </a:pPr>
            <a:r>
              <a:rPr lang="en-US" dirty="0"/>
              <a:t>Sociologist Sarah Thébaud’s research suggests that women-owned businesses may be under-resourced because of unfounded negative perceptions of women business owners by potential funders.</a:t>
            </a:r>
          </a:p>
        </p:txBody>
      </p:sp>
      <p:sp>
        <p:nvSpPr>
          <p:cNvPr id="2" name="Title 1">
            <a:extLst>
              <a:ext uri="{FF2B5EF4-FFF2-40B4-BE49-F238E27FC236}">
                <a16:creationId xmlns:a16="http://schemas.microsoft.com/office/drawing/2014/main" id="{4FA7F7F0-B9C7-6744-ABC7-0DD3BB51A428}"/>
              </a:ext>
            </a:extLst>
          </p:cNvPr>
          <p:cNvSpPr>
            <a:spLocks noGrp="1"/>
          </p:cNvSpPr>
          <p:nvPr>
            <p:ph type="title"/>
          </p:nvPr>
        </p:nvSpPr>
        <p:spPr/>
        <p:txBody>
          <a:bodyPr>
            <a:normAutofit/>
          </a:bodyPr>
          <a:lstStyle/>
          <a:p>
            <a:r>
              <a:rPr lang="en-US" dirty="0"/>
              <a:t>Gender Inequities in Entrepreneurship</a:t>
            </a:r>
          </a:p>
        </p:txBody>
      </p:sp>
    </p:spTree>
    <p:extLst>
      <p:ext uri="{BB962C8B-B14F-4D97-AF65-F5344CB8AC3E}">
        <p14:creationId xmlns:p14="http://schemas.microsoft.com/office/powerpoint/2010/main" val="38703486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5214502-DB3D-3944-A435-D86EB02849CE}"/>
              </a:ext>
            </a:extLst>
          </p:cNvPr>
          <p:cNvSpPr>
            <a:spLocks noGrp="1"/>
          </p:cNvSpPr>
          <p:nvPr>
            <p:ph idx="1"/>
          </p:nvPr>
        </p:nvSpPr>
        <p:spPr>
          <a:xfrm>
            <a:off x="838199" y="1456791"/>
            <a:ext cx="10515599" cy="4755473"/>
          </a:xfrm>
        </p:spPr>
        <p:txBody>
          <a:bodyPr>
            <a:normAutofit/>
          </a:bodyPr>
          <a:lstStyle/>
          <a:p>
            <a:pPr marL="457200" indent="-457200">
              <a:lnSpc>
                <a:spcPct val="170000"/>
              </a:lnSpc>
              <a:buFont typeface="Arial" panose="020B0604020202020204" pitchFamily="34" charset="0"/>
              <a:buChar char="•"/>
            </a:pPr>
            <a:r>
              <a:rPr lang="en-US" b="1" dirty="0"/>
              <a:t>Sexual harassment</a:t>
            </a:r>
            <a:r>
              <a:rPr lang="en-US" dirty="0"/>
              <a:t>: The making of unwanted sexual advances by one individual toward another, with which the first person persists even though it is clear that the other party is resistant.</a:t>
            </a:r>
          </a:p>
          <a:p>
            <a:pPr marL="457200" indent="-457200">
              <a:lnSpc>
                <a:spcPct val="170000"/>
              </a:lnSpc>
              <a:buFont typeface="Arial" panose="020B0604020202020204" pitchFamily="34" charset="0"/>
              <a:buChar char="•"/>
            </a:pPr>
            <a:r>
              <a:rPr lang="en-US" dirty="0"/>
              <a:t>U.S. courts have defined two types of sexual harassment, quid pro quo and “hostile work environment.”</a:t>
            </a:r>
          </a:p>
          <a:p>
            <a:pPr marL="457200" indent="-457200">
              <a:lnSpc>
                <a:spcPct val="170000"/>
              </a:lnSpc>
              <a:buFont typeface="Arial" panose="020B0604020202020204" pitchFamily="34" charset="0"/>
              <a:buChar char="•"/>
            </a:pPr>
            <a:r>
              <a:rPr lang="en-US" dirty="0"/>
              <a:t>About 12,000 sexual harassment complaints are filed each year, but most go unreported.</a:t>
            </a:r>
          </a:p>
        </p:txBody>
      </p:sp>
      <p:sp>
        <p:nvSpPr>
          <p:cNvPr id="2" name="Title 1">
            <a:extLst>
              <a:ext uri="{FF2B5EF4-FFF2-40B4-BE49-F238E27FC236}">
                <a16:creationId xmlns:a16="http://schemas.microsoft.com/office/drawing/2014/main" id="{4FA7F7F0-B9C7-6744-ABC7-0DD3BB51A428}"/>
              </a:ext>
            </a:extLst>
          </p:cNvPr>
          <p:cNvSpPr>
            <a:spLocks noGrp="1"/>
          </p:cNvSpPr>
          <p:nvPr>
            <p:ph type="title"/>
          </p:nvPr>
        </p:nvSpPr>
        <p:spPr/>
        <p:txBody>
          <a:bodyPr>
            <a:normAutofit/>
          </a:bodyPr>
          <a:lstStyle/>
          <a:p>
            <a:r>
              <a:rPr lang="en-US" dirty="0"/>
              <a:t>Sexual Harassment in the Workplace</a:t>
            </a:r>
          </a:p>
        </p:txBody>
      </p:sp>
    </p:spTree>
    <p:extLst>
      <p:ext uri="{BB962C8B-B14F-4D97-AF65-F5344CB8AC3E}">
        <p14:creationId xmlns:p14="http://schemas.microsoft.com/office/powerpoint/2010/main" val="3704106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5214502-DB3D-3944-A435-D86EB02849CE}"/>
              </a:ext>
            </a:extLst>
          </p:cNvPr>
          <p:cNvSpPr>
            <a:spLocks noGrp="1"/>
          </p:cNvSpPr>
          <p:nvPr>
            <p:ph idx="1"/>
          </p:nvPr>
        </p:nvSpPr>
        <p:spPr>
          <a:xfrm>
            <a:off x="838199" y="1456791"/>
            <a:ext cx="10515599" cy="4755473"/>
          </a:xfrm>
        </p:spPr>
        <p:txBody>
          <a:bodyPr>
            <a:normAutofit fontScale="92500"/>
          </a:bodyPr>
          <a:lstStyle/>
          <a:p>
            <a:pPr marL="457200" indent="-457200">
              <a:lnSpc>
                <a:spcPct val="170000"/>
              </a:lnSpc>
              <a:buFont typeface="Arial" panose="020B0604020202020204" pitchFamily="34" charset="0"/>
              <a:buChar char="•"/>
            </a:pPr>
            <a:r>
              <a:rPr lang="en-US" dirty="0"/>
              <a:t>Learn how gender differences are a part of our social structure and create inequalities between men and women. Learn the forms these inequalities take in social institutions such as the workplace, the family, the educational system, and the political system in the United States and globally.</a:t>
            </a:r>
          </a:p>
          <a:p>
            <a:pPr marL="457200" indent="-457200">
              <a:lnSpc>
                <a:spcPct val="170000"/>
              </a:lnSpc>
              <a:buFont typeface="Arial" panose="020B0604020202020204" pitchFamily="34" charset="0"/>
              <a:buChar char="•"/>
            </a:pPr>
            <a:r>
              <a:rPr lang="en-US" dirty="0"/>
              <a:t>Understand how sex segregation contributes to the gender gap in pay, learn about family-leave policies in other countries, explore the effects of gender inequality on men, and evaluate the competing explanations for the persistence of gender-based violence.</a:t>
            </a:r>
          </a:p>
        </p:txBody>
      </p:sp>
      <p:sp>
        <p:nvSpPr>
          <p:cNvPr id="2" name="Title 1">
            <a:extLst>
              <a:ext uri="{FF2B5EF4-FFF2-40B4-BE49-F238E27FC236}">
                <a16:creationId xmlns:a16="http://schemas.microsoft.com/office/drawing/2014/main" id="{4FA7F7F0-B9C7-6744-ABC7-0DD3BB51A428}"/>
              </a:ext>
            </a:extLst>
          </p:cNvPr>
          <p:cNvSpPr>
            <a:spLocks noGrp="1"/>
          </p:cNvSpPr>
          <p:nvPr>
            <p:ph type="title"/>
          </p:nvPr>
        </p:nvSpPr>
        <p:spPr/>
        <p:txBody>
          <a:bodyPr/>
          <a:lstStyle/>
          <a:p>
            <a:r>
              <a:rPr lang="en-US" dirty="0"/>
              <a:t>Learning Objectives (2 of 2)</a:t>
            </a:r>
          </a:p>
        </p:txBody>
      </p:sp>
    </p:spTree>
    <p:extLst>
      <p:ext uri="{BB962C8B-B14F-4D97-AF65-F5344CB8AC3E}">
        <p14:creationId xmlns:p14="http://schemas.microsoft.com/office/powerpoint/2010/main" val="212039356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Figure 10.4 is a line graph showing sexual harassment complaints from 1990 to 2011. The x-axis is labeled with the years and the y-axis is labeled with the number of complaints. The number of complaints was just above 5,000 in 1990, just above 10,000 in 1992, just below 15,000 in 1994, just above 15,000 in 1996, 1998, and 2000, just below 15,000 in 2002, and then it fluctuates between 10,000 and 15,000 from 2004 to 2010. The source for this data is EEOC, 2011.">
            <a:extLst>
              <a:ext uri="{FF2B5EF4-FFF2-40B4-BE49-F238E27FC236}">
                <a16:creationId xmlns:a16="http://schemas.microsoft.com/office/drawing/2014/main" id="{4C960173-F522-1D43-8FC4-34111DC270C5}"/>
              </a:ext>
            </a:extLst>
          </p:cNvPr>
          <p:cNvPicPr>
            <a:picLocks noGrp="1" noChangeAspect="1"/>
          </p:cNvPicPr>
          <p:nvPr>
            <p:ph idx="1"/>
          </p:nvPr>
        </p:nvPicPr>
        <p:blipFill>
          <a:blip r:embed="rId2"/>
          <a:stretch>
            <a:fillRect/>
          </a:stretch>
        </p:blipFill>
        <p:spPr>
          <a:xfrm>
            <a:off x="2428252" y="1474258"/>
            <a:ext cx="7335495" cy="5195976"/>
          </a:xfrm>
        </p:spPr>
      </p:pic>
      <p:sp>
        <p:nvSpPr>
          <p:cNvPr id="2" name="Title 1">
            <a:extLst>
              <a:ext uri="{FF2B5EF4-FFF2-40B4-BE49-F238E27FC236}">
                <a16:creationId xmlns:a16="http://schemas.microsoft.com/office/drawing/2014/main" id="{4FA7F7F0-B9C7-6744-ABC7-0DD3BB51A428}"/>
              </a:ext>
            </a:extLst>
          </p:cNvPr>
          <p:cNvSpPr>
            <a:spLocks noGrp="1"/>
          </p:cNvSpPr>
          <p:nvPr>
            <p:ph type="title"/>
          </p:nvPr>
        </p:nvSpPr>
        <p:spPr/>
        <p:txBody>
          <a:bodyPr>
            <a:normAutofit/>
          </a:bodyPr>
          <a:lstStyle/>
          <a:p>
            <a:r>
              <a:rPr lang="en-US" dirty="0"/>
              <a:t>Sexual Harassment Complaints, 1990–2011</a:t>
            </a:r>
          </a:p>
        </p:txBody>
      </p:sp>
    </p:spTree>
    <p:extLst>
      <p:ext uri="{BB962C8B-B14F-4D97-AF65-F5344CB8AC3E}">
        <p14:creationId xmlns:p14="http://schemas.microsoft.com/office/powerpoint/2010/main" val="272207950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5214502-DB3D-3944-A435-D86EB02849CE}"/>
              </a:ext>
            </a:extLst>
          </p:cNvPr>
          <p:cNvSpPr>
            <a:spLocks noGrp="1"/>
          </p:cNvSpPr>
          <p:nvPr>
            <p:ph idx="1"/>
          </p:nvPr>
        </p:nvSpPr>
        <p:spPr>
          <a:xfrm>
            <a:off x="838199" y="1456791"/>
            <a:ext cx="10515599" cy="4755473"/>
          </a:xfrm>
        </p:spPr>
        <p:txBody>
          <a:bodyPr>
            <a:normAutofit/>
          </a:bodyPr>
          <a:lstStyle/>
          <a:p>
            <a:pPr marL="457200" indent="-457200">
              <a:lnSpc>
                <a:spcPct val="170000"/>
              </a:lnSpc>
              <a:buFont typeface="Arial" panose="020B0604020202020204" pitchFamily="34" charset="0"/>
              <a:buChar char="•"/>
            </a:pPr>
            <a:r>
              <a:rPr lang="en-US" dirty="0"/>
              <a:t>Globally, 50 percent of women participate in the labor force, compared to 76 percent of men.</a:t>
            </a:r>
          </a:p>
          <a:p>
            <a:pPr marL="457200" indent="-457200">
              <a:lnSpc>
                <a:spcPct val="170000"/>
              </a:lnSpc>
              <a:buFont typeface="Arial" panose="020B0604020202020204" pitchFamily="34" charset="0"/>
              <a:buChar char="•"/>
            </a:pPr>
            <a:r>
              <a:rPr lang="en-US" dirty="0"/>
              <a:t>Because women throughout the world also perform a greater share of housework and child care, women work longer hours than men in most developed countries.</a:t>
            </a:r>
          </a:p>
          <a:p>
            <a:pPr marL="457200" indent="-457200">
              <a:lnSpc>
                <a:spcPct val="170000"/>
              </a:lnSpc>
              <a:buFont typeface="Arial" panose="020B0604020202020204" pitchFamily="34" charset="0"/>
              <a:buChar char="•"/>
            </a:pPr>
            <a:r>
              <a:rPr lang="en-US" dirty="0"/>
              <a:t>Women remain in the poorest-paying industrial and service-sector jobs in all countries. </a:t>
            </a:r>
          </a:p>
        </p:txBody>
      </p:sp>
      <p:sp>
        <p:nvSpPr>
          <p:cNvPr id="2" name="Title 1">
            <a:extLst>
              <a:ext uri="{FF2B5EF4-FFF2-40B4-BE49-F238E27FC236}">
                <a16:creationId xmlns:a16="http://schemas.microsoft.com/office/drawing/2014/main" id="{4FA7F7F0-B9C7-6744-ABC7-0DD3BB51A428}"/>
              </a:ext>
            </a:extLst>
          </p:cNvPr>
          <p:cNvSpPr>
            <a:spLocks noGrp="1"/>
          </p:cNvSpPr>
          <p:nvPr>
            <p:ph type="title"/>
          </p:nvPr>
        </p:nvSpPr>
        <p:spPr/>
        <p:txBody>
          <a:bodyPr>
            <a:normAutofit/>
          </a:bodyPr>
          <a:lstStyle/>
          <a:p>
            <a:r>
              <a:rPr lang="en-US" dirty="0"/>
              <a:t>Global Gendered Inequalities in Economic Well-Being (1 of 2)</a:t>
            </a:r>
          </a:p>
        </p:txBody>
      </p:sp>
    </p:spTree>
    <p:extLst>
      <p:ext uri="{BB962C8B-B14F-4D97-AF65-F5344CB8AC3E}">
        <p14:creationId xmlns:p14="http://schemas.microsoft.com/office/powerpoint/2010/main" val="78051051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group of female construction workers.">
            <a:extLst>
              <a:ext uri="{FF2B5EF4-FFF2-40B4-BE49-F238E27FC236}">
                <a16:creationId xmlns:a16="http://schemas.microsoft.com/office/drawing/2014/main" id="{333C4DBA-8532-4D41-98ED-5A6747575D38}"/>
              </a:ext>
            </a:extLst>
          </p:cNvPr>
          <p:cNvPicPr>
            <a:picLocks noChangeAspect="1"/>
          </p:cNvPicPr>
          <p:nvPr/>
        </p:nvPicPr>
        <p:blipFill rotWithShape="1">
          <a:blip r:embed="rId2"/>
          <a:srcRect l="28051" r="-908"/>
          <a:stretch/>
        </p:blipFill>
        <p:spPr>
          <a:xfrm>
            <a:off x="7823200" y="1683755"/>
            <a:ext cx="3606800" cy="3422048"/>
          </a:xfrm>
          <a:prstGeom prst="rect">
            <a:avLst/>
          </a:prstGeom>
        </p:spPr>
      </p:pic>
      <p:sp>
        <p:nvSpPr>
          <p:cNvPr id="3" name="Content Placeholder 2">
            <a:extLst>
              <a:ext uri="{FF2B5EF4-FFF2-40B4-BE49-F238E27FC236}">
                <a16:creationId xmlns:a16="http://schemas.microsoft.com/office/drawing/2014/main" id="{E5214502-DB3D-3944-A435-D86EB02849CE}"/>
              </a:ext>
            </a:extLst>
          </p:cNvPr>
          <p:cNvSpPr>
            <a:spLocks noGrp="1"/>
          </p:cNvSpPr>
          <p:nvPr>
            <p:ph idx="1"/>
          </p:nvPr>
        </p:nvSpPr>
        <p:spPr>
          <a:xfrm>
            <a:off x="838201" y="1456791"/>
            <a:ext cx="6680200" cy="4960942"/>
          </a:xfrm>
        </p:spPr>
        <p:txBody>
          <a:bodyPr>
            <a:normAutofit lnSpcReduction="10000"/>
          </a:bodyPr>
          <a:lstStyle/>
          <a:p>
            <a:pPr marL="457200" indent="-457200">
              <a:lnSpc>
                <a:spcPct val="170000"/>
              </a:lnSpc>
              <a:buFont typeface="Arial" panose="020B0604020202020204" pitchFamily="34" charset="0"/>
              <a:buChar char="•"/>
            </a:pPr>
            <a:r>
              <a:rPr lang="en-US" dirty="0"/>
              <a:t>The feminization of the global workforce has increased the exploitation of young, uneducated, largely rural women around the world, who often labor in unsafe, unhealthy, low-paying jobs lacking job security.</a:t>
            </a:r>
          </a:p>
          <a:p>
            <a:pPr marL="457200" indent="-457200">
              <a:lnSpc>
                <a:spcPct val="170000"/>
              </a:lnSpc>
              <a:buFont typeface="Arial" panose="020B0604020202020204" pitchFamily="34" charset="0"/>
              <a:buChar char="•"/>
            </a:pPr>
            <a:r>
              <a:rPr lang="en-US" dirty="0"/>
              <a:t>Even so, such jobs may enable some women to achieve a measure of economic independence and power.</a:t>
            </a:r>
          </a:p>
        </p:txBody>
      </p:sp>
      <p:sp>
        <p:nvSpPr>
          <p:cNvPr id="2" name="Title 1">
            <a:extLst>
              <a:ext uri="{FF2B5EF4-FFF2-40B4-BE49-F238E27FC236}">
                <a16:creationId xmlns:a16="http://schemas.microsoft.com/office/drawing/2014/main" id="{4FA7F7F0-B9C7-6744-ABC7-0DD3BB51A428}"/>
              </a:ext>
            </a:extLst>
          </p:cNvPr>
          <p:cNvSpPr>
            <a:spLocks noGrp="1"/>
          </p:cNvSpPr>
          <p:nvPr>
            <p:ph type="title"/>
          </p:nvPr>
        </p:nvSpPr>
        <p:spPr/>
        <p:txBody>
          <a:bodyPr>
            <a:normAutofit/>
          </a:bodyPr>
          <a:lstStyle/>
          <a:p>
            <a:r>
              <a:rPr lang="en-US" dirty="0"/>
              <a:t>Global Gendered Inequalities in Economic Well-Being (2 of 2)</a:t>
            </a:r>
          </a:p>
        </p:txBody>
      </p:sp>
    </p:spTree>
    <p:extLst>
      <p:ext uri="{BB962C8B-B14F-4D97-AF65-F5344CB8AC3E}">
        <p14:creationId xmlns:p14="http://schemas.microsoft.com/office/powerpoint/2010/main" val="50946733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5214502-DB3D-3944-A435-D86EB02849CE}"/>
              </a:ext>
            </a:extLst>
          </p:cNvPr>
          <p:cNvSpPr>
            <a:spLocks noGrp="1"/>
          </p:cNvSpPr>
          <p:nvPr>
            <p:ph idx="1"/>
          </p:nvPr>
        </p:nvSpPr>
        <p:spPr>
          <a:xfrm>
            <a:off x="838199" y="1456791"/>
            <a:ext cx="10515599" cy="4755473"/>
          </a:xfrm>
        </p:spPr>
        <p:txBody>
          <a:bodyPr>
            <a:normAutofit/>
          </a:bodyPr>
          <a:lstStyle/>
          <a:p>
            <a:pPr marL="457200" indent="-457200">
              <a:lnSpc>
                <a:spcPct val="170000"/>
              </a:lnSpc>
              <a:buFont typeface="Arial" panose="020B0604020202020204" pitchFamily="34" charset="0"/>
              <a:buChar char="•"/>
            </a:pPr>
            <a:r>
              <a:rPr lang="en-US" dirty="0"/>
              <a:t>Despite gradual moves toward more equal distribution, women still spend significantly more time doing housework than their male counterparts.</a:t>
            </a:r>
          </a:p>
          <a:p>
            <a:pPr marL="457200" indent="-457200">
              <a:lnSpc>
                <a:spcPct val="170000"/>
              </a:lnSpc>
              <a:buFont typeface="Arial" panose="020B0604020202020204" pitchFamily="34" charset="0"/>
              <a:buChar char="•"/>
            </a:pPr>
            <a:r>
              <a:rPr lang="en-US" dirty="0"/>
              <a:t>Persistent gender-typed expectations in which women privilege child care and men privilege paid work have set the stage for women’s economic disadvantage.</a:t>
            </a:r>
          </a:p>
          <a:p>
            <a:pPr marL="457200" indent="-457200">
              <a:lnSpc>
                <a:spcPct val="170000"/>
              </a:lnSpc>
              <a:buFont typeface="Arial" panose="020B0604020202020204" pitchFamily="34" charset="0"/>
              <a:buChar char="•"/>
            </a:pPr>
            <a:r>
              <a:rPr lang="en-US" dirty="0"/>
              <a:t>In the coming decades, experts anticipate that we may see greater gender equity in housework and child care.</a:t>
            </a:r>
          </a:p>
        </p:txBody>
      </p:sp>
      <p:sp>
        <p:nvSpPr>
          <p:cNvPr id="2" name="Title 1">
            <a:extLst>
              <a:ext uri="{FF2B5EF4-FFF2-40B4-BE49-F238E27FC236}">
                <a16:creationId xmlns:a16="http://schemas.microsoft.com/office/drawing/2014/main" id="{4FA7F7F0-B9C7-6744-ABC7-0DD3BB51A428}"/>
              </a:ext>
            </a:extLst>
          </p:cNvPr>
          <p:cNvSpPr>
            <a:spLocks noGrp="1"/>
          </p:cNvSpPr>
          <p:nvPr>
            <p:ph type="title"/>
          </p:nvPr>
        </p:nvSpPr>
        <p:spPr/>
        <p:txBody>
          <a:bodyPr>
            <a:normAutofit fontScale="90000"/>
          </a:bodyPr>
          <a:lstStyle/>
          <a:p>
            <a:r>
              <a:rPr lang="en-US" dirty="0"/>
              <a:t>Gendered Inequalities in Families: Division of Household Labor</a:t>
            </a:r>
          </a:p>
        </p:txBody>
      </p:sp>
    </p:spTree>
    <p:extLst>
      <p:ext uri="{BB962C8B-B14F-4D97-AF65-F5344CB8AC3E}">
        <p14:creationId xmlns:p14="http://schemas.microsoft.com/office/powerpoint/2010/main" val="403183993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5214502-DB3D-3944-A435-D86EB02849CE}"/>
              </a:ext>
            </a:extLst>
          </p:cNvPr>
          <p:cNvSpPr>
            <a:spLocks noGrp="1"/>
          </p:cNvSpPr>
          <p:nvPr>
            <p:ph idx="1"/>
          </p:nvPr>
        </p:nvSpPr>
        <p:spPr>
          <a:xfrm>
            <a:off x="838199" y="1456791"/>
            <a:ext cx="10515599" cy="4755473"/>
          </a:xfrm>
        </p:spPr>
        <p:txBody>
          <a:bodyPr>
            <a:normAutofit/>
          </a:bodyPr>
          <a:lstStyle/>
          <a:p>
            <a:pPr marL="457200" indent="-457200">
              <a:lnSpc>
                <a:spcPct val="170000"/>
              </a:lnSpc>
              <a:buFont typeface="Arial" panose="020B0604020202020204" pitchFamily="34" charset="0"/>
              <a:buChar char="•"/>
            </a:pPr>
            <a:r>
              <a:rPr lang="en-US" dirty="0"/>
              <a:t>Women politicians are overwhelmingly affiliated with the Democratic Party.</a:t>
            </a:r>
          </a:p>
          <a:p>
            <a:pPr marL="457200" indent="-457200">
              <a:lnSpc>
                <a:spcPct val="170000"/>
              </a:lnSpc>
              <a:buFont typeface="Arial" panose="020B0604020202020204" pitchFamily="34" charset="0"/>
              <a:buChar char="•"/>
            </a:pPr>
            <a:r>
              <a:rPr lang="en-US" dirty="0"/>
              <a:t>Typically, the more local the political office, the more likely it is to be occupied by a woman.</a:t>
            </a:r>
          </a:p>
          <a:p>
            <a:pPr marL="457200" indent="-457200">
              <a:lnSpc>
                <a:spcPct val="170000"/>
              </a:lnSpc>
              <a:buFont typeface="Arial" panose="020B0604020202020204" pitchFamily="34" charset="0"/>
              <a:buChar char="•"/>
            </a:pPr>
            <a:r>
              <a:rPr lang="en-US" dirty="0"/>
              <a:t>Women are playing an increasingly major role in politics throughout the world, though the ratio of women to men in high-ranking positions of leadership is still low.</a:t>
            </a:r>
          </a:p>
        </p:txBody>
      </p:sp>
      <p:sp>
        <p:nvSpPr>
          <p:cNvPr id="2" name="Title 1">
            <a:extLst>
              <a:ext uri="{FF2B5EF4-FFF2-40B4-BE49-F238E27FC236}">
                <a16:creationId xmlns:a16="http://schemas.microsoft.com/office/drawing/2014/main" id="{4FA7F7F0-B9C7-6744-ABC7-0DD3BB51A428}"/>
              </a:ext>
            </a:extLst>
          </p:cNvPr>
          <p:cNvSpPr>
            <a:spLocks noGrp="1"/>
          </p:cNvSpPr>
          <p:nvPr>
            <p:ph type="title"/>
          </p:nvPr>
        </p:nvSpPr>
        <p:spPr/>
        <p:txBody>
          <a:bodyPr>
            <a:normAutofit/>
          </a:bodyPr>
          <a:lstStyle/>
          <a:p>
            <a:r>
              <a:rPr lang="en-US" dirty="0"/>
              <a:t>Gendered Inequality in Politics</a:t>
            </a:r>
          </a:p>
        </p:txBody>
      </p:sp>
    </p:spTree>
    <p:extLst>
      <p:ext uri="{BB962C8B-B14F-4D97-AF65-F5344CB8AC3E}">
        <p14:creationId xmlns:p14="http://schemas.microsoft.com/office/powerpoint/2010/main" val="151619679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70D159-0540-2743-9558-4C26038A3FD9}"/>
              </a:ext>
            </a:extLst>
          </p:cNvPr>
          <p:cNvSpPr>
            <a:spLocks noGrp="1"/>
          </p:cNvSpPr>
          <p:nvPr>
            <p:ph type="title"/>
          </p:nvPr>
        </p:nvSpPr>
        <p:spPr/>
        <p:txBody>
          <a:bodyPr/>
          <a:lstStyle/>
          <a:p>
            <a:r>
              <a:rPr lang="en-US" dirty="0"/>
              <a:t>10.4 Unanswered Questions</a:t>
            </a:r>
          </a:p>
        </p:txBody>
      </p:sp>
    </p:spTree>
    <p:extLst>
      <p:ext uri="{BB962C8B-B14F-4D97-AF65-F5344CB8AC3E}">
        <p14:creationId xmlns:p14="http://schemas.microsoft.com/office/powerpoint/2010/main" val="4648527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5214502-DB3D-3944-A435-D86EB02849CE}"/>
              </a:ext>
            </a:extLst>
          </p:cNvPr>
          <p:cNvSpPr>
            <a:spLocks noGrp="1"/>
          </p:cNvSpPr>
          <p:nvPr>
            <p:ph idx="1"/>
          </p:nvPr>
        </p:nvSpPr>
        <p:spPr>
          <a:xfrm>
            <a:off x="838199" y="1456791"/>
            <a:ext cx="10515599" cy="4755473"/>
          </a:xfrm>
        </p:spPr>
        <p:txBody>
          <a:bodyPr>
            <a:normAutofit/>
          </a:bodyPr>
          <a:lstStyle/>
          <a:p>
            <a:pPr marL="457200" indent="-457200">
              <a:lnSpc>
                <a:spcPct val="170000"/>
              </a:lnSpc>
              <a:buFont typeface="Arial" panose="020B0604020202020204" pitchFamily="34" charset="0"/>
              <a:buChar char="•"/>
            </a:pPr>
            <a:r>
              <a:rPr lang="en-US" b="1" dirty="0"/>
              <a:t>Sex segregation</a:t>
            </a:r>
            <a:r>
              <a:rPr lang="en-US" dirty="0"/>
              <a:t>: The concentration of men and women in different occupations.</a:t>
            </a:r>
          </a:p>
          <a:p>
            <a:pPr marL="457200" indent="-457200">
              <a:lnSpc>
                <a:spcPct val="170000"/>
              </a:lnSpc>
              <a:buFont typeface="Arial" panose="020B0604020202020204" pitchFamily="34" charset="0"/>
              <a:buChar char="•"/>
            </a:pPr>
            <a:r>
              <a:rPr lang="en-US" dirty="0"/>
              <a:t>The gender composition of a job is associated with the pay rec</a:t>
            </a:r>
            <a:r>
              <a:rPr lang="de-DE" dirty="0" err="1"/>
              <a:t>eived</a:t>
            </a:r>
            <a:r>
              <a:rPr lang="de-DE" dirty="0"/>
              <a:t> </a:t>
            </a:r>
            <a:r>
              <a:rPr lang="en-US" dirty="0"/>
              <a:t>for that job, and the pay is less for jobs with a higher proportion of women.</a:t>
            </a:r>
          </a:p>
        </p:txBody>
      </p:sp>
      <p:sp>
        <p:nvSpPr>
          <p:cNvPr id="2" name="Title 1">
            <a:extLst>
              <a:ext uri="{FF2B5EF4-FFF2-40B4-BE49-F238E27FC236}">
                <a16:creationId xmlns:a16="http://schemas.microsoft.com/office/drawing/2014/main" id="{4FA7F7F0-B9C7-6744-ABC7-0DD3BB51A428}"/>
              </a:ext>
            </a:extLst>
          </p:cNvPr>
          <p:cNvSpPr>
            <a:spLocks noGrp="1"/>
          </p:cNvSpPr>
          <p:nvPr>
            <p:ph type="title"/>
          </p:nvPr>
        </p:nvSpPr>
        <p:spPr/>
        <p:txBody>
          <a:bodyPr>
            <a:normAutofit fontScale="90000"/>
          </a:bodyPr>
          <a:lstStyle/>
          <a:p>
            <a:r>
              <a:rPr lang="en-US" dirty="0"/>
              <a:t>The Gender Pay Gap: Why Do Women Earn Less Than Men? (1 of 2)</a:t>
            </a:r>
          </a:p>
        </p:txBody>
      </p:sp>
    </p:spTree>
    <p:extLst>
      <p:ext uri="{BB962C8B-B14F-4D97-AF65-F5344CB8AC3E}">
        <p14:creationId xmlns:p14="http://schemas.microsoft.com/office/powerpoint/2010/main" val="367468415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5214502-DB3D-3944-A435-D86EB02849CE}"/>
              </a:ext>
            </a:extLst>
          </p:cNvPr>
          <p:cNvSpPr>
            <a:spLocks noGrp="1"/>
          </p:cNvSpPr>
          <p:nvPr>
            <p:ph idx="1"/>
          </p:nvPr>
        </p:nvSpPr>
        <p:spPr>
          <a:xfrm>
            <a:off x="838199" y="1456791"/>
            <a:ext cx="10515599" cy="4755473"/>
          </a:xfrm>
        </p:spPr>
        <p:txBody>
          <a:bodyPr>
            <a:normAutofit/>
          </a:bodyPr>
          <a:lstStyle/>
          <a:p>
            <a:pPr marL="457200" indent="-457200">
              <a:lnSpc>
                <a:spcPct val="170000"/>
              </a:lnSpc>
              <a:buFont typeface="Arial" panose="020B0604020202020204" pitchFamily="34" charset="0"/>
              <a:buChar char="•"/>
            </a:pPr>
            <a:r>
              <a:rPr lang="en-US" b="1" dirty="0"/>
              <a:t>Human capital theory</a:t>
            </a:r>
            <a:r>
              <a:rPr lang="en-US" dirty="0"/>
              <a:t>: The argument that individuals make investments in their own “human capital” to increase their productivity and earnings.</a:t>
            </a:r>
          </a:p>
          <a:p>
            <a:pPr marL="457200" indent="-457200">
              <a:lnSpc>
                <a:spcPct val="170000"/>
              </a:lnSpc>
              <a:buFont typeface="Arial" panose="020B0604020202020204" pitchFamily="34" charset="0"/>
              <a:buChar char="•"/>
            </a:pPr>
            <a:r>
              <a:rPr lang="en-US" dirty="0"/>
              <a:t>Feminist critics of human capital theory argue that women may not be able to freely “choose” certain occupations due to socialization and external obstacles.</a:t>
            </a:r>
          </a:p>
          <a:p>
            <a:pPr marL="457200" indent="-457200">
              <a:lnSpc>
                <a:spcPct val="170000"/>
              </a:lnSpc>
              <a:buFont typeface="Arial" panose="020B0604020202020204" pitchFamily="34" charset="0"/>
              <a:buChar char="•"/>
            </a:pPr>
            <a:r>
              <a:rPr lang="en-US" dirty="0"/>
              <a:t>The theory also neglects power differentials between men and women. As long as women’s work remains undervalued, pay will remain low.</a:t>
            </a:r>
          </a:p>
        </p:txBody>
      </p:sp>
      <p:sp>
        <p:nvSpPr>
          <p:cNvPr id="5" name="Title 4">
            <a:extLst>
              <a:ext uri="{FF2B5EF4-FFF2-40B4-BE49-F238E27FC236}">
                <a16:creationId xmlns:a16="http://schemas.microsoft.com/office/drawing/2014/main" id="{F150F463-B161-3C4A-829A-B45F037B3350}"/>
              </a:ext>
            </a:extLst>
          </p:cNvPr>
          <p:cNvSpPr>
            <a:spLocks noGrp="1"/>
          </p:cNvSpPr>
          <p:nvPr>
            <p:ph type="title"/>
          </p:nvPr>
        </p:nvSpPr>
        <p:spPr/>
        <p:txBody>
          <a:bodyPr>
            <a:normAutofit fontScale="90000"/>
          </a:bodyPr>
          <a:lstStyle/>
          <a:p>
            <a:r>
              <a:rPr lang="en-US" dirty="0"/>
              <a:t>The Gender Pay Gap: Why Do Women Earn Less Than Men? (2 of 2)</a:t>
            </a:r>
          </a:p>
        </p:txBody>
      </p:sp>
    </p:spTree>
    <p:extLst>
      <p:ext uri="{BB962C8B-B14F-4D97-AF65-F5344CB8AC3E}">
        <p14:creationId xmlns:p14="http://schemas.microsoft.com/office/powerpoint/2010/main" val="3666850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5214502-DB3D-3944-A435-D86EB02849CE}"/>
              </a:ext>
            </a:extLst>
          </p:cNvPr>
          <p:cNvSpPr>
            <a:spLocks noGrp="1"/>
          </p:cNvSpPr>
          <p:nvPr>
            <p:ph idx="1"/>
          </p:nvPr>
        </p:nvSpPr>
        <p:spPr>
          <a:xfrm>
            <a:off x="838199" y="1456791"/>
            <a:ext cx="10515599" cy="4755473"/>
          </a:xfrm>
        </p:spPr>
        <p:txBody>
          <a:bodyPr>
            <a:normAutofit/>
          </a:bodyPr>
          <a:lstStyle/>
          <a:p>
            <a:pPr marL="457200" indent="-457200">
              <a:lnSpc>
                <a:spcPct val="170000"/>
              </a:lnSpc>
              <a:buFont typeface="Arial" panose="020B0604020202020204" pitchFamily="34" charset="0"/>
              <a:buChar char="•"/>
            </a:pPr>
            <a:r>
              <a:rPr lang="en-US" dirty="0"/>
              <a:t>In Sweden, all parents receive 480 days of paid leave to use until their child turns eight and can reduce their work hours by 25 percent.</a:t>
            </a:r>
          </a:p>
          <a:p>
            <a:pPr marL="457200" indent="-457200">
              <a:lnSpc>
                <a:spcPct val="170000"/>
              </a:lnSpc>
              <a:buFont typeface="Arial" panose="020B0604020202020204" pitchFamily="34" charset="0"/>
              <a:buChar char="•"/>
            </a:pPr>
            <a:r>
              <a:rPr lang="en-US" dirty="0"/>
              <a:t>In the United States, only 12 percent of American employees work for companies that are eligible for even unpaid parental leave.</a:t>
            </a:r>
          </a:p>
          <a:p>
            <a:pPr marL="457200" indent="-457200">
              <a:lnSpc>
                <a:spcPct val="170000"/>
              </a:lnSpc>
              <a:buFont typeface="Arial" panose="020B0604020202020204" pitchFamily="34" charset="0"/>
              <a:buChar char="•"/>
            </a:pPr>
            <a:r>
              <a:rPr lang="en-US" dirty="0"/>
              <a:t>Family-friendly policies like Sweden’s help boost rates of employment, lifetime earnings, and returning workers to the same firm.</a:t>
            </a:r>
          </a:p>
        </p:txBody>
      </p:sp>
      <p:sp>
        <p:nvSpPr>
          <p:cNvPr id="2" name="Title 1">
            <a:extLst>
              <a:ext uri="{FF2B5EF4-FFF2-40B4-BE49-F238E27FC236}">
                <a16:creationId xmlns:a16="http://schemas.microsoft.com/office/drawing/2014/main" id="{4FA7F7F0-B9C7-6744-ABC7-0DD3BB51A428}"/>
              </a:ext>
            </a:extLst>
          </p:cNvPr>
          <p:cNvSpPr>
            <a:spLocks noGrp="1"/>
          </p:cNvSpPr>
          <p:nvPr>
            <p:ph type="title"/>
          </p:nvPr>
        </p:nvSpPr>
        <p:spPr/>
        <p:txBody>
          <a:bodyPr>
            <a:normAutofit/>
          </a:bodyPr>
          <a:lstStyle/>
          <a:p>
            <a:r>
              <a:rPr lang="en-US" dirty="0"/>
              <a:t>Increasing Gender Pay Equity: Lessons from Sweden</a:t>
            </a:r>
          </a:p>
        </p:txBody>
      </p:sp>
    </p:spTree>
    <p:extLst>
      <p:ext uri="{BB962C8B-B14F-4D97-AF65-F5344CB8AC3E}">
        <p14:creationId xmlns:p14="http://schemas.microsoft.com/office/powerpoint/2010/main" val="38930005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5214502-DB3D-3944-A435-D86EB02849CE}"/>
              </a:ext>
            </a:extLst>
          </p:cNvPr>
          <p:cNvSpPr>
            <a:spLocks noGrp="1"/>
          </p:cNvSpPr>
          <p:nvPr>
            <p:ph idx="1"/>
          </p:nvPr>
        </p:nvSpPr>
        <p:spPr>
          <a:xfrm>
            <a:off x="838199" y="1456791"/>
            <a:ext cx="10515599" cy="4755473"/>
          </a:xfrm>
        </p:spPr>
        <p:txBody>
          <a:bodyPr>
            <a:normAutofit/>
          </a:bodyPr>
          <a:lstStyle/>
          <a:p>
            <a:pPr marL="457200" indent="-457200">
              <a:lnSpc>
                <a:spcPct val="170000"/>
              </a:lnSpc>
              <a:buFont typeface="Arial" panose="020B0604020202020204" pitchFamily="34" charset="0"/>
              <a:buChar char="•"/>
            </a:pPr>
            <a:r>
              <a:rPr lang="en-US" dirty="0"/>
              <a:t>Traditional gender role beliefs and practices undermine the quality of men’s relationships, their freedom to choose professions that interest them, their physical and mental health, and their life spans.</a:t>
            </a:r>
          </a:p>
          <a:p>
            <a:pPr marL="457200" indent="-457200">
              <a:lnSpc>
                <a:spcPct val="170000"/>
              </a:lnSpc>
              <a:buFont typeface="Arial" panose="020B0604020202020204" pitchFamily="34" charset="0"/>
              <a:buChar char="•"/>
            </a:pPr>
            <a:r>
              <a:rPr lang="en-US" dirty="0"/>
              <a:t>Men are more likely than women to die of violent causes, risky and reckless behaviors, and suicide. </a:t>
            </a:r>
          </a:p>
          <a:p>
            <a:pPr marL="457200" indent="-457200">
              <a:lnSpc>
                <a:spcPct val="170000"/>
              </a:lnSpc>
              <a:buFont typeface="Arial" panose="020B0604020202020204" pitchFamily="34" charset="0"/>
              <a:buChar char="•"/>
            </a:pPr>
            <a:r>
              <a:rPr lang="en-US" dirty="0"/>
              <a:t>The pressure on men to make sacrifices so that they can provide for their families takes a long- and short-term toll on their personal relationships.</a:t>
            </a:r>
          </a:p>
        </p:txBody>
      </p:sp>
      <p:sp>
        <p:nvSpPr>
          <p:cNvPr id="2" name="Title 1">
            <a:extLst>
              <a:ext uri="{FF2B5EF4-FFF2-40B4-BE49-F238E27FC236}">
                <a16:creationId xmlns:a16="http://schemas.microsoft.com/office/drawing/2014/main" id="{4FA7F7F0-B9C7-6744-ABC7-0DD3BB51A428}"/>
              </a:ext>
            </a:extLst>
          </p:cNvPr>
          <p:cNvSpPr>
            <a:spLocks noGrp="1"/>
          </p:cNvSpPr>
          <p:nvPr>
            <p:ph type="title"/>
          </p:nvPr>
        </p:nvSpPr>
        <p:spPr/>
        <p:txBody>
          <a:bodyPr>
            <a:normAutofit/>
          </a:bodyPr>
          <a:lstStyle/>
          <a:p>
            <a:r>
              <a:rPr lang="en-US" dirty="0"/>
              <a:t>How Does Gender Inequality Affect Men?</a:t>
            </a:r>
          </a:p>
        </p:txBody>
      </p:sp>
    </p:spTree>
    <p:extLst>
      <p:ext uri="{BB962C8B-B14F-4D97-AF65-F5344CB8AC3E}">
        <p14:creationId xmlns:p14="http://schemas.microsoft.com/office/powerpoint/2010/main" val="31496174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5214502-DB3D-3944-A435-D86EB02849CE}"/>
              </a:ext>
            </a:extLst>
          </p:cNvPr>
          <p:cNvSpPr>
            <a:spLocks noGrp="1"/>
          </p:cNvSpPr>
          <p:nvPr>
            <p:ph idx="1"/>
          </p:nvPr>
        </p:nvSpPr>
        <p:spPr>
          <a:xfrm>
            <a:off x="838199" y="1456791"/>
            <a:ext cx="10515599" cy="4755473"/>
          </a:xfrm>
        </p:spPr>
        <p:txBody>
          <a:bodyPr>
            <a:normAutofit/>
          </a:bodyPr>
          <a:lstStyle/>
          <a:p>
            <a:pPr marL="457200" indent="-457200">
              <a:lnSpc>
                <a:spcPct val="170000"/>
              </a:lnSpc>
              <a:buFont typeface="Arial" panose="020B0604020202020204" pitchFamily="34" charset="0"/>
              <a:buChar char="•"/>
            </a:pPr>
            <a:r>
              <a:rPr lang="en-US" b="1" dirty="0"/>
              <a:t>Intersectionality</a:t>
            </a:r>
            <a:r>
              <a:rPr lang="en-US" dirty="0"/>
              <a:t>: A sociological perspective that holds that our multiple group memberships affect our lives in ways that are distinct from single group memberships. </a:t>
            </a:r>
          </a:p>
          <a:p>
            <a:pPr marL="457200" indent="-457200">
              <a:lnSpc>
                <a:spcPct val="170000"/>
              </a:lnSpc>
              <a:buFont typeface="Arial" panose="020B0604020202020204" pitchFamily="34" charset="0"/>
              <a:buChar char="•"/>
            </a:pPr>
            <a:r>
              <a:rPr lang="en-US" dirty="0"/>
              <a:t>For example, the experience of a Black female may be distinct from that of a White female or a Black male.</a:t>
            </a:r>
          </a:p>
        </p:txBody>
      </p:sp>
      <p:sp>
        <p:nvSpPr>
          <p:cNvPr id="2" name="Title 1">
            <a:extLst>
              <a:ext uri="{FF2B5EF4-FFF2-40B4-BE49-F238E27FC236}">
                <a16:creationId xmlns:a16="http://schemas.microsoft.com/office/drawing/2014/main" id="{4FA7F7F0-B9C7-6744-ABC7-0DD3BB51A428}"/>
              </a:ext>
            </a:extLst>
          </p:cNvPr>
          <p:cNvSpPr>
            <a:spLocks noGrp="1"/>
          </p:cNvSpPr>
          <p:nvPr>
            <p:ph type="title"/>
          </p:nvPr>
        </p:nvSpPr>
        <p:spPr/>
        <p:txBody>
          <a:bodyPr/>
          <a:lstStyle/>
          <a:p>
            <a:r>
              <a:rPr lang="en-US" dirty="0"/>
              <a:t>Intersectionality</a:t>
            </a:r>
          </a:p>
        </p:txBody>
      </p:sp>
    </p:spTree>
    <p:extLst>
      <p:ext uri="{BB962C8B-B14F-4D97-AF65-F5344CB8AC3E}">
        <p14:creationId xmlns:p14="http://schemas.microsoft.com/office/powerpoint/2010/main" val="191693672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5214502-DB3D-3944-A435-D86EB02849CE}"/>
              </a:ext>
            </a:extLst>
          </p:cNvPr>
          <p:cNvSpPr>
            <a:spLocks noGrp="1"/>
          </p:cNvSpPr>
          <p:nvPr>
            <p:ph idx="1"/>
          </p:nvPr>
        </p:nvSpPr>
        <p:spPr>
          <a:xfrm>
            <a:off x="838199" y="1456791"/>
            <a:ext cx="10515599" cy="4755473"/>
          </a:xfrm>
        </p:spPr>
        <p:txBody>
          <a:bodyPr>
            <a:normAutofit/>
          </a:bodyPr>
          <a:lstStyle/>
          <a:p>
            <a:pPr marL="457200" indent="-457200">
              <a:lnSpc>
                <a:spcPct val="170000"/>
              </a:lnSpc>
              <a:buFont typeface="Arial" panose="020B0604020202020204" pitchFamily="34" charset="0"/>
              <a:buChar char="•"/>
            </a:pPr>
            <a:r>
              <a:rPr lang="en-US" dirty="0"/>
              <a:t>A World Health Organization study indicated that more than one-third of all women around the world have been abused in some way by intimate partners.</a:t>
            </a:r>
          </a:p>
          <a:p>
            <a:pPr marL="457200" indent="-457200">
              <a:lnSpc>
                <a:spcPct val="170000"/>
              </a:lnSpc>
              <a:buFont typeface="Arial" panose="020B0604020202020204" pitchFamily="34" charset="0"/>
              <a:buChar char="•"/>
            </a:pPr>
            <a:r>
              <a:rPr lang="en-US" b="1" dirty="0"/>
              <a:t>Rape</a:t>
            </a:r>
            <a:r>
              <a:rPr lang="en-US" dirty="0"/>
              <a:t>: The forcing of nonconsensual vaginal, oral, or anal intercourse.</a:t>
            </a:r>
          </a:p>
          <a:p>
            <a:pPr marL="457200" indent="-457200">
              <a:lnSpc>
                <a:spcPct val="170000"/>
              </a:lnSpc>
              <a:buFont typeface="Arial" panose="020B0604020202020204" pitchFamily="34" charset="0"/>
              <a:buChar char="•"/>
            </a:pPr>
            <a:r>
              <a:rPr lang="en-US" dirty="0"/>
              <a:t>One in five women worldwide will be a victim of rape or attempted rape in her lifetime.</a:t>
            </a:r>
          </a:p>
        </p:txBody>
      </p:sp>
      <p:sp>
        <p:nvSpPr>
          <p:cNvPr id="2" name="Title 1">
            <a:extLst>
              <a:ext uri="{FF2B5EF4-FFF2-40B4-BE49-F238E27FC236}">
                <a16:creationId xmlns:a16="http://schemas.microsoft.com/office/drawing/2014/main" id="{4FA7F7F0-B9C7-6744-ABC7-0DD3BB51A428}"/>
              </a:ext>
            </a:extLst>
          </p:cNvPr>
          <p:cNvSpPr>
            <a:spLocks noGrp="1"/>
          </p:cNvSpPr>
          <p:nvPr>
            <p:ph type="title"/>
          </p:nvPr>
        </p:nvSpPr>
        <p:spPr/>
        <p:txBody>
          <a:bodyPr>
            <a:normAutofit/>
          </a:bodyPr>
          <a:lstStyle/>
          <a:p>
            <a:r>
              <a:rPr lang="en-US" dirty="0"/>
              <a:t>Why Are Women So Often the Targets of Violence? (1 of 2)</a:t>
            </a:r>
          </a:p>
        </p:txBody>
      </p:sp>
    </p:spTree>
    <p:extLst>
      <p:ext uri="{BB962C8B-B14F-4D97-AF65-F5344CB8AC3E}">
        <p14:creationId xmlns:p14="http://schemas.microsoft.com/office/powerpoint/2010/main" val="207950787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5214502-DB3D-3944-A435-D86EB02849CE}"/>
              </a:ext>
            </a:extLst>
          </p:cNvPr>
          <p:cNvSpPr>
            <a:spLocks noGrp="1"/>
          </p:cNvSpPr>
          <p:nvPr>
            <p:ph idx="1"/>
          </p:nvPr>
        </p:nvSpPr>
        <p:spPr>
          <a:xfrm>
            <a:off x="838199" y="1456791"/>
            <a:ext cx="10515599" cy="4755473"/>
          </a:xfrm>
        </p:spPr>
        <p:txBody>
          <a:bodyPr>
            <a:normAutofit/>
          </a:bodyPr>
          <a:lstStyle/>
          <a:p>
            <a:pPr marL="457200" indent="-457200">
              <a:lnSpc>
                <a:spcPct val="170000"/>
              </a:lnSpc>
              <a:buFont typeface="Arial" panose="020B0604020202020204" pitchFamily="34" charset="0"/>
              <a:buChar char="•"/>
            </a:pPr>
            <a:r>
              <a:rPr lang="en-US" dirty="0"/>
              <a:t>Research on male victims of rape indicate that 16 percent of men have experienced sexual assault by age 18, and gay and transgender men are particularly vulnerable.</a:t>
            </a:r>
          </a:p>
          <a:p>
            <a:pPr marL="457200" indent="-457200">
              <a:lnSpc>
                <a:spcPct val="170000"/>
              </a:lnSpc>
              <a:buFont typeface="Arial" panose="020B0604020202020204" pitchFamily="34" charset="0"/>
              <a:buChar char="•"/>
            </a:pPr>
            <a:r>
              <a:rPr lang="en-US" dirty="0"/>
              <a:t>Many rapes go unreported.</a:t>
            </a:r>
          </a:p>
          <a:p>
            <a:pPr marL="457200" indent="-457200">
              <a:lnSpc>
                <a:spcPct val="170000"/>
              </a:lnSpc>
              <a:buFont typeface="Arial" panose="020B0604020202020204" pitchFamily="34" charset="0"/>
              <a:buChar char="•"/>
            </a:pPr>
            <a:r>
              <a:rPr lang="en-US" dirty="0"/>
              <a:t>Most rapes are committed by relatives, partners, or acquaintances.</a:t>
            </a:r>
          </a:p>
        </p:txBody>
      </p:sp>
      <p:sp>
        <p:nvSpPr>
          <p:cNvPr id="2" name="Title 1">
            <a:extLst>
              <a:ext uri="{FF2B5EF4-FFF2-40B4-BE49-F238E27FC236}">
                <a16:creationId xmlns:a16="http://schemas.microsoft.com/office/drawing/2014/main" id="{4FA7F7F0-B9C7-6744-ABC7-0DD3BB51A428}"/>
              </a:ext>
            </a:extLst>
          </p:cNvPr>
          <p:cNvSpPr>
            <a:spLocks noGrp="1"/>
          </p:cNvSpPr>
          <p:nvPr>
            <p:ph type="title"/>
          </p:nvPr>
        </p:nvSpPr>
        <p:spPr/>
        <p:txBody>
          <a:bodyPr>
            <a:normAutofit/>
          </a:bodyPr>
          <a:lstStyle/>
          <a:p>
            <a:r>
              <a:rPr lang="en-US" dirty="0"/>
              <a:t>Why Are Women So Often the Targets of Violence? (2 of 2)</a:t>
            </a:r>
          </a:p>
        </p:txBody>
      </p:sp>
    </p:spTree>
    <p:extLst>
      <p:ext uri="{BB962C8B-B14F-4D97-AF65-F5344CB8AC3E}">
        <p14:creationId xmlns:p14="http://schemas.microsoft.com/office/powerpoint/2010/main" val="56455048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5214502-DB3D-3944-A435-D86EB02849CE}"/>
              </a:ext>
            </a:extLst>
          </p:cNvPr>
          <p:cNvSpPr>
            <a:spLocks noGrp="1"/>
          </p:cNvSpPr>
          <p:nvPr>
            <p:ph idx="1"/>
          </p:nvPr>
        </p:nvSpPr>
        <p:spPr>
          <a:xfrm>
            <a:off x="838199" y="1456791"/>
            <a:ext cx="10515599" cy="4755473"/>
          </a:xfrm>
        </p:spPr>
        <p:txBody>
          <a:bodyPr>
            <a:normAutofit/>
          </a:bodyPr>
          <a:lstStyle/>
          <a:p>
            <a:pPr marL="457200" indent="-457200">
              <a:lnSpc>
                <a:spcPct val="170000"/>
              </a:lnSpc>
              <a:buFont typeface="Arial" panose="020B0604020202020204" pitchFamily="34" charset="0"/>
              <a:buChar char="•"/>
            </a:pPr>
            <a:r>
              <a:rPr lang="en-US" dirty="0"/>
              <a:t>Some radical feminists claim that men are socialized to regard women as sex objects, which leads to a sense of male sexual entitlement and “rape culture” in which male domination fosters a state of continual fear in women. </a:t>
            </a:r>
          </a:p>
          <a:p>
            <a:pPr marL="457200" indent="-457200">
              <a:lnSpc>
                <a:spcPct val="170000"/>
              </a:lnSpc>
              <a:buFont typeface="Arial" panose="020B0604020202020204" pitchFamily="34" charset="0"/>
              <a:buChar char="•"/>
            </a:pPr>
            <a:r>
              <a:rPr lang="en-US" dirty="0"/>
              <a:t>Female victims of sexual assault are often victimized again by judges, community members, and mass media that hold women “responsible” for their sexual victimization. </a:t>
            </a:r>
          </a:p>
        </p:txBody>
      </p:sp>
      <p:sp>
        <p:nvSpPr>
          <p:cNvPr id="2" name="Title 1">
            <a:extLst>
              <a:ext uri="{FF2B5EF4-FFF2-40B4-BE49-F238E27FC236}">
                <a16:creationId xmlns:a16="http://schemas.microsoft.com/office/drawing/2014/main" id="{4FA7F7F0-B9C7-6744-ABC7-0DD3BB51A428}"/>
              </a:ext>
            </a:extLst>
          </p:cNvPr>
          <p:cNvSpPr>
            <a:spLocks noGrp="1"/>
          </p:cNvSpPr>
          <p:nvPr>
            <p:ph type="title"/>
          </p:nvPr>
        </p:nvSpPr>
        <p:spPr/>
        <p:txBody>
          <a:bodyPr>
            <a:normAutofit/>
          </a:bodyPr>
          <a:lstStyle/>
          <a:p>
            <a:r>
              <a:rPr lang="en-US" dirty="0"/>
              <a:t>Why Does Violence Persist? Competing Perspectives (1 of 2)</a:t>
            </a:r>
          </a:p>
        </p:txBody>
      </p:sp>
    </p:spTree>
    <p:extLst>
      <p:ext uri="{BB962C8B-B14F-4D97-AF65-F5344CB8AC3E}">
        <p14:creationId xmlns:p14="http://schemas.microsoft.com/office/powerpoint/2010/main" val="51469909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5214502-DB3D-3944-A435-D86EB02849CE}"/>
              </a:ext>
            </a:extLst>
          </p:cNvPr>
          <p:cNvSpPr>
            <a:spLocks noGrp="1"/>
          </p:cNvSpPr>
          <p:nvPr>
            <p:ph idx="1"/>
          </p:nvPr>
        </p:nvSpPr>
        <p:spPr>
          <a:xfrm>
            <a:off x="838199" y="1456791"/>
            <a:ext cx="10515599" cy="4755473"/>
          </a:xfrm>
        </p:spPr>
        <p:txBody>
          <a:bodyPr>
            <a:normAutofit/>
          </a:bodyPr>
          <a:lstStyle/>
          <a:p>
            <a:pPr marL="457200" indent="-457200">
              <a:lnSpc>
                <a:spcPct val="170000"/>
              </a:lnSpc>
              <a:buFont typeface="Arial" panose="020B0604020202020204" pitchFamily="34" charset="0"/>
              <a:buChar char="•"/>
            </a:pPr>
            <a:r>
              <a:rPr lang="en-US" dirty="0"/>
              <a:t>Rape has long been used as an instrument of war to dehumanize the victims, break apart families, and weaken the resolve of victims to resist their aggressors. </a:t>
            </a:r>
          </a:p>
          <a:p>
            <a:pPr marL="457200" indent="-457200">
              <a:lnSpc>
                <a:spcPct val="170000"/>
              </a:lnSpc>
              <a:buFont typeface="Arial" panose="020B0604020202020204" pitchFamily="34" charset="0"/>
              <a:buChar char="•"/>
            </a:pPr>
            <a:r>
              <a:rPr lang="en-US" dirty="0"/>
              <a:t>The intersections of race, class, sexual orientation, and immigrant status may render a person more or less vulnerable to gender-based mistreatment.</a:t>
            </a:r>
          </a:p>
        </p:txBody>
      </p:sp>
      <p:sp>
        <p:nvSpPr>
          <p:cNvPr id="2" name="Title 1">
            <a:extLst>
              <a:ext uri="{FF2B5EF4-FFF2-40B4-BE49-F238E27FC236}">
                <a16:creationId xmlns:a16="http://schemas.microsoft.com/office/drawing/2014/main" id="{4FA7F7F0-B9C7-6744-ABC7-0DD3BB51A428}"/>
              </a:ext>
            </a:extLst>
          </p:cNvPr>
          <p:cNvSpPr>
            <a:spLocks noGrp="1"/>
          </p:cNvSpPr>
          <p:nvPr>
            <p:ph type="title"/>
          </p:nvPr>
        </p:nvSpPr>
        <p:spPr/>
        <p:txBody>
          <a:bodyPr>
            <a:normAutofit/>
          </a:bodyPr>
          <a:lstStyle/>
          <a:p>
            <a:r>
              <a:rPr lang="en-US" dirty="0"/>
              <a:t>Why Does Violence Persist? Competing Perspectives (2 of 2)</a:t>
            </a:r>
          </a:p>
        </p:txBody>
      </p:sp>
    </p:spTree>
    <p:extLst>
      <p:ext uri="{BB962C8B-B14F-4D97-AF65-F5344CB8AC3E}">
        <p14:creationId xmlns:p14="http://schemas.microsoft.com/office/powerpoint/2010/main" val="319954585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70D159-0540-2743-9558-4C26038A3FD9}"/>
              </a:ext>
            </a:extLst>
          </p:cNvPr>
          <p:cNvSpPr>
            <a:spLocks noGrp="1"/>
          </p:cNvSpPr>
          <p:nvPr>
            <p:ph type="title"/>
          </p:nvPr>
        </p:nvSpPr>
        <p:spPr/>
        <p:txBody>
          <a:bodyPr/>
          <a:lstStyle/>
          <a:p>
            <a:r>
              <a:rPr lang="en-US" dirty="0"/>
              <a:t>Review &amp; Discuss</a:t>
            </a:r>
          </a:p>
        </p:txBody>
      </p:sp>
    </p:spTree>
    <p:extLst>
      <p:ext uri="{BB962C8B-B14F-4D97-AF65-F5344CB8AC3E}">
        <p14:creationId xmlns:p14="http://schemas.microsoft.com/office/powerpoint/2010/main" val="153087590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5214502-DB3D-3944-A435-D86EB02849CE}"/>
              </a:ext>
            </a:extLst>
          </p:cNvPr>
          <p:cNvSpPr>
            <a:spLocks noGrp="1"/>
          </p:cNvSpPr>
          <p:nvPr>
            <p:ph idx="1"/>
          </p:nvPr>
        </p:nvSpPr>
        <p:spPr>
          <a:xfrm>
            <a:off x="838199" y="1456791"/>
            <a:ext cx="10515599" cy="4755473"/>
          </a:xfrm>
        </p:spPr>
        <p:txBody>
          <a:bodyPr>
            <a:normAutofit/>
          </a:bodyPr>
          <a:lstStyle/>
          <a:p>
            <a:pPr>
              <a:lnSpc>
                <a:spcPct val="170000"/>
              </a:lnSpc>
            </a:pPr>
            <a:r>
              <a:rPr lang="en-US" dirty="0"/>
              <a:t>What is gender?</a:t>
            </a:r>
          </a:p>
          <a:p>
            <a:pPr marL="457200" indent="-457200">
              <a:lnSpc>
                <a:spcPct val="170000"/>
              </a:lnSpc>
              <a:buFont typeface="+mj-lt"/>
              <a:buAutoNum type="alphaUcPeriod"/>
            </a:pPr>
            <a:r>
              <a:rPr lang="en-US" dirty="0"/>
              <a:t>the biological and anatomical differences distinguishing females from males</a:t>
            </a:r>
          </a:p>
          <a:p>
            <a:pPr marL="457200" indent="-457200">
              <a:lnSpc>
                <a:spcPct val="170000"/>
              </a:lnSpc>
              <a:buFont typeface="+mj-lt"/>
              <a:buAutoNum type="alphaUcPeriod"/>
            </a:pPr>
            <a:r>
              <a:rPr lang="en-US" dirty="0"/>
              <a:t>innate differences in character and ability between men and women</a:t>
            </a:r>
          </a:p>
          <a:p>
            <a:pPr marL="457200" indent="-457200">
              <a:lnSpc>
                <a:spcPct val="170000"/>
              </a:lnSpc>
              <a:buFont typeface="+mj-lt"/>
              <a:buAutoNum type="alphaUcPeriod"/>
            </a:pPr>
            <a:r>
              <a:rPr lang="en-US" dirty="0"/>
              <a:t>social expectations about behavior regarded as appropriate for males and females</a:t>
            </a:r>
          </a:p>
          <a:p>
            <a:pPr marL="457200" indent="-457200">
              <a:lnSpc>
                <a:spcPct val="170000"/>
              </a:lnSpc>
              <a:buFont typeface="+mj-lt"/>
              <a:buAutoNum type="alphaUcPeriod"/>
            </a:pPr>
            <a:r>
              <a:rPr lang="en-US" dirty="0"/>
              <a:t>an aspect of personal identity defined by sexual preference</a:t>
            </a:r>
          </a:p>
        </p:txBody>
      </p:sp>
      <p:sp>
        <p:nvSpPr>
          <p:cNvPr id="2" name="Title 1">
            <a:extLst>
              <a:ext uri="{FF2B5EF4-FFF2-40B4-BE49-F238E27FC236}">
                <a16:creationId xmlns:a16="http://schemas.microsoft.com/office/drawing/2014/main" id="{4FA7F7F0-B9C7-6744-ABC7-0DD3BB51A428}"/>
              </a:ext>
            </a:extLst>
          </p:cNvPr>
          <p:cNvSpPr>
            <a:spLocks noGrp="1"/>
          </p:cNvSpPr>
          <p:nvPr>
            <p:ph type="title"/>
          </p:nvPr>
        </p:nvSpPr>
        <p:spPr/>
        <p:txBody>
          <a:bodyPr/>
          <a:lstStyle/>
          <a:p>
            <a:r>
              <a:rPr lang="en-US" dirty="0"/>
              <a:t>Review Question 1</a:t>
            </a:r>
          </a:p>
        </p:txBody>
      </p:sp>
    </p:spTree>
    <p:extLst>
      <p:ext uri="{BB962C8B-B14F-4D97-AF65-F5344CB8AC3E}">
        <p14:creationId xmlns:p14="http://schemas.microsoft.com/office/powerpoint/2010/main" val="263828825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5214502-DB3D-3944-A435-D86EB02849CE}"/>
              </a:ext>
            </a:extLst>
          </p:cNvPr>
          <p:cNvSpPr>
            <a:spLocks noGrp="1"/>
          </p:cNvSpPr>
          <p:nvPr>
            <p:ph idx="1"/>
          </p:nvPr>
        </p:nvSpPr>
        <p:spPr>
          <a:xfrm>
            <a:off x="838199" y="1456791"/>
            <a:ext cx="10515599" cy="4755473"/>
          </a:xfrm>
        </p:spPr>
        <p:txBody>
          <a:bodyPr>
            <a:normAutofit/>
          </a:bodyPr>
          <a:lstStyle/>
          <a:p>
            <a:pPr>
              <a:lnSpc>
                <a:spcPct val="170000"/>
              </a:lnSpc>
            </a:pPr>
            <a:r>
              <a:rPr lang="en-US" dirty="0"/>
              <a:t>The learning of gender roles through social factors such as schooling, the media, and family is known as</a:t>
            </a:r>
          </a:p>
          <a:p>
            <a:pPr marL="457200" indent="-457200">
              <a:lnSpc>
                <a:spcPct val="170000"/>
              </a:lnSpc>
              <a:buFont typeface="+mj-lt"/>
              <a:buAutoNum type="alphaUcPeriod"/>
            </a:pPr>
            <a:r>
              <a:rPr lang="en-US" dirty="0"/>
              <a:t>gendering.</a:t>
            </a:r>
          </a:p>
          <a:p>
            <a:pPr marL="457200" indent="-457200">
              <a:lnSpc>
                <a:spcPct val="170000"/>
              </a:lnSpc>
              <a:buFont typeface="+mj-lt"/>
              <a:buAutoNum type="alphaUcPeriod"/>
            </a:pPr>
            <a:r>
              <a:rPr lang="en-US" dirty="0"/>
              <a:t>social construction.</a:t>
            </a:r>
          </a:p>
          <a:p>
            <a:pPr marL="457200" indent="-457200">
              <a:lnSpc>
                <a:spcPct val="170000"/>
              </a:lnSpc>
              <a:buFont typeface="+mj-lt"/>
              <a:buAutoNum type="alphaUcPeriod"/>
            </a:pPr>
            <a:r>
              <a:rPr lang="en-US" dirty="0"/>
              <a:t>gender education.</a:t>
            </a:r>
          </a:p>
          <a:p>
            <a:pPr marL="457200" indent="-457200">
              <a:lnSpc>
                <a:spcPct val="170000"/>
              </a:lnSpc>
              <a:buFont typeface="+mj-lt"/>
              <a:buAutoNum type="alphaUcPeriod"/>
            </a:pPr>
            <a:r>
              <a:rPr lang="en-US" dirty="0"/>
              <a:t>gender socialization.</a:t>
            </a:r>
          </a:p>
        </p:txBody>
      </p:sp>
      <p:sp>
        <p:nvSpPr>
          <p:cNvPr id="2" name="Title 1">
            <a:extLst>
              <a:ext uri="{FF2B5EF4-FFF2-40B4-BE49-F238E27FC236}">
                <a16:creationId xmlns:a16="http://schemas.microsoft.com/office/drawing/2014/main" id="{4FA7F7F0-B9C7-6744-ABC7-0DD3BB51A428}"/>
              </a:ext>
            </a:extLst>
          </p:cNvPr>
          <p:cNvSpPr>
            <a:spLocks noGrp="1"/>
          </p:cNvSpPr>
          <p:nvPr>
            <p:ph type="title"/>
          </p:nvPr>
        </p:nvSpPr>
        <p:spPr/>
        <p:txBody>
          <a:bodyPr/>
          <a:lstStyle/>
          <a:p>
            <a:r>
              <a:rPr lang="en-US" dirty="0"/>
              <a:t>Review Question 2</a:t>
            </a:r>
          </a:p>
        </p:txBody>
      </p:sp>
    </p:spTree>
    <p:extLst>
      <p:ext uri="{BB962C8B-B14F-4D97-AF65-F5344CB8AC3E}">
        <p14:creationId xmlns:p14="http://schemas.microsoft.com/office/powerpoint/2010/main" val="125650449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5214502-DB3D-3944-A435-D86EB02849CE}"/>
              </a:ext>
            </a:extLst>
          </p:cNvPr>
          <p:cNvSpPr>
            <a:spLocks noGrp="1"/>
          </p:cNvSpPr>
          <p:nvPr>
            <p:ph idx="1"/>
          </p:nvPr>
        </p:nvSpPr>
        <p:spPr>
          <a:xfrm>
            <a:off x="838199" y="1456791"/>
            <a:ext cx="10515599" cy="4755473"/>
          </a:xfrm>
        </p:spPr>
        <p:txBody>
          <a:bodyPr>
            <a:normAutofit/>
          </a:bodyPr>
          <a:lstStyle/>
          <a:p>
            <a:pPr>
              <a:lnSpc>
                <a:spcPct val="170000"/>
              </a:lnSpc>
            </a:pPr>
            <a:r>
              <a:rPr lang="en-US" dirty="0"/>
              <a:t>A woman putting on makeup and a man yelling at someone when he really wants to cry are both examples of</a:t>
            </a:r>
          </a:p>
          <a:p>
            <a:pPr marL="457200" indent="-457200">
              <a:lnSpc>
                <a:spcPct val="170000"/>
              </a:lnSpc>
              <a:buFont typeface="+mj-lt"/>
              <a:buAutoNum type="alphaUcPeriod"/>
            </a:pPr>
            <a:r>
              <a:rPr lang="en-US" dirty="0"/>
              <a:t>“doing gender.”</a:t>
            </a:r>
          </a:p>
          <a:p>
            <a:pPr marL="457200" indent="-457200">
              <a:lnSpc>
                <a:spcPct val="170000"/>
              </a:lnSpc>
              <a:buFont typeface="+mj-lt"/>
              <a:buAutoNum type="alphaUcPeriod"/>
            </a:pPr>
            <a:r>
              <a:rPr lang="en-US" dirty="0"/>
              <a:t>instinctual behavior.</a:t>
            </a:r>
          </a:p>
          <a:p>
            <a:pPr marL="457200" indent="-457200">
              <a:lnSpc>
                <a:spcPct val="170000"/>
              </a:lnSpc>
              <a:buFont typeface="+mj-lt"/>
              <a:buAutoNum type="alphaUcPeriod"/>
            </a:pPr>
            <a:r>
              <a:rPr lang="en-US" dirty="0"/>
              <a:t>self-restraint.</a:t>
            </a:r>
          </a:p>
          <a:p>
            <a:pPr marL="457200" indent="-457200">
              <a:lnSpc>
                <a:spcPct val="170000"/>
              </a:lnSpc>
              <a:buFont typeface="+mj-lt"/>
              <a:buAutoNum type="alphaUcPeriod"/>
            </a:pPr>
            <a:r>
              <a:rPr lang="en-US" dirty="0"/>
              <a:t>the importance of gender.</a:t>
            </a:r>
          </a:p>
        </p:txBody>
      </p:sp>
      <p:sp>
        <p:nvSpPr>
          <p:cNvPr id="2" name="Title 1">
            <a:extLst>
              <a:ext uri="{FF2B5EF4-FFF2-40B4-BE49-F238E27FC236}">
                <a16:creationId xmlns:a16="http://schemas.microsoft.com/office/drawing/2014/main" id="{4FA7F7F0-B9C7-6744-ABC7-0DD3BB51A428}"/>
              </a:ext>
            </a:extLst>
          </p:cNvPr>
          <p:cNvSpPr>
            <a:spLocks noGrp="1"/>
          </p:cNvSpPr>
          <p:nvPr>
            <p:ph type="title"/>
          </p:nvPr>
        </p:nvSpPr>
        <p:spPr/>
        <p:txBody>
          <a:bodyPr/>
          <a:lstStyle/>
          <a:p>
            <a:r>
              <a:rPr lang="en-US" dirty="0"/>
              <a:t>Review Question 3</a:t>
            </a:r>
          </a:p>
        </p:txBody>
      </p:sp>
    </p:spTree>
    <p:extLst>
      <p:ext uri="{BB962C8B-B14F-4D97-AF65-F5344CB8AC3E}">
        <p14:creationId xmlns:p14="http://schemas.microsoft.com/office/powerpoint/2010/main" val="127969760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5214502-DB3D-3944-A435-D86EB02849CE}"/>
              </a:ext>
            </a:extLst>
          </p:cNvPr>
          <p:cNvSpPr>
            <a:spLocks noGrp="1"/>
          </p:cNvSpPr>
          <p:nvPr>
            <p:ph idx="1"/>
          </p:nvPr>
        </p:nvSpPr>
        <p:spPr>
          <a:xfrm>
            <a:off x="838199" y="1456791"/>
            <a:ext cx="10515599" cy="4755473"/>
          </a:xfrm>
        </p:spPr>
        <p:txBody>
          <a:bodyPr>
            <a:normAutofit fontScale="92500" lnSpcReduction="20000"/>
          </a:bodyPr>
          <a:lstStyle/>
          <a:p>
            <a:pPr>
              <a:lnSpc>
                <a:spcPct val="170000"/>
              </a:lnSpc>
            </a:pPr>
            <a:r>
              <a:rPr lang="en-US" dirty="0"/>
              <a:t>While Joni used to enjoy reading magazines like </a:t>
            </a:r>
            <a:r>
              <a:rPr lang="en-US" i="1" dirty="0"/>
              <a:t>Cosmopolitan</a:t>
            </a:r>
            <a:r>
              <a:rPr lang="en-US" dirty="0"/>
              <a:t>, she recently canceled her subscription after coming to the conclusion that the magazine was not actually for women but for men, as most of the articles were geared toward helping women become more attractive to men. Joni’s perspective most closely resembles</a:t>
            </a:r>
          </a:p>
          <a:p>
            <a:pPr marL="457200" indent="-457200">
              <a:lnSpc>
                <a:spcPct val="170000"/>
              </a:lnSpc>
              <a:buFont typeface="+mj-lt"/>
              <a:buAutoNum type="alphaUcPeriod"/>
            </a:pPr>
            <a:r>
              <a:rPr lang="en-US" dirty="0"/>
              <a:t>a functionalist approach to gender.</a:t>
            </a:r>
          </a:p>
          <a:p>
            <a:pPr marL="457200" indent="-457200">
              <a:lnSpc>
                <a:spcPct val="170000"/>
              </a:lnSpc>
              <a:buFont typeface="+mj-lt"/>
              <a:buAutoNum type="alphaUcPeriod"/>
            </a:pPr>
            <a:r>
              <a:rPr lang="en-US" dirty="0"/>
              <a:t>liberal feminism.</a:t>
            </a:r>
          </a:p>
          <a:p>
            <a:pPr marL="457200" indent="-457200">
              <a:lnSpc>
                <a:spcPct val="170000"/>
              </a:lnSpc>
              <a:buFont typeface="+mj-lt"/>
              <a:buAutoNum type="alphaUcPeriod"/>
            </a:pPr>
            <a:r>
              <a:rPr lang="en-US" dirty="0"/>
              <a:t>radical feminism.</a:t>
            </a:r>
          </a:p>
          <a:p>
            <a:pPr marL="457200" indent="-457200">
              <a:lnSpc>
                <a:spcPct val="170000"/>
              </a:lnSpc>
              <a:buFont typeface="+mj-lt"/>
              <a:buAutoNum type="alphaUcPeriod"/>
            </a:pPr>
            <a:r>
              <a:rPr lang="en-US" dirty="0"/>
              <a:t>postmodern feminism.</a:t>
            </a:r>
          </a:p>
        </p:txBody>
      </p:sp>
      <p:sp>
        <p:nvSpPr>
          <p:cNvPr id="2" name="Title 1">
            <a:extLst>
              <a:ext uri="{FF2B5EF4-FFF2-40B4-BE49-F238E27FC236}">
                <a16:creationId xmlns:a16="http://schemas.microsoft.com/office/drawing/2014/main" id="{4FA7F7F0-B9C7-6744-ABC7-0DD3BB51A428}"/>
              </a:ext>
            </a:extLst>
          </p:cNvPr>
          <p:cNvSpPr>
            <a:spLocks noGrp="1"/>
          </p:cNvSpPr>
          <p:nvPr>
            <p:ph type="title"/>
          </p:nvPr>
        </p:nvSpPr>
        <p:spPr/>
        <p:txBody>
          <a:bodyPr/>
          <a:lstStyle/>
          <a:p>
            <a:r>
              <a:rPr lang="en-US" dirty="0"/>
              <a:t>Review Question 4</a:t>
            </a:r>
          </a:p>
        </p:txBody>
      </p:sp>
    </p:spTree>
    <p:extLst>
      <p:ext uri="{BB962C8B-B14F-4D97-AF65-F5344CB8AC3E}">
        <p14:creationId xmlns:p14="http://schemas.microsoft.com/office/powerpoint/2010/main" val="380328138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5214502-DB3D-3944-A435-D86EB02849CE}"/>
              </a:ext>
            </a:extLst>
          </p:cNvPr>
          <p:cNvSpPr>
            <a:spLocks noGrp="1"/>
          </p:cNvSpPr>
          <p:nvPr>
            <p:ph idx="1"/>
          </p:nvPr>
        </p:nvSpPr>
        <p:spPr>
          <a:xfrm>
            <a:off x="838199" y="1456791"/>
            <a:ext cx="10515599" cy="4755473"/>
          </a:xfrm>
        </p:spPr>
        <p:txBody>
          <a:bodyPr>
            <a:normAutofit lnSpcReduction="10000"/>
          </a:bodyPr>
          <a:lstStyle/>
          <a:p>
            <a:pPr>
              <a:lnSpc>
                <a:spcPct val="170000"/>
              </a:lnSpc>
            </a:pPr>
            <a:r>
              <a:rPr lang="en-US" dirty="0"/>
              <a:t>A group of women professionals and managers who gather together to plan ways to challenge the glass ceiling phenomenon are most likely to ascribe to the tenets of</a:t>
            </a:r>
          </a:p>
          <a:p>
            <a:pPr marL="457200" indent="-457200">
              <a:lnSpc>
                <a:spcPct val="170000"/>
              </a:lnSpc>
              <a:buFont typeface="+mj-lt"/>
              <a:buAutoNum type="alphaUcPeriod"/>
            </a:pPr>
            <a:r>
              <a:rPr lang="en-US" dirty="0"/>
              <a:t>postmodern feminism.</a:t>
            </a:r>
          </a:p>
          <a:p>
            <a:pPr marL="457200" indent="-457200">
              <a:lnSpc>
                <a:spcPct val="170000"/>
              </a:lnSpc>
              <a:buFont typeface="+mj-lt"/>
              <a:buAutoNum type="alphaUcPeriod"/>
            </a:pPr>
            <a:r>
              <a:rPr lang="en-US" dirty="0"/>
              <a:t>liberal feminism.</a:t>
            </a:r>
          </a:p>
          <a:p>
            <a:pPr marL="457200" indent="-457200">
              <a:lnSpc>
                <a:spcPct val="170000"/>
              </a:lnSpc>
              <a:buFont typeface="+mj-lt"/>
              <a:buAutoNum type="alphaUcPeriod"/>
            </a:pPr>
            <a:r>
              <a:rPr lang="en-US" dirty="0"/>
              <a:t>functionalist theories of gender.</a:t>
            </a:r>
          </a:p>
          <a:p>
            <a:pPr marL="457200" indent="-457200">
              <a:lnSpc>
                <a:spcPct val="170000"/>
              </a:lnSpc>
              <a:buFont typeface="+mj-lt"/>
              <a:buAutoNum type="alphaUcPeriod"/>
            </a:pPr>
            <a:r>
              <a:rPr lang="en-US" dirty="0"/>
              <a:t>Black feminism.</a:t>
            </a:r>
          </a:p>
        </p:txBody>
      </p:sp>
      <p:sp>
        <p:nvSpPr>
          <p:cNvPr id="2" name="Title 1">
            <a:extLst>
              <a:ext uri="{FF2B5EF4-FFF2-40B4-BE49-F238E27FC236}">
                <a16:creationId xmlns:a16="http://schemas.microsoft.com/office/drawing/2014/main" id="{4FA7F7F0-B9C7-6744-ABC7-0DD3BB51A428}"/>
              </a:ext>
            </a:extLst>
          </p:cNvPr>
          <p:cNvSpPr>
            <a:spLocks noGrp="1"/>
          </p:cNvSpPr>
          <p:nvPr>
            <p:ph type="title"/>
          </p:nvPr>
        </p:nvSpPr>
        <p:spPr/>
        <p:txBody>
          <a:bodyPr/>
          <a:lstStyle/>
          <a:p>
            <a:r>
              <a:rPr lang="en-US" dirty="0"/>
              <a:t>Review Question 5</a:t>
            </a:r>
          </a:p>
        </p:txBody>
      </p:sp>
    </p:spTree>
    <p:extLst>
      <p:ext uri="{BB962C8B-B14F-4D97-AF65-F5344CB8AC3E}">
        <p14:creationId xmlns:p14="http://schemas.microsoft.com/office/powerpoint/2010/main" val="2557104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70D159-0540-2743-9558-4C26038A3FD9}"/>
              </a:ext>
            </a:extLst>
          </p:cNvPr>
          <p:cNvSpPr>
            <a:spLocks noGrp="1"/>
          </p:cNvSpPr>
          <p:nvPr>
            <p:ph type="title"/>
          </p:nvPr>
        </p:nvSpPr>
        <p:spPr/>
        <p:txBody>
          <a:bodyPr/>
          <a:lstStyle/>
          <a:p>
            <a:r>
              <a:rPr lang="en-US" dirty="0"/>
              <a:t>10.1 Basic Concepts</a:t>
            </a:r>
          </a:p>
        </p:txBody>
      </p:sp>
    </p:spTree>
    <p:extLst>
      <p:ext uri="{BB962C8B-B14F-4D97-AF65-F5344CB8AC3E}">
        <p14:creationId xmlns:p14="http://schemas.microsoft.com/office/powerpoint/2010/main" val="410420103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5214502-DB3D-3944-A435-D86EB02849CE}"/>
              </a:ext>
            </a:extLst>
          </p:cNvPr>
          <p:cNvSpPr>
            <a:spLocks noGrp="1"/>
          </p:cNvSpPr>
          <p:nvPr>
            <p:ph idx="1"/>
          </p:nvPr>
        </p:nvSpPr>
        <p:spPr>
          <a:xfrm>
            <a:off x="838199" y="1456791"/>
            <a:ext cx="10515599" cy="4755473"/>
          </a:xfrm>
        </p:spPr>
        <p:txBody>
          <a:bodyPr>
            <a:normAutofit fontScale="92500" lnSpcReduction="20000"/>
          </a:bodyPr>
          <a:lstStyle/>
          <a:p>
            <a:pPr>
              <a:lnSpc>
                <a:spcPct val="170000"/>
              </a:lnSpc>
            </a:pPr>
            <a:r>
              <a:rPr lang="en-US" dirty="0"/>
              <a:t>What is one of the basic assumptions of human capital theory?</a:t>
            </a:r>
          </a:p>
          <a:p>
            <a:pPr marL="457200" indent="-457200">
              <a:lnSpc>
                <a:spcPct val="170000"/>
              </a:lnSpc>
              <a:buFont typeface="+mj-lt"/>
              <a:buAutoNum type="alphaUcPeriod"/>
            </a:pPr>
            <a:r>
              <a:rPr lang="en-US" dirty="0"/>
              <a:t>Women choose low-level jobs because they are uninterested in developing their talents and skills.</a:t>
            </a:r>
          </a:p>
          <a:p>
            <a:pPr marL="457200" indent="-457200">
              <a:lnSpc>
                <a:spcPct val="170000"/>
              </a:lnSpc>
              <a:buFont typeface="+mj-lt"/>
              <a:buAutoNum type="alphaUcPeriod"/>
            </a:pPr>
            <a:r>
              <a:rPr lang="en-US" dirty="0"/>
              <a:t>Women’s primary role in society should be caring for children and fulfilling household responsibilities.</a:t>
            </a:r>
          </a:p>
          <a:p>
            <a:pPr marL="457200" indent="-457200">
              <a:lnSpc>
                <a:spcPct val="170000"/>
              </a:lnSpc>
              <a:buFont typeface="+mj-lt"/>
              <a:buAutoNum type="alphaUcPeriod"/>
            </a:pPr>
            <a:r>
              <a:rPr lang="en-US" dirty="0"/>
              <a:t>An individual’s occupation is a result of a conscious, rational, and free choice.</a:t>
            </a:r>
          </a:p>
          <a:p>
            <a:pPr marL="457200" indent="-457200">
              <a:lnSpc>
                <a:spcPct val="170000"/>
              </a:lnSpc>
              <a:buFont typeface="+mj-lt"/>
              <a:buAutoNum type="alphaUcPeriod"/>
            </a:pPr>
            <a:r>
              <a:rPr lang="en-US" dirty="0"/>
              <a:t>Women are discouraged from challenging jobs by guidance counselors and college advisers.</a:t>
            </a:r>
          </a:p>
        </p:txBody>
      </p:sp>
      <p:sp>
        <p:nvSpPr>
          <p:cNvPr id="2" name="Title 1">
            <a:extLst>
              <a:ext uri="{FF2B5EF4-FFF2-40B4-BE49-F238E27FC236}">
                <a16:creationId xmlns:a16="http://schemas.microsoft.com/office/drawing/2014/main" id="{4FA7F7F0-B9C7-6744-ABC7-0DD3BB51A428}"/>
              </a:ext>
            </a:extLst>
          </p:cNvPr>
          <p:cNvSpPr>
            <a:spLocks noGrp="1"/>
          </p:cNvSpPr>
          <p:nvPr>
            <p:ph type="title"/>
          </p:nvPr>
        </p:nvSpPr>
        <p:spPr/>
        <p:txBody>
          <a:bodyPr/>
          <a:lstStyle/>
          <a:p>
            <a:r>
              <a:rPr lang="en-US" dirty="0"/>
              <a:t>Review Question 6</a:t>
            </a:r>
          </a:p>
        </p:txBody>
      </p:sp>
    </p:spTree>
    <p:extLst>
      <p:ext uri="{BB962C8B-B14F-4D97-AF65-F5344CB8AC3E}">
        <p14:creationId xmlns:p14="http://schemas.microsoft.com/office/powerpoint/2010/main" val="383333355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5214502-DB3D-3944-A435-D86EB02849CE}"/>
              </a:ext>
            </a:extLst>
          </p:cNvPr>
          <p:cNvSpPr>
            <a:spLocks noGrp="1"/>
          </p:cNvSpPr>
          <p:nvPr>
            <p:ph idx="1"/>
          </p:nvPr>
        </p:nvSpPr>
        <p:spPr>
          <a:xfrm>
            <a:off x="838199" y="1456791"/>
            <a:ext cx="10515599" cy="4755473"/>
          </a:xfrm>
        </p:spPr>
        <p:txBody>
          <a:bodyPr>
            <a:normAutofit/>
          </a:bodyPr>
          <a:lstStyle/>
          <a:p>
            <a:pPr marL="457200" indent="-457200">
              <a:lnSpc>
                <a:spcPct val="170000"/>
              </a:lnSpc>
              <a:buFont typeface="Arial" panose="020B0604020202020204" pitchFamily="34" charset="0"/>
              <a:buChar char="•"/>
            </a:pPr>
            <a:r>
              <a:rPr lang="en-US" dirty="0"/>
              <a:t>What does cross-cultural evidence from tribal societies in New Guinea, Afghanistan, Africa, and North America suggest about the differences in gender roles?</a:t>
            </a:r>
          </a:p>
          <a:p>
            <a:pPr marL="457200" indent="-457200">
              <a:lnSpc>
                <a:spcPct val="170000"/>
              </a:lnSpc>
              <a:buFont typeface="Arial" panose="020B0604020202020204" pitchFamily="34" charset="0"/>
              <a:buChar char="•"/>
            </a:pPr>
            <a:r>
              <a:rPr lang="en-US" dirty="0"/>
              <a:t>Why might women from racial and ethnic minorities be likely to think very differently about gender inequality than White women?</a:t>
            </a:r>
          </a:p>
        </p:txBody>
      </p:sp>
      <p:sp>
        <p:nvSpPr>
          <p:cNvPr id="2" name="Title 1">
            <a:extLst>
              <a:ext uri="{FF2B5EF4-FFF2-40B4-BE49-F238E27FC236}">
                <a16:creationId xmlns:a16="http://schemas.microsoft.com/office/drawing/2014/main" id="{4FA7F7F0-B9C7-6744-ABC7-0DD3BB51A428}"/>
              </a:ext>
            </a:extLst>
          </p:cNvPr>
          <p:cNvSpPr>
            <a:spLocks noGrp="1"/>
          </p:cNvSpPr>
          <p:nvPr>
            <p:ph type="title"/>
          </p:nvPr>
        </p:nvSpPr>
        <p:spPr/>
        <p:txBody>
          <a:bodyPr/>
          <a:lstStyle/>
          <a:p>
            <a:r>
              <a:rPr lang="en-US" dirty="0"/>
              <a:t>Discussion Questions</a:t>
            </a:r>
          </a:p>
        </p:txBody>
      </p:sp>
    </p:spTree>
    <p:extLst>
      <p:ext uri="{BB962C8B-B14F-4D97-AF65-F5344CB8AC3E}">
        <p14:creationId xmlns:p14="http://schemas.microsoft.com/office/powerpoint/2010/main" val="1055316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87A0B567-0A5D-2A4B-AA6C-CFE70F911BDF}"/>
              </a:ext>
            </a:extLst>
          </p:cNvPr>
          <p:cNvSpPr>
            <a:spLocks noGrp="1"/>
          </p:cNvSpPr>
          <p:nvPr>
            <p:ph type="ftr" sz="quarter" idx="11"/>
          </p:nvPr>
        </p:nvSpPr>
        <p:spPr>
          <a:xfrm>
            <a:off x="673608" y="6496968"/>
            <a:ext cx="4114800" cy="365125"/>
          </a:xfrm>
        </p:spPr>
        <p:txBody>
          <a:bodyPr/>
          <a:lstStyle/>
          <a:p>
            <a:r>
              <a:rPr lang="en-US" dirty="0">
                <a:solidFill>
                  <a:srgbClr val="2E445C"/>
                </a:solidFill>
              </a:rPr>
              <a:t>Copyright © 2021 W. W. Norton &amp; Company</a:t>
            </a:r>
          </a:p>
          <a:p>
            <a:endParaRPr lang="en-US" dirty="0">
              <a:solidFill>
                <a:srgbClr val="2E445C"/>
              </a:solidFill>
            </a:endParaRPr>
          </a:p>
        </p:txBody>
      </p:sp>
      <p:sp>
        <p:nvSpPr>
          <p:cNvPr id="3" name="Content Placeholder 2">
            <a:extLst>
              <a:ext uri="{FF2B5EF4-FFF2-40B4-BE49-F238E27FC236}">
                <a16:creationId xmlns:a16="http://schemas.microsoft.com/office/drawing/2014/main" id="{30C3B834-1E86-AF4D-9260-11EEF3497366}"/>
              </a:ext>
            </a:extLst>
          </p:cNvPr>
          <p:cNvSpPr>
            <a:spLocks noGrp="1"/>
          </p:cNvSpPr>
          <p:nvPr>
            <p:ph idx="1"/>
          </p:nvPr>
        </p:nvSpPr>
        <p:spPr>
          <a:xfrm>
            <a:off x="838200" y="1456791"/>
            <a:ext cx="10515600" cy="4755473"/>
          </a:xfrm>
        </p:spPr>
        <p:txBody>
          <a:bodyPr>
            <a:normAutofit/>
          </a:bodyPr>
          <a:lstStyle/>
          <a:p>
            <a:r>
              <a:rPr lang="en-US" sz="1500" dirty="0"/>
              <a:t>This concludes the Lecture PowerPoint presentation for Chapter 10 of </a:t>
            </a:r>
            <a:r>
              <a:rPr lang="en-US" sz="1500" i="1" dirty="0"/>
              <a:t>Introduction to Sociology</a:t>
            </a:r>
            <a:r>
              <a:rPr lang="en-US" sz="1500" dirty="0"/>
              <a:t>, 12</a:t>
            </a:r>
            <a:r>
              <a:rPr lang="en-US" sz="1500" baseline="30000" dirty="0"/>
              <a:t>th</a:t>
            </a:r>
            <a:r>
              <a:rPr lang="en-US" sz="1500" dirty="0"/>
              <a:t> Seagull Edition.</a:t>
            </a:r>
          </a:p>
          <a:p>
            <a:r>
              <a:rPr lang="en-US" sz="1500" dirty="0"/>
              <a:t>For more resources, please visit </a:t>
            </a:r>
            <a:r>
              <a:rPr lang="en-US" sz="1500" dirty="0">
                <a:hlinkClick r:id="rId2"/>
              </a:rPr>
              <a:t>http://digital.wwnorton.com/introsoc12seagull</a:t>
            </a:r>
            <a:r>
              <a:rPr lang="en-US" sz="1500" dirty="0"/>
              <a:t>.</a:t>
            </a:r>
            <a:endParaRPr lang="en-US" sz="1500" dirty="0">
              <a:solidFill>
                <a:srgbClr val="2E445C"/>
              </a:solidFill>
            </a:endParaRPr>
          </a:p>
          <a:p>
            <a:endParaRPr lang="en-US" sz="1500" dirty="0">
              <a:solidFill>
                <a:srgbClr val="2E445C"/>
              </a:solidFill>
            </a:endParaRPr>
          </a:p>
          <a:p>
            <a:endParaRPr lang="en-US" sz="1500" dirty="0"/>
          </a:p>
        </p:txBody>
      </p:sp>
      <p:sp>
        <p:nvSpPr>
          <p:cNvPr id="2" name="Title 1">
            <a:extLst>
              <a:ext uri="{FF2B5EF4-FFF2-40B4-BE49-F238E27FC236}">
                <a16:creationId xmlns:a16="http://schemas.microsoft.com/office/drawing/2014/main" id="{2260DFFD-8557-2342-87A9-643109E09269}"/>
              </a:ext>
            </a:extLst>
          </p:cNvPr>
          <p:cNvSpPr>
            <a:spLocks noGrp="1"/>
          </p:cNvSpPr>
          <p:nvPr>
            <p:ph type="title"/>
          </p:nvPr>
        </p:nvSpPr>
        <p:spPr/>
        <p:txBody>
          <a:bodyPr/>
          <a:lstStyle/>
          <a:p>
            <a:r>
              <a:rPr lang="en-US" dirty="0"/>
              <a:t>Credits</a:t>
            </a:r>
          </a:p>
        </p:txBody>
      </p:sp>
    </p:spTree>
    <p:extLst>
      <p:ext uri="{BB962C8B-B14F-4D97-AF65-F5344CB8AC3E}">
        <p14:creationId xmlns:p14="http://schemas.microsoft.com/office/powerpoint/2010/main" val="17575749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5214502-DB3D-3944-A435-D86EB02849CE}"/>
              </a:ext>
            </a:extLst>
          </p:cNvPr>
          <p:cNvSpPr>
            <a:spLocks noGrp="1"/>
          </p:cNvSpPr>
          <p:nvPr>
            <p:ph idx="1"/>
          </p:nvPr>
        </p:nvSpPr>
        <p:spPr>
          <a:xfrm>
            <a:off x="838199" y="1456791"/>
            <a:ext cx="10515599" cy="4755473"/>
          </a:xfrm>
        </p:spPr>
        <p:txBody>
          <a:bodyPr>
            <a:normAutofit/>
          </a:bodyPr>
          <a:lstStyle/>
          <a:p>
            <a:pPr marL="457200" indent="-457200">
              <a:lnSpc>
                <a:spcPct val="170000"/>
              </a:lnSpc>
              <a:buFont typeface="Arial" panose="020B0604020202020204" pitchFamily="34" charset="0"/>
              <a:buChar char="•"/>
            </a:pPr>
            <a:r>
              <a:rPr lang="en-US" b="1" dirty="0"/>
              <a:t>Sex</a:t>
            </a:r>
            <a:r>
              <a:rPr lang="en-US" dirty="0"/>
              <a:t>: The biological and anatomical differences distinguishing females and males.</a:t>
            </a:r>
          </a:p>
          <a:p>
            <a:pPr marL="457200" indent="-457200">
              <a:lnSpc>
                <a:spcPct val="170000"/>
              </a:lnSpc>
              <a:buFont typeface="Arial" panose="020B0604020202020204" pitchFamily="34" charset="0"/>
              <a:buChar char="•"/>
            </a:pPr>
            <a:r>
              <a:rPr lang="en-US" b="1" dirty="0"/>
              <a:t>Gender</a:t>
            </a:r>
            <a:r>
              <a:rPr lang="en-US" dirty="0"/>
              <a:t>: Social expectations about behavior regarded as appropriate for the members of each sex. Gender refers not to the physical attributes distinguishing men and women but to socially formed traits of masculinity and femininity.</a:t>
            </a:r>
          </a:p>
          <a:p>
            <a:pPr marL="457200" indent="-457200">
              <a:lnSpc>
                <a:spcPct val="170000"/>
              </a:lnSpc>
              <a:buFont typeface="Arial" panose="020B0604020202020204" pitchFamily="34" charset="0"/>
              <a:buChar char="•"/>
            </a:pPr>
            <a:r>
              <a:rPr lang="en-US" dirty="0"/>
              <a:t>Sex and gender can be fuzzy and overlapping, rather than rigid and binary.</a:t>
            </a:r>
          </a:p>
        </p:txBody>
      </p:sp>
      <p:sp>
        <p:nvSpPr>
          <p:cNvPr id="2" name="Title 1">
            <a:extLst>
              <a:ext uri="{FF2B5EF4-FFF2-40B4-BE49-F238E27FC236}">
                <a16:creationId xmlns:a16="http://schemas.microsoft.com/office/drawing/2014/main" id="{4FA7F7F0-B9C7-6744-ABC7-0DD3BB51A428}"/>
              </a:ext>
            </a:extLst>
          </p:cNvPr>
          <p:cNvSpPr>
            <a:spLocks noGrp="1"/>
          </p:cNvSpPr>
          <p:nvPr>
            <p:ph type="title"/>
          </p:nvPr>
        </p:nvSpPr>
        <p:spPr/>
        <p:txBody>
          <a:bodyPr/>
          <a:lstStyle/>
          <a:p>
            <a:r>
              <a:rPr lang="en-US" dirty="0"/>
              <a:t>Sex and Gender</a:t>
            </a:r>
          </a:p>
        </p:txBody>
      </p:sp>
    </p:spTree>
    <p:extLst>
      <p:ext uri="{BB962C8B-B14F-4D97-AF65-F5344CB8AC3E}">
        <p14:creationId xmlns:p14="http://schemas.microsoft.com/office/powerpoint/2010/main" val="10502243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5214502-DB3D-3944-A435-D86EB02849CE}"/>
              </a:ext>
            </a:extLst>
          </p:cNvPr>
          <p:cNvSpPr>
            <a:spLocks noGrp="1"/>
          </p:cNvSpPr>
          <p:nvPr>
            <p:ph idx="1"/>
          </p:nvPr>
        </p:nvSpPr>
        <p:spPr>
          <a:xfrm>
            <a:off x="838199" y="1456791"/>
            <a:ext cx="10515599" cy="4755473"/>
          </a:xfrm>
        </p:spPr>
        <p:txBody>
          <a:bodyPr>
            <a:normAutofit/>
          </a:bodyPr>
          <a:lstStyle/>
          <a:p>
            <a:pPr marL="457200" indent="-457200">
              <a:lnSpc>
                <a:spcPct val="170000"/>
              </a:lnSpc>
              <a:buFont typeface="Arial" panose="020B0604020202020204" pitchFamily="34" charset="0"/>
              <a:buChar char="•"/>
            </a:pPr>
            <a:r>
              <a:rPr lang="en-US" b="1" dirty="0"/>
              <a:t>Gender role socialization</a:t>
            </a:r>
            <a:r>
              <a:rPr lang="en-US" dirty="0"/>
              <a:t>: The learning of gender roles through social factors such as schooling, the media, and family. </a:t>
            </a:r>
          </a:p>
          <a:p>
            <a:pPr marL="457200" indent="-457200">
              <a:lnSpc>
                <a:spcPct val="170000"/>
              </a:lnSpc>
              <a:buFont typeface="Arial" panose="020B0604020202020204" pitchFamily="34" charset="0"/>
              <a:buChar char="•"/>
            </a:pPr>
            <a:r>
              <a:rPr lang="en-US" b="1" dirty="0"/>
              <a:t>Social construction of gender</a:t>
            </a:r>
            <a:r>
              <a:rPr lang="en-US" dirty="0"/>
              <a:t>: The learning of gender roles through socialization and interaction with others. </a:t>
            </a:r>
          </a:p>
          <a:p>
            <a:pPr marL="457200" indent="-457200">
              <a:lnSpc>
                <a:spcPct val="170000"/>
              </a:lnSpc>
              <a:buFont typeface="Arial" panose="020B0604020202020204" pitchFamily="34" charset="0"/>
              <a:buChar char="•"/>
            </a:pPr>
            <a:r>
              <a:rPr lang="en-US" b="1" dirty="0"/>
              <a:t>Hegemonic masculinity</a:t>
            </a:r>
            <a:r>
              <a:rPr lang="en-US" dirty="0"/>
              <a:t>: Social norms dictating that men should be strong, self-reliant, and unemotional.</a:t>
            </a:r>
          </a:p>
        </p:txBody>
      </p:sp>
      <p:sp>
        <p:nvSpPr>
          <p:cNvPr id="2" name="Title 1">
            <a:extLst>
              <a:ext uri="{FF2B5EF4-FFF2-40B4-BE49-F238E27FC236}">
                <a16:creationId xmlns:a16="http://schemas.microsoft.com/office/drawing/2014/main" id="{4FA7F7F0-B9C7-6744-ABC7-0DD3BB51A428}"/>
              </a:ext>
            </a:extLst>
          </p:cNvPr>
          <p:cNvSpPr>
            <a:spLocks noGrp="1"/>
          </p:cNvSpPr>
          <p:nvPr>
            <p:ph type="title"/>
          </p:nvPr>
        </p:nvSpPr>
        <p:spPr/>
        <p:txBody>
          <a:bodyPr/>
          <a:lstStyle/>
          <a:p>
            <a:r>
              <a:rPr lang="en-US" dirty="0"/>
              <a:t>Gender Role Socialization</a:t>
            </a:r>
          </a:p>
        </p:txBody>
      </p:sp>
    </p:spTree>
    <p:extLst>
      <p:ext uri="{BB962C8B-B14F-4D97-AF65-F5344CB8AC3E}">
        <p14:creationId xmlns:p14="http://schemas.microsoft.com/office/powerpoint/2010/main" val="27832438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5214502-DB3D-3944-A435-D86EB02849CE}"/>
              </a:ext>
            </a:extLst>
          </p:cNvPr>
          <p:cNvSpPr>
            <a:spLocks noGrp="1"/>
          </p:cNvSpPr>
          <p:nvPr>
            <p:ph idx="1"/>
          </p:nvPr>
        </p:nvSpPr>
        <p:spPr>
          <a:xfrm>
            <a:off x="838199" y="1456791"/>
            <a:ext cx="10515599" cy="4755473"/>
          </a:xfrm>
        </p:spPr>
        <p:txBody>
          <a:bodyPr>
            <a:normAutofit/>
          </a:bodyPr>
          <a:lstStyle/>
          <a:p>
            <a:pPr marL="457200" indent="-457200">
              <a:lnSpc>
                <a:spcPct val="170000"/>
              </a:lnSpc>
              <a:buFont typeface="Arial" panose="020B0604020202020204" pitchFamily="34" charset="0"/>
              <a:buChar char="•"/>
            </a:pPr>
            <a:r>
              <a:rPr lang="en-US" b="1" dirty="0"/>
              <a:t>Biological essentialism</a:t>
            </a:r>
            <a:r>
              <a:rPr lang="en-US" dirty="0"/>
              <a:t>: The view that differences between men and women are natural and inevitable consequences of the intrinsic biological natures of men and women.</a:t>
            </a:r>
          </a:p>
          <a:p>
            <a:pPr marL="457200" indent="-457200">
              <a:lnSpc>
                <a:spcPct val="170000"/>
              </a:lnSpc>
              <a:buFont typeface="Arial" panose="020B0604020202020204" pitchFamily="34" charset="0"/>
              <a:buChar char="•"/>
            </a:pPr>
            <a:r>
              <a:rPr lang="en-US" dirty="0"/>
              <a:t>Nearly all social scientists agree that theories based solely on an innate predisposition neglect the vital role of social interaction in shaping human behavior.</a:t>
            </a:r>
          </a:p>
        </p:txBody>
      </p:sp>
      <p:sp>
        <p:nvSpPr>
          <p:cNvPr id="2" name="Title 1">
            <a:extLst>
              <a:ext uri="{FF2B5EF4-FFF2-40B4-BE49-F238E27FC236}">
                <a16:creationId xmlns:a16="http://schemas.microsoft.com/office/drawing/2014/main" id="{4FA7F7F0-B9C7-6744-ABC7-0DD3BB51A428}"/>
              </a:ext>
            </a:extLst>
          </p:cNvPr>
          <p:cNvSpPr>
            <a:spLocks noGrp="1"/>
          </p:cNvSpPr>
          <p:nvPr>
            <p:ph type="title"/>
          </p:nvPr>
        </p:nvSpPr>
        <p:spPr/>
        <p:txBody>
          <a:bodyPr>
            <a:normAutofit/>
          </a:bodyPr>
          <a:lstStyle/>
          <a:p>
            <a:r>
              <a:rPr lang="en-US" dirty="0"/>
              <a:t>Understanding Sex Differences: The Role of Biology (1 of 2)</a:t>
            </a:r>
          </a:p>
        </p:txBody>
      </p:sp>
    </p:spTree>
    <p:extLst>
      <p:ext uri="{BB962C8B-B14F-4D97-AF65-F5344CB8AC3E}">
        <p14:creationId xmlns:p14="http://schemas.microsoft.com/office/powerpoint/2010/main" val="3866494966"/>
      </p:ext>
    </p:extLst>
  </p:cSld>
  <p:clrMapOvr>
    <a:masterClrMapping/>
  </p:clrMapOvr>
</p:sld>
</file>

<file path=ppt/theme/theme1.xml><?xml version="1.0" encoding="utf-8"?>
<a:theme xmlns:a="http://schemas.openxmlformats.org/drawingml/2006/main" name="Office Theme">
  <a:themeElements>
    <a:clrScheme name="W W Norton Template">
      <a:dk1>
        <a:srgbClr val="202020"/>
      </a:dk1>
      <a:lt1>
        <a:srgbClr val="F5F5F5"/>
      </a:lt1>
      <a:dk2>
        <a:srgbClr val="232323"/>
      </a:dk2>
      <a:lt2>
        <a:srgbClr val="E7E6E6"/>
      </a:lt2>
      <a:accent1>
        <a:srgbClr val="0096D5"/>
      </a:accent1>
      <a:accent2>
        <a:srgbClr val="ED7D31"/>
      </a:accent2>
      <a:accent3>
        <a:srgbClr val="A5A5A5"/>
      </a:accent3>
      <a:accent4>
        <a:srgbClr val="FFC000"/>
      </a:accent4>
      <a:accent5>
        <a:srgbClr val="4472C4"/>
      </a:accent5>
      <a:accent6>
        <a:srgbClr val="AD0011"/>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9" id="{6CD263B2-6B1B-BA4F-BE2F-7A476DCA93DD}" vid="{C9A31083-7057-8245-8BA8-654C8FDD246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WW Norton PowerPoint Template</Template>
  <TotalTime>559</TotalTime>
  <Words>4120</Words>
  <Application>Microsoft Macintosh PowerPoint</Application>
  <PresentationFormat>Widescreen</PresentationFormat>
  <Paragraphs>247</Paragraphs>
  <Slides>62</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62</vt:i4>
      </vt:variant>
    </vt:vector>
  </HeadingPairs>
  <TitlesOfParts>
    <vt:vector size="67" baseType="lpstr">
      <vt:lpstr>Arial</vt:lpstr>
      <vt:lpstr>Calibri</vt:lpstr>
      <vt:lpstr>Cambria</vt:lpstr>
      <vt:lpstr>Times New Roman</vt:lpstr>
      <vt:lpstr>Office Theme</vt:lpstr>
      <vt:lpstr>CHAPTER 10</vt:lpstr>
      <vt:lpstr>Opening Question</vt:lpstr>
      <vt:lpstr>Learning Objectives (1 of 2)</vt:lpstr>
      <vt:lpstr>Learning Objectives (2 of 2)</vt:lpstr>
      <vt:lpstr>Intersectionality</vt:lpstr>
      <vt:lpstr>10.1 Basic Concepts</vt:lpstr>
      <vt:lpstr>Sex and Gender</vt:lpstr>
      <vt:lpstr>Gender Role Socialization</vt:lpstr>
      <vt:lpstr>Understanding Sex Differences: The Role of Biology (1 of 2)</vt:lpstr>
      <vt:lpstr>Understanding Sex Differences: The Role of Biology (2 of 2)</vt:lpstr>
      <vt:lpstr>Gender Socialization: How Gender Differences Are Learned (1 of 3)</vt:lpstr>
      <vt:lpstr>Gender Socialization: How Gender Differences Are Learned (2 of 3)</vt:lpstr>
      <vt:lpstr>Gender Socialization: How Gender Differences Are Learned (3 of 3)</vt:lpstr>
      <vt:lpstr>The Social Construction of Gender: How We Learn to “Do Gender”</vt:lpstr>
      <vt:lpstr>Social Construction of Gender in Other Cultures</vt:lpstr>
      <vt:lpstr>Blurring the Boundaries Between the Genders (1 of 2)</vt:lpstr>
      <vt:lpstr>Blurring the Boundaries Between the Genders (2 of 2)</vt:lpstr>
      <vt:lpstr>10.2 Sociological Theories of Gender Inequalities</vt:lpstr>
      <vt:lpstr>Functionalist Approaches</vt:lpstr>
      <vt:lpstr>Critique of Functionalism</vt:lpstr>
      <vt:lpstr>Feminist Theories</vt:lpstr>
      <vt:lpstr>Liberal Feminism</vt:lpstr>
      <vt:lpstr>Radical Feminism</vt:lpstr>
      <vt:lpstr>Critique of Radical Feminism</vt:lpstr>
      <vt:lpstr>Socialist Feminism</vt:lpstr>
      <vt:lpstr>Black Feminism</vt:lpstr>
      <vt:lpstr>Transnational Feminism</vt:lpstr>
      <vt:lpstr>Postmodern Feminism</vt:lpstr>
      <vt:lpstr>10.3 Research on Gender Today: Documenting and Understanding Gender Inequalities</vt:lpstr>
      <vt:lpstr>Gender Inequality</vt:lpstr>
      <vt:lpstr>Unequal Treatment in the Classroom</vt:lpstr>
      <vt:lpstr>The Gendering of College Majors</vt:lpstr>
      <vt:lpstr>Gendered Inequalities in the Workplace</vt:lpstr>
      <vt:lpstr>Occupational Segregation (1 of 2)</vt:lpstr>
      <vt:lpstr>Occupational Segregation (2 of 2)</vt:lpstr>
      <vt:lpstr>The “Glass Ceiling” </vt:lpstr>
      <vt:lpstr>The Gender Pay Gap</vt:lpstr>
      <vt:lpstr>Gender Inequities in Entrepreneurship</vt:lpstr>
      <vt:lpstr>Sexual Harassment in the Workplace</vt:lpstr>
      <vt:lpstr>Sexual Harassment Complaints, 1990–2011</vt:lpstr>
      <vt:lpstr>Global Gendered Inequalities in Economic Well-Being (1 of 2)</vt:lpstr>
      <vt:lpstr>Global Gendered Inequalities in Economic Well-Being (2 of 2)</vt:lpstr>
      <vt:lpstr>Gendered Inequalities in Families: Division of Household Labor</vt:lpstr>
      <vt:lpstr>Gendered Inequality in Politics</vt:lpstr>
      <vt:lpstr>10.4 Unanswered Questions</vt:lpstr>
      <vt:lpstr>The Gender Pay Gap: Why Do Women Earn Less Than Men? (1 of 2)</vt:lpstr>
      <vt:lpstr>The Gender Pay Gap: Why Do Women Earn Less Than Men? (2 of 2)</vt:lpstr>
      <vt:lpstr>Increasing Gender Pay Equity: Lessons from Sweden</vt:lpstr>
      <vt:lpstr>How Does Gender Inequality Affect Men?</vt:lpstr>
      <vt:lpstr>Why Are Women So Often the Targets of Violence? (1 of 2)</vt:lpstr>
      <vt:lpstr>Why Are Women So Often the Targets of Violence? (2 of 2)</vt:lpstr>
      <vt:lpstr>Why Does Violence Persist? Competing Perspectives (1 of 2)</vt:lpstr>
      <vt:lpstr>Why Does Violence Persist? Competing Perspectives (2 of 2)</vt:lpstr>
      <vt:lpstr>Review &amp; Discuss</vt:lpstr>
      <vt:lpstr>Review Question 1</vt:lpstr>
      <vt:lpstr>Review Question 2</vt:lpstr>
      <vt:lpstr>Review Question 3</vt:lpstr>
      <vt:lpstr>Review Question 4</vt:lpstr>
      <vt:lpstr>Review Question 5</vt:lpstr>
      <vt:lpstr>Review Question 6</vt:lpstr>
      <vt:lpstr>Discussion Questions</vt:lpstr>
      <vt:lpstr>Credits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3</dc:title>
  <dc:creator>Microsoft Office User</dc:creator>
  <cp:lastModifiedBy>Alexandra Park</cp:lastModifiedBy>
  <cp:revision>74</cp:revision>
  <dcterms:created xsi:type="dcterms:W3CDTF">2018-04-24T18:59:31Z</dcterms:created>
  <dcterms:modified xsi:type="dcterms:W3CDTF">2021-05-28T15:43:25Z</dcterms:modified>
</cp:coreProperties>
</file>