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72" r:id="rId8"/>
    <p:sldId id="259" r:id="rId9"/>
    <p:sldId id="260" r:id="rId10"/>
    <p:sldId id="266" r:id="rId11"/>
    <p:sldId id="268" r:id="rId12"/>
    <p:sldId id="269" r:id="rId13"/>
    <p:sldId id="270" r:id="rId14"/>
    <p:sldId id="261" r:id="rId15"/>
    <p:sldId id="262" r:id="rId16"/>
    <p:sldId id="263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93C836-BEF4-824A-BCED-7B55A8B77825}" v="397" dt="2022-05-08T21:06:07.089"/>
    <p1510:client id="{487F7EC9-7B0B-4640-AD66-86F6AA3BE476}" v="75" dt="2022-05-08T21:02:10.8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7" autoAdjust="0"/>
    <p:restoredTop sz="87913"/>
  </p:normalViewPr>
  <p:slideViewPr>
    <p:cSldViewPr snapToGrid="0" showGuides="1">
      <p:cViewPr varScale="1">
        <p:scale>
          <a:sx n="96" d="100"/>
          <a:sy n="96" d="100"/>
        </p:scale>
        <p:origin x="112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5CD66-6BBB-45A3-8699-54B8241DE7D3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5793E2-425B-4B14-9C54-D5BBFF63209B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2800" dirty="0"/>
            <a:t>By age 50:</a:t>
          </a:r>
        </a:p>
      </dgm:t>
    </dgm:pt>
    <dgm:pt modelId="{681C5A86-C104-4720-8DA7-5D3E076308D3}" type="parTrans" cxnId="{534B02F6-73B5-412F-B6EF-76ED8DCC41D3}">
      <dgm:prSet/>
      <dgm:spPr/>
      <dgm:t>
        <a:bodyPr/>
        <a:lstStyle/>
        <a:p>
          <a:endParaRPr lang="en-US" sz="2800"/>
        </a:p>
      </dgm:t>
    </dgm:pt>
    <dgm:pt modelId="{00E1B9BE-4C6A-49B6-B6AC-44F654D4C453}" type="sibTrans" cxnId="{534B02F6-73B5-412F-B6EF-76ED8DCC41D3}">
      <dgm:prSet/>
      <dgm:spPr/>
      <dgm:t>
        <a:bodyPr/>
        <a:lstStyle/>
        <a:p>
          <a:endParaRPr lang="en-US" sz="2800"/>
        </a:p>
      </dgm:t>
    </dgm:pt>
    <dgm:pt modelId="{6F4E6B55-BAD2-41A0-B56F-DC4CFA19FDD0}">
      <dgm:prSet custT="1"/>
      <dgm:spPr/>
      <dgm:t>
        <a:bodyPr/>
        <a:lstStyle/>
        <a:p>
          <a:r>
            <a:rPr lang="en-US" sz="2800"/>
            <a:t>70% White women </a:t>
          </a:r>
        </a:p>
      </dgm:t>
    </dgm:pt>
    <dgm:pt modelId="{486E7CF4-0301-47C1-A399-CACB1EA8688F}" type="parTrans" cxnId="{4B095FC5-C602-4473-BA8A-4821FB650513}">
      <dgm:prSet/>
      <dgm:spPr/>
      <dgm:t>
        <a:bodyPr/>
        <a:lstStyle/>
        <a:p>
          <a:endParaRPr lang="en-US" sz="2800"/>
        </a:p>
      </dgm:t>
    </dgm:pt>
    <dgm:pt modelId="{1B64C187-1E83-46BA-830B-37689D63052A}" type="sibTrans" cxnId="{4B095FC5-C602-4473-BA8A-4821FB650513}">
      <dgm:prSet/>
      <dgm:spPr/>
      <dgm:t>
        <a:bodyPr/>
        <a:lstStyle/>
        <a:p>
          <a:endParaRPr lang="en-US" sz="2800"/>
        </a:p>
      </dgm:t>
    </dgm:pt>
    <dgm:pt modelId="{08441C88-C1A7-4C98-BA31-93EC331D9C58}">
      <dgm:prSet custT="1"/>
      <dgm:spPr/>
      <dgm:t>
        <a:bodyPr/>
        <a:lstStyle/>
        <a:p>
          <a:r>
            <a:rPr lang="en-US" sz="2800"/>
            <a:t>80% Black women </a:t>
          </a:r>
        </a:p>
      </dgm:t>
    </dgm:pt>
    <dgm:pt modelId="{94446B33-F14D-4C9E-A977-10CD0DB8230A}" type="parTrans" cxnId="{08B912AB-5B0E-4BDC-9C70-422662C5A7C2}">
      <dgm:prSet/>
      <dgm:spPr/>
      <dgm:t>
        <a:bodyPr/>
        <a:lstStyle/>
        <a:p>
          <a:endParaRPr lang="en-US" sz="2800"/>
        </a:p>
      </dgm:t>
    </dgm:pt>
    <dgm:pt modelId="{F53D8E80-DDCF-4944-A660-B3241E79D1D7}" type="sibTrans" cxnId="{08B912AB-5B0E-4BDC-9C70-422662C5A7C2}">
      <dgm:prSet/>
      <dgm:spPr/>
      <dgm:t>
        <a:bodyPr/>
        <a:lstStyle/>
        <a:p>
          <a:endParaRPr lang="en-US" sz="2800"/>
        </a:p>
      </dgm:t>
    </dgm:pt>
    <dgm:pt modelId="{2A50ED54-4707-4602-A09F-DB76C99102EC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sz="2800"/>
            <a:t>Black women </a:t>
          </a:r>
        </a:p>
      </dgm:t>
    </dgm:pt>
    <dgm:pt modelId="{263F30B9-ED4E-424B-A3FC-6D48D239BB9E}" type="parTrans" cxnId="{7D3C3605-9E9D-43F8-98CE-C64EB938EFC9}">
      <dgm:prSet/>
      <dgm:spPr/>
      <dgm:t>
        <a:bodyPr/>
        <a:lstStyle/>
        <a:p>
          <a:endParaRPr lang="en-US" sz="2800"/>
        </a:p>
      </dgm:t>
    </dgm:pt>
    <dgm:pt modelId="{D30F6A8A-93D7-4869-BAE1-C004ACC411E9}" type="sibTrans" cxnId="{7D3C3605-9E9D-43F8-98CE-C64EB938EFC9}">
      <dgm:prSet/>
      <dgm:spPr/>
      <dgm:t>
        <a:bodyPr/>
        <a:lstStyle/>
        <a:p>
          <a:endParaRPr lang="en-US" sz="2800"/>
        </a:p>
      </dgm:t>
    </dgm:pt>
    <dgm:pt modelId="{4D36650E-A0F5-4EE9-AE5D-8FC100AC24AB}">
      <dgm:prSet custT="1"/>
      <dgm:spPr/>
      <dgm:t>
        <a:bodyPr/>
        <a:lstStyle/>
        <a:p>
          <a:r>
            <a:rPr lang="en-US" sz="2800"/>
            <a:t>Earlier onset </a:t>
          </a:r>
        </a:p>
      </dgm:t>
    </dgm:pt>
    <dgm:pt modelId="{0C802BD0-5941-46C4-904D-895AFFA1DA57}" type="parTrans" cxnId="{FB3A5944-0956-4DF8-81F5-D700FEF882AF}">
      <dgm:prSet/>
      <dgm:spPr/>
      <dgm:t>
        <a:bodyPr/>
        <a:lstStyle/>
        <a:p>
          <a:endParaRPr lang="en-US" sz="2800"/>
        </a:p>
      </dgm:t>
    </dgm:pt>
    <dgm:pt modelId="{DC9F1087-E45C-401E-B8E3-7B85BB9AC895}" type="sibTrans" cxnId="{FB3A5944-0956-4DF8-81F5-D700FEF882AF}">
      <dgm:prSet/>
      <dgm:spPr/>
      <dgm:t>
        <a:bodyPr/>
        <a:lstStyle/>
        <a:p>
          <a:endParaRPr lang="en-US" sz="2800"/>
        </a:p>
      </dgm:t>
    </dgm:pt>
    <dgm:pt modelId="{BA1A8DE6-D9B2-43E5-964B-787FA6BA32DD}">
      <dgm:prSet custT="1"/>
      <dgm:spPr/>
      <dgm:t>
        <a:bodyPr/>
        <a:lstStyle/>
        <a:p>
          <a:r>
            <a:rPr lang="en-US" sz="2800"/>
            <a:t>More pelvic pain </a:t>
          </a:r>
        </a:p>
      </dgm:t>
    </dgm:pt>
    <dgm:pt modelId="{2B24464B-7DDE-4973-B431-F63A0D8F5BCF}" type="parTrans" cxnId="{2515FC87-F4AF-443F-8BDC-6960BBBAAC50}">
      <dgm:prSet/>
      <dgm:spPr/>
      <dgm:t>
        <a:bodyPr/>
        <a:lstStyle/>
        <a:p>
          <a:endParaRPr lang="en-US" sz="2800"/>
        </a:p>
      </dgm:t>
    </dgm:pt>
    <dgm:pt modelId="{DF05ECC9-5338-4643-9207-87E0947C3E96}" type="sibTrans" cxnId="{2515FC87-F4AF-443F-8BDC-6960BBBAAC50}">
      <dgm:prSet/>
      <dgm:spPr/>
      <dgm:t>
        <a:bodyPr/>
        <a:lstStyle/>
        <a:p>
          <a:endParaRPr lang="en-US" sz="2800"/>
        </a:p>
      </dgm:t>
    </dgm:pt>
    <dgm:pt modelId="{C70CAF87-AB03-4D0B-B9BE-7F587C910D98}">
      <dgm:prSet custT="1"/>
      <dgm:spPr/>
      <dgm:t>
        <a:bodyPr/>
        <a:lstStyle/>
        <a:p>
          <a:r>
            <a:rPr lang="en-US" sz="2800"/>
            <a:t>Higher uterine weight </a:t>
          </a:r>
        </a:p>
      </dgm:t>
    </dgm:pt>
    <dgm:pt modelId="{2FDDAF97-F863-4AC5-A5BB-F39EDC720C29}" type="parTrans" cxnId="{6AFD428F-0956-424D-9B16-415BD69BCB4C}">
      <dgm:prSet/>
      <dgm:spPr/>
      <dgm:t>
        <a:bodyPr/>
        <a:lstStyle/>
        <a:p>
          <a:endParaRPr lang="en-US" sz="2800"/>
        </a:p>
      </dgm:t>
    </dgm:pt>
    <dgm:pt modelId="{D9588283-236F-4814-9302-877F85857341}" type="sibTrans" cxnId="{6AFD428F-0956-424D-9B16-415BD69BCB4C}">
      <dgm:prSet/>
      <dgm:spPr/>
      <dgm:t>
        <a:bodyPr/>
        <a:lstStyle/>
        <a:p>
          <a:endParaRPr lang="en-US" sz="2800"/>
        </a:p>
      </dgm:t>
    </dgm:pt>
    <dgm:pt modelId="{F1FBE01F-3FA2-3443-A0DF-72E84B2E7C93}" type="pres">
      <dgm:prSet presAssocID="{2F05CD66-6BBB-45A3-8699-54B8241DE7D3}" presName="linear" presStyleCnt="0">
        <dgm:presLayoutVars>
          <dgm:dir/>
          <dgm:animLvl val="lvl"/>
          <dgm:resizeHandles val="exact"/>
        </dgm:presLayoutVars>
      </dgm:prSet>
      <dgm:spPr/>
    </dgm:pt>
    <dgm:pt modelId="{DED61E6A-B770-DD4E-9796-A08100B73D8E}" type="pres">
      <dgm:prSet presAssocID="{1C5793E2-425B-4B14-9C54-D5BBFF63209B}" presName="parentLin" presStyleCnt="0"/>
      <dgm:spPr/>
    </dgm:pt>
    <dgm:pt modelId="{6A194808-9456-394C-8D74-68B51DB82548}" type="pres">
      <dgm:prSet presAssocID="{1C5793E2-425B-4B14-9C54-D5BBFF63209B}" presName="parentLeftMargin" presStyleLbl="node1" presStyleIdx="0" presStyleCnt="2"/>
      <dgm:spPr/>
    </dgm:pt>
    <dgm:pt modelId="{B2111656-0B40-914F-840E-FC33E04A1D3B}" type="pres">
      <dgm:prSet presAssocID="{1C5793E2-425B-4B14-9C54-D5BBFF63209B}" presName="parentText" presStyleLbl="node1" presStyleIdx="0" presStyleCnt="2" custLinFactNeighborX="32836" custLinFactNeighborY="-2494">
        <dgm:presLayoutVars>
          <dgm:chMax val="0"/>
          <dgm:bulletEnabled val="1"/>
        </dgm:presLayoutVars>
      </dgm:prSet>
      <dgm:spPr/>
    </dgm:pt>
    <dgm:pt modelId="{FA67E2F3-B0F7-3143-8BB0-E6B9A7B1CC17}" type="pres">
      <dgm:prSet presAssocID="{1C5793E2-425B-4B14-9C54-D5BBFF63209B}" presName="negativeSpace" presStyleCnt="0"/>
      <dgm:spPr/>
    </dgm:pt>
    <dgm:pt modelId="{732F89BD-527D-4F47-B693-88C752D3EFD5}" type="pres">
      <dgm:prSet presAssocID="{1C5793E2-425B-4B14-9C54-D5BBFF63209B}" presName="childText" presStyleLbl="conFgAcc1" presStyleIdx="0" presStyleCnt="2">
        <dgm:presLayoutVars>
          <dgm:bulletEnabled val="1"/>
        </dgm:presLayoutVars>
      </dgm:prSet>
      <dgm:spPr/>
    </dgm:pt>
    <dgm:pt modelId="{1E67F67D-C555-5647-B26C-B4B7A3CA4553}" type="pres">
      <dgm:prSet presAssocID="{00E1B9BE-4C6A-49B6-B6AC-44F654D4C453}" presName="spaceBetweenRectangles" presStyleCnt="0"/>
      <dgm:spPr/>
    </dgm:pt>
    <dgm:pt modelId="{BB13C1B4-DEA3-4E4A-84F9-28CA03B16A1A}" type="pres">
      <dgm:prSet presAssocID="{2A50ED54-4707-4602-A09F-DB76C99102EC}" presName="parentLin" presStyleCnt="0"/>
      <dgm:spPr/>
    </dgm:pt>
    <dgm:pt modelId="{CDD9B8C2-65F4-4849-8F87-51BAA2292FAC}" type="pres">
      <dgm:prSet presAssocID="{2A50ED54-4707-4602-A09F-DB76C99102EC}" presName="parentLeftMargin" presStyleLbl="node1" presStyleIdx="0" presStyleCnt="2"/>
      <dgm:spPr/>
    </dgm:pt>
    <dgm:pt modelId="{A722D9E8-9774-8144-BB36-FB7EE793FD03}" type="pres">
      <dgm:prSet presAssocID="{2A50ED54-4707-4602-A09F-DB76C99102E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2259043-6200-DC47-92C2-4DD71233A063}" type="pres">
      <dgm:prSet presAssocID="{2A50ED54-4707-4602-A09F-DB76C99102EC}" presName="negativeSpace" presStyleCnt="0"/>
      <dgm:spPr/>
    </dgm:pt>
    <dgm:pt modelId="{C53EBA8A-F44E-A049-8D32-1046D069AE49}" type="pres">
      <dgm:prSet presAssocID="{2A50ED54-4707-4602-A09F-DB76C99102E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D3C3605-9E9D-43F8-98CE-C64EB938EFC9}" srcId="{2F05CD66-6BBB-45A3-8699-54B8241DE7D3}" destId="{2A50ED54-4707-4602-A09F-DB76C99102EC}" srcOrd="1" destOrd="0" parTransId="{263F30B9-ED4E-424B-A3FC-6D48D239BB9E}" sibTransId="{D30F6A8A-93D7-4869-BAE1-C004ACC411E9}"/>
    <dgm:cxn modelId="{FE993325-6843-9245-B40A-743FD5B5BF75}" type="presOf" srcId="{2A50ED54-4707-4602-A09F-DB76C99102EC}" destId="{CDD9B8C2-65F4-4849-8F87-51BAA2292FAC}" srcOrd="0" destOrd="0" presId="urn:microsoft.com/office/officeart/2005/8/layout/list1"/>
    <dgm:cxn modelId="{ECF1CE26-704B-FB44-8321-D7201078DB5A}" type="presOf" srcId="{BA1A8DE6-D9B2-43E5-964B-787FA6BA32DD}" destId="{C53EBA8A-F44E-A049-8D32-1046D069AE49}" srcOrd="0" destOrd="1" presId="urn:microsoft.com/office/officeart/2005/8/layout/list1"/>
    <dgm:cxn modelId="{4D326330-4FCE-704C-9860-851EA666340A}" type="presOf" srcId="{1C5793E2-425B-4B14-9C54-D5BBFF63209B}" destId="{B2111656-0B40-914F-840E-FC33E04A1D3B}" srcOrd="1" destOrd="0" presId="urn:microsoft.com/office/officeart/2005/8/layout/list1"/>
    <dgm:cxn modelId="{FB3A5944-0956-4DF8-81F5-D700FEF882AF}" srcId="{2A50ED54-4707-4602-A09F-DB76C99102EC}" destId="{4D36650E-A0F5-4EE9-AE5D-8FC100AC24AB}" srcOrd="0" destOrd="0" parTransId="{0C802BD0-5941-46C4-904D-895AFFA1DA57}" sibTransId="{DC9F1087-E45C-401E-B8E3-7B85BB9AC895}"/>
    <dgm:cxn modelId="{2515FC87-F4AF-443F-8BDC-6960BBBAAC50}" srcId="{2A50ED54-4707-4602-A09F-DB76C99102EC}" destId="{BA1A8DE6-D9B2-43E5-964B-787FA6BA32DD}" srcOrd="1" destOrd="0" parTransId="{2B24464B-7DDE-4973-B431-F63A0D8F5BCF}" sibTransId="{DF05ECC9-5338-4643-9207-87E0947C3E96}"/>
    <dgm:cxn modelId="{6AFD428F-0956-424D-9B16-415BD69BCB4C}" srcId="{2A50ED54-4707-4602-A09F-DB76C99102EC}" destId="{C70CAF87-AB03-4D0B-B9BE-7F587C910D98}" srcOrd="2" destOrd="0" parTransId="{2FDDAF97-F863-4AC5-A5BB-F39EDC720C29}" sibTransId="{D9588283-236F-4814-9302-877F85857341}"/>
    <dgm:cxn modelId="{5B4C5F92-342B-E74B-ADBB-107C2DA28381}" type="presOf" srcId="{4D36650E-A0F5-4EE9-AE5D-8FC100AC24AB}" destId="{C53EBA8A-F44E-A049-8D32-1046D069AE49}" srcOrd="0" destOrd="0" presId="urn:microsoft.com/office/officeart/2005/8/layout/list1"/>
    <dgm:cxn modelId="{1A6B439C-6B81-E04F-8A50-ECB5F2530C34}" type="presOf" srcId="{C70CAF87-AB03-4D0B-B9BE-7F587C910D98}" destId="{C53EBA8A-F44E-A049-8D32-1046D069AE49}" srcOrd="0" destOrd="2" presId="urn:microsoft.com/office/officeart/2005/8/layout/list1"/>
    <dgm:cxn modelId="{2E1AC19E-BA92-CC48-A38E-343DB967FE87}" type="presOf" srcId="{2A50ED54-4707-4602-A09F-DB76C99102EC}" destId="{A722D9E8-9774-8144-BB36-FB7EE793FD03}" srcOrd="1" destOrd="0" presId="urn:microsoft.com/office/officeart/2005/8/layout/list1"/>
    <dgm:cxn modelId="{038ADEA3-29A4-EB46-A7FA-B2D53D28BC0D}" type="presOf" srcId="{08441C88-C1A7-4C98-BA31-93EC331D9C58}" destId="{732F89BD-527D-4F47-B693-88C752D3EFD5}" srcOrd="0" destOrd="1" presId="urn:microsoft.com/office/officeart/2005/8/layout/list1"/>
    <dgm:cxn modelId="{08B912AB-5B0E-4BDC-9C70-422662C5A7C2}" srcId="{1C5793E2-425B-4B14-9C54-D5BBFF63209B}" destId="{08441C88-C1A7-4C98-BA31-93EC331D9C58}" srcOrd="1" destOrd="0" parTransId="{94446B33-F14D-4C9E-A977-10CD0DB8230A}" sibTransId="{F53D8E80-DDCF-4944-A660-B3241E79D1D7}"/>
    <dgm:cxn modelId="{4B095FC5-C602-4473-BA8A-4821FB650513}" srcId="{1C5793E2-425B-4B14-9C54-D5BBFF63209B}" destId="{6F4E6B55-BAD2-41A0-B56F-DC4CFA19FDD0}" srcOrd="0" destOrd="0" parTransId="{486E7CF4-0301-47C1-A399-CACB1EA8688F}" sibTransId="{1B64C187-1E83-46BA-830B-37689D63052A}"/>
    <dgm:cxn modelId="{D301F3D1-A770-374A-8C9F-CD1018589629}" type="presOf" srcId="{1C5793E2-425B-4B14-9C54-D5BBFF63209B}" destId="{6A194808-9456-394C-8D74-68B51DB82548}" srcOrd="0" destOrd="0" presId="urn:microsoft.com/office/officeart/2005/8/layout/list1"/>
    <dgm:cxn modelId="{534B02F6-73B5-412F-B6EF-76ED8DCC41D3}" srcId="{2F05CD66-6BBB-45A3-8699-54B8241DE7D3}" destId="{1C5793E2-425B-4B14-9C54-D5BBFF63209B}" srcOrd="0" destOrd="0" parTransId="{681C5A86-C104-4720-8DA7-5D3E076308D3}" sibTransId="{00E1B9BE-4C6A-49B6-B6AC-44F654D4C453}"/>
    <dgm:cxn modelId="{5CA247F6-93B0-A546-B252-AB62CBAF3CF1}" type="presOf" srcId="{6F4E6B55-BAD2-41A0-B56F-DC4CFA19FDD0}" destId="{732F89BD-527D-4F47-B693-88C752D3EFD5}" srcOrd="0" destOrd="0" presId="urn:microsoft.com/office/officeart/2005/8/layout/list1"/>
    <dgm:cxn modelId="{DB0183FE-6B7C-4047-B82A-4126F099A9A5}" type="presOf" srcId="{2F05CD66-6BBB-45A3-8699-54B8241DE7D3}" destId="{F1FBE01F-3FA2-3443-A0DF-72E84B2E7C93}" srcOrd="0" destOrd="0" presId="urn:microsoft.com/office/officeart/2005/8/layout/list1"/>
    <dgm:cxn modelId="{66E08E8D-52A7-FC46-8A8D-75575AD588F3}" type="presParOf" srcId="{F1FBE01F-3FA2-3443-A0DF-72E84B2E7C93}" destId="{DED61E6A-B770-DD4E-9796-A08100B73D8E}" srcOrd="0" destOrd="0" presId="urn:microsoft.com/office/officeart/2005/8/layout/list1"/>
    <dgm:cxn modelId="{31B0932D-423E-FB44-BB05-959690D4A608}" type="presParOf" srcId="{DED61E6A-B770-DD4E-9796-A08100B73D8E}" destId="{6A194808-9456-394C-8D74-68B51DB82548}" srcOrd="0" destOrd="0" presId="urn:microsoft.com/office/officeart/2005/8/layout/list1"/>
    <dgm:cxn modelId="{EA2E9BB7-C9BA-6D4E-9276-4353AD9B6CC8}" type="presParOf" srcId="{DED61E6A-B770-DD4E-9796-A08100B73D8E}" destId="{B2111656-0B40-914F-840E-FC33E04A1D3B}" srcOrd="1" destOrd="0" presId="urn:microsoft.com/office/officeart/2005/8/layout/list1"/>
    <dgm:cxn modelId="{4E6BF559-271C-3E4C-AB8B-9081632DC2E0}" type="presParOf" srcId="{F1FBE01F-3FA2-3443-A0DF-72E84B2E7C93}" destId="{FA67E2F3-B0F7-3143-8BB0-E6B9A7B1CC17}" srcOrd="1" destOrd="0" presId="urn:microsoft.com/office/officeart/2005/8/layout/list1"/>
    <dgm:cxn modelId="{1E0F36EE-FAA4-4F43-AE35-7BFE2BDCABBE}" type="presParOf" srcId="{F1FBE01F-3FA2-3443-A0DF-72E84B2E7C93}" destId="{732F89BD-527D-4F47-B693-88C752D3EFD5}" srcOrd="2" destOrd="0" presId="urn:microsoft.com/office/officeart/2005/8/layout/list1"/>
    <dgm:cxn modelId="{1B57B7C7-B745-2E45-8EB3-F197A2EB6ECB}" type="presParOf" srcId="{F1FBE01F-3FA2-3443-A0DF-72E84B2E7C93}" destId="{1E67F67D-C555-5647-B26C-B4B7A3CA4553}" srcOrd="3" destOrd="0" presId="urn:microsoft.com/office/officeart/2005/8/layout/list1"/>
    <dgm:cxn modelId="{65DA565B-1903-694B-9AED-2C74A57B6061}" type="presParOf" srcId="{F1FBE01F-3FA2-3443-A0DF-72E84B2E7C93}" destId="{BB13C1B4-DEA3-4E4A-84F9-28CA03B16A1A}" srcOrd="4" destOrd="0" presId="urn:microsoft.com/office/officeart/2005/8/layout/list1"/>
    <dgm:cxn modelId="{8A13D068-7199-B343-AD5F-262BE7FB5681}" type="presParOf" srcId="{BB13C1B4-DEA3-4E4A-84F9-28CA03B16A1A}" destId="{CDD9B8C2-65F4-4849-8F87-51BAA2292FAC}" srcOrd="0" destOrd="0" presId="urn:microsoft.com/office/officeart/2005/8/layout/list1"/>
    <dgm:cxn modelId="{A42C449C-38ED-D64E-917F-37F0A14B1171}" type="presParOf" srcId="{BB13C1B4-DEA3-4E4A-84F9-28CA03B16A1A}" destId="{A722D9E8-9774-8144-BB36-FB7EE793FD03}" srcOrd="1" destOrd="0" presId="urn:microsoft.com/office/officeart/2005/8/layout/list1"/>
    <dgm:cxn modelId="{6EE0A6EB-C654-494D-8721-100FB812478D}" type="presParOf" srcId="{F1FBE01F-3FA2-3443-A0DF-72E84B2E7C93}" destId="{62259043-6200-DC47-92C2-4DD71233A063}" srcOrd="5" destOrd="0" presId="urn:microsoft.com/office/officeart/2005/8/layout/list1"/>
    <dgm:cxn modelId="{78F7244C-348E-4047-8EC5-71A61076F2A9}" type="presParOf" srcId="{F1FBE01F-3FA2-3443-A0DF-72E84B2E7C93}" destId="{C53EBA8A-F44E-A049-8D32-1046D069AE49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8D2095-36ED-4816-92B3-0547D1798370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AD2FC16-C60F-42F1-A6CD-5D8D2F87FFE9}">
      <dgm:prSet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Medications </a:t>
          </a:r>
        </a:p>
      </dgm:t>
    </dgm:pt>
    <dgm:pt modelId="{ACB75C8F-1F74-4A2C-91BF-52D916AFEB49}" type="parTrans" cxnId="{D3CFD71D-41A2-48D9-A4BD-8B6472DD5A4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E1ED74E-9587-48F9-A402-380759606C32}" type="sibTrans" cxnId="{D3CFD71D-41A2-48D9-A4BD-8B6472DD5A4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7CF58B3-0C65-4109-8F47-E847C63F846B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Help regulate hormone cycle</a:t>
          </a:r>
        </a:p>
      </dgm:t>
    </dgm:pt>
    <dgm:pt modelId="{EC2DB03F-1825-4CAA-BF2A-907153E4144D}" type="parTrans" cxnId="{6376E084-19D1-4116-A606-CC308401C5A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646AE0E7-C4EE-459F-81FD-C5E34CE12737}" type="sibTrans" cxnId="{6376E084-19D1-4116-A606-CC308401C5A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8288857-09B3-442A-A99A-A09DE88DA4D0}">
      <dgm:prSet/>
      <dgm:spPr/>
      <dgm:t>
        <a:bodyPr/>
        <a:lstStyle/>
        <a:p>
          <a:r>
            <a:rPr lang="en-US">
              <a:solidFill>
                <a:schemeClr val="bg1"/>
              </a:solidFill>
            </a:rPr>
            <a:t>May shrink fibroids </a:t>
          </a:r>
        </a:p>
      </dgm:t>
    </dgm:pt>
    <dgm:pt modelId="{5782CD41-F2E8-422A-AEAF-196D752DD0ED}" type="parTrans" cxnId="{6D5BA00E-AF4A-4C5D-8D5A-68EAD716B62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94917AB-9FEE-48EB-A556-7F37ADEC55AD}" type="sibTrans" cxnId="{6D5BA00E-AF4A-4C5D-8D5A-68EAD716B62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9F7988D-BBCC-40A1-8634-AE2729FB1A89}">
      <dgm:prSet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Uterine Arterial Embolization </a:t>
          </a:r>
        </a:p>
      </dgm:t>
    </dgm:pt>
    <dgm:pt modelId="{A41501D5-7AFB-493A-A1ED-C061F2E5A7AD}" type="parTrans" cxnId="{C5EF88D0-89FE-476D-B749-DFB5EFEB230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96F830F-75EB-4470-94DE-94E7F70B7B62}" type="sibTrans" cxnId="{C5EF88D0-89FE-476D-B749-DFB5EFEB230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9AC9FEA-2E74-48FF-A156-F76781ABCB69}">
      <dgm:prSet/>
      <dgm:spPr>
        <a:solidFill>
          <a:schemeClr val="accent1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Laparoscopic or robotic myomectomy</a:t>
          </a:r>
        </a:p>
      </dgm:t>
    </dgm:pt>
    <dgm:pt modelId="{0AAC337B-AD9F-4F11-AE9C-B0F32F5576EC}" type="parTrans" cxnId="{C750D325-437F-4B48-A394-FA3A74D566A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32A2F8B-5BA8-4977-8BC5-9E11BF68040F}" type="sibTrans" cxnId="{C750D325-437F-4B48-A394-FA3A74D566A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96068B7-4D1F-4517-8A41-DD146E1555A2}">
      <dgm:prSet/>
      <dgm:spPr>
        <a:solidFill>
          <a:schemeClr val="accent1"/>
        </a:solidFill>
      </dgm:spPr>
      <dgm:t>
        <a:bodyPr/>
        <a:lstStyle/>
        <a:p>
          <a:r>
            <a:rPr lang="en-US">
              <a:solidFill>
                <a:schemeClr val="bg1"/>
              </a:solidFill>
            </a:rPr>
            <a:t>Hysterectomy </a:t>
          </a:r>
        </a:p>
      </dgm:t>
    </dgm:pt>
    <dgm:pt modelId="{572986E5-878A-4514-8E74-F6E78C4A5C83}" type="parTrans" cxnId="{3699B89A-6591-43EA-A8F6-E15D5D9DA84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41F2E21-B967-4422-B4EF-CE937604321C}" type="sibTrans" cxnId="{3699B89A-6591-43EA-A8F6-E15D5D9DA84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058EF60-0B4B-F542-99CF-E0F6F0A6C5C6}" type="pres">
      <dgm:prSet presAssocID="{958D2095-36ED-4816-92B3-0547D1798370}" presName="linear" presStyleCnt="0">
        <dgm:presLayoutVars>
          <dgm:animLvl val="lvl"/>
          <dgm:resizeHandles val="exact"/>
        </dgm:presLayoutVars>
      </dgm:prSet>
      <dgm:spPr/>
    </dgm:pt>
    <dgm:pt modelId="{011F6989-7E23-764B-AA8D-3F84BBB92B1E}" type="pres">
      <dgm:prSet presAssocID="{1AD2FC16-C60F-42F1-A6CD-5D8D2F87FFE9}" presName="parentText" presStyleLbl="node1" presStyleIdx="0" presStyleCnt="4" custLinFactNeighborY="2612">
        <dgm:presLayoutVars>
          <dgm:chMax val="0"/>
          <dgm:bulletEnabled val="1"/>
        </dgm:presLayoutVars>
      </dgm:prSet>
      <dgm:spPr/>
    </dgm:pt>
    <dgm:pt modelId="{2E07883F-B1BB-3047-9C94-7CCC6BE3A36A}" type="pres">
      <dgm:prSet presAssocID="{1AD2FC16-C60F-42F1-A6CD-5D8D2F87FFE9}" presName="childText" presStyleLbl="revTx" presStyleIdx="0" presStyleCnt="1">
        <dgm:presLayoutVars>
          <dgm:bulletEnabled val="1"/>
        </dgm:presLayoutVars>
      </dgm:prSet>
      <dgm:spPr/>
    </dgm:pt>
    <dgm:pt modelId="{8CB338E5-E86F-4F4B-8586-7602E162BF59}" type="pres">
      <dgm:prSet presAssocID="{F9F7988D-BBCC-40A1-8634-AE2729FB1A8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8CE6810-CE40-4E4F-9BCA-5F6C22A77EF3}" type="pres">
      <dgm:prSet presAssocID="{096F830F-75EB-4470-94DE-94E7F70B7B62}" presName="spacer" presStyleCnt="0"/>
      <dgm:spPr/>
    </dgm:pt>
    <dgm:pt modelId="{722FFE6B-7149-4F46-BCC7-06F69C1ABE41}" type="pres">
      <dgm:prSet presAssocID="{39AC9FEA-2E74-48FF-A156-F76781ABCB69}" presName="parentText" presStyleLbl="node1" presStyleIdx="2" presStyleCnt="4" custScaleY="110000">
        <dgm:presLayoutVars>
          <dgm:chMax val="0"/>
          <dgm:bulletEnabled val="1"/>
        </dgm:presLayoutVars>
      </dgm:prSet>
      <dgm:spPr/>
    </dgm:pt>
    <dgm:pt modelId="{3E7A6C3B-3337-F046-B0B2-453EAECD61A0}" type="pres">
      <dgm:prSet presAssocID="{932A2F8B-5BA8-4977-8BC5-9E11BF68040F}" presName="spacer" presStyleCnt="0"/>
      <dgm:spPr/>
    </dgm:pt>
    <dgm:pt modelId="{252D2C83-FCD7-0449-8B22-195D0B2C0062}" type="pres">
      <dgm:prSet presAssocID="{E96068B7-4D1F-4517-8A41-DD146E1555A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D5BA00E-AF4A-4C5D-8D5A-68EAD716B623}" srcId="{1AD2FC16-C60F-42F1-A6CD-5D8D2F87FFE9}" destId="{58288857-09B3-442A-A99A-A09DE88DA4D0}" srcOrd="1" destOrd="0" parTransId="{5782CD41-F2E8-422A-AEAF-196D752DD0ED}" sibTransId="{194917AB-9FEE-48EB-A556-7F37ADEC55AD}"/>
    <dgm:cxn modelId="{D3CFD71D-41A2-48D9-A4BD-8B6472DD5A47}" srcId="{958D2095-36ED-4816-92B3-0547D1798370}" destId="{1AD2FC16-C60F-42F1-A6CD-5D8D2F87FFE9}" srcOrd="0" destOrd="0" parTransId="{ACB75C8F-1F74-4A2C-91BF-52D916AFEB49}" sibTransId="{6E1ED74E-9587-48F9-A402-380759606C32}"/>
    <dgm:cxn modelId="{C750D325-437F-4B48-A394-FA3A74D566AD}" srcId="{958D2095-36ED-4816-92B3-0547D1798370}" destId="{39AC9FEA-2E74-48FF-A156-F76781ABCB69}" srcOrd="2" destOrd="0" parTransId="{0AAC337B-AD9F-4F11-AE9C-B0F32F5576EC}" sibTransId="{932A2F8B-5BA8-4977-8BC5-9E11BF68040F}"/>
    <dgm:cxn modelId="{EFC9A165-7A05-2649-A167-3265043DEDAC}" type="presOf" srcId="{1AD2FC16-C60F-42F1-A6CD-5D8D2F87FFE9}" destId="{011F6989-7E23-764B-AA8D-3F84BBB92B1E}" srcOrd="0" destOrd="0" presId="urn:microsoft.com/office/officeart/2005/8/layout/vList2"/>
    <dgm:cxn modelId="{B12A914E-63C8-CA44-9493-1BB40D742FBF}" type="presOf" srcId="{58288857-09B3-442A-A99A-A09DE88DA4D0}" destId="{2E07883F-B1BB-3047-9C94-7CCC6BE3A36A}" srcOrd="0" destOrd="1" presId="urn:microsoft.com/office/officeart/2005/8/layout/vList2"/>
    <dgm:cxn modelId="{30455655-98A8-0648-B07F-13BC968FA10B}" type="presOf" srcId="{958D2095-36ED-4816-92B3-0547D1798370}" destId="{4058EF60-0B4B-F542-99CF-E0F6F0A6C5C6}" srcOrd="0" destOrd="0" presId="urn:microsoft.com/office/officeart/2005/8/layout/vList2"/>
    <dgm:cxn modelId="{6376E084-19D1-4116-A606-CC308401C5A5}" srcId="{1AD2FC16-C60F-42F1-A6CD-5D8D2F87FFE9}" destId="{A7CF58B3-0C65-4109-8F47-E847C63F846B}" srcOrd="0" destOrd="0" parTransId="{EC2DB03F-1825-4CAA-BF2A-907153E4144D}" sibTransId="{646AE0E7-C4EE-459F-81FD-C5E34CE12737}"/>
    <dgm:cxn modelId="{89E3A389-B210-5847-9D16-A9A03879D59E}" type="presOf" srcId="{E96068B7-4D1F-4517-8A41-DD146E1555A2}" destId="{252D2C83-FCD7-0449-8B22-195D0B2C0062}" srcOrd="0" destOrd="0" presId="urn:microsoft.com/office/officeart/2005/8/layout/vList2"/>
    <dgm:cxn modelId="{9A023396-94B0-D644-B6BE-22AAF2199E5F}" type="presOf" srcId="{39AC9FEA-2E74-48FF-A156-F76781ABCB69}" destId="{722FFE6B-7149-4F46-BCC7-06F69C1ABE41}" srcOrd="0" destOrd="0" presId="urn:microsoft.com/office/officeart/2005/8/layout/vList2"/>
    <dgm:cxn modelId="{CE61FA96-2499-084E-93B9-9827D1FF0E7F}" type="presOf" srcId="{A7CF58B3-0C65-4109-8F47-E847C63F846B}" destId="{2E07883F-B1BB-3047-9C94-7CCC6BE3A36A}" srcOrd="0" destOrd="0" presId="urn:microsoft.com/office/officeart/2005/8/layout/vList2"/>
    <dgm:cxn modelId="{E12C2D98-8742-904B-9608-233D58C7B3E7}" type="presOf" srcId="{F9F7988D-BBCC-40A1-8634-AE2729FB1A89}" destId="{8CB338E5-E86F-4F4B-8586-7602E162BF59}" srcOrd="0" destOrd="0" presId="urn:microsoft.com/office/officeart/2005/8/layout/vList2"/>
    <dgm:cxn modelId="{3699B89A-6591-43EA-A8F6-E15D5D9DA845}" srcId="{958D2095-36ED-4816-92B3-0547D1798370}" destId="{E96068B7-4D1F-4517-8A41-DD146E1555A2}" srcOrd="3" destOrd="0" parTransId="{572986E5-878A-4514-8E74-F6E78C4A5C83}" sibTransId="{441F2E21-B967-4422-B4EF-CE937604321C}"/>
    <dgm:cxn modelId="{C5EF88D0-89FE-476D-B749-DFB5EFEB230E}" srcId="{958D2095-36ED-4816-92B3-0547D1798370}" destId="{F9F7988D-BBCC-40A1-8634-AE2729FB1A89}" srcOrd="1" destOrd="0" parTransId="{A41501D5-7AFB-493A-A1ED-C061F2E5A7AD}" sibTransId="{096F830F-75EB-4470-94DE-94E7F70B7B62}"/>
    <dgm:cxn modelId="{32528DA7-0BFB-594F-934A-6CCE2464242C}" type="presParOf" srcId="{4058EF60-0B4B-F542-99CF-E0F6F0A6C5C6}" destId="{011F6989-7E23-764B-AA8D-3F84BBB92B1E}" srcOrd="0" destOrd="0" presId="urn:microsoft.com/office/officeart/2005/8/layout/vList2"/>
    <dgm:cxn modelId="{99C1C94E-4EFF-C147-890B-893813F9045B}" type="presParOf" srcId="{4058EF60-0B4B-F542-99CF-E0F6F0A6C5C6}" destId="{2E07883F-B1BB-3047-9C94-7CCC6BE3A36A}" srcOrd="1" destOrd="0" presId="urn:microsoft.com/office/officeart/2005/8/layout/vList2"/>
    <dgm:cxn modelId="{9068B17A-94C6-8B4A-A5A1-CE9D11A75B43}" type="presParOf" srcId="{4058EF60-0B4B-F542-99CF-E0F6F0A6C5C6}" destId="{8CB338E5-E86F-4F4B-8586-7602E162BF59}" srcOrd="2" destOrd="0" presId="urn:microsoft.com/office/officeart/2005/8/layout/vList2"/>
    <dgm:cxn modelId="{AF32E087-0D9D-1841-92AD-4BFB0C7E85C2}" type="presParOf" srcId="{4058EF60-0B4B-F542-99CF-E0F6F0A6C5C6}" destId="{38CE6810-CE40-4E4F-9BCA-5F6C22A77EF3}" srcOrd="3" destOrd="0" presId="urn:microsoft.com/office/officeart/2005/8/layout/vList2"/>
    <dgm:cxn modelId="{E1384589-76CD-8B4C-A266-8EE314A65A33}" type="presParOf" srcId="{4058EF60-0B4B-F542-99CF-E0F6F0A6C5C6}" destId="{722FFE6B-7149-4F46-BCC7-06F69C1ABE41}" srcOrd="4" destOrd="0" presId="urn:microsoft.com/office/officeart/2005/8/layout/vList2"/>
    <dgm:cxn modelId="{B3476941-A224-2441-BCE4-84046B4D572C}" type="presParOf" srcId="{4058EF60-0B4B-F542-99CF-E0F6F0A6C5C6}" destId="{3E7A6C3B-3337-F046-B0B2-453EAECD61A0}" srcOrd="5" destOrd="0" presId="urn:microsoft.com/office/officeart/2005/8/layout/vList2"/>
    <dgm:cxn modelId="{FD20B63D-98B7-C344-B6B9-CE9C6092EA00}" type="presParOf" srcId="{4058EF60-0B4B-F542-99CF-E0F6F0A6C5C6}" destId="{252D2C83-FCD7-0449-8B22-195D0B2C006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44A063-D302-4BA4-B6C7-28311DF04DAD}" type="doc">
      <dgm:prSet loTypeId="urn:microsoft.com/office/officeart/2005/8/layout/vList2" loCatId="list" qsTypeId="urn:microsoft.com/office/officeart/2005/8/quickstyle/simple5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2BF787B7-E4EB-479E-B5DB-3F7BB8A21F18}">
      <dgm:prSet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Borah et al. 2016</a:t>
          </a:r>
        </a:p>
      </dgm:t>
    </dgm:pt>
    <dgm:pt modelId="{024B0378-A0A2-41C8-AD52-E3602130E84B}" type="parTrans" cxnId="{D610224A-8095-48CD-AFBB-56720725214D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83F0CE7E-C049-4003-8946-202EDADDDA5E}" type="sibTrans" cxnId="{D610224A-8095-48CD-AFBB-56720725214D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CECBD102-2008-49EF-B92D-F8A2F640B75F}">
      <dgm:prSet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Retrospective analysis</a:t>
          </a:r>
        </a:p>
      </dgm:t>
    </dgm:pt>
    <dgm:pt modelId="{F9C56FA6-15B0-44D2-B60B-5E54AD412C92}" type="parTrans" cxnId="{607F498F-3C80-40E2-B88C-F8AB12C3DA2A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533AF112-EC12-413B-9EB9-161C2CB7CC39}" type="sibTrans" cxnId="{607F498F-3C80-40E2-B88C-F8AB12C3DA2A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8D9F7657-5AC3-459F-B3FC-31E73546C2B3}">
      <dgm:prSet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Glass et al. 2017</a:t>
          </a:r>
        </a:p>
      </dgm:t>
    </dgm:pt>
    <dgm:pt modelId="{2E092EFF-988F-496E-A835-832AB8E1F40E}" type="parTrans" cxnId="{DE989A3E-0746-4B61-917B-6145EC30BBD7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580B1E86-B9F4-4C5E-AD40-009E4B15074A}" type="sibTrans" cxnId="{DE989A3E-0746-4B61-917B-6145EC30BBD7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6708E13D-9063-43BA-BCC6-F52D37FB10BF}">
      <dgm:prSet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Retrospective analysis </a:t>
          </a:r>
        </a:p>
      </dgm:t>
    </dgm:pt>
    <dgm:pt modelId="{B5504BAA-3256-4FBC-889C-B790D7BAA6BC}" type="parTrans" cxnId="{8E1E31B9-B956-4C4D-B6BB-0818F3E5F72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9CB5C449-F90D-4812-A833-43CFD3EE65CD}" type="sibTrans" cxnId="{8E1E31B9-B956-4C4D-B6BB-0818F3E5F72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1AE803AF-D45F-47D8-BDE3-76FFB6A48FBB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Kramer et al. 2021</a:t>
          </a:r>
        </a:p>
      </dgm:t>
    </dgm:pt>
    <dgm:pt modelId="{F0BE3C24-4114-4A5B-B2CD-CB1541983753}" type="parTrans" cxnId="{E9986053-CE61-4F1E-8EFA-0F84FEBE3C6F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9F94F2CB-0A4E-464C-9FD5-E8ABD9AF05A4}" type="sibTrans" cxnId="{E9986053-CE61-4F1E-8EFA-0F84FEBE3C6F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1092C9FA-E4FA-4EFF-974D-3027F01DEB10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Observational study </a:t>
          </a:r>
        </a:p>
      </dgm:t>
    </dgm:pt>
    <dgm:pt modelId="{30FBFF74-014A-44FC-B2F7-21D45D0764AB}" type="parTrans" cxnId="{CED729A0-94AA-4CA4-A0A3-F8853967D6C6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7E38F505-F164-4098-8A8F-AE9CE9B3C8CA}" type="sibTrans" cxnId="{CED729A0-94AA-4CA4-A0A3-F8853967D6C6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D7A6ECFF-E632-4976-B33E-19CFB128C1EF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Marsh et al. 2018</a:t>
          </a:r>
        </a:p>
      </dgm:t>
    </dgm:pt>
    <dgm:pt modelId="{3FD218F3-5AC8-4968-838C-98F1E2B5E427}" type="parTrans" cxnId="{D935B5FA-F856-4EB7-B26D-0DFEE9BA361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149E89C0-27C6-48C9-BE67-34A29840967D}" type="sibTrans" cxnId="{D935B5FA-F856-4EB7-B26D-0DFEE9BA361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2633AD5E-AC40-437C-8A8A-3D1C7AC0861C}">
      <dgm:prSet custT="1"/>
      <dgm:spPr/>
      <dgm:t>
        <a:bodyPr/>
        <a:lstStyle/>
        <a:p>
          <a:r>
            <a:rPr lang="en-US" sz="2800" dirty="0">
              <a:solidFill>
                <a:schemeClr val="bg1"/>
              </a:solidFill>
            </a:rPr>
            <a:t>Self-administered survey</a:t>
          </a:r>
        </a:p>
      </dgm:t>
    </dgm:pt>
    <dgm:pt modelId="{2DD6C982-0293-4A57-9AC6-A449FCFF9AA5}" type="parTrans" cxnId="{2041A393-2800-46AC-98B5-154B131932FA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42B8B882-95E6-4B7C-A248-AFE2CFA6E74D}" type="sibTrans" cxnId="{2041A393-2800-46AC-98B5-154B131932FA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BE808004-2270-4C8D-A2E9-88C5AF1FF93D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Moorman et al. 2013</a:t>
          </a:r>
        </a:p>
      </dgm:t>
    </dgm:pt>
    <dgm:pt modelId="{941806AA-E961-47A3-871A-780808658233}" type="parTrans" cxnId="{F560F423-DC58-496D-9B07-650A4C8E0620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EE57A250-A367-48EB-8038-7E4A0636B7E1}" type="sibTrans" cxnId="{F560F423-DC58-496D-9B07-650A4C8E0620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9CB2B687-23EC-4D64-A1E4-86FB96524FE1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Cross-sectional study</a:t>
          </a:r>
        </a:p>
      </dgm:t>
    </dgm:pt>
    <dgm:pt modelId="{63B100FA-79FD-4486-88CA-517E9F0BA323}" type="parTrans" cxnId="{77FC4D93-EB32-45D4-912F-EFFF32D56726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408647A8-180B-4473-A1E8-C8D2615320FA}" type="sibTrans" cxnId="{77FC4D93-EB32-45D4-912F-EFFF32D56726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C90DE7A6-26CE-483E-AEF0-5BD8E325110F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Price et al. 2017 </a:t>
          </a:r>
        </a:p>
      </dgm:t>
    </dgm:pt>
    <dgm:pt modelId="{F5F5B485-2E23-4B0F-A1BB-770F9C7BD1C5}" type="parTrans" cxnId="{740E0B1C-CBBF-4025-AE8F-509159C23AC9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AE3FD465-8165-4742-BD65-252CBE35B645}" type="sibTrans" cxnId="{740E0B1C-CBBF-4025-AE8F-509159C23AC9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0F35ED08-75D1-4705-87FE-D69E476F098E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Cross-sectional study</a:t>
          </a:r>
        </a:p>
      </dgm:t>
    </dgm:pt>
    <dgm:pt modelId="{2FCF7460-1FE0-4335-8B30-E854FD705174}" type="parTrans" cxnId="{CAC66266-BB2B-4506-A830-EB453F868D3C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56AC1D73-D7E2-4B36-A082-CE82A0F76B00}" type="sibTrans" cxnId="{CAC66266-BB2B-4506-A830-EB453F868D3C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FC2FF6D1-75FF-42EE-A347-030B89140562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Sengoba et al. 2017</a:t>
          </a:r>
        </a:p>
      </dgm:t>
    </dgm:pt>
    <dgm:pt modelId="{444F392C-7F5A-4142-9A66-3888EC48CEEA}" type="parTrans" cxnId="{78144342-0533-4107-A72E-5EE0DA55B3D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1CDE795E-F944-41BB-955D-B40BF533B461}" type="sibTrans" cxnId="{78144342-0533-4107-A72E-5EE0DA55B3D4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225A15E7-07F6-4CD7-998E-A4FFEFDB3938}">
      <dgm:prSet custT="1"/>
      <dgm:spPr/>
      <dgm:t>
        <a:bodyPr/>
        <a:lstStyle/>
        <a:p>
          <a:r>
            <a:rPr lang="en-US" sz="2800">
              <a:solidFill>
                <a:schemeClr val="bg1"/>
              </a:solidFill>
            </a:rPr>
            <a:t>Qualitative analysis </a:t>
          </a:r>
        </a:p>
      </dgm:t>
    </dgm:pt>
    <dgm:pt modelId="{D3F191EB-E110-40F1-905F-CCEA66F1C0C5}" type="parTrans" cxnId="{3C7649CF-3893-4090-8751-C18FFC087CF5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8771EBA0-18FD-4F99-9475-9E2F6F1EB536}" type="sibTrans" cxnId="{3C7649CF-3893-4090-8751-C18FFC087CF5}">
      <dgm:prSet/>
      <dgm:spPr/>
      <dgm:t>
        <a:bodyPr/>
        <a:lstStyle/>
        <a:p>
          <a:endParaRPr lang="en-US" sz="2800">
            <a:solidFill>
              <a:schemeClr val="bg1"/>
            </a:solidFill>
          </a:endParaRPr>
        </a:p>
      </dgm:t>
    </dgm:pt>
    <dgm:pt modelId="{FD571EA0-C581-6648-A70A-036E0D65E941}" type="pres">
      <dgm:prSet presAssocID="{1A44A063-D302-4BA4-B6C7-28311DF04DAD}" presName="linear" presStyleCnt="0">
        <dgm:presLayoutVars>
          <dgm:animLvl val="lvl"/>
          <dgm:resizeHandles val="exact"/>
        </dgm:presLayoutVars>
      </dgm:prSet>
      <dgm:spPr/>
    </dgm:pt>
    <dgm:pt modelId="{FD4CA3D0-420D-E84B-8896-2A5492870FF0}" type="pres">
      <dgm:prSet presAssocID="{2BF787B7-E4EB-479E-B5DB-3F7BB8A21F18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8B37D141-6D04-2546-B93E-1D95D95007AB}" type="pres">
      <dgm:prSet presAssocID="{2BF787B7-E4EB-479E-B5DB-3F7BB8A21F18}" presName="childText" presStyleLbl="revTx" presStyleIdx="0" presStyleCnt="7">
        <dgm:presLayoutVars>
          <dgm:bulletEnabled val="1"/>
        </dgm:presLayoutVars>
      </dgm:prSet>
      <dgm:spPr/>
    </dgm:pt>
    <dgm:pt modelId="{B0641EE9-BC75-1347-BE09-32A46023DB7A}" type="pres">
      <dgm:prSet presAssocID="{8D9F7657-5AC3-459F-B3FC-31E73546C2B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71143417-A5E3-E74C-8205-35523FC3B4D1}" type="pres">
      <dgm:prSet presAssocID="{8D9F7657-5AC3-459F-B3FC-31E73546C2B3}" presName="childText" presStyleLbl="revTx" presStyleIdx="1" presStyleCnt="7">
        <dgm:presLayoutVars>
          <dgm:bulletEnabled val="1"/>
        </dgm:presLayoutVars>
      </dgm:prSet>
      <dgm:spPr/>
    </dgm:pt>
    <dgm:pt modelId="{AAC81625-0CBD-8E48-91BF-2FBB409ADF37}" type="pres">
      <dgm:prSet presAssocID="{1AE803AF-D45F-47D8-BDE3-76FFB6A48FBB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4848864A-28F5-4D4B-8880-84456D53AF4C}" type="pres">
      <dgm:prSet presAssocID="{1AE803AF-D45F-47D8-BDE3-76FFB6A48FBB}" presName="childText" presStyleLbl="revTx" presStyleIdx="2" presStyleCnt="7">
        <dgm:presLayoutVars>
          <dgm:bulletEnabled val="1"/>
        </dgm:presLayoutVars>
      </dgm:prSet>
      <dgm:spPr/>
    </dgm:pt>
    <dgm:pt modelId="{03D21B5D-91B5-F74C-96D2-DD9E61CF6CA1}" type="pres">
      <dgm:prSet presAssocID="{D7A6ECFF-E632-4976-B33E-19CFB128C1EF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FBB18E80-E855-2340-9F35-60613FEC82D8}" type="pres">
      <dgm:prSet presAssocID="{D7A6ECFF-E632-4976-B33E-19CFB128C1EF}" presName="childText" presStyleLbl="revTx" presStyleIdx="3" presStyleCnt="7">
        <dgm:presLayoutVars>
          <dgm:bulletEnabled val="1"/>
        </dgm:presLayoutVars>
      </dgm:prSet>
      <dgm:spPr/>
    </dgm:pt>
    <dgm:pt modelId="{BC400E47-8CF5-CF41-896B-3BA526634A06}" type="pres">
      <dgm:prSet presAssocID="{BE808004-2270-4C8D-A2E9-88C5AF1FF93D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8CCF720C-0C89-1F4E-A4E9-91814F0676D9}" type="pres">
      <dgm:prSet presAssocID="{BE808004-2270-4C8D-A2E9-88C5AF1FF93D}" presName="childText" presStyleLbl="revTx" presStyleIdx="4" presStyleCnt="7">
        <dgm:presLayoutVars>
          <dgm:bulletEnabled val="1"/>
        </dgm:presLayoutVars>
      </dgm:prSet>
      <dgm:spPr/>
    </dgm:pt>
    <dgm:pt modelId="{61A0A66E-C0C3-1D4B-AF1D-B7E1A92B55B1}" type="pres">
      <dgm:prSet presAssocID="{C90DE7A6-26CE-483E-AEF0-5BD8E325110F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17217A3D-B105-034C-A6DB-2D92031D8273}" type="pres">
      <dgm:prSet presAssocID="{C90DE7A6-26CE-483E-AEF0-5BD8E325110F}" presName="childText" presStyleLbl="revTx" presStyleIdx="5" presStyleCnt="7">
        <dgm:presLayoutVars>
          <dgm:bulletEnabled val="1"/>
        </dgm:presLayoutVars>
      </dgm:prSet>
      <dgm:spPr/>
    </dgm:pt>
    <dgm:pt modelId="{66F5676B-79ED-EC45-B05B-CD5C137AB6F7}" type="pres">
      <dgm:prSet presAssocID="{FC2FF6D1-75FF-42EE-A347-030B89140562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711DA31A-C3FC-E845-86C3-76692525626C}" type="pres">
      <dgm:prSet presAssocID="{FC2FF6D1-75FF-42EE-A347-030B89140562}" presName="childText" presStyleLbl="revTx" presStyleIdx="6" presStyleCnt="7">
        <dgm:presLayoutVars>
          <dgm:bulletEnabled val="1"/>
        </dgm:presLayoutVars>
      </dgm:prSet>
      <dgm:spPr/>
    </dgm:pt>
  </dgm:ptLst>
  <dgm:cxnLst>
    <dgm:cxn modelId="{2DAF5C0B-F96E-3E49-93AD-F0CFE9434CA3}" type="presOf" srcId="{1092C9FA-E4FA-4EFF-974D-3027F01DEB10}" destId="{4848864A-28F5-4D4B-8880-84456D53AF4C}" srcOrd="0" destOrd="0" presId="urn:microsoft.com/office/officeart/2005/8/layout/vList2"/>
    <dgm:cxn modelId="{E9260E0F-A778-8F4B-BD19-A512681B5047}" type="presOf" srcId="{8D9F7657-5AC3-459F-B3FC-31E73546C2B3}" destId="{B0641EE9-BC75-1347-BE09-32A46023DB7A}" srcOrd="0" destOrd="0" presId="urn:microsoft.com/office/officeart/2005/8/layout/vList2"/>
    <dgm:cxn modelId="{B5178B12-8B54-CC49-BB15-587A0F9B0DAF}" type="presOf" srcId="{1AE803AF-D45F-47D8-BDE3-76FFB6A48FBB}" destId="{AAC81625-0CBD-8E48-91BF-2FBB409ADF37}" srcOrd="0" destOrd="0" presId="urn:microsoft.com/office/officeart/2005/8/layout/vList2"/>
    <dgm:cxn modelId="{03603213-F6AF-1D43-B234-7E5EE6A5997E}" type="presOf" srcId="{D7A6ECFF-E632-4976-B33E-19CFB128C1EF}" destId="{03D21B5D-91B5-F74C-96D2-DD9E61CF6CA1}" srcOrd="0" destOrd="0" presId="urn:microsoft.com/office/officeart/2005/8/layout/vList2"/>
    <dgm:cxn modelId="{740E0B1C-CBBF-4025-AE8F-509159C23AC9}" srcId="{1A44A063-D302-4BA4-B6C7-28311DF04DAD}" destId="{C90DE7A6-26CE-483E-AEF0-5BD8E325110F}" srcOrd="5" destOrd="0" parTransId="{F5F5B485-2E23-4B0F-A1BB-770F9C7BD1C5}" sibTransId="{AE3FD465-8165-4742-BD65-252CBE35B645}"/>
    <dgm:cxn modelId="{F560F423-DC58-496D-9B07-650A4C8E0620}" srcId="{1A44A063-D302-4BA4-B6C7-28311DF04DAD}" destId="{BE808004-2270-4C8D-A2E9-88C5AF1FF93D}" srcOrd="4" destOrd="0" parTransId="{941806AA-E961-47A3-871A-780808658233}" sibTransId="{EE57A250-A367-48EB-8038-7E4A0636B7E1}"/>
    <dgm:cxn modelId="{E3F79437-A629-FF48-82D2-6764809B93E1}" type="presOf" srcId="{FC2FF6D1-75FF-42EE-A347-030B89140562}" destId="{66F5676B-79ED-EC45-B05B-CD5C137AB6F7}" srcOrd="0" destOrd="0" presId="urn:microsoft.com/office/officeart/2005/8/layout/vList2"/>
    <dgm:cxn modelId="{DE989A3E-0746-4B61-917B-6145EC30BBD7}" srcId="{1A44A063-D302-4BA4-B6C7-28311DF04DAD}" destId="{8D9F7657-5AC3-459F-B3FC-31E73546C2B3}" srcOrd="1" destOrd="0" parTransId="{2E092EFF-988F-496E-A835-832AB8E1F40E}" sibTransId="{580B1E86-B9F4-4C5E-AD40-009E4B15074A}"/>
    <dgm:cxn modelId="{4514B640-DC2F-A14C-BC52-7F31C975C417}" type="presOf" srcId="{2BF787B7-E4EB-479E-B5DB-3F7BB8A21F18}" destId="{FD4CA3D0-420D-E84B-8896-2A5492870FF0}" srcOrd="0" destOrd="0" presId="urn:microsoft.com/office/officeart/2005/8/layout/vList2"/>
    <dgm:cxn modelId="{A2A43361-7F86-1F40-B6A1-EDCB9B037459}" type="presOf" srcId="{2633AD5E-AC40-437C-8A8A-3D1C7AC0861C}" destId="{FBB18E80-E855-2340-9F35-60613FEC82D8}" srcOrd="0" destOrd="0" presId="urn:microsoft.com/office/officeart/2005/8/layout/vList2"/>
    <dgm:cxn modelId="{78144342-0533-4107-A72E-5EE0DA55B3D4}" srcId="{1A44A063-D302-4BA4-B6C7-28311DF04DAD}" destId="{FC2FF6D1-75FF-42EE-A347-030B89140562}" srcOrd="6" destOrd="0" parTransId="{444F392C-7F5A-4142-9A66-3888EC48CEEA}" sibTransId="{1CDE795E-F944-41BB-955D-B40BF533B461}"/>
    <dgm:cxn modelId="{CAC66266-BB2B-4506-A830-EB453F868D3C}" srcId="{C90DE7A6-26CE-483E-AEF0-5BD8E325110F}" destId="{0F35ED08-75D1-4705-87FE-D69E476F098E}" srcOrd="0" destOrd="0" parTransId="{2FCF7460-1FE0-4335-8B30-E854FD705174}" sibTransId="{56AC1D73-D7E2-4B36-A082-CE82A0F76B00}"/>
    <dgm:cxn modelId="{D610224A-8095-48CD-AFBB-56720725214D}" srcId="{1A44A063-D302-4BA4-B6C7-28311DF04DAD}" destId="{2BF787B7-E4EB-479E-B5DB-3F7BB8A21F18}" srcOrd="0" destOrd="0" parTransId="{024B0378-A0A2-41C8-AD52-E3602130E84B}" sibTransId="{83F0CE7E-C049-4003-8946-202EDADDDA5E}"/>
    <dgm:cxn modelId="{BCDCD74A-4639-E544-AEBE-B44AA71A1C96}" type="presOf" srcId="{225A15E7-07F6-4CD7-998E-A4FFEFDB3938}" destId="{711DA31A-C3FC-E845-86C3-76692525626C}" srcOrd="0" destOrd="0" presId="urn:microsoft.com/office/officeart/2005/8/layout/vList2"/>
    <dgm:cxn modelId="{1EF3644E-84D9-2647-AFB8-F48E148E966F}" type="presOf" srcId="{0F35ED08-75D1-4705-87FE-D69E476F098E}" destId="{17217A3D-B105-034C-A6DB-2D92031D8273}" srcOrd="0" destOrd="0" presId="urn:microsoft.com/office/officeart/2005/8/layout/vList2"/>
    <dgm:cxn modelId="{A9136F6F-9610-5A48-800F-C11AE1CDAA3A}" type="presOf" srcId="{CECBD102-2008-49EF-B92D-F8A2F640B75F}" destId="{8B37D141-6D04-2546-B93E-1D95D95007AB}" srcOrd="0" destOrd="0" presId="urn:microsoft.com/office/officeart/2005/8/layout/vList2"/>
    <dgm:cxn modelId="{E9986053-CE61-4F1E-8EFA-0F84FEBE3C6F}" srcId="{1A44A063-D302-4BA4-B6C7-28311DF04DAD}" destId="{1AE803AF-D45F-47D8-BDE3-76FFB6A48FBB}" srcOrd="2" destOrd="0" parTransId="{F0BE3C24-4114-4A5B-B2CD-CB1541983753}" sibTransId="{9F94F2CB-0A4E-464C-9FD5-E8ABD9AF05A4}"/>
    <dgm:cxn modelId="{607F498F-3C80-40E2-B88C-F8AB12C3DA2A}" srcId="{2BF787B7-E4EB-479E-B5DB-3F7BB8A21F18}" destId="{CECBD102-2008-49EF-B92D-F8A2F640B75F}" srcOrd="0" destOrd="0" parTransId="{F9C56FA6-15B0-44D2-B60B-5E54AD412C92}" sibTransId="{533AF112-EC12-413B-9EB9-161C2CB7CC39}"/>
    <dgm:cxn modelId="{39BE918F-270E-264F-92CD-B82A47B2F325}" type="presOf" srcId="{C90DE7A6-26CE-483E-AEF0-5BD8E325110F}" destId="{61A0A66E-C0C3-1D4B-AF1D-B7E1A92B55B1}" srcOrd="0" destOrd="0" presId="urn:microsoft.com/office/officeart/2005/8/layout/vList2"/>
    <dgm:cxn modelId="{77FC4D93-EB32-45D4-912F-EFFF32D56726}" srcId="{BE808004-2270-4C8D-A2E9-88C5AF1FF93D}" destId="{9CB2B687-23EC-4D64-A1E4-86FB96524FE1}" srcOrd="0" destOrd="0" parTransId="{63B100FA-79FD-4486-88CA-517E9F0BA323}" sibTransId="{408647A8-180B-4473-A1E8-C8D2615320FA}"/>
    <dgm:cxn modelId="{2041A393-2800-46AC-98B5-154B131932FA}" srcId="{D7A6ECFF-E632-4976-B33E-19CFB128C1EF}" destId="{2633AD5E-AC40-437C-8A8A-3D1C7AC0861C}" srcOrd="0" destOrd="0" parTransId="{2DD6C982-0293-4A57-9AC6-A449FCFF9AA5}" sibTransId="{42B8B882-95E6-4B7C-A248-AFE2CFA6E74D}"/>
    <dgm:cxn modelId="{CED729A0-94AA-4CA4-A0A3-F8853967D6C6}" srcId="{1AE803AF-D45F-47D8-BDE3-76FFB6A48FBB}" destId="{1092C9FA-E4FA-4EFF-974D-3027F01DEB10}" srcOrd="0" destOrd="0" parTransId="{30FBFF74-014A-44FC-B2F7-21D45D0764AB}" sibTransId="{7E38F505-F164-4098-8A8F-AE9CE9B3C8CA}"/>
    <dgm:cxn modelId="{8E1E31B9-B956-4C4D-B6BB-0818F3E5F724}" srcId="{8D9F7657-5AC3-459F-B3FC-31E73546C2B3}" destId="{6708E13D-9063-43BA-BCC6-F52D37FB10BF}" srcOrd="0" destOrd="0" parTransId="{B5504BAA-3256-4FBC-889C-B790D7BAA6BC}" sibTransId="{9CB5C449-F90D-4812-A833-43CFD3EE65CD}"/>
    <dgm:cxn modelId="{3C7649CF-3893-4090-8751-C18FFC087CF5}" srcId="{FC2FF6D1-75FF-42EE-A347-030B89140562}" destId="{225A15E7-07F6-4CD7-998E-A4FFEFDB3938}" srcOrd="0" destOrd="0" parTransId="{D3F191EB-E110-40F1-905F-CCEA66F1C0C5}" sibTransId="{8771EBA0-18FD-4F99-9475-9E2F6F1EB536}"/>
    <dgm:cxn modelId="{8C7946E1-4CC6-6347-B71B-87826F3B24F1}" type="presOf" srcId="{BE808004-2270-4C8D-A2E9-88C5AF1FF93D}" destId="{BC400E47-8CF5-CF41-896B-3BA526634A06}" srcOrd="0" destOrd="0" presId="urn:microsoft.com/office/officeart/2005/8/layout/vList2"/>
    <dgm:cxn modelId="{E05772E1-A64D-2B4E-B740-10DC7053959D}" type="presOf" srcId="{1A44A063-D302-4BA4-B6C7-28311DF04DAD}" destId="{FD571EA0-C581-6648-A70A-036E0D65E941}" srcOrd="0" destOrd="0" presId="urn:microsoft.com/office/officeart/2005/8/layout/vList2"/>
    <dgm:cxn modelId="{819C58F4-8B48-0443-A1CE-F7E4195A536D}" type="presOf" srcId="{6708E13D-9063-43BA-BCC6-F52D37FB10BF}" destId="{71143417-A5E3-E74C-8205-35523FC3B4D1}" srcOrd="0" destOrd="0" presId="urn:microsoft.com/office/officeart/2005/8/layout/vList2"/>
    <dgm:cxn modelId="{D935B5FA-F856-4EB7-B26D-0DFEE9BA3614}" srcId="{1A44A063-D302-4BA4-B6C7-28311DF04DAD}" destId="{D7A6ECFF-E632-4976-B33E-19CFB128C1EF}" srcOrd="3" destOrd="0" parTransId="{3FD218F3-5AC8-4968-838C-98F1E2B5E427}" sibTransId="{149E89C0-27C6-48C9-BE67-34A29840967D}"/>
    <dgm:cxn modelId="{5B47F4FF-2C72-B248-8C94-CD8EACEB5355}" type="presOf" srcId="{9CB2B687-23EC-4D64-A1E4-86FB96524FE1}" destId="{8CCF720C-0C89-1F4E-A4E9-91814F0676D9}" srcOrd="0" destOrd="0" presId="urn:microsoft.com/office/officeart/2005/8/layout/vList2"/>
    <dgm:cxn modelId="{E389D5F6-7369-694B-89A7-F8F06C4E38C0}" type="presParOf" srcId="{FD571EA0-C581-6648-A70A-036E0D65E941}" destId="{FD4CA3D0-420D-E84B-8896-2A5492870FF0}" srcOrd="0" destOrd="0" presId="urn:microsoft.com/office/officeart/2005/8/layout/vList2"/>
    <dgm:cxn modelId="{47C2BD69-F09A-B047-BC07-8DED986503A5}" type="presParOf" srcId="{FD571EA0-C581-6648-A70A-036E0D65E941}" destId="{8B37D141-6D04-2546-B93E-1D95D95007AB}" srcOrd="1" destOrd="0" presId="urn:microsoft.com/office/officeart/2005/8/layout/vList2"/>
    <dgm:cxn modelId="{26D0CC8E-A1E8-3D45-9D60-C9E1A4A3BF64}" type="presParOf" srcId="{FD571EA0-C581-6648-A70A-036E0D65E941}" destId="{B0641EE9-BC75-1347-BE09-32A46023DB7A}" srcOrd="2" destOrd="0" presId="urn:microsoft.com/office/officeart/2005/8/layout/vList2"/>
    <dgm:cxn modelId="{A9FE6AAF-C688-D340-9B2F-FEDBE5617856}" type="presParOf" srcId="{FD571EA0-C581-6648-A70A-036E0D65E941}" destId="{71143417-A5E3-E74C-8205-35523FC3B4D1}" srcOrd="3" destOrd="0" presId="urn:microsoft.com/office/officeart/2005/8/layout/vList2"/>
    <dgm:cxn modelId="{BC4D5338-48BF-344B-9765-8F71588DF8DD}" type="presParOf" srcId="{FD571EA0-C581-6648-A70A-036E0D65E941}" destId="{AAC81625-0CBD-8E48-91BF-2FBB409ADF37}" srcOrd="4" destOrd="0" presId="urn:microsoft.com/office/officeart/2005/8/layout/vList2"/>
    <dgm:cxn modelId="{4F5592F5-53D2-214E-95AC-D30870C4FD31}" type="presParOf" srcId="{FD571EA0-C581-6648-A70A-036E0D65E941}" destId="{4848864A-28F5-4D4B-8880-84456D53AF4C}" srcOrd="5" destOrd="0" presId="urn:microsoft.com/office/officeart/2005/8/layout/vList2"/>
    <dgm:cxn modelId="{C7FB073C-999D-104F-BE6C-272548F52E44}" type="presParOf" srcId="{FD571EA0-C581-6648-A70A-036E0D65E941}" destId="{03D21B5D-91B5-F74C-96D2-DD9E61CF6CA1}" srcOrd="6" destOrd="0" presId="urn:microsoft.com/office/officeart/2005/8/layout/vList2"/>
    <dgm:cxn modelId="{333D3A1A-E395-8942-8097-3B5C89DD2A03}" type="presParOf" srcId="{FD571EA0-C581-6648-A70A-036E0D65E941}" destId="{FBB18E80-E855-2340-9F35-60613FEC82D8}" srcOrd="7" destOrd="0" presId="urn:microsoft.com/office/officeart/2005/8/layout/vList2"/>
    <dgm:cxn modelId="{3299E647-091E-4D4D-A7E7-2F797C0A7AA1}" type="presParOf" srcId="{FD571EA0-C581-6648-A70A-036E0D65E941}" destId="{BC400E47-8CF5-CF41-896B-3BA526634A06}" srcOrd="8" destOrd="0" presId="urn:microsoft.com/office/officeart/2005/8/layout/vList2"/>
    <dgm:cxn modelId="{6F8B29A3-A205-2448-8807-24DFB8F0CAB1}" type="presParOf" srcId="{FD571EA0-C581-6648-A70A-036E0D65E941}" destId="{8CCF720C-0C89-1F4E-A4E9-91814F0676D9}" srcOrd="9" destOrd="0" presId="urn:microsoft.com/office/officeart/2005/8/layout/vList2"/>
    <dgm:cxn modelId="{DC839B3A-E3D8-FB4B-9B11-C5967EE3582A}" type="presParOf" srcId="{FD571EA0-C581-6648-A70A-036E0D65E941}" destId="{61A0A66E-C0C3-1D4B-AF1D-B7E1A92B55B1}" srcOrd="10" destOrd="0" presId="urn:microsoft.com/office/officeart/2005/8/layout/vList2"/>
    <dgm:cxn modelId="{DBCCE7F0-E4FC-0F46-A945-1769F85C01FD}" type="presParOf" srcId="{FD571EA0-C581-6648-A70A-036E0D65E941}" destId="{17217A3D-B105-034C-A6DB-2D92031D8273}" srcOrd="11" destOrd="0" presId="urn:microsoft.com/office/officeart/2005/8/layout/vList2"/>
    <dgm:cxn modelId="{0137D1D6-CAFF-2A4C-A01A-53A84E8653B7}" type="presParOf" srcId="{FD571EA0-C581-6648-A70A-036E0D65E941}" destId="{66F5676B-79ED-EC45-B05B-CD5C137AB6F7}" srcOrd="12" destOrd="0" presId="urn:microsoft.com/office/officeart/2005/8/layout/vList2"/>
    <dgm:cxn modelId="{FAFD3C5B-2149-D048-BFB8-D4A24ADB3F12}" type="presParOf" srcId="{FD571EA0-C581-6648-A70A-036E0D65E941}" destId="{711DA31A-C3FC-E845-86C3-76692525626C}" srcOrd="1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AAC1F6-2475-4B28-A52E-CC27A885B39D}" type="doc">
      <dgm:prSet loTypeId="urn:microsoft.com/office/officeart/2005/8/layout/hList1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82C2BBD-B4FB-44C9-999C-DB33CE3D589C}">
      <dgm:prSet custT="1"/>
      <dgm:spPr/>
      <dgm:t>
        <a:bodyPr/>
        <a:lstStyle/>
        <a:p>
          <a:r>
            <a:rPr lang="en-US" sz="3800" dirty="0"/>
            <a:t>Location of treatment matters </a:t>
          </a:r>
        </a:p>
      </dgm:t>
    </dgm:pt>
    <dgm:pt modelId="{8D2C3ECB-9B86-4B2D-BE0A-D0E233267A1E}" type="parTrans" cxnId="{66446EB7-8D5F-496B-87D9-611BD767CA18}">
      <dgm:prSet/>
      <dgm:spPr/>
      <dgm:t>
        <a:bodyPr/>
        <a:lstStyle/>
        <a:p>
          <a:endParaRPr lang="en-US" sz="3800"/>
        </a:p>
      </dgm:t>
    </dgm:pt>
    <dgm:pt modelId="{51F7224F-18B6-4633-B74D-36D9BDB300D2}" type="sibTrans" cxnId="{66446EB7-8D5F-496B-87D9-611BD767CA18}">
      <dgm:prSet/>
      <dgm:spPr/>
      <dgm:t>
        <a:bodyPr/>
        <a:lstStyle/>
        <a:p>
          <a:endParaRPr lang="en-US" sz="3800"/>
        </a:p>
      </dgm:t>
    </dgm:pt>
    <dgm:pt modelId="{53A28962-EFA5-4FCE-8502-093E620F6306}">
      <dgm:prSet custT="1"/>
      <dgm:spPr/>
      <dgm:t>
        <a:bodyPr/>
        <a:lstStyle/>
        <a:p>
          <a:r>
            <a:rPr lang="en-US" sz="3800" baseline="0" dirty="0"/>
            <a:t> </a:t>
          </a:r>
          <a:endParaRPr lang="en-US" sz="3800" dirty="0"/>
        </a:p>
      </dgm:t>
    </dgm:pt>
    <dgm:pt modelId="{98792749-0E4E-4C89-A00F-7A8DFFEC3F2C}" type="parTrans" cxnId="{26A8D528-4EF1-4790-AA47-2604FF64DF19}">
      <dgm:prSet/>
      <dgm:spPr/>
      <dgm:t>
        <a:bodyPr/>
        <a:lstStyle/>
        <a:p>
          <a:endParaRPr lang="en-US" sz="3800"/>
        </a:p>
      </dgm:t>
    </dgm:pt>
    <dgm:pt modelId="{EDFE3E89-688C-4584-A286-9183B6C74342}" type="sibTrans" cxnId="{26A8D528-4EF1-4790-AA47-2604FF64DF19}">
      <dgm:prSet/>
      <dgm:spPr/>
      <dgm:t>
        <a:bodyPr/>
        <a:lstStyle/>
        <a:p>
          <a:endParaRPr lang="en-US" sz="3800"/>
        </a:p>
      </dgm:t>
    </dgm:pt>
    <dgm:pt modelId="{2EF5835B-643E-496F-AB2E-C9614C6A8598}">
      <dgm:prSet custT="1"/>
      <dgm:spPr/>
      <dgm:t>
        <a:bodyPr/>
        <a:lstStyle/>
        <a:p>
          <a:r>
            <a:rPr lang="en-US" sz="3800"/>
            <a:t>Location and socioeconomic status </a:t>
          </a:r>
        </a:p>
      </dgm:t>
    </dgm:pt>
    <dgm:pt modelId="{875D509F-DDC1-45D4-A972-062B395BE71A}" type="parTrans" cxnId="{FC2DB021-4310-4F22-87D2-994A04F8C7B1}">
      <dgm:prSet/>
      <dgm:spPr/>
      <dgm:t>
        <a:bodyPr/>
        <a:lstStyle/>
        <a:p>
          <a:endParaRPr lang="en-US" sz="3800"/>
        </a:p>
      </dgm:t>
    </dgm:pt>
    <dgm:pt modelId="{C9160389-93E2-41D5-9437-D18411C478B1}" type="sibTrans" cxnId="{FC2DB021-4310-4F22-87D2-994A04F8C7B1}">
      <dgm:prSet/>
      <dgm:spPr/>
      <dgm:t>
        <a:bodyPr/>
        <a:lstStyle/>
        <a:p>
          <a:endParaRPr lang="en-US" sz="3800"/>
        </a:p>
      </dgm:t>
    </dgm:pt>
    <dgm:pt modelId="{5C563201-3767-4B38-B92F-A90F5427E5FE}">
      <dgm:prSet custT="1"/>
      <dgm:spPr/>
      <dgm:t>
        <a:bodyPr/>
        <a:lstStyle/>
        <a:p>
          <a:r>
            <a:rPr lang="en-US" sz="3800" baseline="0" dirty="0"/>
            <a:t> </a:t>
          </a:r>
          <a:endParaRPr lang="en-US" sz="3800" dirty="0"/>
        </a:p>
      </dgm:t>
    </dgm:pt>
    <dgm:pt modelId="{373738D7-90E0-4651-BC0B-F46DBF368693}" type="parTrans" cxnId="{512A9F1D-42D0-49B0-89CF-BDB0BBDEDA25}">
      <dgm:prSet/>
      <dgm:spPr/>
      <dgm:t>
        <a:bodyPr/>
        <a:lstStyle/>
        <a:p>
          <a:endParaRPr lang="en-US" sz="3800"/>
        </a:p>
      </dgm:t>
    </dgm:pt>
    <dgm:pt modelId="{39187AB2-8E78-4159-9D82-2AAEF9E1F1A8}" type="sibTrans" cxnId="{512A9F1D-42D0-49B0-89CF-BDB0BBDEDA25}">
      <dgm:prSet/>
      <dgm:spPr/>
      <dgm:t>
        <a:bodyPr/>
        <a:lstStyle/>
        <a:p>
          <a:endParaRPr lang="en-US" sz="3800"/>
        </a:p>
      </dgm:t>
    </dgm:pt>
    <dgm:pt modelId="{67E96922-7FB1-4681-9F93-4E69B1BF73B5}">
      <dgm:prSet custT="1"/>
      <dgm:spPr/>
      <dgm:t>
        <a:bodyPr/>
        <a:lstStyle/>
        <a:p>
          <a:r>
            <a:rPr lang="en-US" sz="3800"/>
            <a:t>Seeking treatment and QOL</a:t>
          </a:r>
        </a:p>
      </dgm:t>
    </dgm:pt>
    <dgm:pt modelId="{0E6A319D-8193-4170-B941-0599D520EA12}" type="parTrans" cxnId="{C096BAA9-DC18-4213-8B6F-C93B45021335}">
      <dgm:prSet/>
      <dgm:spPr/>
      <dgm:t>
        <a:bodyPr/>
        <a:lstStyle/>
        <a:p>
          <a:endParaRPr lang="en-US" sz="3800"/>
        </a:p>
      </dgm:t>
    </dgm:pt>
    <dgm:pt modelId="{874E7FD5-2195-4601-A12F-4114DE03F0F5}" type="sibTrans" cxnId="{C096BAA9-DC18-4213-8B6F-C93B45021335}">
      <dgm:prSet/>
      <dgm:spPr/>
      <dgm:t>
        <a:bodyPr/>
        <a:lstStyle/>
        <a:p>
          <a:endParaRPr lang="en-US" sz="3800"/>
        </a:p>
      </dgm:t>
    </dgm:pt>
    <dgm:pt modelId="{780AC6B3-FA41-4AB2-AE1D-AC9E742BCFDF}">
      <dgm:prSet custT="1"/>
      <dgm:spPr/>
      <dgm:t>
        <a:bodyPr/>
        <a:lstStyle/>
        <a:p>
          <a:r>
            <a:rPr lang="en-US" sz="3800" dirty="0"/>
            <a:t> </a:t>
          </a:r>
        </a:p>
      </dgm:t>
    </dgm:pt>
    <dgm:pt modelId="{ECF75AA2-16C7-45D5-B665-5F77AE908982}" type="sibTrans" cxnId="{4D2C4910-B1C9-4276-BCC7-B143DD3F9A00}">
      <dgm:prSet/>
      <dgm:spPr/>
      <dgm:t>
        <a:bodyPr/>
        <a:lstStyle/>
        <a:p>
          <a:endParaRPr lang="en-US" sz="3800"/>
        </a:p>
      </dgm:t>
    </dgm:pt>
    <dgm:pt modelId="{4378CEC6-7824-434E-8BA1-6A6AFAAE4116}" type="parTrans" cxnId="{4D2C4910-B1C9-4276-BCC7-B143DD3F9A00}">
      <dgm:prSet/>
      <dgm:spPr/>
      <dgm:t>
        <a:bodyPr/>
        <a:lstStyle/>
        <a:p>
          <a:endParaRPr lang="en-US" sz="3800"/>
        </a:p>
      </dgm:t>
    </dgm:pt>
    <dgm:pt modelId="{B7568B75-99E3-8149-AB83-90BFB49044C9}" type="pres">
      <dgm:prSet presAssocID="{37AAC1F6-2475-4B28-A52E-CC27A885B39D}" presName="Name0" presStyleCnt="0">
        <dgm:presLayoutVars>
          <dgm:dir/>
          <dgm:animLvl val="lvl"/>
          <dgm:resizeHandles val="exact"/>
        </dgm:presLayoutVars>
      </dgm:prSet>
      <dgm:spPr/>
    </dgm:pt>
    <dgm:pt modelId="{108E12A4-F26A-B94A-A2B5-444CDE9F2678}" type="pres">
      <dgm:prSet presAssocID="{780AC6B3-FA41-4AB2-AE1D-AC9E742BCFDF}" presName="composite" presStyleCnt="0"/>
      <dgm:spPr/>
    </dgm:pt>
    <dgm:pt modelId="{DBA3695F-6AEE-B64A-B6E0-CC9384DE3234}" type="pres">
      <dgm:prSet presAssocID="{780AC6B3-FA41-4AB2-AE1D-AC9E742BCFD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965C67D-F2C9-3940-B66C-1ECAFB5AB606}" type="pres">
      <dgm:prSet presAssocID="{780AC6B3-FA41-4AB2-AE1D-AC9E742BCFDF}" presName="desTx" presStyleLbl="alignAccFollowNode1" presStyleIdx="0" presStyleCnt="3">
        <dgm:presLayoutVars>
          <dgm:bulletEnabled val="1"/>
        </dgm:presLayoutVars>
      </dgm:prSet>
      <dgm:spPr/>
    </dgm:pt>
    <dgm:pt modelId="{4D7DD857-413F-4D4F-B5D6-8A0E202509E8}" type="pres">
      <dgm:prSet presAssocID="{ECF75AA2-16C7-45D5-B665-5F77AE908982}" presName="space" presStyleCnt="0"/>
      <dgm:spPr/>
    </dgm:pt>
    <dgm:pt modelId="{EBC8BDB3-6BED-7D4E-8FA2-C93FEBFEB66B}" type="pres">
      <dgm:prSet presAssocID="{53A28962-EFA5-4FCE-8502-093E620F6306}" presName="composite" presStyleCnt="0"/>
      <dgm:spPr/>
    </dgm:pt>
    <dgm:pt modelId="{513124F2-5539-BC43-A4FB-818F69674500}" type="pres">
      <dgm:prSet presAssocID="{53A28962-EFA5-4FCE-8502-093E620F630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FAAD944-493C-9F48-A3E5-E1DB5A2FF680}" type="pres">
      <dgm:prSet presAssocID="{53A28962-EFA5-4FCE-8502-093E620F6306}" presName="desTx" presStyleLbl="alignAccFollowNode1" presStyleIdx="1" presStyleCnt="3">
        <dgm:presLayoutVars>
          <dgm:bulletEnabled val="1"/>
        </dgm:presLayoutVars>
      </dgm:prSet>
      <dgm:spPr/>
    </dgm:pt>
    <dgm:pt modelId="{09E43DA6-D2CB-4840-8492-F1C9A96A2D95}" type="pres">
      <dgm:prSet presAssocID="{EDFE3E89-688C-4584-A286-9183B6C74342}" presName="space" presStyleCnt="0"/>
      <dgm:spPr/>
    </dgm:pt>
    <dgm:pt modelId="{99CF5AE2-EEAA-A148-8754-ED06E41C9891}" type="pres">
      <dgm:prSet presAssocID="{5C563201-3767-4B38-B92F-A90F5427E5FE}" presName="composite" presStyleCnt="0"/>
      <dgm:spPr/>
    </dgm:pt>
    <dgm:pt modelId="{42B4DF20-D130-3947-98D6-5A6E3434BC36}" type="pres">
      <dgm:prSet presAssocID="{5C563201-3767-4B38-B92F-A90F5427E5F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C8C5F1FB-2C34-7D47-A6DC-048A0A7C6BAA}" type="pres">
      <dgm:prSet presAssocID="{5C563201-3767-4B38-B92F-A90F5427E5FE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4D2C4910-B1C9-4276-BCC7-B143DD3F9A00}" srcId="{37AAC1F6-2475-4B28-A52E-CC27A885B39D}" destId="{780AC6B3-FA41-4AB2-AE1D-AC9E742BCFDF}" srcOrd="0" destOrd="0" parTransId="{4378CEC6-7824-434E-8BA1-6A6AFAAE4116}" sibTransId="{ECF75AA2-16C7-45D5-B665-5F77AE908982}"/>
    <dgm:cxn modelId="{3BC51B19-1DFA-C247-B9C9-6F5253D054AD}" type="presOf" srcId="{5C563201-3767-4B38-B92F-A90F5427E5FE}" destId="{42B4DF20-D130-3947-98D6-5A6E3434BC36}" srcOrd="0" destOrd="0" presId="urn:microsoft.com/office/officeart/2005/8/layout/hList1"/>
    <dgm:cxn modelId="{512A9F1D-42D0-49B0-89CF-BDB0BBDEDA25}" srcId="{37AAC1F6-2475-4B28-A52E-CC27A885B39D}" destId="{5C563201-3767-4B38-B92F-A90F5427E5FE}" srcOrd="2" destOrd="0" parTransId="{373738D7-90E0-4651-BC0B-F46DBF368693}" sibTransId="{39187AB2-8E78-4159-9D82-2AAEF9E1F1A8}"/>
    <dgm:cxn modelId="{FC2DB021-4310-4F22-87D2-994A04F8C7B1}" srcId="{53A28962-EFA5-4FCE-8502-093E620F6306}" destId="{2EF5835B-643E-496F-AB2E-C9614C6A8598}" srcOrd="0" destOrd="0" parTransId="{875D509F-DDC1-45D4-A972-062B395BE71A}" sibTransId="{C9160389-93E2-41D5-9437-D18411C478B1}"/>
    <dgm:cxn modelId="{26A8D528-4EF1-4790-AA47-2604FF64DF19}" srcId="{37AAC1F6-2475-4B28-A52E-CC27A885B39D}" destId="{53A28962-EFA5-4FCE-8502-093E620F6306}" srcOrd="1" destOrd="0" parTransId="{98792749-0E4E-4C89-A00F-7A8DFFEC3F2C}" sibTransId="{EDFE3E89-688C-4584-A286-9183B6C74342}"/>
    <dgm:cxn modelId="{19C9EC3F-D9A5-FF45-98E7-B0D0E9436A9D}" type="presOf" srcId="{2EF5835B-643E-496F-AB2E-C9614C6A8598}" destId="{0FAAD944-493C-9F48-A3E5-E1DB5A2FF680}" srcOrd="0" destOrd="0" presId="urn:microsoft.com/office/officeart/2005/8/layout/hList1"/>
    <dgm:cxn modelId="{83D39679-B04C-3E49-8618-621D492FA2F7}" type="presOf" srcId="{53A28962-EFA5-4FCE-8502-093E620F6306}" destId="{513124F2-5539-BC43-A4FB-818F69674500}" srcOrd="0" destOrd="0" presId="urn:microsoft.com/office/officeart/2005/8/layout/hList1"/>
    <dgm:cxn modelId="{EDFCF39A-7BEB-4E47-8F99-48F3ECC77882}" type="presOf" srcId="{37AAC1F6-2475-4B28-A52E-CC27A885B39D}" destId="{B7568B75-99E3-8149-AB83-90BFB49044C9}" srcOrd="0" destOrd="0" presId="urn:microsoft.com/office/officeart/2005/8/layout/hList1"/>
    <dgm:cxn modelId="{C096BAA9-DC18-4213-8B6F-C93B45021335}" srcId="{5C563201-3767-4B38-B92F-A90F5427E5FE}" destId="{67E96922-7FB1-4681-9F93-4E69B1BF73B5}" srcOrd="0" destOrd="0" parTransId="{0E6A319D-8193-4170-B941-0599D520EA12}" sibTransId="{874E7FD5-2195-4601-A12F-4114DE03F0F5}"/>
    <dgm:cxn modelId="{B6E259B6-6BA8-0948-8311-239D0317BC1B}" type="presOf" srcId="{67E96922-7FB1-4681-9F93-4E69B1BF73B5}" destId="{C8C5F1FB-2C34-7D47-A6DC-048A0A7C6BAA}" srcOrd="0" destOrd="0" presId="urn:microsoft.com/office/officeart/2005/8/layout/hList1"/>
    <dgm:cxn modelId="{66446EB7-8D5F-496B-87D9-611BD767CA18}" srcId="{780AC6B3-FA41-4AB2-AE1D-AC9E742BCFDF}" destId="{682C2BBD-B4FB-44C9-999C-DB33CE3D589C}" srcOrd="0" destOrd="0" parTransId="{8D2C3ECB-9B86-4B2D-BE0A-D0E233267A1E}" sibTransId="{51F7224F-18B6-4633-B74D-36D9BDB300D2}"/>
    <dgm:cxn modelId="{87A5F1DF-BF3D-654A-86FE-2A331C2DA247}" type="presOf" srcId="{682C2BBD-B4FB-44C9-999C-DB33CE3D589C}" destId="{C965C67D-F2C9-3940-B66C-1ECAFB5AB606}" srcOrd="0" destOrd="0" presId="urn:microsoft.com/office/officeart/2005/8/layout/hList1"/>
    <dgm:cxn modelId="{1D242FE0-B6B5-3D4B-BD8B-CA902425380D}" type="presOf" srcId="{780AC6B3-FA41-4AB2-AE1D-AC9E742BCFDF}" destId="{DBA3695F-6AEE-B64A-B6E0-CC9384DE3234}" srcOrd="0" destOrd="0" presId="urn:microsoft.com/office/officeart/2005/8/layout/hList1"/>
    <dgm:cxn modelId="{CE7DC952-2AA9-5146-B1B2-F6C85B28B8F0}" type="presParOf" srcId="{B7568B75-99E3-8149-AB83-90BFB49044C9}" destId="{108E12A4-F26A-B94A-A2B5-444CDE9F2678}" srcOrd="0" destOrd="0" presId="urn:microsoft.com/office/officeart/2005/8/layout/hList1"/>
    <dgm:cxn modelId="{0722BAA5-9634-F544-9A01-9AF8D846BF2D}" type="presParOf" srcId="{108E12A4-F26A-B94A-A2B5-444CDE9F2678}" destId="{DBA3695F-6AEE-B64A-B6E0-CC9384DE3234}" srcOrd="0" destOrd="0" presId="urn:microsoft.com/office/officeart/2005/8/layout/hList1"/>
    <dgm:cxn modelId="{A3751D2D-D527-DB42-9761-1E8565943581}" type="presParOf" srcId="{108E12A4-F26A-B94A-A2B5-444CDE9F2678}" destId="{C965C67D-F2C9-3940-B66C-1ECAFB5AB606}" srcOrd="1" destOrd="0" presId="urn:microsoft.com/office/officeart/2005/8/layout/hList1"/>
    <dgm:cxn modelId="{6959A0AC-491C-1143-9A83-0D525C30D0BF}" type="presParOf" srcId="{B7568B75-99E3-8149-AB83-90BFB49044C9}" destId="{4D7DD857-413F-4D4F-B5D6-8A0E202509E8}" srcOrd="1" destOrd="0" presId="urn:microsoft.com/office/officeart/2005/8/layout/hList1"/>
    <dgm:cxn modelId="{F719BB3D-3C63-C04E-A9E3-64742BE440F0}" type="presParOf" srcId="{B7568B75-99E3-8149-AB83-90BFB49044C9}" destId="{EBC8BDB3-6BED-7D4E-8FA2-C93FEBFEB66B}" srcOrd="2" destOrd="0" presId="urn:microsoft.com/office/officeart/2005/8/layout/hList1"/>
    <dgm:cxn modelId="{ABCCC9A1-9FA3-5E40-B770-1CA6E73CD66C}" type="presParOf" srcId="{EBC8BDB3-6BED-7D4E-8FA2-C93FEBFEB66B}" destId="{513124F2-5539-BC43-A4FB-818F69674500}" srcOrd="0" destOrd="0" presId="urn:microsoft.com/office/officeart/2005/8/layout/hList1"/>
    <dgm:cxn modelId="{13E62B90-9428-2E48-A227-F359DB309B72}" type="presParOf" srcId="{EBC8BDB3-6BED-7D4E-8FA2-C93FEBFEB66B}" destId="{0FAAD944-493C-9F48-A3E5-E1DB5A2FF680}" srcOrd="1" destOrd="0" presId="urn:microsoft.com/office/officeart/2005/8/layout/hList1"/>
    <dgm:cxn modelId="{1A866039-F476-EE40-BDD1-F62F368947B8}" type="presParOf" srcId="{B7568B75-99E3-8149-AB83-90BFB49044C9}" destId="{09E43DA6-D2CB-4840-8492-F1C9A96A2D95}" srcOrd="3" destOrd="0" presId="urn:microsoft.com/office/officeart/2005/8/layout/hList1"/>
    <dgm:cxn modelId="{A7FE73B0-E30E-B642-B473-076B2495FA1E}" type="presParOf" srcId="{B7568B75-99E3-8149-AB83-90BFB49044C9}" destId="{99CF5AE2-EEAA-A148-8754-ED06E41C9891}" srcOrd="4" destOrd="0" presId="urn:microsoft.com/office/officeart/2005/8/layout/hList1"/>
    <dgm:cxn modelId="{3F82EC84-1860-7849-A37A-6A416453F047}" type="presParOf" srcId="{99CF5AE2-EEAA-A148-8754-ED06E41C9891}" destId="{42B4DF20-D130-3947-98D6-5A6E3434BC36}" srcOrd="0" destOrd="0" presId="urn:microsoft.com/office/officeart/2005/8/layout/hList1"/>
    <dgm:cxn modelId="{67BFE192-5830-FC49-9336-370495570298}" type="presParOf" srcId="{99CF5AE2-EEAA-A148-8754-ED06E41C9891}" destId="{C8C5F1FB-2C34-7D47-A6DC-048A0A7C6BA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78E6856-4DEC-4566-A535-3A299807BB9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F2E6E6-0BE8-4651-BF30-29AD1700C55A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ctr"/>
          <a:r>
            <a:rPr lang="en-US" sz="3500" dirty="0"/>
            <a:t>Race as a comorbidity </a:t>
          </a:r>
        </a:p>
      </dgm:t>
    </dgm:pt>
    <dgm:pt modelId="{61AF926E-BD0F-45A1-B76F-A625C72FE5E3}" type="parTrans" cxnId="{71131A54-EE16-41B4-A797-5B13E3F4973E}">
      <dgm:prSet/>
      <dgm:spPr/>
      <dgm:t>
        <a:bodyPr/>
        <a:lstStyle/>
        <a:p>
          <a:pPr algn="ctr"/>
          <a:endParaRPr lang="en-US" sz="3500"/>
        </a:p>
      </dgm:t>
    </dgm:pt>
    <dgm:pt modelId="{B8E35A03-CDA0-41BF-B53E-3E28C5C71DB5}" type="sibTrans" cxnId="{71131A54-EE16-41B4-A797-5B13E3F4973E}">
      <dgm:prSet/>
      <dgm:spPr/>
      <dgm:t>
        <a:bodyPr/>
        <a:lstStyle/>
        <a:p>
          <a:pPr algn="ctr"/>
          <a:endParaRPr lang="en-US" sz="3500"/>
        </a:p>
      </dgm:t>
    </dgm:pt>
    <dgm:pt modelId="{87970AE0-5D73-49B4-A390-9C438BB0C4CA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ctr"/>
          <a:r>
            <a:rPr lang="en-US" sz="3500" dirty="0"/>
            <a:t>Changes in type of hysterectomy </a:t>
          </a:r>
        </a:p>
      </dgm:t>
    </dgm:pt>
    <dgm:pt modelId="{9F268917-D440-45F2-BC46-B4C5D6290066}" type="parTrans" cxnId="{E178550B-AA3C-450B-A77C-A057D137F1BA}">
      <dgm:prSet/>
      <dgm:spPr/>
      <dgm:t>
        <a:bodyPr/>
        <a:lstStyle/>
        <a:p>
          <a:pPr algn="ctr"/>
          <a:endParaRPr lang="en-US" sz="3500"/>
        </a:p>
      </dgm:t>
    </dgm:pt>
    <dgm:pt modelId="{79C10065-674B-4613-BEA6-B27D5231DAA5}" type="sibTrans" cxnId="{E178550B-AA3C-450B-A77C-A057D137F1BA}">
      <dgm:prSet/>
      <dgm:spPr/>
      <dgm:t>
        <a:bodyPr/>
        <a:lstStyle/>
        <a:p>
          <a:pPr algn="ctr"/>
          <a:endParaRPr lang="en-US" sz="3500"/>
        </a:p>
      </dgm:t>
    </dgm:pt>
    <dgm:pt modelId="{2AF75D59-5810-4B00-8742-AC2464A0FD1C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ctr"/>
          <a:r>
            <a:rPr lang="en-US" sz="3500" dirty="0"/>
            <a:t>Seeking treatment and treatment satisfaction </a:t>
          </a:r>
        </a:p>
      </dgm:t>
    </dgm:pt>
    <dgm:pt modelId="{479CBA0F-AE6C-40CD-A5C1-33873C5873B5}" type="parTrans" cxnId="{5EE12185-3E02-46AD-8EB1-DCE79767A41D}">
      <dgm:prSet/>
      <dgm:spPr/>
      <dgm:t>
        <a:bodyPr/>
        <a:lstStyle/>
        <a:p>
          <a:pPr algn="ctr"/>
          <a:endParaRPr lang="en-US" sz="3500"/>
        </a:p>
      </dgm:t>
    </dgm:pt>
    <dgm:pt modelId="{1C435845-E8CB-4511-A495-3459FEFE8BDD}" type="sibTrans" cxnId="{5EE12185-3E02-46AD-8EB1-DCE79767A41D}">
      <dgm:prSet/>
      <dgm:spPr/>
      <dgm:t>
        <a:bodyPr/>
        <a:lstStyle/>
        <a:p>
          <a:pPr algn="ctr"/>
          <a:endParaRPr lang="en-US" sz="3500"/>
        </a:p>
      </dgm:t>
    </dgm:pt>
    <dgm:pt modelId="{010911B5-803A-3746-8930-5D1B45C4DF22}" type="pres">
      <dgm:prSet presAssocID="{378E6856-4DEC-4566-A535-3A299807BB99}" presName="linear" presStyleCnt="0">
        <dgm:presLayoutVars>
          <dgm:animLvl val="lvl"/>
          <dgm:resizeHandles val="exact"/>
        </dgm:presLayoutVars>
      </dgm:prSet>
      <dgm:spPr/>
    </dgm:pt>
    <dgm:pt modelId="{B6D5ACA1-D358-0343-A06E-62058805D81C}" type="pres">
      <dgm:prSet presAssocID="{5DF2E6E6-0BE8-4651-BF30-29AD1700C55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9035E1A-2E10-F94B-AC52-6C1822B2CCFF}" type="pres">
      <dgm:prSet presAssocID="{B8E35A03-CDA0-41BF-B53E-3E28C5C71DB5}" presName="spacer" presStyleCnt="0"/>
      <dgm:spPr/>
    </dgm:pt>
    <dgm:pt modelId="{0035C7E3-8A0B-4D41-ACA9-9D623C830DD2}" type="pres">
      <dgm:prSet presAssocID="{87970AE0-5D73-49B4-A390-9C438BB0C4C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A77EDE1-6C7C-5947-8497-76467B753EEB}" type="pres">
      <dgm:prSet presAssocID="{79C10065-674B-4613-BEA6-B27D5231DAA5}" presName="spacer" presStyleCnt="0"/>
      <dgm:spPr/>
    </dgm:pt>
    <dgm:pt modelId="{2B525C4A-507A-B24A-8F46-8CC181DAE71C}" type="pres">
      <dgm:prSet presAssocID="{2AF75D59-5810-4B00-8742-AC2464A0FD1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178550B-AA3C-450B-A77C-A057D137F1BA}" srcId="{378E6856-4DEC-4566-A535-3A299807BB99}" destId="{87970AE0-5D73-49B4-A390-9C438BB0C4CA}" srcOrd="1" destOrd="0" parTransId="{9F268917-D440-45F2-BC46-B4C5D6290066}" sibTransId="{79C10065-674B-4613-BEA6-B27D5231DAA5}"/>
    <dgm:cxn modelId="{B5A7E52B-82E1-DA46-8BCF-672D7D044B60}" type="presOf" srcId="{5DF2E6E6-0BE8-4651-BF30-29AD1700C55A}" destId="{B6D5ACA1-D358-0343-A06E-62058805D81C}" srcOrd="0" destOrd="0" presId="urn:microsoft.com/office/officeart/2005/8/layout/vList2"/>
    <dgm:cxn modelId="{27249168-23A6-4242-B20E-348C73415CEF}" type="presOf" srcId="{87970AE0-5D73-49B4-A390-9C438BB0C4CA}" destId="{0035C7E3-8A0B-4D41-ACA9-9D623C830DD2}" srcOrd="0" destOrd="0" presId="urn:microsoft.com/office/officeart/2005/8/layout/vList2"/>
    <dgm:cxn modelId="{42362149-8DC4-BD4A-AD27-03CCD1144AA0}" type="presOf" srcId="{378E6856-4DEC-4566-A535-3A299807BB99}" destId="{010911B5-803A-3746-8930-5D1B45C4DF22}" srcOrd="0" destOrd="0" presId="urn:microsoft.com/office/officeart/2005/8/layout/vList2"/>
    <dgm:cxn modelId="{71131A54-EE16-41B4-A797-5B13E3F4973E}" srcId="{378E6856-4DEC-4566-A535-3A299807BB99}" destId="{5DF2E6E6-0BE8-4651-BF30-29AD1700C55A}" srcOrd="0" destOrd="0" parTransId="{61AF926E-BD0F-45A1-B76F-A625C72FE5E3}" sibTransId="{B8E35A03-CDA0-41BF-B53E-3E28C5C71DB5}"/>
    <dgm:cxn modelId="{5EE12185-3E02-46AD-8EB1-DCE79767A41D}" srcId="{378E6856-4DEC-4566-A535-3A299807BB99}" destId="{2AF75D59-5810-4B00-8742-AC2464A0FD1C}" srcOrd="2" destOrd="0" parTransId="{479CBA0F-AE6C-40CD-A5C1-33873C5873B5}" sibTransId="{1C435845-E8CB-4511-A495-3459FEFE8BDD}"/>
    <dgm:cxn modelId="{87F78291-0DBC-A442-A2BD-5B05E0ED6BFD}" type="presOf" srcId="{2AF75D59-5810-4B00-8742-AC2464A0FD1C}" destId="{2B525C4A-507A-B24A-8F46-8CC181DAE71C}" srcOrd="0" destOrd="0" presId="urn:microsoft.com/office/officeart/2005/8/layout/vList2"/>
    <dgm:cxn modelId="{B5DBA565-2A79-2C45-B931-0B3E76E86389}" type="presParOf" srcId="{010911B5-803A-3746-8930-5D1B45C4DF22}" destId="{B6D5ACA1-D358-0343-A06E-62058805D81C}" srcOrd="0" destOrd="0" presId="urn:microsoft.com/office/officeart/2005/8/layout/vList2"/>
    <dgm:cxn modelId="{FB02B244-C67F-0748-8F6A-8E891BA0EE03}" type="presParOf" srcId="{010911B5-803A-3746-8930-5D1B45C4DF22}" destId="{09035E1A-2E10-F94B-AC52-6C1822B2CCFF}" srcOrd="1" destOrd="0" presId="urn:microsoft.com/office/officeart/2005/8/layout/vList2"/>
    <dgm:cxn modelId="{F27CB6C8-A965-9A4E-9C70-4BC2E7ACC5B6}" type="presParOf" srcId="{010911B5-803A-3746-8930-5D1B45C4DF22}" destId="{0035C7E3-8A0B-4D41-ACA9-9D623C830DD2}" srcOrd="2" destOrd="0" presId="urn:microsoft.com/office/officeart/2005/8/layout/vList2"/>
    <dgm:cxn modelId="{02610B93-3296-9745-B13A-7899C5CC483C}" type="presParOf" srcId="{010911B5-803A-3746-8930-5D1B45C4DF22}" destId="{EA77EDE1-6C7C-5947-8497-76467B753EEB}" srcOrd="3" destOrd="0" presId="urn:microsoft.com/office/officeart/2005/8/layout/vList2"/>
    <dgm:cxn modelId="{FE3D2265-E8DB-E84C-84DA-D4A350243990}" type="presParOf" srcId="{010911B5-803A-3746-8930-5D1B45C4DF22}" destId="{2B525C4A-507A-B24A-8F46-8CC181DAE71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7881B1-3B25-426D-9894-1D5540933A7A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AF0557F-CB2D-4F48-AD5E-26C60A11DE78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500" dirty="0"/>
            <a:t>Healthcare provider education</a:t>
          </a:r>
        </a:p>
      </dgm:t>
    </dgm:pt>
    <dgm:pt modelId="{F6B94CB8-710E-4F33-A651-0D00E5D2897A}" type="parTrans" cxnId="{3AD00663-CC86-4A5D-AF0F-5721207FC538}">
      <dgm:prSet/>
      <dgm:spPr/>
      <dgm:t>
        <a:bodyPr/>
        <a:lstStyle/>
        <a:p>
          <a:endParaRPr lang="en-US"/>
        </a:p>
      </dgm:t>
    </dgm:pt>
    <dgm:pt modelId="{31AEF071-3F4B-4340-B07F-C0E51D20B0D5}" type="sibTrans" cxnId="{3AD00663-CC86-4A5D-AF0F-5721207FC538}">
      <dgm:prSet/>
      <dgm:spPr/>
      <dgm:t>
        <a:bodyPr/>
        <a:lstStyle/>
        <a:p>
          <a:endParaRPr lang="en-US"/>
        </a:p>
      </dgm:t>
    </dgm:pt>
    <dgm:pt modelId="{D07FE05B-26AE-492B-B6DF-03369131D3DF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3500" dirty="0"/>
            <a:t>Public health campaign about treatment types </a:t>
          </a:r>
        </a:p>
      </dgm:t>
    </dgm:pt>
    <dgm:pt modelId="{24C6CC9D-0BD8-4F53-9E46-CDDD3F5E33ED}" type="parTrans" cxnId="{002301BC-3775-4F0F-A85C-8A0C2C0F9A1B}">
      <dgm:prSet/>
      <dgm:spPr/>
      <dgm:t>
        <a:bodyPr/>
        <a:lstStyle/>
        <a:p>
          <a:endParaRPr lang="en-US"/>
        </a:p>
      </dgm:t>
    </dgm:pt>
    <dgm:pt modelId="{B1DDA7F1-0349-4BF9-A706-FF5BA3B8666E}" type="sibTrans" cxnId="{002301BC-3775-4F0F-A85C-8A0C2C0F9A1B}">
      <dgm:prSet/>
      <dgm:spPr/>
      <dgm:t>
        <a:bodyPr/>
        <a:lstStyle/>
        <a:p>
          <a:endParaRPr lang="en-US"/>
        </a:p>
      </dgm:t>
    </dgm:pt>
    <dgm:pt modelId="{FB55FDBD-140D-0848-A341-1C8DB18CA559}" type="pres">
      <dgm:prSet presAssocID="{E87881B1-3B25-426D-9894-1D5540933A7A}" presName="linear" presStyleCnt="0">
        <dgm:presLayoutVars>
          <dgm:animLvl val="lvl"/>
          <dgm:resizeHandles val="exact"/>
        </dgm:presLayoutVars>
      </dgm:prSet>
      <dgm:spPr/>
    </dgm:pt>
    <dgm:pt modelId="{FA55FE63-8A4C-F940-98A3-1771117BB31E}" type="pres">
      <dgm:prSet presAssocID="{2AF0557F-CB2D-4F48-AD5E-26C60A11DE7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25B4C91-562A-414A-BADE-EF5879B3B586}" type="pres">
      <dgm:prSet presAssocID="{31AEF071-3F4B-4340-B07F-C0E51D20B0D5}" presName="spacer" presStyleCnt="0"/>
      <dgm:spPr/>
    </dgm:pt>
    <dgm:pt modelId="{5A507A16-1909-EF4A-A282-E48F76FE9876}" type="pres">
      <dgm:prSet presAssocID="{D07FE05B-26AE-492B-B6DF-03369131D3D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3AD00663-CC86-4A5D-AF0F-5721207FC538}" srcId="{E87881B1-3B25-426D-9894-1D5540933A7A}" destId="{2AF0557F-CB2D-4F48-AD5E-26C60A11DE78}" srcOrd="0" destOrd="0" parTransId="{F6B94CB8-710E-4F33-A651-0D00E5D2897A}" sibTransId="{31AEF071-3F4B-4340-B07F-C0E51D20B0D5}"/>
    <dgm:cxn modelId="{C6A93952-2225-9049-A6FD-1DB255C15B4E}" type="presOf" srcId="{D07FE05B-26AE-492B-B6DF-03369131D3DF}" destId="{5A507A16-1909-EF4A-A282-E48F76FE9876}" srcOrd="0" destOrd="0" presId="urn:microsoft.com/office/officeart/2005/8/layout/vList2"/>
    <dgm:cxn modelId="{1EA26389-3EF5-114D-AECC-220EED33A164}" type="presOf" srcId="{E87881B1-3B25-426D-9894-1D5540933A7A}" destId="{FB55FDBD-140D-0848-A341-1C8DB18CA559}" srcOrd="0" destOrd="0" presId="urn:microsoft.com/office/officeart/2005/8/layout/vList2"/>
    <dgm:cxn modelId="{002301BC-3775-4F0F-A85C-8A0C2C0F9A1B}" srcId="{E87881B1-3B25-426D-9894-1D5540933A7A}" destId="{D07FE05B-26AE-492B-B6DF-03369131D3DF}" srcOrd="1" destOrd="0" parTransId="{24C6CC9D-0BD8-4F53-9E46-CDDD3F5E33ED}" sibTransId="{B1DDA7F1-0349-4BF9-A706-FF5BA3B8666E}"/>
    <dgm:cxn modelId="{1251D8E4-4036-8D47-A59B-F588165B69F0}" type="presOf" srcId="{2AF0557F-CB2D-4F48-AD5E-26C60A11DE78}" destId="{FA55FE63-8A4C-F940-98A3-1771117BB31E}" srcOrd="0" destOrd="0" presId="urn:microsoft.com/office/officeart/2005/8/layout/vList2"/>
    <dgm:cxn modelId="{C077A584-7B8D-1646-8470-9E413066465F}" type="presParOf" srcId="{FB55FDBD-140D-0848-A341-1C8DB18CA559}" destId="{FA55FE63-8A4C-F940-98A3-1771117BB31E}" srcOrd="0" destOrd="0" presId="urn:microsoft.com/office/officeart/2005/8/layout/vList2"/>
    <dgm:cxn modelId="{002D6FA2-A222-9743-BB37-940AC2D752D3}" type="presParOf" srcId="{FB55FDBD-140D-0848-A341-1C8DB18CA559}" destId="{A25B4C91-562A-414A-BADE-EF5879B3B586}" srcOrd="1" destOrd="0" presId="urn:microsoft.com/office/officeart/2005/8/layout/vList2"/>
    <dgm:cxn modelId="{EFC6A551-2521-9D4F-93FD-78E51161C7D3}" type="presParOf" srcId="{FB55FDBD-140D-0848-A341-1C8DB18CA559}" destId="{5A507A16-1909-EF4A-A282-E48F76FE987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F89BD-527D-4F47-B693-88C752D3EFD5}">
      <dsp:nvSpPr>
        <dsp:cNvPr id="0" name=""/>
        <dsp:cNvSpPr/>
      </dsp:nvSpPr>
      <dsp:spPr>
        <a:xfrm>
          <a:off x="0" y="281612"/>
          <a:ext cx="8071803" cy="1389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6462" tIns="374904" rIns="626462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70% White women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80% Black women </a:t>
          </a:r>
        </a:p>
      </dsp:txBody>
      <dsp:txXfrm>
        <a:off x="0" y="281612"/>
        <a:ext cx="8071803" cy="1389150"/>
      </dsp:txXfrm>
    </dsp:sp>
    <dsp:sp modelId="{B2111656-0B40-914F-840E-FC33E04A1D3B}">
      <dsp:nvSpPr>
        <dsp:cNvPr id="0" name=""/>
        <dsp:cNvSpPr/>
      </dsp:nvSpPr>
      <dsp:spPr>
        <a:xfrm>
          <a:off x="536113" y="2680"/>
          <a:ext cx="5650262" cy="53136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566" tIns="0" rIns="213566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By age 50:</a:t>
          </a:r>
        </a:p>
      </dsp:txBody>
      <dsp:txXfrm>
        <a:off x="562052" y="28619"/>
        <a:ext cx="5598384" cy="479482"/>
      </dsp:txXfrm>
    </dsp:sp>
    <dsp:sp modelId="{C53EBA8A-F44E-A049-8D32-1046D069AE49}">
      <dsp:nvSpPr>
        <dsp:cNvPr id="0" name=""/>
        <dsp:cNvSpPr/>
      </dsp:nvSpPr>
      <dsp:spPr>
        <a:xfrm>
          <a:off x="0" y="2033642"/>
          <a:ext cx="8071803" cy="181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6462" tIns="374904" rIns="626462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Earlier onset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More pelvic pain 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/>
            <a:t>Higher uterine weight </a:t>
          </a:r>
        </a:p>
      </dsp:txBody>
      <dsp:txXfrm>
        <a:off x="0" y="2033642"/>
        <a:ext cx="8071803" cy="1814400"/>
      </dsp:txXfrm>
    </dsp:sp>
    <dsp:sp modelId="{A722D9E8-9774-8144-BB36-FB7EE793FD03}">
      <dsp:nvSpPr>
        <dsp:cNvPr id="0" name=""/>
        <dsp:cNvSpPr/>
      </dsp:nvSpPr>
      <dsp:spPr>
        <a:xfrm>
          <a:off x="403590" y="1767962"/>
          <a:ext cx="5650262" cy="53136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566" tIns="0" rIns="213566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Black women </a:t>
          </a:r>
        </a:p>
      </dsp:txBody>
      <dsp:txXfrm>
        <a:off x="429529" y="1793901"/>
        <a:ext cx="5598384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F6989-7E23-764B-AA8D-3F84BBB92B1E}">
      <dsp:nvSpPr>
        <dsp:cNvPr id="0" name=""/>
        <dsp:cNvSpPr/>
      </dsp:nvSpPr>
      <dsp:spPr>
        <a:xfrm>
          <a:off x="0" y="37052"/>
          <a:ext cx="6795785" cy="1254825"/>
        </a:xfrm>
        <a:prstGeom prst="roundRect">
          <a:avLst/>
        </a:prstGeom>
        <a:solidFill>
          <a:schemeClr val="accent1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bg1"/>
              </a:solidFill>
            </a:rPr>
            <a:t>Medications </a:t>
          </a:r>
        </a:p>
      </dsp:txBody>
      <dsp:txXfrm>
        <a:off x="61256" y="98308"/>
        <a:ext cx="6673273" cy="1132313"/>
      </dsp:txXfrm>
    </dsp:sp>
    <dsp:sp modelId="{2E07883F-B1BB-3047-9C94-7CCC6BE3A36A}">
      <dsp:nvSpPr>
        <dsp:cNvPr id="0" name=""/>
        <dsp:cNvSpPr/>
      </dsp:nvSpPr>
      <dsp:spPr>
        <a:xfrm>
          <a:off x="0" y="1269574"/>
          <a:ext cx="6795785" cy="853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766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600" kern="1200">
              <a:solidFill>
                <a:schemeClr val="bg1"/>
              </a:solidFill>
            </a:rPr>
            <a:t>Help regulate hormone cycle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600" kern="1200">
              <a:solidFill>
                <a:schemeClr val="bg1"/>
              </a:solidFill>
            </a:rPr>
            <a:t>May shrink fibroids </a:t>
          </a:r>
        </a:p>
      </dsp:txBody>
      <dsp:txXfrm>
        <a:off x="0" y="1269574"/>
        <a:ext cx="6795785" cy="853875"/>
      </dsp:txXfrm>
    </dsp:sp>
    <dsp:sp modelId="{8CB338E5-E86F-4F4B-8586-7602E162BF59}">
      <dsp:nvSpPr>
        <dsp:cNvPr id="0" name=""/>
        <dsp:cNvSpPr/>
      </dsp:nvSpPr>
      <dsp:spPr>
        <a:xfrm>
          <a:off x="0" y="2123449"/>
          <a:ext cx="6795785" cy="1254825"/>
        </a:xfrm>
        <a:prstGeom prst="roundRect">
          <a:avLst/>
        </a:prstGeom>
        <a:solidFill>
          <a:schemeClr val="accent1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bg1"/>
              </a:solidFill>
            </a:rPr>
            <a:t>Uterine Arterial Embolization </a:t>
          </a:r>
        </a:p>
      </dsp:txBody>
      <dsp:txXfrm>
        <a:off x="61256" y="2184705"/>
        <a:ext cx="6673273" cy="1132313"/>
      </dsp:txXfrm>
    </dsp:sp>
    <dsp:sp modelId="{722FFE6B-7149-4F46-BCC7-06F69C1ABE41}">
      <dsp:nvSpPr>
        <dsp:cNvPr id="0" name=""/>
        <dsp:cNvSpPr/>
      </dsp:nvSpPr>
      <dsp:spPr>
        <a:xfrm>
          <a:off x="0" y="3473314"/>
          <a:ext cx="6795785" cy="1380307"/>
        </a:xfrm>
        <a:prstGeom prst="roundRect">
          <a:avLst/>
        </a:prstGeom>
        <a:solidFill>
          <a:schemeClr val="accent1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bg1"/>
              </a:solidFill>
            </a:rPr>
            <a:t>Laparoscopic or robotic myomectomy</a:t>
          </a:r>
        </a:p>
      </dsp:txBody>
      <dsp:txXfrm>
        <a:off x="67381" y="3540695"/>
        <a:ext cx="6661023" cy="1245545"/>
      </dsp:txXfrm>
    </dsp:sp>
    <dsp:sp modelId="{252D2C83-FCD7-0449-8B22-195D0B2C0062}">
      <dsp:nvSpPr>
        <dsp:cNvPr id="0" name=""/>
        <dsp:cNvSpPr/>
      </dsp:nvSpPr>
      <dsp:spPr>
        <a:xfrm>
          <a:off x="0" y="4948662"/>
          <a:ext cx="6795785" cy="1254825"/>
        </a:xfrm>
        <a:prstGeom prst="roundRect">
          <a:avLst/>
        </a:prstGeom>
        <a:solidFill>
          <a:schemeClr val="accent1"/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>
              <a:solidFill>
                <a:schemeClr val="bg1"/>
              </a:solidFill>
            </a:rPr>
            <a:t>Hysterectomy </a:t>
          </a:r>
        </a:p>
      </dsp:txBody>
      <dsp:txXfrm>
        <a:off x="61256" y="5009918"/>
        <a:ext cx="6673273" cy="1132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CA3D0-420D-E84B-8896-2A5492870FF0}">
      <dsp:nvSpPr>
        <dsp:cNvPr id="0" name=""/>
        <dsp:cNvSpPr/>
      </dsp:nvSpPr>
      <dsp:spPr>
        <a:xfrm>
          <a:off x="0" y="3075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Borah et al. 2016</a:t>
          </a:r>
        </a:p>
      </dsp:txBody>
      <dsp:txXfrm>
        <a:off x="28455" y="31530"/>
        <a:ext cx="5848590" cy="525987"/>
      </dsp:txXfrm>
    </dsp:sp>
    <dsp:sp modelId="{8B37D141-6D04-2546-B93E-1D95D95007AB}">
      <dsp:nvSpPr>
        <dsp:cNvPr id="0" name=""/>
        <dsp:cNvSpPr/>
      </dsp:nvSpPr>
      <dsp:spPr>
        <a:xfrm>
          <a:off x="0" y="585972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>
              <a:solidFill>
                <a:schemeClr val="bg1"/>
              </a:solidFill>
            </a:rPr>
            <a:t>Retrospective analysis</a:t>
          </a:r>
        </a:p>
      </dsp:txBody>
      <dsp:txXfrm>
        <a:off x="0" y="585972"/>
        <a:ext cx="5905500" cy="395938"/>
      </dsp:txXfrm>
    </dsp:sp>
    <dsp:sp modelId="{B0641EE9-BC75-1347-BE09-32A46023DB7A}">
      <dsp:nvSpPr>
        <dsp:cNvPr id="0" name=""/>
        <dsp:cNvSpPr/>
      </dsp:nvSpPr>
      <dsp:spPr>
        <a:xfrm>
          <a:off x="0" y="981910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Glass et al. 2017</a:t>
          </a:r>
        </a:p>
      </dsp:txBody>
      <dsp:txXfrm>
        <a:off x="28455" y="1010365"/>
        <a:ext cx="5848590" cy="525987"/>
      </dsp:txXfrm>
    </dsp:sp>
    <dsp:sp modelId="{71143417-A5E3-E74C-8205-35523FC3B4D1}">
      <dsp:nvSpPr>
        <dsp:cNvPr id="0" name=""/>
        <dsp:cNvSpPr/>
      </dsp:nvSpPr>
      <dsp:spPr>
        <a:xfrm>
          <a:off x="0" y="1564808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>
              <a:solidFill>
                <a:schemeClr val="bg1"/>
              </a:solidFill>
            </a:rPr>
            <a:t>Retrospective analysis </a:t>
          </a:r>
        </a:p>
      </dsp:txBody>
      <dsp:txXfrm>
        <a:off x="0" y="1564808"/>
        <a:ext cx="5905500" cy="395938"/>
      </dsp:txXfrm>
    </dsp:sp>
    <dsp:sp modelId="{AAC81625-0CBD-8E48-91BF-2FBB409ADF37}">
      <dsp:nvSpPr>
        <dsp:cNvPr id="0" name=""/>
        <dsp:cNvSpPr/>
      </dsp:nvSpPr>
      <dsp:spPr>
        <a:xfrm>
          <a:off x="0" y="1960746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bg1"/>
              </a:solidFill>
            </a:rPr>
            <a:t>Kramer et al. 2021</a:t>
          </a:r>
        </a:p>
      </dsp:txBody>
      <dsp:txXfrm>
        <a:off x="28455" y="1989201"/>
        <a:ext cx="5848590" cy="525987"/>
      </dsp:txXfrm>
    </dsp:sp>
    <dsp:sp modelId="{4848864A-28F5-4D4B-8880-84456D53AF4C}">
      <dsp:nvSpPr>
        <dsp:cNvPr id="0" name=""/>
        <dsp:cNvSpPr/>
      </dsp:nvSpPr>
      <dsp:spPr>
        <a:xfrm>
          <a:off x="0" y="2543644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>
              <a:solidFill>
                <a:schemeClr val="bg1"/>
              </a:solidFill>
            </a:rPr>
            <a:t>Observational study </a:t>
          </a:r>
        </a:p>
      </dsp:txBody>
      <dsp:txXfrm>
        <a:off x="0" y="2543644"/>
        <a:ext cx="5905500" cy="395938"/>
      </dsp:txXfrm>
    </dsp:sp>
    <dsp:sp modelId="{03D21B5D-91B5-F74C-96D2-DD9E61CF6CA1}">
      <dsp:nvSpPr>
        <dsp:cNvPr id="0" name=""/>
        <dsp:cNvSpPr/>
      </dsp:nvSpPr>
      <dsp:spPr>
        <a:xfrm>
          <a:off x="0" y="2939582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bg1"/>
              </a:solidFill>
            </a:rPr>
            <a:t>Marsh et al. 2018</a:t>
          </a:r>
        </a:p>
      </dsp:txBody>
      <dsp:txXfrm>
        <a:off x="28455" y="2968037"/>
        <a:ext cx="5848590" cy="525987"/>
      </dsp:txXfrm>
    </dsp:sp>
    <dsp:sp modelId="{FBB18E80-E855-2340-9F35-60613FEC82D8}">
      <dsp:nvSpPr>
        <dsp:cNvPr id="0" name=""/>
        <dsp:cNvSpPr/>
      </dsp:nvSpPr>
      <dsp:spPr>
        <a:xfrm>
          <a:off x="0" y="3522479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 dirty="0">
              <a:solidFill>
                <a:schemeClr val="bg1"/>
              </a:solidFill>
            </a:rPr>
            <a:t>Self-administered survey</a:t>
          </a:r>
        </a:p>
      </dsp:txBody>
      <dsp:txXfrm>
        <a:off x="0" y="3522479"/>
        <a:ext cx="5905500" cy="395938"/>
      </dsp:txXfrm>
    </dsp:sp>
    <dsp:sp modelId="{BC400E47-8CF5-CF41-896B-3BA526634A06}">
      <dsp:nvSpPr>
        <dsp:cNvPr id="0" name=""/>
        <dsp:cNvSpPr/>
      </dsp:nvSpPr>
      <dsp:spPr>
        <a:xfrm>
          <a:off x="0" y="3918417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bg1"/>
              </a:solidFill>
            </a:rPr>
            <a:t>Moorman et al. 2013</a:t>
          </a:r>
        </a:p>
      </dsp:txBody>
      <dsp:txXfrm>
        <a:off x="28455" y="3946872"/>
        <a:ext cx="5848590" cy="525987"/>
      </dsp:txXfrm>
    </dsp:sp>
    <dsp:sp modelId="{8CCF720C-0C89-1F4E-A4E9-91814F0676D9}">
      <dsp:nvSpPr>
        <dsp:cNvPr id="0" name=""/>
        <dsp:cNvSpPr/>
      </dsp:nvSpPr>
      <dsp:spPr>
        <a:xfrm>
          <a:off x="0" y="4501315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>
              <a:solidFill>
                <a:schemeClr val="bg1"/>
              </a:solidFill>
            </a:rPr>
            <a:t>Cross-sectional study</a:t>
          </a:r>
        </a:p>
      </dsp:txBody>
      <dsp:txXfrm>
        <a:off x="0" y="4501315"/>
        <a:ext cx="5905500" cy="395938"/>
      </dsp:txXfrm>
    </dsp:sp>
    <dsp:sp modelId="{61A0A66E-C0C3-1D4B-AF1D-B7E1A92B55B1}">
      <dsp:nvSpPr>
        <dsp:cNvPr id="0" name=""/>
        <dsp:cNvSpPr/>
      </dsp:nvSpPr>
      <dsp:spPr>
        <a:xfrm>
          <a:off x="0" y="4897253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bg1"/>
              </a:solidFill>
            </a:rPr>
            <a:t>Price et al. 2017 </a:t>
          </a:r>
        </a:p>
      </dsp:txBody>
      <dsp:txXfrm>
        <a:off x="28455" y="4925708"/>
        <a:ext cx="5848590" cy="525987"/>
      </dsp:txXfrm>
    </dsp:sp>
    <dsp:sp modelId="{17217A3D-B105-034C-A6DB-2D92031D8273}">
      <dsp:nvSpPr>
        <dsp:cNvPr id="0" name=""/>
        <dsp:cNvSpPr/>
      </dsp:nvSpPr>
      <dsp:spPr>
        <a:xfrm>
          <a:off x="0" y="5480151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>
              <a:solidFill>
                <a:schemeClr val="bg1"/>
              </a:solidFill>
            </a:rPr>
            <a:t>Cross-sectional study</a:t>
          </a:r>
        </a:p>
      </dsp:txBody>
      <dsp:txXfrm>
        <a:off x="0" y="5480151"/>
        <a:ext cx="5905500" cy="395938"/>
      </dsp:txXfrm>
    </dsp:sp>
    <dsp:sp modelId="{66F5676B-79ED-EC45-B05B-CD5C137AB6F7}">
      <dsp:nvSpPr>
        <dsp:cNvPr id="0" name=""/>
        <dsp:cNvSpPr/>
      </dsp:nvSpPr>
      <dsp:spPr>
        <a:xfrm>
          <a:off x="0" y="5876089"/>
          <a:ext cx="5905500" cy="582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chemeClr val="bg1"/>
              </a:solidFill>
            </a:rPr>
            <a:t>Sengoba et al. 2017</a:t>
          </a:r>
        </a:p>
      </dsp:txBody>
      <dsp:txXfrm>
        <a:off x="28455" y="5904544"/>
        <a:ext cx="5848590" cy="525987"/>
      </dsp:txXfrm>
    </dsp:sp>
    <dsp:sp modelId="{711DA31A-C3FC-E845-86C3-76692525626C}">
      <dsp:nvSpPr>
        <dsp:cNvPr id="0" name=""/>
        <dsp:cNvSpPr/>
      </dsp:nvSpPr>
      <dsp:spPr>
        <a:xfrm>
          <a:off x="0" y="6458986"/>
          <a:ext cx="5905500" cy="3959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0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kern="1200">
              <a:solidFill>
                <a:schemeClr val="bg1"/>
              </a:solidFill>
            </a:rPr>
            <a:t>Qualitative analysis </a:t>
          </a:r>
        </a:p>
      </dsp:txBody>
      <dsp:txXfrm>
        <a:off x="0" y="6458986"/>
        <a:ext cx="5905500" cy="3959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3695F-6AEE-B64A-B6E0-CC9384DE3234}">
      <dsp:nvSpPr>
        <dsp:cNvPr id="0" name=""/>
        <dsp:cNvSpPr/>
      </dsp:nvSpPr>
      <dsp:spPr>
        <a:xfrm>
          <a:off x="3498" y="438065"/>
          <a:ext cx="3411227" cy="13644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/>
            <a:t> </a:t>
          </a:r>
        </a:p>
      </dsp:txBody>
      <dsp:txXfrm>
        <a:off x="3498" y="438065"/>
        <a:ext cx="3411227" cy="1364491"/>
      </dsp:txXfrm>
    </dsp:sp>
    <dsp:sp modelId="{C965C67D-F2C9-3940-B66C-1ECAFB5AB606}">
      <dsp:nvSpPr>
        <dsp:cNvPr id="0" name=""/>
        <dsp:cNvSpPr/>
      </dsp:nvSpPr>
      <dsp:spPr>
        <a:xfrm>
          <a:off x="3498" y="1802556"/>
          <a:ext cx="3411227" cy="281088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 dirty="0"/>
            <a:t>Location of treatment matters </a:t>
          </a:r>
        </a:p>
      </dsp:txBody>
      <dsp:txXfrm>
        <a:off x="3498" y="1802556"/>
        <a:ext cx="3411227" cy="2810880"/>
      </dsp:txXfrm>
    </dsp:sp>
    <dsp:sp modelId="{513124F2-5539-BC43-A4FB-818F69674500}">
      <dsp:nvSpPr>
        <dsp:cNvPr id="0" name=""/>
        <dsp:cNvSpPr/>
      </dsp:nvSpPr>
      <dsp:spPr>
        <a:xfrm>
          <a:off x="3892298" y="438065"/>
          <a:ext cx="3411227" cy="1364491"/>
        </a:xfrm>
        <a:prstGeom prst="rect">
          <a:avLst/>
        </a:prstGeom>
        <a:solidFill>
          <a:schemeClr val="accent2">
            <a:hueOff val="-416487"/>
            <a:satOff val="-24136"/>
            <a:lumOff val="-1372"/>
            <a:alphaOff val="0"/>
          </a:schemeClr>
        </a:solidFill>
        <a:ln w="12700" cap="flat" cmpd="sng" algn="ctr">
          <a:solidFill>
            <a:schemeClr val="accent2">
              <a:hueOff val="-416487"/>
              <a:satOff val="-24136"/>
              <a:lumOff val="-137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baseline="0" dirty="0"/>
            <a:t> </a:t>
          </a:r>
          <a:endParaRPr lang="en-US" sz="3800" kern="1200" dirty="0"/>
        </a:p>
      </dsp:txBody>
      <dsp:txXfrm>
        <a:off x="3892298" y="438065"/>
        <a:ext cx="3411227" cy="1364491"/>
      </dsp:txXfrm>
    </dsp:sp>
    <dsp:sp modelId="{0FAAD944-493C-9F48-A3E5-E1DB5A2FF680}">
      <dsp:nvSpPr>
        <dsp:cNvPr id="0" name=""/>
        <dsp:cNvSpPr/>
      </dsp:nvSpPr>
      <dsp:spPr>
        <a:xfrm>
          <a:off x="3892298" y="1802556"/>
          <a:ext cx="3411227" cy="2810880"/>
        </a:xfrm>
        <a:prstGeom prst="rect">
          <a:avLst/>
        </a:prstGeom>
        <a:solidFill>
          <a:schemeClr val="accent2">
            <a:tint val="40000"/>
            <a:alpha val="90000"/>
            <a:hueOff val="-391753"/>
            <a:satOff val="-20148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391753"/>
              <a:satOff val="-20148"/>
              <a:lumOff val="-7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/>
            <a:t>Location and socioeconomic status </a:t>
          </a:r>
        </a:p>
      </dsp:txBody>
      <dsp:txXfrm>
        <a:off x="3892298" y="1802556"/>
        <a:ext cx="3411227" cy="2810880"/>
      </dsp:txXfrm>
    </dsp:sp>
    <dsp:sp modelId="{42B4DF20-D130-3947-98D6-5A6E3434BC36}">
      <dsp:nvSpPr>
        <dsp:cNvPr id="0" name=""/>
        <dsp:cNvSpPr/>
      </dsp:nvSpPr>
      <dsp:spPr>
        <a:xfrm>
          <a:off x="7781098" y="438065"/>
          <a:ext cx="3411227" cy="1364491"/>
        </a:xfrm>
        <a:prstGeom prst="rect">
          <a:avLst/>
        </a:prstGeom>
        <a:solidFill>
          <a:schemeClr val="accent2">
            <a:hueOff val="-832974"/>
            <a:satOff val="-48271"/>
            <a:lumOff val="-2745"/>
            <a:alphaOff val="0"/>
          </a:schemeClr>
        </a:solidFill>
        <a:ln w="12700" cap="flat" cmpd="sng" algn="ctr">
          <a:solidFill>
            <a:schemeClr val="accent2">
              <a:hueOff val="-832974"/>
              <a:satOff val="-48271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baseline="0" dirty="0"/>
            <a:t> </a:t>
          </a:r>
          <a:endParaRPr lang="en-US" sz="3800" kern="1200" dirty="0"/>
        </a:p>
      </dsp:txBody>
      <dsp:txXfrm>
        <a:off x="7781098" y="438065"/>
        <a:ext cx="3411227" cy="1364491"/>
      </dsp:txXfrm>
    </dsp:sp>
    <dsp:sp modelId="{C8C5F1FB-2C34-7D47-A6DC-048A0A7C6BAA}">
      <dsp:nvSpPr>
        <dsp:cNvPr id="0" name=""/>
        <dsp:cNvSpPr/>
      </dsp:nvSpPr>
      <dsp:spPr>
        <a:xfrm>
          <a:off x="7781098" y="1802556"/>
          <a:ext cx="3411227" cy="2810880"/>
        </a:xfrm>
        <a:prstGeom prst="rect">
          <a:avLst/>
        </a:prstGeom>
        <a:solidFill>
          <a:schemeClr val="accent2">
            <a:tint val="40000"/>
            <a:alpha val="90000"/>
            <a:hueOff val="-783506"/>
            <a:satOff val="-40296"/>
            <a:lumOff val="-153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783506"/>
              <a:satOff val="-40296"/>
              <a:lumOff val="-15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800" kern="1200"/>
            <a:t>Seeking treatment and QOL</a:t>
          </a:r>
        </a:p>
      </dsp:txBody>
      <dsp:txXfrm>
        <a:off x="7781098" y="1802556"/>
        <a:ext cx="3411227" cy="28108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5ACA1-D358-0343-A06E-62058805D81C}">
      <dsp:nvSpPr>
        <dsp:cNvPr id="0" name=""/>
        <dsp:cNvSpPr/>
      </dsp:nvSpPr>
      <dsp:spPr>
        <a:xfrm>
          <a:off x="0" y="1542051"/>
          <a:ext cx="9489588" cy="121680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Race as a comorbidity </a:t>
          </a:r>
        </a:p>
      </dsp:txBody>
      <dsp:txXfrm>
        <a:off x="59399" y="1601450"/>
        <a:ext cx="9370790" cy="1098002"/>
      </dsp:txXfrm>
    </dsp:sp>
    <dsp:sp modelId="{0035C7E3-8A0B-4D41-ACA9-9D623C830DD2}">
      <dsp:nvSpPr>
        <dsp:cNvPr id="0" name=""/>
        <dsp:cNvSpPr/>
      </dsp:nvSpPr>
      <dsp:spPr>
        <a:xfrm>
          <a:off x="0" y="2946051"/>
          <a:ext cx="9489588" cy="121680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Changes in type of hysterectomy </a:t>
          </a:r>
        </a:p>
      </dsp:txBody>
      <dsp:txXfrm>
        <a:off x="59399" y="3005450"/>
        <a:ext cx="9370790" cy="1098002"/>
      </dsp:txXfrm>
    </dsp:sp>
    <dsp:sp modelId="{2B525C4A-507A-B24A-8F46-8CC181DAE71C}">
      <dsp:nvSpPr>
        <dsp:cNvPr id="0" name=""/>
        <dsp:cNvSpPr/>
      </dsp:nvSpPr>
      <dsp:spPr>
        <a:xfrm>
          <a:off x="0" y="4350051"/>
          <a:ext cx="9489588" cy="121680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5880" dist="1524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prstMaterial="dk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Seeking treatment and treatment satisfaction </a:t>
          </a:r>
        </a:p>
      </dsp:txBody>
      <dsp:txXfrm>
        <a:off x="59399" y="4409450"/>
        <a:ext cx="9370790" cy="1098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55FE63-8A4C-F940-98A3-1771117BB31E}">
      <dsp:nvSpPr>
        <dsp:cNvPr id="0" name=""/>
        <dsp:cNvSpPr/>
      </dsp:nvSpPr>
      <dsp:spPr>
        <a:xfrm>
          <a:off x="0" y="1039324"/>
          <a:ext cx="5607050" cy="1330875"/>
        </a:xfrm>
        <a:prstGeom prst="roundRect">
          <a:avLst/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Healthcare provider education</a:t>
          </a:r>
        </a:p>
      </dsp:txBody>
      <dsp:txXfrm>
        <a:off x="64968" y="1104292"/>
        <a:ext cx="5477114" cy="1200939"/>
      </dsp:txXfrm>
    </dsp:sp>
    <dsp:sp modelId="{5A507A16-1909-EF4A-A282-E48F76FE9876}">
      <dsp:nvSpPr>
        <dsp:cNvPr id="0" name=""/>
        <dsp:cNvSpPr/>
      </dsp:nvSpPr>
      <dsp:spPr>
        <a:xfrm>
          <a:off x="0" y="2557400"/>
          <a:ext cx="5607050" cy="1330875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Public health campaign about treatment types </a:t>
          </a:r>
        </a:p>
      </dsp:txBody>
      <dsp:txXfrm>
        <a:off x="64968" y="2622368"/>
        <a:ext cx="5477114" cy="1200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5/9/2022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5/9/2022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30 seconds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Approx</a:t>
            </a:r>
            <a:r>
              <a:rPr lang="en-US"/>
              <a:t> 1 min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40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Aprox</a:t>
            </a:r>
            <a:r>
              <a:rPr lang="en-US" dirty="0"/>
              <a:t> 1 min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02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60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sec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3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04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Approx</a:t>
            </a:r>
            <a:r>
              <a:rPr lang="en-US" dirty="0"/>
              <a:t> 3 min ( talk about table 2 here)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8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pPr/>
              <a:t>5/9/2022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6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7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4421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9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pPr/>
              <a:t>5/9/2022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9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1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4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32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02B9795-92DC-40DC-A1CA-9A4B349D782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970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5/9/2022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01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61950" y="1841697"/>
            <a:ext cx="5734050" cy="2219691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Racial differences in Uterine Fibroid Treatment 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61950" y="4333365"/>
            <a:ext cx="5734050" cy="955565"/>
          </a:xfrm>
        </p:spPr>
        <p:txBody>
          <a:bodyPr>
            <a:normAutofit/>
          </a:bodyPr>
          <a:lstStyle/>
          <a:p>
            <a:r>
              <a:rPr lang="en-US" sz="2800" dirty="0"/>
              <a:t>HS475 Capstone Research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79C4B8D-5EA7-DE4F-8CC0-AADCC4F0D2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" r="2854"/>
          <a:stretch>
            <a:fillRect/>
          </a:stretch>
        </p:blipFill>
        <p:spPr>
          <a:xfrm>
            <a:off x="6096001" y="1087991"/>
            <a:ext cx="6096000" cy="492342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EBB6F0-283D-0B45-93B0-3AD86B935784}"/>
              </a:ext>
            </a:extLst>
          </p:cNvPr>
          <p:cNvSpPr txBox="1"/>
          <p:nvPr/>
        </p:nvSpPr>
        <p:spPr>
          <a:xfrm>
            <a:off x="8607193" y="645789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</a:t>
            </a:r>
            <a:r>
              <a:rPr lang="en-US" sz="1000" dirty="0" err="1">
                <a:solidFill>
                  <a:schemeClr val="bg1"/>
                </a:solidFill>
              </a:rPr>
              <a:t>tribuneonlineng.com</a:t>
            </a:r>
            <a:r>
              <a:rPr lang="en-US" sz="1000" dirty="0">
                <a:solidFill>
                  <a:schemeClr val="bg1"/>
                </a:solidFill>
              </a:rPr>
              <a:t>/uterine-fibroids-signs-younger-women-not-ignore/</a:t>
            </a:r>
          </a:p>
        </p:txBody>
      </p:sp>
      <p:sp>
        <p:nvSpPr>
          <p:cNvPr id="10" name="Subtitle 6">
            <a:extLst>
              <a:ext uri="{FF2B5EF4-FFF2-40B4-BE49-F238E27FC236}">
                <a16:creationId xmlns:a16="http://schemas.microsoft.com/office/drawing/2014/main" id="{C9D80F87-22AE-2C4E-9CCC-14A93405E219}"/>
              </a:ext>
            </a:extLst>
          </p:cNvPr>
          <p:cNvSpPr txBox="1">
            <a:spLocks/>
          </p:cNvSpPr>
          <p:nvPr/>
        </p:nvSpPr>
        <p:spPr>
          <a:xfrm>
            <a:off x="361950" y="5055850"/>
            <a:ext cx="5734050" cy="95556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Presented by Viktoria Solfronk</a:t>
            </a:r>
          </a:p>
        </p:txBody>
      </p:sp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1" y="1524000"/>
            <a:ext cx="4815840" cy="1854468"/>
          </a:xfrm>
        </p:spPr>
        <p:txBody>
          <a:bodyPr anchor="b">
            <a:noAutofit/>
          </a:bodyPr>
          <a:lstStyle/>
          <a:p>
            <a:r>
              <a:rPr lang="en-US" sz="3200" dirty="0"/>
              <a:t>Results: reoperation rates after treatment</a:t>
            </a:r>
          </a:p>
        </p:txBody>
      </p:sp>
      <p:pic>
        <p:nvPicPr>
          <p:cNvPr id="11" name="Picture Placeholder 10" descr="A baby's hand holding a stethoscope&#10;&#10;Description automatically generated with low confidence">
            <a:extLst>
              <a:ext uri="{FF2B5EF4-FFF2-40B4-BE49-F238E27FC236}">
                <a16:creationId xmlns:a16="http://schemas.microsoft.com/office/drawing/2014/main" id="{69A366B6-3E1A-2946-8109-2A77CEEE8C8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5" r="2885"/>
          <a:stretch/>
        </p:blipFill>
        <p:spPr>
          <a:noFill/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5B399C5F-CB1C-C500-E8D6-4269B6C0B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15567" y="3549918"/>
            <a:ext cx="4187953" cy="2754084"/>
          </a:xfrm>
        </p:spPr>
        <p:txBody>
          <a:bodyPr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- Not significant relationship between myomectomy reoperation and race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BCD245-C12C-E14A-9B72-B520088DE6AE}"/>
              </a:ext>
            </a:extLst>
          </p:cNvPr>
          <p:cNvSpPr txBox="1"/>
          <p:nvPr/>
        </p:nvSpPr>
        <p:spPr>
          <a:xfrm>
            <a:off x="3721608" y="6304002"/>
            <a:ext cx="23774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</a:t>
            </a:r>
            <a:r>
              <a:rPr lang="en-US" sz="1000" dirty="0" err="1">
                <a:solidFill>
                  <a:schemeClr val="bg1"/>
                </a:solidFill>
              </a:rPr>
              <a:t>www.brighamandwomens.org</a:t>
            </a:r>
            <a:r>
              <a:rPr lang="en-US" sz="1000" dirty="0">
                <a:solidFill>
                  <a:schemeClr val="bg1"/>
                </a:solidFill>
              </a:rPr>
              <a:t>/assets/BWH/</a:t>
            </a:r>
            <a:r>
              <a:rPr lang="en-US" sz="1000" dirty="0" err="1">
                <a:solidFill>
                  <a:schemeClr val="bg1"/>
                </a:solidFill>
              </a:rPr>
              <a:t>obgyn</a:t>
            </a:r>
            <a:r>
              <a:rPr lang="en-US" sz="1000" dirty="0">
                <a:solidFill>
                  <a:schemeClr val="bg1"/>
                </a:solidFill>
              </a:rPr>
              <a:t>/pdfs/</a:t>
            </a:r>
            <a:r>
              <a:rPr lang="en-US" sz="1000" dirty="0" err="1">
                <a:solidFill>
                  <a:schemeClr val="bg1"/>
                </a:solidFill>
              </a:rPr>
              <a:t>einarsson</a:t>
            </a:r>
            <a:r>
              <a:rPr lang="en-US" sz="1000" dirty="0">
                <a:solidFill>
                  <a:schemeClr val="bg1"/>
                </a:solidFill>
              </a:rPr>
              <a:t>-myomectomy-</a:t>
            </a:r>
            <a:r>
              <a:rPr lang="en-US" sz="1000" dirty="0" err="1">
                <a:solidFill>
                  <a:schemeClr val="bg1"/>
                </a:solidFill>
              </a:rPr>
              <a:t>article.pdf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41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782320"/>
            <a:ext cx="8991600" cy="1828800"/>
          </a:xfrm>
          <a:noFill/>
          <a:ln>
            <a:solidFill>
              <a:schemeClr val="tx1"/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500" kern="1200" cap="all" spc="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Results summary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3162490"/>
            <a:ext cx="9192006" cy="2913190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Black women diagnosed with uterine fibroids who live in poor, rural areas are more likely to be treated via hysterectomy compared to their white counterparts</a:t>
            </a:r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0" y="469601"/>
            <a:ext cx="9607661" cy="105631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328" y="2123707"/>
            <a:ext cx="3777250" cy="1586832"/>
          </a:xfrm>
        </p:spPr>
        <p:txBody>
          <a:bodyPr>
            <a:noAutofit/>
          </a:bodyPr>
          <a:lstStyle/>
          <a:p>
            <a:r>
              <a:rPr lang="en-US" sz="3500" b="1">
                <a:solidFill>
                  <a:schemeClr val="bg1"/>
                </a:solidFill>
              </a:rPr>
              <a:t>Impacts on treatment choices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328" y="3710539"/>
            <a:ext cx="3983067" cy="2016750"/>
          </a:xfrm>
        </p:spPr>
        <p:txBody>
          <a:bodyPr>
            <a:normAutofit/>
          </a:bodyPr>
          <a:lstStyle/>
          <a:p>
            <a:r>
              <a:rPr lang="en-US" sz="3500" dirty="0">
                <a:solidFill>
                  <a:schemeClr val="bg1"/>
                </a:solidFill>
              </a:rPr>
              <a:t>Cost </a:t>
            </a:r>
          </a:p>
          <a:p>
            <a:r>
              <a:rPr lang="en-US" sz="3500" dirty="0">
                <a:solidFill>
                  <a:schemeClr val="bg1"/>
                </a:solidFill>
              </a:rPr>
              <a:t>Location </a:t>
            </a:r>
          </a:p>
          <a:p>
            <a:r>
              <a:rPr lang="en-US" sz="3500" dirty="0">
                <a:solidFill>
                  <a:schemeClr val="bg1"/>
                </a:solidFill>
              </a:rPr>
              <a:t>Insurance coverage </a:t>
            </a:r>
          </a:p>
          <a:p>
            <a:endParaRPr lang="en-US" sz="3500" dirty="0">
              <a:solidFill>
                <a:schemeClr val="bg1"/>
              </a:solidFill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F29FF0E-7252-1342-8670-8F0B29FCC7E4}"/>
              </a:ext>
            </a:extLst>
          </p:cNvPr>
          <p:cNvSpPr txBox="1">
            <a:spLocks/>
          </p:cNvSpPr>
          <p:nvPr/>
        </p:nvSpPr>
        <p:spPr>
          <a:xfrm>
            <a:off x="6409699" y="2824268"/>
            <a:ext cx="4645152" cy="2644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797A0C3-8A3D-D141-A730-511EB0844570}"/>
              </a:ext>
            </a:extLst>
          </p:cNvPr>
          <p:cNvSpPr txBox="1">
            <a:spLocks/>
          </p:cNvSpPr>
          <p:nvPr/>
        </p:nvSpPr>
        <p:spPr>
          <a:xfrm>
            <a:off x="8060774" y="2158416"/>
            <a:ext cx="3636898" cy="15868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200" b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b="1">
                <a:solidFill>
                  <a:schemeClr val="bg1"/>
                </a:solidFill>
              </a:rPr>
              <a:t>Implications for  treatment 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DC7370A-CEDB-5F4B-B3DB-85A86067BB11}"/>
              </a:ext>
            </a:extLst>
          </p:cNvPr>
          <p:cNvSpPr txBox="1">
            <a:spLocks/>
          </p:cNvSpPr>
          <p:nvPr/>
        </p:nvSpPr>
        <p:spPr>
          <a:xfrm>
            <a:off x="8060774" y="3745248"/>
            <a:ext cx="3152755" cy="2016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>
                <a:solidFill>
                  <a:schemeClr val="bg1"/>
                </a:solidFill>
              </a:rPr>
              <a:t>Provider bias</a:t>
            </a:r>
          </a:p>
          <a:p>
            <a:r>
              <a:rPr lang="en-US" sz="3500" dirty="0">
                <a:solidFill>
                  <a:schemeClr val="bg1"/>
                </a:solidFill>
              </a:rPr>
              <a:t>Sterilization as outcome </a:t>
            </a:r>
          </a:p>
          <a:p>
            <a:endParaRPr lang="en-US" sz="3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93018EC3-9B63-4B5E-9338-4BBA966AEE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D0A5DB-7364-4D8D-A843-EFD9D3690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02" y="188113"/>
            <a:ext cx="7697645" cy="244845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effectLst>
            <a:reflection endPos="0" dir="5400000" sy="-100000" algn="bl" rotWithShape="0"/>
          </a:effectLst>
        </p:spPr>
        <p:txBody>
          <a:bodyPr vert="horz" wrap="square" lIns="182880" tIns="182880" rIns="182880" bIns="182880" rtlCol="0" anchor="ctr" anchorCtr="1">
            <a:noAutofit/>
          </a:bodyPr>
          <a:lstStyle/>
          <a:p>
            <a:r>
              <a:rPr lang="en-US" sz="3500" dirty="0">
                <a:solidFill>
                  <a:schemeClr val="bg1"/>
                </a:solidFill>
              </a:rPr>
              <a:t>Recommendations </a:t>
            </a:r>
          </a:p>
        </p:txBody>
      </p:sp>
      <p:graphicFrame>
        <p:nvGraphicFramePr>
          <p:cNvPr id="14" name="TextBox 2">
            <a:extLst>
              <a:ext uri="{FF2B5EF4-FFF2-40B4-BE49-F238E27FC236}">
                <a16:creationId xmlns:a16="http://schemas.microsoft.com/office/drawing/2014/main" id="{9968A203-432A-8C6D-5579-5E5C56A680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5781214"/>
              </p:ext>
            </p:extLst>
          </p:nvPr>
        </p:nvGraphicFramePr>
        <p:xfrm>
          <a:off x="5733917" y="1671371"/>
          <a:ext cx="560705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004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750E5-5F2C-D647-9DCC-A8A0213D0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F44058-6FBC-3A45-AA39-FA07A07FC78E}"/>
              </a:ext>
            </a:extLst>
          </p:cNvPr>
          <p:cNvSpPr txBox="1"/>
          <p:nvPr/>
        </p:nvSpPr>
        <p:spPr>
          <a:xfrm>
            <a:off x="1784465" y="3423424"/>
            <a:ext cx="8623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Dr. </a:t>
            </a:r>
            <a:r>
              <a:rPr lang="en-US" sz="3600"/>
              <a:t>Susan</a:t>
            </a:r>
            <a:r>
              <a:rPr lang="en-US" sz="3600" dirty="0"/>
              <a:t> Buckingham and Dr. Cedric T. Harris </a:t>
            </a:r>
          </a:p>
        </p:txBody>
      </p:sp>
    </p:spTree>
    <p:extLst>
      <p:ext uri="{BB962C8B-B14F-4D97-AF65-F5344CB8AC3E}">
        <p14:creationId xmlns:p14="http://schemas.microsoft.com/office/powerpoint/2010/main" val="26317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267D4-66D2-3247-BFAA-058007896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>
            <a:normAutofit/>
          </a:bodyPr>
          <a:lstStyle/>
          <a:p>
            <a:r>
              <a:rPr lang="en-US" sz="5000" b="1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5236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ypes of Fibroids, How They Differ &amp; Where They Grow">
            <a:extLst>
              <a:ext uri="{FF2B5EF4-FFF2-40B4-BE49-F238E27FC236}">
                <a16:creationId xmlns:a16="http://schemas.microsoft.com/office/drawing/2014/main" id="{74BD27E5-C078-EA0C-DFD5-8836ACA9C3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 r="3" b="10076"/>
          <a:stretch/>
        </p:blipFill>
        <p:spPr bwMode="auto">
          <a:xfrm>
            <a:off x="20" y="3429001"/>
            <a:ext cx="531504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0BDE16CE-B6A1-4C66-B8A1-F819B62E2C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119732" y="1290025"/>
            <a:ext cx="5291327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800"/>
              <a:t>Background: What Are Uterine Fibroids?</a:t>
            </a:r>
          </a:p>
        </p:txBody>
      </p:sp>
      <p:pic>
        <p:nvPicPr>
          <p:cNvPr id="3" name="Picture Placeholder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5E5BEF5-E549-E944-9368-0F7C5AD13B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254" r="3" b="19233"/>
          <a:stretch/>
        </p:blipFill>
        <p:spPr>
          <a:xfrm>
            <a:off x="20" y="-2"/>
            <a:ext cx="5315041" cy="3429002"/>
          </a:xfrm>
          <a:prstGeom prst="rect">
            <a:avLst/>
          </a:prstGeom>
          <a:solidFill>
            <a:schemeClr val="bg2"/>
          </a:solidFill>
          <a:effectLst/>
        </p:spPr>
      </p:pic>
      <p:sp>
        <p:nvSpPr>
          <p:cNvPr id="14" name="Content Placeholder 13"/>
          <p:cNvSpPr>
            <a:spLocks noGrp="1"/>
          </p:cNvSpPr>
          <p:nvPr>
            <p:ph type="body" sz="half" idx="2"/>
          </p:nvPr>
        </p:nvSpPr>
        <p:spPr>
          <a:xfrm>
            <a:off x="6119732" y="2858703"/>
            <a:ext cx="5285791" cy="3042547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</a:rPr>
              <a:t>Smooth muscle tumors </a:t>
            </a:r>
          </a:p>
          <a:p>
            <a:pPr marL="457200" indent="-2286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</a:rPr>
              <a:t>Appear in multiples</a:t>
            </a:r>
          </a:p>
          <a:p>
            <a:pPr marL="457200" indent="-2286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>
                <a:solidFill>
                  <a:schemeClr val="bg1"/>
                </a:solidFill>
              </a:rPr>
              <a:t>Symptomatic vs Asymptomatic </a:t>
            </a:r>
          </a:p>
          <a:p>
            <a:pPr indent="-22860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/>
          </a:p>
          <a:p>
            <a:pPr indent="-22860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66DCCA-2223-C148-A691-AF479717B551}"/>
              </a:ext>
            </a:extLst>
          </p:cNvPr>
          <p:cNvSpPr txBox="1"/>
          <p:nvPr/>
        </p:nvSpPr>
        <p:spPr>
          <a:xfrm>
            <a:off x="5315061" y="121038"/>
            <a:ext cx="2918647" cy="4244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300">
                <a:solidFill>
                  <a:srgbClr val="FFFFFF"/>
                </a:solidFill>
              </a:rPr>
              <a:t>https://</a:t>
            </a:r>
            <a:r>
              <a:rPr lang="en-US" sz="1300" err="1">
                <a:solidFill>
                  <a:srgbClr val="FFFFFF"/>
                </a:solidFill>
              </a:rPr>
              <a:t>talkingfibroids.com</a:t>
            </a:r>
            <a:r>
              <a:rPr lang="en-US" sz="1300">
                <a:solidFill>
                  <a:srgbClr val="FFFFFF"/>
                </a:solidFill>
              </a:rPr>
              <a:t>/symptom-checker/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4183AA-F4A3-2AFC-824A-FA660A63B3C9}"/>
              </a:ext>
            </a:extLst>
          </p:cNvPr>
          <p:cNvSpPr txBox="1"/>
          <p:nvPr/>
        </p:nvSpPr>
        <p:spPr>
          <a:xfrm>
            <a:off x="5315061" y="6385189"/>
            <a:ext cx="4274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https://</a:t>
            </a:r>
            <a:r>
              <a:rPr lang="en-US" sz="1000" err="1"/>
              <a:t>www.verywellhealth.com</a:t>
            </a:r>
            <a:r>
              <a:rPr lang="en-US" sz="1000"/>
              <a:t>/types-of-fibroids-how-they-differ-and-where-they-grow-5189467</a:t>
            </a:r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n-US" sz="3200" dirty="0"/>
              <a:t>Background: Who Gets Uterine Fibroids?</a:t>
            </a:r>
            <a:endParaRPr lang="en-US" sz="3200" b="1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03B361B1-8785-96F2-46A4-39C5E93354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234161"/>
              </p:ext>
            </p:extLst>
          </p:nvPr>
        </p:nvGraphicFramePr>
        <p:xfrm>
          <a:off x="2060098" y="2536825"/>
          <a:ext cx="8071803" cy="3863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D51858-1896-432D-BDF8-EF63766A8F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738255" cy="6858000"/>
          </a:xfrm>
          <a:prstGeom prst="rect">
            <a:avLst/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0F8AE6-BD45-A98D-06D3-514EFB028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43" y="319880"/>
            <a:ext cx="3401568" cy="1495794"/>
          </a:xfrm>
          <a:solidFill>
            <a:schemeClr val="bg2">
              <a:lumMod val="60000"/>
              <a:lumOff val="40000"/>
              <a:alpha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600"/>
              <a:t>Background: Typical Treatments</a:t>
            </a: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6F3C1DE-DEC1-4005-862C-F73DDF3FC2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3278" y="0"/>
            <a:ext cx="7438722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D1EBFD-9177-6D50-15FA-6CD7680A9C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596599"/>
              </p:ext>
            </p:extLst>
          </p:nvPr>
        </p:nvGraphicFramePr>
        <p:xfrm>
          <a:off x="5074746" y="319880"/>
          <a:ext cx="6795785" cy="6218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1CFD2990-DC7F-6288-0ABE-0C7EF2E04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23" y="2068065"/>
            <a:ext cx="4738255" cy="447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F897E1B-0B4B-428C-60E8-8CD2E593D112}"/>
              </a:ext>
            </a:extLst>
          </p:cNvPr>
          <p:cNvSpPr txBox="1"/>
          <p:nvPr/>
        </p:nvSpPr>
        <p:spPr>
          <a:xfrm>
            <a:off x="455352" y="6520339"/>
            <a:ext cx="3942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https://</a:t>
            </a:r>
            <a:r>
              <a:rPr lang="en-US" sz="1000" dirty="0" err="1">
                <a:solidFill>
                  <a:schemeClr val="bg1"/>
                </a:solidFill>
              </a:rPr>
              <a:t>hospitals.jefferson.edu</a:t>
            </a:r>
            <a:r>
              <a:rPr lang="en-US" sz="1000" dirty="0">
                <a:solidFill>
                  <a:schemeClr val="bg1"/>
                </a:solidFill>
              </a:rPr>
              <a:t>/images/</a:t>
            </a:r>
            <a:r>
              <a:rPr lang="en-US" sz="1000" dirty="0" err="1">
                <a:solidFill>
                  <a:schemeClr val="bg1"/>
                </a:solidFill>
              </a:rPr>
              <a:t>staywell</a:t>
            </a:r>
            <a:r>
              <a:rPr lang="en-US" sz="1000" dirty="0">
                <a:solidFill>
                  <a:schemeClr val="bg1"/>
                </a:solidFill>
              </a:rPr>
              <a:t>/es_2483.gif</a:t>
            </a:r>
          </a:p>
        </p:txBody>
      </p:sp>
    </p:spTree>
    <p:extLst>
      <p:ext uri="{BB962C8B-B14F-4D97-AF65-F5344CB8AC3E}">
        <p14:creationId xmlns:p14="http://schemas.microsoft.com/office/powerpoint/2010/main" val="186365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750" y="1714800"/>
            <a:ext cx="10096500" cy="2219691"/>
          </a:xfrm>
        </p:spPr>
        <p:txBody>
          <a:bodyPr anchor="ctr">
            <a:normAutofit/>
          </a:bodyPr>
          <a:lstStyle/>
          <a:p>
            <a:r>
              <a:rPr lang="en-US" dirty="0"/>
              <a:t>Systematic Review Question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4215344"/>
            <a:ext cx="12192000" cy="303889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4000" dirty="0">
                <a:solidFill>
                  <a:schemeClr val="bg1"/>
                </a:solidFill>
              </a:rPr>
              <a:t>Are symptomatic uterine fibroids treated differently and are they more likely to lead to a hysterectomy within the premenopausal African American population compared to the White American population?</a:t>
            </a:r>
          </a:p>
        </p:txBody>
      </p:sp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038" y="325121"/>
            <a:ext cx="3589565" cy="2284186"/>
          </a:xfrm>
        </p:spPr>
        <p:txBody>
          <a:bodyPr anchor="ctr">
            <a:normAutofit/>
          </a:bodyPr>
          <a:lstStyle/>
          <a:p>
            <a:r>
              <a:rPr lang="en-US" dirty="0"/>
              <a:t>Methods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1D32901-6416-A458-2A4B-8CB254FDC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038" y="2847159"/>
            <a:ext cx="3167743" cy="1401535"/>
          </a:xfrm>
        </p:spPr>
        <p:txBody>
          <a:bodyPr>
            <a:noAutofit/>
          </a:bodyPr>
          <a:lstStyle/>
          <a:p>
            <a:r>
              <a:rPr lang="en-US" sz="2800" dirty="0"/>
              <a:t>Search conducted in PubMed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3ADD15-8C42-55AD-E698-8F918CC44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414" y="1"/>
            <a:ext cx="72440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020" y="2880519"/>
            <a:ext cx="4686300" cy="1096962"/>
          </a:xfrm>
        </p:spPr>
        <p:txBody>
          <a:bodyPr anchor="b">
            <a:noAutofit/>
          </a:bodyPr>
          <a:lstStyle/>
          <a:p>
            <a:r>
              <a:rPr lang="en-US" sz="3200" dirty="0"/>
              <a:t>Methods: Papers Selected</a:t>
            </a:r>
          </a:p>
        </p:txBody>
      </p:sp>
      <p:graphicFrame>
        <p:nvGraphicFramePr>
          <p:cNvPr id="8" name="Text Placeholder 3">
            <a:extLst>
              <a:ext uri="{FF2B5EF4-FFF2-40B4-BE49-F238E27FC236}">
                <a16:creationId xmlns:a16="http://schemas.microsoft.com/office/drawing/2014/main" id="{E2840482-1762-1539-29C2-229295D23B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6552561"/>
              </p:ext>
            </p:extLst>
          </p:nvPr>
        </p:nvGraphicFramePr>
        <p:xfrm>
          <a:off x="6096000" y="1"/>
          <a:ext cx="59055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CC0251C-5A75-2143-8704-4590D4D51614}"/>
              </a:ext>
            </a:extLst>
          </p:cNvPr>
          <p:cNvSpPr txBox="1">
            <a:spLocks/>
          </p:cNvSpPr>
          <p:nvPr/>
        </p:nvSpPr>
        <p:spPr bwMode="black">
          <a:xfrm>
            <a:off x="2231136" y="617778"/>
            <a:ext cx="7729728" cy="1188720"/>
          </a:xfrm>
          <a:prstGeom prst="rect">
            <a:avLst/>
          </a:prstGeom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Results: Black Women are Statistically More Likely to Receive a Hysterectomy 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190FCDE4-B98C-8E73-0751-FE6EC96767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2923418"/>
              </p:ext>
            </p:extLst>
          </p:nvPr>
        </p:nvGraphicFramePr>
        <p:xfrm>
          <a:off x="446048" y="1806498"/>
          <a:ext cx="11195825" cy="5051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29" y="782815"/>
            <a:ext cx="9696704" cy="1188720"/>
          </a:xfrm>
          <a:noFill/>
          <a:ln>
            <a:noFill/>
          </a:ln>
        </p:spPr>
        <p:txBody>
          <a:bodyPr anchor="b">
            <a:noAutofit/>
          </a:bodyPr>
          <a:lstStyle/>
          <a:p>
            <a:r>
              <a:rPr lang="en-US" sz="3500" dirty="0"/>
              <a:t>Results: Black Women are Statistically More Likely to Receive a Hysterectomy 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CF491FCE-2EC7-46F9-7946-12593F4957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382197"/>
              </p:ext>
            </p:extLst>
          </p:nvPr>
        </p:nvGraphicFramePr>
        <p:xfrm>
          <a:off x="922529" y="334538"/>
          <a:ext cx="9489588" cy="7108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273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C8B9CA-0273-4370-889A-FC05DA5C2FA5}">
  <ds:schemaRefs>
    <ds:schemaRef ds:uri="4873beb7-5857-4685-be1f-d57550cc96c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{D94F0565-EF02-064F-92A7-A77136BAF94C}tf10001120</Template>
  <TotalTime>10359</TotalTime>
  <Words>395</Words>
  <Application>Microsoft Office PowerPoint</Application>
  <PresentationFormat>Widescreen</PresentationFormat>
  <Paragraphs>89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Euphemia</vt:lpstr>
      <vt:lpstr>Gill Sans MT</vt:lpstr>
      <vt:lpstr>Wingdings</vt:lpstr>
      <vt:lpstr>Parcel</vt:lpstr>
      <vt:lpstr>Racial differences in Uterine Fibroid Treatment </vt:lpstr>
      <vt:lpstr>Background: What Are Uterine Fibroids?</vt:lpstr>
      <vt:lpstr>Background: Who Gets Uterine Fibroids?</vt:lpstr>
      <vt:lpstr>Background: Typical Treatments</vt:lpstr>
      <vt:lpstr>Systematic Review Question </vt:lpstr>
      <vt:lpstr>Methods</vt:lpstr>
      <vt:lpstr>Methods: Papers Selected</vt:lpstr>
      <vt:lpstr>PowerPoint Presentation</vt:lpstr>
      <vt:lpstr>Results: Black Women are Statistically More Likely to Receive a Hysterectomy </vt:lpstr>
      <vt:lpstr>Results: reoperation rates after treatment</vt:lpstr>
      <vt:lpstr>Results summary</vt:lpstr>
      <vt:lpstr>Conclusions</vt:lpstr>
      <vt:lpstr>Recommendations </vt:lpstr>
      <vt:lpstr>Acknowledgements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Racial differences within Uterine Fibroid Treatment</dc:title>
  <dc:creator>Solfronk, Viktoria</dc:creator>
  <cp:lastModifiedBy>Buckingham, Susan C.</cp:lastModifiedBy>
  <cp:revision>8</cp:revision>
  <dcterms:created xsi:type="dcterms:W3CDTF">2022-04-22T21:13:15Z</dcterms:created>
  <dcterms:modified xsi:type="dcterms:W3CDTF">2022-05-09T16:31:37Z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