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52"/>
  </p:notesMasterIdLst>
  <p:handoutMasterIdLst>
    <p:handoutMasterId r:id="rId53"/>
  </p:handoutMasterIdLst>
  <p:sldIdLst>
    <p:sldId id="312" r:id="rId5"/>
    <p:sldId id="266" r:id="rId6"/>
    <p:sldId id="267" r:id="rId7"/>
    <p:sldId id="268" r:id="rId8"/>
    <p:sldId id="269" r:id="rId9"/>
    <p:sldId id="270" r:id="rId10"/>
    <p:sldId id="314" r:id="rId11"/>
    <p:sldId id="271" r:id="rId12"/>
    <p:sldId id="272" r:id="rId13"/>
    <p:sldId id="274" r:id="rId14"/>
    <p:sldId id="325" r:id="rId15"/>
    <p:sldId id="275" r:id="rId16"/>
    <p:sldId id="276" r:id="rId17"/>
    <p:sldId id="277" r:id="rId18"/>
    <p:sldId id="278" r:id="rId19"/>
    <p:sldId id="311" r:id="rId20"/>
    <p:sldId id="279" r:id="rId21"/>
    <p:sldId id="281" r:id="rId22"/>
    <p:sldId id="282" r:id="rId23"/>
    <p:sldId id="283" r:id="rId24"/>
    <p:sldId id="284" r:id="rId25"/>
    <p:sldId id="285" r:id="rId26"/>
    <p:sldId id="315" r:id="rId27"/>
    <p:sldId id="329" r:id="rId28"/>
    <p:sldId id="330" r:id="rId29"/>
    <p:sldId id="331" r:id="rId30"/>
    <p:sldId id="332" r:id="rId31"/>
    <p:sldId id="316" r:id="rId32"/>
    <p:sldId id="293" r:id="rId33"/>
    <p:sldId id="317" r:id="rId34"/>
    <p:sldId id="326" r:id="rId35"/>
    <p:sldId id="318" r:id="rId36"/>
    <p:sldId id="321" r:id="rId37"/>
    <p:sldId id="320" r:id="rId38"/>
    <p:sldId id="298" r:id="rId39"/>
    <p:sldId id="299" r:id="rId40"/>
    <p:sldId id="300" r:id="rId41"/>
    <p:sldId id="301" r:id="rId42"/>
    <p:sldId id="302" r:id="rId43"/>
    <p:sldId id="303" r:id="rId44"/>
    <p:sldId id="322" r:id="rId45"/>
    <p:sldId id="304" r:id="rId46"/>
    <p:sldId id="323" r:id="rId47"/>
    <p:sldId id="324" r:id="rId48"/>
    <p:sldId id="305" r:id="rId49"/>
    <p:sldId id="306" r:id="rId50"/>
    <p:sldId id="313"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an Wood" initials="AW" lastIdx="1" clrIdx="0"/>
  <p:cmAuthor id="2" name="Weaver, Connie" initials="W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90" autoAdjust="0"/>
    <p:restoredTop sz="94630" autoAdjust="0"/>
  </p:normalViewPr>
  <p:slideViewPr>
    <p:cSldViewPr>
      <p:cViewPr varScale="1">
        <p:scale>
          <a:sx n="108" d="100"/>
          <a:sy n="108" d="100"/>
        </p:scale>
        <p:origin x="1536"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55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8288D7C-2EAB-6E4F-B9F6-718E8EC65487}" type="datetimeFigureOut">
              <a:rPr lang="en-US" smtClean="0"/>
              <a:t>1/16/2024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68658D-1FC3-5744-8E22-12840DD41F87}" type="slidenum">
              <a:rPr lang="en-US" smtClean="0"/>
              <a:t>‹#›</a:t>
            </a:fld>
            <a:endParaRPr lang="en-US" dirty="0"/>
          </a:p>
        </p:txBody>
      </p:sp>
    </p:spTree>
    <p:extLst>
      <p:ext uri="{BB962C8B-B14F-4D97-AF65-F5344CB8AC3E}">
        <p14:creationId xmlns:p14="http://schemas.microsoft.com/office/powerpoint/2010/main" val="3335900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19CAD-59EE-4241-8D6A-A3375477CF28}" type="datetimeFigureOut">
              <a:rPr lang="en-US" smtClean="0"/>
              <a:t>1/16/2024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64F886-2E30-4321-A17E-05E1D1E4C4A4}" type="slidenum">
              <a:rPr lang="en-US" smtClean="0"/>
              <a:t>‹#›</a:t>
            </a:fld>
            <a:endParaRPr lang="en-US" dirty="0"/>
          </a:p>
        </p:txBody>
      </p:sp>
    </p:spTree>
    <p:extLst>
      <p:ext uri="{BB962C8B-B14F-4D97-AF65-F5344CB8AC3E}">
        <p14:creationId xmlns:p14="http://schemas.microsoft.com/office/powerpoint/2010/main" val="1258113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6FA0-CE2C-4C6D-BDCD-5EF14C211AC0}"/>
              </a:ext>
            </a:extLst>
          </p:cNvPr>
          <p:cNvSpPr>
            <a:spLocks noGrp="1"/>
          </p:cNvSpPr>
          <p:nvPr>
            <p:ph type="ctrTitle"/>
          </p:nvPr>
        </p:nvSpPr>
        <p:spPr>
          <a:xfrm>
            <a:off x="152400" y="128551"/>
            <a:ext cx="8839200" cy="1076025"/>
          </a:xfrm>
        </p:spPr>
        <p:txBody>
          <a:bodyPr anchor="ctr" anchorCtr="0">
            <a:noAutofit/>
          </a:bodyPr>
          <a:lstStyle>
            <a:lvl1pPr algn="l">
              <a:lnSpc>
                <a:spcPct val="100000"/>
              </a:lnSpc>
              <a:defRPr sz="360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6BD6B7F-664C-4AAB-BE88-D214FD42840A}"/>
              </a:ext>
            </a:extLst>
          </p:cNvPr>
          <p:cNvSpPr>
            <a:spLocks noGrp="1"/>
          </p:cNvSpPr>
          <p:nvPr>
            <p:ph type="subTitle" idx="1"/>
          </p:nvPr>
        </p:nvSpPr>
        <p:spPr>
          <a:xfrm>
            <a:off x="3678703" y="3276600"/>
            <a:ext cx="3769917" cy="3210702"/>
          </a:xfrm>
        </p:spPr>
        <p:txBody>
          <a:bodyPr>
            <a:normAutofit/>
          </a:bodyPr>
          <a:lstStyle>
            <a:lvl1pPr marL="0" indent="0" algn="ctr">
              <a:spcBef>
                <a:spcPts val="0"/>
              </a:spcBef>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42" name="Group 8">
            <a:extLst>
              <a:ext uri="{FF2B5EF4-FFF2-40B4-BE49-F238E27FC236}">
                <a16:creationId xmlns:a16="http://schemas.microsoft.com/office/drawing/2014/main" id="{2D43F388-AA09-40EB-AB4B-1ACF6CB3BAC5}"/>
              </a:ext>
            </a:extLst>
          </p:cNvPr>
          <p:cNvGrpSpPr>
            <a:grpSpLocks/>
          </p:cNvGrpSpPr>
          <p:nvPr userDrawn="1"/>
        </p:nvGrpSpPr>
        <p:grpSpPr bwMode="auto">
          <a:xfrm>
            <a:off x="7531172" y="2590800"/>
            <a:ext cx="1338263" cy="2189162"/>
            <a:chOff x="4704" y="1885"/>
            <a:chExt cx="843" cy="1379"/>
          </a:xfrm>
        </p:grpSpPr>
        <p:sp>
          <p:nvSpPr>
            <p:cNvPr id="43" name="Oval 9">
              <a:extLst>
                <a:ext uri="{FF2B5EF4-FFF2-40B4-BE49-F238E27FC236}">
                  <a16:creationId xmlns:a16="http://schemas.microsoft.com/office/drawing/2014/main" id="{97918627-4587-42CB-A28A-D268DEC17805}"/>
                </a:ext>
              </a:extLst>
            </p:cNvPr>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a:extLst>
                <a:ext uri="{FF2B5EF4-FFF2-40B4-BE49-F238E27FC236}">
                  <a16:creationId xmlns:a16="http://schemas.microsoft.com/office/drawing/2014/main" id="{44BB9EF4-9FE4-46F1-AB4F-64A42DB1CF49}"/>
                </a:ext>
              </a:extLst>
            </p:cNvPr>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a:extLst>
                <a:ext uri="{FF2B5EF4-FFF2-40B4-BE49-F238E27FC236}">
                  <a16:creationId xmlns:a16="http://schemas.microsoft.com/office/drawing/2014/main" id="{119A10EF-04D8-426E-A068-48D532428764}"/>
                </a:ext>
              </a:extLst>
            </p:cNvPr>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a:extLst>
                <a:ext uri="{FF2B5EF4-FFF2-40B4-BE49-F238E27FC236}">
                  <a16:creationId xmlns:a16="http://schemas.microsoft.com/office/drawing/2014/main" id="{70EFFE3C-E774-492F-A1E4-3E8FA6193033}"/>
                </a:ext>
              </a:extLst>
            </p:cNvPr>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a:extLst>
                <a:ext uri="{FF2B5EF4-FFF2-40B4-BE49-F238E27FC236}">
                  <a16:creationId xmlns:a16="http://schemas.microsoft.com/office/drawing/2014/main" id="{9D17119E-F070-4D23-B6DB-84D6DDAD25A5}"/>
                </a:ext>
              </a:extLst>
            </p:cNvPr>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a:extLst>
                <a:ext uri="{FF2B5EF4-FFF2-40B4-BE49-F238E27FC236}">
                  <a16:creationId xmlns:a16="http://schemas.microsoft.com/office/drawing/2014/main" id="{086B1006-9924-4077-B3F0-28B93CF776A0}"/>
                </a:ext>
              </a:extLst>
            </p:cNvPr>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a:extLst>
                <a:ext uri="{FF2B5EF4-FFF2-40B4-BE49-F238E27FC236}">
                  <a16:creationId xmlns:a16="http://schemas.microsoft.com/office/drawing/2014/main" id="{978DF150-C948-46FB-8EF7-D54257B7A459}"/>
                </a:ext>
              </a:extLst>
            </p:cNvPr>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669999"/>
                </a:solidFill>
                <a:effectLst/>
                <a:uLnTx/>
                <a:uFillTx/>
                <a:latin typeface="Arial" charset="0"/>
              </a:endParaRPr>
            </a:p>
          </p:txBody>
        </p:sp>
        <p:sp>
          <p:nvSpPr>
            <p:cNvPr id="50" name="Oval 16">
              <a:extLst>
                <a:ext uri="{FF2B5EF4-FFF2-40B4-BE49-F238E27FC236}">
                  <a16:creationId xmlns:a16="http://schemas.microsoft.com/office/drawing/2014/main" id="{636C192B-ABC5-4E38-AED9-FC9D9BA9CFF7}"/>
                </a:ext>
              </a:extLst>
            </p:cNvPr>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a:extLst>
                <a:ext uri="{FF2B5EF4-FFF2-40B4-BE49-F238E27FC236}">
                  <a16:creationId xmlns:a16="http://schemas.microsoft.com/office/drawing/2014/main" id="{53021690-DF12-4036-A3AC-70D53CD448B5}"/>
                </a:ext>
              </a:extLst>
            </p:cNvPr>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a:extLst>
                <a:ext uri="{FF2B5EF4-FFF2-40B4-BE49-F238E27FC236}">
                  <a16:creationId xmlns:a16="http://schemas.microsoft.com/office/drawing/2014/main" id="{B2B94080-817D-4AE6-A1C5-B0ADDDE80818}"/>
                </a:ext>
              </a:extLst>
            </p:cNvPr>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a:extLst>
                <a:ext uri="{FF2B5EF4-FFF2-40B4-BE49-F238E27FC236}">
                  <a16:creationId xmlns:a16="http://schemas.microsoft.com/office/drawing/2014/main" id="{7027D492-CB78-43B7-A1C1-DAA7BC2C9815}"/>
                </a:ext>
              </a:extLst>
            </p:cNvPr>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a:extLst>
                <a:ext uri="{FF2B5EF4-FFF2-40B4-BE49-F238E27FC236}">
                  <a16:creationId xmlns:a16="http://schemas.microsoft.com/office/drawing/2014/main" id="{0E9A7B81-FA4C-4381-B7A1-6146C201EECA}"/>
                </a:ext>
              </a:extLst>
            </p:cNvPr>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D8D8EC"/>
                </a:solidFill>
                <a:effectLst/>
                <a:uLnTx/>
                <a:uFillTx/>
                <a:latin typeface="Arial" charset="0"/>
              </a:endParaRPr>
            </a:p>
          </p:txBody>
        </p:sp>
        <p:sp>
          <p:nvSpPr>
            <p:cNvPr id="55" name="Oval 21">
              <a:extLst>
                <a:ext uri="{FF2B5EF4-FFF2-40B4-BE49-F238E27FC236}">
                  <a16:creationId xmlns:a16="http://schemas.microsoft.com/office/drawing/2014/main" id="{0D6B63CC-8F18-428A-AC1E-53C6A61F6BE3}"/>
                </a:ext>
              </a:extLst>
            </p:cNvPr>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a:extLst>
                <a:ext uri="{FF2B5EF4-FFF2-40B4-BE49-F238E27FC236}">
                  <a16:creationId xmlns:a16="http://schemas.microsoft.com/office/drawing/2014/main" id="{7CD5C0CB-FB0C-43AB-85B1-665CB82ACD5C}"/>
                </a:ext>
              </a:extLst>
            </p:cNvPr>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a:extLst>
                <a:ext uri="{FF2B5EF4-FFF2-40B4-BE49-F238E27FC236}">
                  <a16:creationId xmlns:a16="http://schemas.microsoft.com/office/drawing/2014/main" id="{D48026E4-EC01-45A1-AEE7-09EFE8502C94}"/>
                </a:ext>
              </a:extLst>
            </p:cNvPr>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a:extLst>
                <a:ext uri="{FF2B5EF4-FFF2-40B4-BE49-F238E27FC236}">
                  <a16:creationId xmlns:a16="http://schemas.microsoft.com/office/drawing/2014/main" id="{7CDE816D-8F34-4D69-81F8-38B084DCF7B7}"/>
                </a:ext>
              </a:extLst>
            </p:cNvPr>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a:extLst>
                <a:ext uri="{FF2B5EF4-FFF2-40B4-BE49-F238E27FC236}">
                  <a16:creationId xmlns:a16="http://schemas.microsoft.com/office/drawing/2014/main" id="{F58079B0-4D90-4382-BE56-B31C9A2F1232}"/>
                </a:ext>
              </a:extLst>
            </p:cNvPr>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a:extLst>
                <a:ext uri="{FF2B5EF4-FFF2-40B4-BE49-F238E27FC236}">
                  <a16:creationId xmlns:a16="http://schemas.microsoft.com/office/drawing/2014/main" id="{60DB8273-DFEE-4E55-A133-40BCE430F8DC}"/>
                </a:ext>
              </a:extLst>
            </p:cNvPr>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a:extLst>
                <a:ext uri="{FF2B5EF4-FFF2-40B4-BE49-F238E27FC236}">
                  <a16:creationId xmlns:a16="http://schemas.microsoft.com/office/drawing/2014/main" id="{A87ADE62-1878-4406-A911-73BEBABA27E5}"/>
                </a:ext>
              </a:extLst>
            </p:cNvPr>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a:extLst>
                <a:ext uri="{FF2B5EF4-FFF2-40B4-BE49-F238E27FC236}">
                  <a16:creationId xmlns:a16="http://schemas.microsoft.com/office/drawing/2014/main" id="{46117B6E-6154-4576-A2FD-45DC3318A2D1}"/>
                </a:ext>
              </a:extLst>
            </p:cNvPr>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a:extLst>
                <a:ext uri="{FF2B5EF4-FFF2-40B4-BE49-F238E27FC236}">
                  <a16:creationId xmlns:a16="http://schemas.microsoft.com/office/drawing/2014/main" id="{826E4C7C-C58D-4EED-82FE-86D9BF8C2744}"/>
                </a:ext>
              </a:extLst>
            </p:cNvPr>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a:extLst>
                <a:ext uri="{FF2B5EF4-FFF2-40B4-BE49-F238E27FC236}">
                  <a16:creationId xmlns:a16="http://schemas.microsoft.com/office/drawing/2014/main" id="{551BEF23-98FE-4C4B-8C4E-D740EE49BD93}"/>
                </a:ext>
              </a:extLst>
            </p:cNvPr>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a:extLst>
                <a:ext uri="{FF2B5EF4-FFF2-40B4-BE49-F238E27FC236}">
                  <a16:creationId xmlns:a16="http://schemas.microsoft.com/office/drawing/2014/main" id="{E9682AB0-4090-43A1-B032-5E0CFBC60F48}"/>
                </a:ext>
              </a:extLst>
            </p:cNvPr>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a:extLst>
                <a:ext uri="{FF2B5EF4-FFF2-40B4-BE49-F238E27FC236}">
                  <a16:creationId xmlns:a16="http://schemas.microsoft.com/office/drawing/2014/main" id="{C20EE964-286C-44B4-ABE5-3F2057054CE7}"/>
                </a:ext>
              </a:extLst>
            </p:cNvPr>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a:extLst>
                <a:ext uri="{FF2B5EF4-FFF2-40B4-BE49-F238E27FC236}">
                  <a16:creationId xmlns:a16="http://schemas.microsoft.com/office/drawing/2014/main" id="{27809CD3-EBAA-47CF-A96D-FC9778C4CA51}"/>
                </a:ext>
              </a:extLst>
            </p:cNvPr>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a:extLst>
                <a:ext uri="{FF2B5EF4-FFF2-40B4-BE49-F238E27FC236}">
                  <a16:creationId xmlns:a16="http://schemas.microsoft.com/office/drawing/2014/main" id="{74F9580D-B6D6-46DF-87D2-CC2967824402}"/>
                </a:ext>
              </a:extLst>
            </p:cNvPr>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a:extLst>
                <a:ext uri="{FF2B5EF4-FFF2-40B4-BE49-F238E27FC236}">
                  <a16:creationId xmlns:a16="http://schemas.microsoft.com/office/drawing/2014/main" id="{FD80C86B-8B64-4846-BF39-CC7CD2681A5C}"/>
                </a:ext>
              </a:extLst>
            </p:cNvPr>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a:extLst>
                <a:ext uri="{FF2B5EF4-FFF2-40B4-BE49-F238E27FC236}">
                  <a16:creationId xmlns:a16="http://schemas.microsoft.com/office/drawing/2014/main" id="{2689767A-AD2D-4307-A0B9-79AD6D8EBA22}"/>
                </a:ext>
              </a:extLst>
            </p:cNvPr>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a:extLst>
                <a:ext uri="{FF2B5EF4-FFF2-40B4-BE49-F238E27FC236}">
                  <a16:creationId xmlns:a16="http://schemas.microsoft.com/office/drawing/2014/main" id="{C7F67935-87CE-4D90-90D3-A6E29893394B}"/>
                </a:ext>
              </a:extLst>
            </p:cNvPr>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a:extLst>
                <a:ext uri="{FF2B5EF4-FFF2-40B4-BE49-F238E27FC236}">
                  <a16:creationId xmlns:a16="http://schemas.microsoft.com/office/drawing/2014/main" id="{CCF3BBA6-A63F-4B0D-95DE-CEC91972F1E8}"/>
                </a:ext>
              </a:extLst>
            </p:cNvPr>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a:extLst>
                <a:ext uri="{FF2B5EF4-FFF2-40B4-BE49-F238E27FC236}">
                  <a16:creationId xmlns:a16="http://schemas.microsoft.com/office/drawing/2014/main" id="{A955C59F-1C65-4FA1-A214-55DE6D571F4D}"/>
                </a:ext>
              </a:extLst>
            </p:cNvPr>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
        <p:nvSpPr>
          <p:cNvPr id="79" name="Text Placeholder 78">
            <a:extLst>
              <a:ext uri="{FF2B5EF4-FFF2-40B4-BE49-F238E27FC236}">
                <a16:creationId xmlns:a16="http://schemas.microsoft.com/office/drawing/2014/main" id="{E4F3A911-C404-41DD-A126-C3F9750852B7}"/>
              </a:ext>
            </a:extLst>
          </p:cNvPr>
          <p:cNvSpPr>
            <a:spLocks noGrp="1"/>
          </p:cNvSpPr>
          <p:nvPr>
            <p:ph type="body" sz="quarter" idx="11" hasCustomPrompt="1"/>
          </p:nvPr>
        </p:nvSpPr>
        <p:spPr>
          <a:xfrm>
            <a:off x="152400" y="1204577"/>
            <a:ext cx="5486400" cy="548023"/>
          </a:xfrm>
        </p:spPr>
        <p:txBody>
          <a:bodyPr anchor="ctr" anchorCtr="0">
            <a:noAutofit/>
          </a:bodyPr>
          <a:lstStyle>
            <a:lvl1pPr marL="0" indent="0">
              <a:spcBef>
                <a:spcPts val="0"/>
              </a:spcBef>
              <a:buNone/>
              <a:defRPr sz="2400"/>
            </a:lvl1pPr>
          </a:lstStyle>
          <a:p>
            <a:pPr lvl="0"/>
            <a:r>
              <a:rPr lang="en-US" dirty="0"/>
              <a:t>Click to edit edition</a:t>
            </a:r>
          </a:p>
        </p:txBody>
      </p:sp>
      <p:sp>
        <p:nvSpPr>
          <p:cNvPr id="81" name="Text Placeholder 80">
            <a:extLst>
              <a:ext uri="{FF2B5EF4-FFF2-40B4-BE49-F238E27FC236}">
                <a16:creationId xmlns:a16="http://schemas.microsoft.com/office/drawing/2014/main" id="{679C524E-9DC0-44C4-B192-DD990FE854C3}"/>
              </a:ext>
            </a:extLst>
          </p:cNvPr>
          <p:cNvSpPr>
            <a:spLocks noGrp="1"/>
          </p:cNvSpPr>
          <p:nvPr>
            <p:ph type="body" sz="quarter" idx="12" hasCustomPrompt="1"/>
          </p:nvPr>
        </p:nvSpPr>
        <p:spPr>
          <a:xfrm>
            <a:off x="3678704" y="2590800"/>
            <a:ext cx="3769917" cy="685800"/>
          </a:xfrm>
        </p:spPr>
        <p:txBody>
          <a:bodyPr>
            <a:noAutofit/>
          </a:bodyPr>
          <a:lstStyle>
            <a:lvl1pPr marL="0" indent="0" algn="ctr">
              <a:spcBef>
                <a:spcPts val="0"/>
              </a:spcBef>
              <a:buNone/>
              <a:defRPr sz="3600" b="1">
                <a:solidFill>
                  <a:schemeClr val="tx1"/>
                </a:solidFill>
              </a:defRPr>
            </a:lvl1pPr>
          </a:lstStyle>
          <a:p>
            <a:pPr lvl="0"/>
            <a:r>
              <a:rPr lang="en-US" dirty="0"/>
              <a:t>Chapter #</a:t>
            </a:r>
          </a:p>
        </p:txBody>
      </p:sp>
      <p:sp>
        <p:nvSpPr>
          <p:cNvPr id="4" name="Slide Number Placeholder 3">
            <a:extLst>
              <a:ext uri="{FF2B5EF4-FFF2-40B4-BE49-F238E27FC236}">
                <a16:creationId xmlns:a16="http://schemas.microsoft.com/office/drawing/2014/main" id="{3EBDF06C-9A70-433D-81DC-B10A22FF8841}"/>
              </a:ext>
            </a:extLst>
          </p:cNvPr>
          <p:cNvSpPr>
            <a:spLocks noGrp="1"/>
          </p:cNvSpPr>
          <p:nvPr>
            <p:ph type="sldNum" sz="quarter" idx="13"/>
          </p:nvPr>
        </p:nvSpPr>
        <p:spPr/>
        <p:txBody>
          <a:bodyPr/>
          <a:lstStyle/>
          <a:p>
            <a:r>
              <a:rPr lang="en-US" dirty="0"/>
              <a:t>10-</a:t>
            </a:r>
            <a:fld id="{847A6AB7-ED92-4CC2-895B-E46908831F7A}" type="slidenum">
              <a:rPr lang="en-US" smtClean="0"/>
              <a:pPr/>
              <a:t>‹#›</a:t>
            </a:fld>
            <a:endParaRPr lang="en-US" dirty="0"/>
          </a:p>
        </p:txBody>
      </p:sp>
      <p:sp>
        <p:nvSpPr>
          <p:cNvPr id="40" name="TextBox 39">
            <a:extLst>
              <a:ext uri="{FF2B5EF4-FFF2-40B4-BE49-F238E27FC236}">
                <a16:creationId xmlns:a16="http://schemas.microsoft.com/office/drawing/2014/main" id="{A80473E5-A46E-4BED-85A1-2D99AEEAE45D}"/>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1160634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E89E-C0D4-4F15-A061-023348607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3FE4D3-7604-4404-96E1-832FA36FBB72}"/>
              </a:ext>
            </a:extLst>
          </p:cNvPr>
          <p:cNvSpPr>
            <a:spLocks noGrp="1"/>
          </p:cNvSpPr>
          <p:nvPr>
            <p:ph type="pic" idx="1"/>
          </p:nvPr>
        </p:nvSpPr>
        <p:spPr>
          <a:xfrm>
            <a:off x="3887788" y="457201"/>
            <a:ext cx="39608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C2EECDD-AE34-4D20-A7A7-9897E659166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CA0E1009-7935-4862-9CB5-898F59A4A4F0}"/>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3826191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EC2A-3105-4C6B-92D3-DB471A79EA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6496CE-5D33-4EFE-9839-B188A5FA3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F03F6AFE-1503-44FE-828A-EC4CB6C14383}"/>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2799379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D107-4281-4018-ABE9-169A13B330C1}"/>
              </a:ext>
            </a:extLst>
          </p:cNvPr>
          <p:cNvSpPr>
            <a:spLocks noGrp="1"/>
          </p:cNvSpPr>
          <p:nvPr>
            <p:ph type="title" orient="vert"/>
          </p:nvPr>
        </p:nvSpPr>
        <p:spPr>
          <a:xfrm>
            <a:off x="6477000" y="365125"/>
            <a:ext cx="13716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61F517DF-5E99-4215-8B20-5F53C7E2D5AE}"/>
              </a:ext>
            </a:extLst>
          </p:cNvPr>
          <p:cNvSpPr>
            <a:spLocks noGrp="1"/>
          </p:cNvSpPr>
          <p:nvPr>
            <p:ph type="body" orient="vert" idx="1"/>
          </p:nvPr>
        </p:nvSpPr>
        <p:spPr>
          <a:xfrm>
            <a:off x="457200" y="365125"/>
            <a:ext cx="59436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762ED902-238A-4AF4-AFC9-3A39424552C7}"/>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243827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a:xfrm>
            <a:off x="785020" y="2743200"/>
            <a:ext cx="7573960" cy="1371600"/>
          </a:xfrm>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8EA13145-246D-4E39-9AFD-D7AB8173C6DF}"/>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3922760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p:txBody>
          <a:bodyPr/>
          <a:lstStyle>
            <a:lvl1pPr marL="347472" indent="-347472">
              <a:buSzPct val="100000"/>
              <a:defRPr/>
            </a:lvl1pPr>
            <a:lvl2pPr indent="-347472">
              <a:defRPr/>
            </a:lvl2pPr>
            <a:lvl3pPr indent="-347472">
              <a:defRPr/>
            </a:lvl3pPr>
            <a:lvl4pPr indent="-347472">
              <a:defRPr/>
            </a:lvl4pPr>
            <a:lvl5pPr indent="-347472">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35131FBF-8062-4AA3-941B-B03742F25656}"/>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282223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579474"/>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5" name="Content Placeholder 2">
            <a:extLst>
              <a:ext uri="{FF2B5EF4-FFF2-40B4-BE49-F238E27FC236}">
                <a16:creationId xmlns:a16="http://schemas.microsoft.com/office/drawing/2014/main" id="{5F97266D-2A6A-4218-B32D-5F065DC79D3C}"/>
              </a:ext>
            </a:extLst>
          </p:cNvPr>
          <p:cNvSpPr>
            <a:spLocks noGrp="1"/>
          </p:cNvSpPr>
          <p:nvPr>
            <p:ph idx="11"/>
          </p:nvPr>
        </p:nvSpPr>
        <p:spPr>
          <a:xfrm>
            <a:off x="457200" y="4089806"/>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D221F53A-4B70-40CF-A3BC-00D61C2640AF}"/>
              </a:ext>
            </a:extLst>
          </p:cNvPr>
          <p:cNvSpPr>
            <a:spLocks noGrp="1"/>
          </p:cNvSpPr>
          <p:nvPr>
            <p:ph type="sldNum" sz="quarter" idx="12"/>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449989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703A9-1D54-4690-9926-8FA12847CD2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7FAC27-8AFD-4939-B17E-AECC761D2B9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1FB90EF2-0867-4054-A300-F541DA0BFB7E}"/>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3200596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FF25-FA2B-490A-AF75-F91981B488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14F32-9841-4930-B6D9-F98F1EE7BE71}"/>
              </a:ext>
            </a:extLst>
          </p:cNvPr>
          <p:cNvSpPr>
            <a:spLocks noGrp="1"/>
          </p:cNvSpPr>
          <p:nvPr>
            <p:ph sz="half" idx="1"/>
          </p:nvPr>
        </p:nvSpPr>
        <p:spPr>
          <a:xfrm>
            <a:off x="457200" y="1579474"/>
            <a:ext cx="4038600" cy="489315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4BBB2B7-A7FD-406F-B662-A16548A06834}"/>
              </a:ext>
            </a:extLst>
          </p:cNvPr>
          <p:cNvSpPr>
            <a:spLocks noGrp="1"/>
          </p:cNvSpPr>
          <p:nvPr>
            <p:ph sz="half" idx="2"/>
          </p:nvPr>
        </p:nvSpPr>
        <p:spPr>
          <a:xfrm>
            <a:off x="4648200" y="1579474"/>
            <a:ext cx="4038600" cy="4893152"/>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5C22BEF2-93AC-4FF7-88B6-C98902D066E5}"/>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982443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DD9FF-E72E-4BAD-BBEF-593A49984550}"/>
              </a:ext>
            </a:extLst>
          </p:cNvPr>
          <p:cNvSpPr>
            <a:spLocks noGrp="1"/>
          </p:cNvSpPr>
          <p:nvPr>
            <p:ph type="body" idx="1"/>
          </p:nvPr>
        </p:nvSpPr>
        <p:spPr>
          <a:xfrm>
            <a:off x="457200"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4D91C74B-35A0-4002-B382-573580AEE3D4}"/>
              </a:ext>
            </a:extLst>
          </p:cNvPr>
          <p:cNvSpPr>
            <a:spLocks noGrp="1"/>
          </p:cNvSpPr>
          <p:nvPr>
            <p:ph type="body" sz="quarter" idx="3"/>
          </p:nvPr>
        </p:nvSpPr>
        <p:spPr>
          <a:xfrm>
            <a:off x="4645026"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Content Placeholder 2">
            <a:extLst>
              <a:ext uri="{FF2B5EF4-FFF2-40B4-BE49-F238E27FC236}">
                <a16:creationId xmlns:a16="http://schemas.microsoft.com/office/drawing/2014/main" id="{FF4BE866-F1AE-46CE-A9D2-E3D9A926611E}"/>
              </a:ext>
            </a:extLst>
          </p:cNvPr>
          <p:cNvSpPr>
            <a:spLocks noGrp="1"/>
          </p:cNvSpPr>
          <p:nvPr>
            <p:ph sz="half" idx="11"/>
          </p:nvPr>
        </p:nvSpPr>
        <p:spPr>
          <a:xfrm>
            <a:off x="457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8F19202B-FA0C-453E-BD2C-96856230623C}"/>
              </a:ext>
            </a:extLst>
          </p:cNvPr>
          <p:cNvSpPr>
            <a:spLocks noGrp="1"/>
          </p:cNvSpPr>
          <p:nvPr>
            <p:ph sz="half" idx="2"/>
          </p:nvPr>
        </p:nvSpPr>
        <p:spPr>
          <a:xfrm>
            <a:off x="4648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2">
            <a:extLst>
              <a:ext uri="{FF2B5EF4-FFF2-40B4-BE49-F238E27FC236}">
                <a16:creationId xmlns:a16="http://schemas.microsoft.com/office/drawing/2014/main" id="{B6719E07-3C35-4E8B-8608-CA8D3FC09E9D}"/>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473ED5EC-6389-4FAF-88E5-B4FE151407C1}"/>
              </a:ext>
            </a:extLst>
          </p:cNvPr>
          <p:cNvSpPr>
            <a:spLocks noGrp="1"/>
          </p:cNvSpPr>
          <p:nvPr>
            <p:ph type="sldNum" sz="quarter" idx="12"/>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215555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7D3D1035-2CDB-44FA-8052-E8C2F2185869}"/>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5102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8F145F-CFB3-4898-851E-74BC832CE31D}"/>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614967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55E-5CFC-49BE-A64C-BFB18679971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AD9949-4549-45B6-9979-D8BC227232EF}"/>
              </a:ext>
            </a:extLst>
          </p:cNvPr>
          <p:cNvSpPr>
            <a:spLocks noGrp="1"/>
          </p:cNvSpPr>
          <p:nvPr>
            <p:ph idx="1"/>
          </p:nvPr>
        </p:nvSpPr>
        <p:spPr>
          <a:xfrm>
            <a:off x="3887788" y="457201"/>
            <a:ext cx="39608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565E949-78D3-4C58-99CB-9CDFDA2C94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F5D614DD-C4F7-45CB-983D-1B523812F390}"/>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138436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B4FD6A-1608-4C27-A44F-30FAF71708F0}"/>
              </a:ext>
            </a:extLst>
          </p:cNvPr>
          <p:cNvSpPr>
            <a:spLocks noGrp="1"/>
          </p:cNvSpPr>
          <p:nvPr>
            <p:ph type="title"/>
          </p:nvPr>
        </p:nvSpPr>
        <p:spPr>
          <a:xfrm>
            <a:off x="198437" y="53356"/>
            <a:ext cx="757396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7DACA77-4884-45AE-A6B3-282C45FBAE06}"/>
              </a:ext>
            </a:extLst>
          </p:cNvPr>
          <p:cNvSpPr>
            <a:spLocks noGrp="1"/>
          </p:cNvSpPr>
          <p:nvPr>
            <p:ph type="body" idx="1"/>
          </p:nvPr>
        </p:nvSpPr>
        <p:spPr>
          <a:xfrm>
            <a:off x="457200" y="1579474"/>
            <a:ext cx="8229600" cy="48931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1DE80F9-5E97-44E0-BB2A-F4C97B8C0B62}"/>
              </a:ext>
            </a:extLst>
          </p:cNvPr>
          <p:cNvSpPr>
            <a:spLocks noGrp="1"/>
          </p:cNvSpPr>
          <p:nvPr>
            <p:ph type="sldNum" sz="quarter" idx="4"/>
          </p:nvPr>
        </p:nvSpPr>
        <p:spPr>
          <a:xfrm>
            <a:off x="8200304" y="6472626"/>
            <a:ext cx="914400" cy="365760"/>
          </a:xfrm>
          <a:prstGeom prst="rect">
            <a:avLst/>
          </a:prstGeom>
        </p:spPr>
        <p:txBody>
          <a:bodyPr vert="horz" lIns="91440" tIns="45720" rIns="91440" bIns="45720" rtlCol="0" anchor="ctr" anchorCtr="0"/>
          <a:lstStyle>
            <a:lvl1pPr algn="r">
              <a:defRPr sz="1200">
                <a:solidFill>
                  <a:schemeClr val="tx1"/>
                </a:solidFill>
                <a:latin typeface="+mn-lt"/>
              </a:defRPr>
            </a:lvl1pPr>
          </a:lstStyle>
          <a:p>
            <a:r>
              <a:rPr lang="en-US" dirty="0"/>
              <a:t>10-</a:t>
            </a:r>
            <a:fld id="{847A6AB7-ED92-4CC2-895B-E46908831F7A}" type="slidenum">
              <a:rPr lang="en-US" smtClean="0"/>
              <a:pPr/>
              <a:t>‹#›</a:t>
            </a:fld>
            <a:endParaRPr lang="en-US" dirty="0"/>
          </a:p>
        </p:txBody>
      </p:sp>
      <p:sp>
        <p:nvSpPr>
          <p:cNvPr id="7" name="Line 2">
            <a:extLst>
              <a:ext uri="{FF2B5EF4-FFF2-40B4-BE49-F238E27FC236}">
                <a16:creationId xmlns:a16="http://schemas.microsoft.com/office/drawing/2014/main" id="{BEBEB1A2-E838-44F6-901B-F883CC0C817B}"/>
              </a:ext>
            </a:extLst>
          </p:cNvPr>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 name="Group 8">
            <a:extLst>
              <a:ext uri="{FF2B5EF4-FFF2-40B4-BE49-F238E27FC236}">
                <a16:creationId xmlns:a16="http://schemas.microsoft.com/office/drawing/2014/main" id="{F53D8CB1-D416-4FA0-9C1E-638C5BCA8251}"/>
              </a:ext>
            </a:extLst>
          </p:cNvPr>
          <p:cNvGrpSpPr>
            <a:grpSpLocks/>
          </p:cNvGrpSpPr>
          <p:nvPr userDrawn="1"/>
        </p:nvGrpSpPr>
        <p:grpSpPr bwMode="auto">
          <a:xfrm>
            <a:off x="8153400" y="152400"/>
            <a:ext cx="792163" cy="1295400"/>
            <a:chOff x="5136" y="960"/>
            <a:chExt cx="528" cy="864"/>
          </a:xfrm>
        </p:grpSpPr>
        <p:sp>
          <p:nvSpPr>
            <p:cNvPr id="9" name="Oval 9">
              <a:extLst>
                <a:ext uri="{FF2B5EF4-FFF2-40B4-BE49-F238E27FC236}">
                  <a16:creationId xmlns:a16="http://schemas.microsoft.com/office/drawing/2014/main" id="{EFA9D772-C41B-4A9F-B701-C217312EFFCD}"/>
                </a:ext>
              </a:extLst>
            </p:cNvPr>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0" name="Oval 10">
              <a:extLst>
                <a:ext uri="{FF2B5EF4-FFF2-40B4-BE49-F238E27FC236}">
                  <a16:creationId xmlns:a16="http://schemas.microsoft.com/office/drawing/2014/main" id="{EC996FC8-4053-417A-A719-E895D0BF4128}"/>
                </a:ext>
              </a:extLst>
            </p:cNvPr>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1" name="Oval 11">
              <a:extLst>
                <a:ext uri="{FF2B5EF4-FFF2-40B4-BE49-F238E27FC236}">
                  <a16:creationId xmlns:a16="http://schemas.microsoft.com/office/drawing/2014/main" id="{18BBED30-A132-4864-A8AD-2D2A3088CFA9}"/>
                </a:ext>
              </a:extLst>
            </p:cNvPr>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2" name="Oval 12">
              <a:extLst>
                <a:ext uri="{FF2B5EF4-FFF2-40B4-BE49-F238E27FC236}">
                  <a16:creationId xmlns:a16="http://schemas.microsoft.com/office/drawing/2014/main" id="{76BF574F-54BE-4031-A719-44A8073C29B9}"/>
                </a:ext>
              </a:extLst>
            </p:cNvPr>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3" name="Oval 13">
              <a:extLst>
                <a:ext uri="{FF2B5EF4-FFF2-40B4-BE49-F238E27FC236}">
                  <a16:creationId xmlns:a16="http://schemas.microsoft.com/office/drawing/2014/main" id="{E9D35AEC-0BCD-4B9C-B009-7BE67D593E79}"/>
                </a:ext>
              </a:extLst>
            </p:cNvPr>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4" name="Oval 14">
              <a:extLst>
                <a:ext uri="{FF2B5EF4-FFF2-40B4-BE49-F238E27FC236}">
                  <a16:creationId xmlns:a16="http://schemas.microsoft.com/office/drawing/2014/main" id="{6A381FBB-EB52-4856-89A2-AEB238D6E85E}"/>
                </a:ext>
              </a:extLst>
            </p:cNvPr>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5">
              <a:extLst>
                <a:ext uri="{FF2B5EF4-FFF2-40B4-BE49-F238E27FC236}">
                  <a16:creationId xmlns:a16="http://schemas.microsoft.com/office/drawing/2014/main" id="{D4C51E41-652D-467F-9638-80A03566D270}"/>
                </a:ext>
              </a:extLst>
            </p:cNvPr>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6">
              <a:extLst>
                <a:ext uri="{FF2B5EF4-FFF2-40B4-BE49-F238E27FC236}">
                  <a16:creationId xmlns:a16="http://schemas.microsoft.com/office/drawing/2014/main" id="{4107003F-CD76-49A1-9E3C-C5628A38D65B}"/>
                </a:ext>
              </a:extLst>
            </p:cNvPr>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7">
              <a:extLst>
                <a:ext uri="{FF2B5EF4-FFF2-40B4-BE49-F238E27FC236}">
                  <a16:creationId xmlns:a16="http://schemas.microsoft.com/office/drawing/2014/main" id="{88738B38-C675-4AFC-9306-F3BAD6843FBD}"/>
                </a:ext>
              </a:extLst>
            </p:cNvPr>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8">
              <a:extLst>
                <a:ext uri="{FF2B5EF4-FFF2-40B4-BE49-F238E27FC236}">
                  <a16:creationId xmlns:a16="http://schemas.microsoft.com/office/drawing/2014/main" id="{F01BB8C9-9CA6-442F-A857-7B9CD5B1C6F0}"/>
                </a:ext>
              </a:extLst>
            </p:cNvPr>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9">
              <a:extLst>
                <a:ext uri="{FF2B5EF4-FFF2-40B4-BE49-F238E27FC236}">
                  <a16:creationId xmlns:a16="http://schemas.microsoft.com/office/drawing/2014/main" id="{F63DDB2E-7066-4DEB-9573-11150B1DB2C3}"/>
                </a:ext>
              </a:extLst>
            </p:cNvPr>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20">
              <a:extLst>
                <a:ext uri="{FF2B5EF4-FFF2-40B4-BE49-F238E27FC236}">
                  <a16:creationId xmlns:a16="http://schemas.microsoft.com/office/drawing/2014/main" id="{CDC0EA3D-23E9-49BF-B519-2081218C4B35}"/>
                </a:ext>
              </a:extLst>
            </p:cNvPr>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21">
              <a:extLst>
                <a:ext uri="{FF2B5EF4-FFF2-40B4-BE49-F238E27FC236}">
                  <a16:creationId xmlns:a16="http://schemas.microsoft.com/office/drawing/2014/main" id="{7C21AAD9-8370-4417-AFA6-1D975F978A86}"/>
                </a:ext>
              </a:extLst>
            </p:cNvPr>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22">
              <a:extLst>
                <a:ext uri="{FF2B5EF4-FFF2-40B4-BE49-F238E27FC236}">
                  <a16:creationId xmlns:a16="http://schemas.microsoft.com/office/drawing/2014/main" id="{8F9A553C-94C8-4C5C-A0CC-74575F01E38A}"/>
                </a:ext>
              </a:extLst>
            </p:cNvPr>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23">
              <a:extLst>
                <a:ext uri="{FF2B5EF4-FFF2-40B4-BE49-F238E27FC236}">
                  <a16:creationId xmlns:a16="http://schemas.microsoft.com/office/drawing/2014/main" id="{8F13C493-56B0-49A5-806C-9D0D4E6A26C6}"/>
                </a:ext>
              </a:extLst>
            </p:cNvPr>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24">
              <a:extLst>
                <a:ext uri="{FF2B5EF4-FFF2-40B4-BE49-F238E27FC236}">
                  <a16:creationId xmlns:a16="http://schemas.microsoft.com/office/drawing/2014/main" id="{39BC9CB7-A02B-4607-9FFD-0AE6AA1D9A63}"/>
                </a:ext>
              </a:extLst>
            </p:cNvPr>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5">
              <a:extLst>
                <a:ext uri="{FF2B5EF4-FFF2-40B4-BE49-F238E27FC236}">
                  <a16:creationId xmlns:a16="http://schemas.microsoft.com/office/drawing/2014/main" id="{DFC71F83-6EE8-4A9F-96A7-CA713587A477}"/>
                </a:ext>
              </a:extLst>
            </p:cNvPr>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6">
              <a:extLst>
                <a:ext uri="{FF2B5EF4-FFF2-40B4-BE49-F238E27FC236}">
                  <a16:creationId xmlns:a16="http://schemas.microsoft.com/office/drawing/2014/main" id="{A8E0A30C-8083-4733-BAEC-2288FB7CD952}"/>
                </a:ext>
              </a:extLst>
            </p:cNvPr>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7">
              <a:extLst>
                <a:ext uri="{FF2B5EF4-FFF2-40B4-BE49-F238E27FC236}">
                  <a16:creationId xmlns:a16="http://schemas.microsoft.com/office/drawing/2014/main" id="{E442EFFE-F809-4E28-AEF5-7642974742FE}"/>
                </a:ext>
              </a:extLst>
            </p:cNvPr>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8">
              <a:extLst>
                <a:ext uri="{FF2B5EF4-FFF2-40B4-BE49-F238E27FC236}">
                  <a16:creationId xmlns:a16="http://schemas.microsoft.com/office/drawing/2014/main" id="{1431E184-3C1D-4AF3-85F1-A3A53052FCFB}"/>
                </a:ext>
              </a:extLst>
            </p:cNvPr>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9">
              <a:extLst>
                <a:ext uri="{FF2B5EF4-FFF2-40B4-BE49-F238E27FC236}">
                  <a16:creationId xmlns:a16="http://schemas.microsoft.com/office/drawing/2014/main" id="{9D9BFF41-D8FD-43D4-8090-2DF49A1168DF}"/>
                </a:ext>
              </a:extLst>
            </p:cNvPr>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30">
              <a:extLst>
                <a:ext uri="{FF2B5EF4-FFF2-40B4-BE49-F238E27FC236}">
                  <a16:creationId xmlns:a16="http://schemas.microsoft.com/office/drawing/2014/main" id="{2AD45B1A-FDB8-4F33-8D58-07EF84274F3D}"/>
                </a:ext>
              </a:extLst>
            </p:cNvPr>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31">
              <a:extLst>
                <a:ext uri="{FF2B5EF4-FFF2-40B4-BE49-F238E27FC236}">
                  <a16:creationId xmlns:a16="http://schemas.microsoft.com/office/drawing/2014/main" id="{AAA60A71-2575-410D-A197-EC4A4FFCCE72}"/>
                </a:ext>
              </a:extLst>
            </p:cNvPr>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32">
              <a:extLst>
                <a:ext uri="{FF2B5EF4-FFF2-40B4-BE49-F238E27FC236}">
                  <a16:creationId xmlns:a16="http://schemas.microsoft.com/office/drawing/2014/main" id="{5FE3C381-953C-4245-AD23-18391AA2956F}"/>
                </a:ext>
              </a:extLst>
            </p:cNvPr>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33">
              <a:extLst>
                <a:ext uri="{FF2B5EF4-FFF2-40B4-BE49-F238E27FC236}">
                  <a16:creationId xmlns:a16="http://schemas.microsoft.com/office/drawing/2014/main" id="{10C9EE5F-A8BC-4C4D-8684-6FBDA46373FB}"/>
                </a:ext>
              </a:extLst>
            </p:cNvPr>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34">
              <a:extLst>
                <a:ext uri="{FF2B5EF4-FFF2-40B4-BE49-F238E27FC236}">
                  <a16:creationId xmlns:a16="http://schemas.microsoft.com/office/drawing/2014/main" id="{AA08AC97-5B82-4DE4-A798-C4F8DC7A04FC}"/>
                </a:ext>
              </a:extLst>
            </p:cNvPr>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5">
              <a:extLst>
                <a:ext uri="{FF2B5EF4-FFF2-40B4-BE49-F238E27FC236}">
                  <a16:creationId xmlns:a16="http://schemas.microsoft.com/office/drawing/2014/main" id="{A3A36C01-C744-4936-BF0B-F85A97671608}"/>
                </a:ext>
              </a:extLst>
            </p:cNvPr>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6">
              <a:extLst>
                <a:ext uri="{FF2B5EF4-FFF2-40B4-BE49-F238E27FC236}">
                  <a16:creationId xmlns:a16="http://schemas.microsoft.com/office/drawing/2014/main" id="{F4F1E8A7-C85F-426F-986D-2E8F56EDAFC0}"/>
                </a:ext>
              </a:extLst>
            </p:cNvPr>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7">
              <a:extLst>
                <a:ext uri="{FF2B5EF4-FFF2-40B4-BE49-F238E27FC236}">
                  <a16:creationId xmlns:a16="http://schemas.microsoft.com/office/drawing/2014/main" id="{3024F792-0813-4DCA-8DBD-49DBFEDDC6B8}"/>
                </a:ext>
              </a:extLst>
            </p:cNvPr>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8">
              <a:extLst>
                <a:ext uri="{FF2B5EF4-FFF2-40B4-BE49-F238E27FC236}">
                  <a16:creationId xmlns:a16="http://schemas.microsoft.com/office/drawing/2014/main" id="{D0A347C3-51A9-4BD9-A4CF-1B63872C13F2}"/>
                </a:ext>
              </a:extLst>
            </p:cNvPr>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9">
              <a:extLst>
                <a:ext uri="{FF2B5EF4-FFF2-40B4-BE49-F238E27FC236}">
                  <a16:creationId xmlns:a16="http://schemas.microsoft.com/office/drawing/2014/main" id="{896D91E0-CAF2-4B94-A698-30863D11796B}"/>
                </a:ext>
              </a:extLst>
            </p:cNvPr>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1" name="TextBox 40">
            <a:extLst>
              <a:ext uri="{FF2B5EF4-FFF2-40B4-BE49-F238E27FC236}">
                <a16:creationId xmlns:a16="http://schemas.microsoft.com/office/drawing/2014/main" id="{F3772109-7DB2-4A43-A7AC-12E04F5748B6}"/>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31144005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ctr" defTabSz="914400" rtl="0" eaLnBrk="1" latinLnBrk="0" hangingPunct="1">
        <a:lnSpc>
          <a:spcPct val="90000"/>
        </a:lnSpc>
        <a:spcBef>
          <a:spcPct val="0"/>
        </a:spcBef>
        <a:buNone/>
        <a:defRPr sz="3600" kern="1200">
          <a:solidFill>
            <a:srgbClr val="330066"/>
          </a:solidFill>
          <a:latin typeface="+mj-lt"/>
          <a:ea typeface="+mj-ea"/>
          <a:cs typeface="+mj-cs"/>
        </a:defRPr>
      </a:lvl1pPr>
    </p:titleStyle>
    <p:body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Taxation of Individuals and Business Entities</a:t>
            </a:r>
          </a:p>
        </p:txBody>
      </p:sp>
      <p:sp>
        <p:nvSpPr>
          <p:cNvPr id="7" name="Subtitle 6"/>
          <p:cNvSpPr>
            <a:spLocks noGrp="1"/>
          </p:cNvSpPr>
          <p:nvPr>
            <p:ph type="subTitle" idx="1"/>
          </p:nvPr>
        </p:nvSpPr>
        <p:spPr/>
        <p:txBody>
          <a:bodyPr/>
          <a:lstStyle/>
          <a:p>
            <a:r>
              <a:rPr lang="en-US" altLang="en-US" dirty="0"/>
              <a:t>Property Acquisition and Cost Recovery</a:t>
            </a:r>
          </a:p>
        </p:txBody>
      </p:sp>
      <p:sp>
        <p:nvSpPr>
          <p:cNvPr id="5" name="Text Placeholder 4">
            <a:extLst>
              <a:ext uri="{FF2B5EF4-FFF2-40B4-BE49-F238E27FC236}">
                <a16:creationId xmlns:a16="http://schemas.microsoft.com/office/drawing/2014/main" id="{EB395540-609D-49EC-9EF8-21D06CF7C38C}"/>
              </a:ext>
            </a:extLst>
          </p:cNvPr>
          <p:cNvSpPr>
            <a:spLocks noGrp="1"/>
          </p:cNvSpPr>
          <p:nvPr>
            <p:ph type="body" sz="quarter" idx="11"/>
          </p:nvPr>
        </p:nvSpPr>
        <p:spPr/>
        <p:txBody>
          <a:bodyPr/>
          <a:lstStyle/>
          <a:p>
            <a:r>
              <a:rPr lang="en-US" dirty="0"/>
              <a:t>2024 Edition</a:t>
            </a:r>
          </a:p>
        </p:txBody>
      </p:sp>
      <p:sp>
        <p:nvSpPr>
          <p:cNvPr id="10" name="Text Placeholder 9"/>
          <p:cNvSpPr>
            <a:spLocks noGrp="1"/>
          </p:cNvSpPr>
          <p:nvPr>
            <p:ph type="body" sz="quarter" idx="12"/>
          </p:nvPr>
        </p:nvSpPr>
        <p:spPr/>
        <p:txBody>
          <a:bodyPr/>
          <a:lstStyle/>
          <a:p>
            <a:r>
              <a:rPr lang="en-US" dirty="0"/>
              <a:t>Chapter 10</a:t>
            </a:r>
          </a:p>
        </p:txBody>
      </p:sp>
      <p:pic>
        <p:nvPicPr>
          <p:cNvPr id="4" name="Picture 3">
            <a:extLst>
              <a:ext uri="{FF2B5EF4-FFF2-40B4-BE49-F238E27FC236}">
                <a16:creationId xmlns:a16="http://schemas.microsoft.com/office/drawing/2014/main" id="{FA97D581-C98D-B557-0C41-C3C96B455A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272" y="1756458"/>
            <a:ext cx="3185160" cy="4320540"/>
          </a:xfrm>
          <a:prstGeom prst="rect">
            <a:avLst/>
          </a:prstGeom>
          <a:ln>
            <a:solidFill>
              <a:schemeClr val="tx1"/>
            </a:solidFill>
          </a:ln>
        </p:spPr>
      </p:pic>
    </p:spTree>
    <p:extLst>
      <p:ext uri="{BB962C8B-B14F-4D97-AF65-F5344CB8AC3E}">
        <p14:creationId xmlns:p14="http://schemas.microsoft.com/office/powerpoint/2010/main" val="380161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Taxpayers have several options as to how they will recover the cost of their assets. </a:t>
            </a:r>
            <a:r>
              <a:rPr lang="en-US" altLang="en-US" dirty="0"/>
              <a:t>	</a:t>
            </a:r>
          </a:p>
          <a:p>
            <a:pPr lvl="1"/>
            <a:r>
              <a:rPr lang="en-US" altLang="en-US" dirty="0"/>
              <a:t>The standard depreciation rules are covered first. </a:t>
            </a:r>
          </a:p>
          <a:p>
            <a:pPr lvl="1"/>
            <a:r>
              <a:rPr lang="en-US" altLang="en-US" dirty="0"/>
              <a:t>The special rules (§179 expensing and bonus depreciation) are covered after the basic depreciation rules.</a:t>
            </a:r>
          </a:p>
        </p:txBody>
      </p:sp>
      <p:sp>
        <p:nvSpPr>
          <p:cNvPr id="2" name="Title 1"/>
          <p:cNvSpPr>
            <a:spLocks noGrp="1"/>
          </p:cNvSpPr>
          <p:nvPr>
            <p:ph type="title"/>
          </p:nvPr>
        </p:nvSpPr>
        <p:spPr/>
        <p:txBody>
          <a:bodyPr/>
          <a:lstStyle/>
          <a:p>
            <a:r>
              <a:rPr lang="en-US" altLang="en-US" dirty="0"/>
              <a:t>Depreciation (1 of 22) </a:t>
            </a:r>
            <a:endParaRPr lang="en-US" dirty="0"/>
          </a:p>
        </p:txBody>
      </p:sp>
      <p:sp>
        <p:nvSpPr>
          <p:cNvPr id="5" name="Slide Number Placeholder 4">
            <a:extLst>
              <a:ext uri="{FF2B5EF4-FFF2-40B4-BE49-F238E27FC236}">
                <a16:creationId xmlns:a16="http://schemas.microsoft.com/office/drawing/2014/main" id="{CD17807A-D07F-426E-83A4-5C53F71622BF}"/>
              </a:ext>
            </a:extLst>
          </p:cNvPr>
          <p:cNvSpPr>
            <a:spLocks noGrp="1"/>
          </p:cNvSpPr>
          <p:nvPr>
            <p:ph type="sldNum" sz="quarter" idx="10"/>
          </p:nvPr>
        </p:nvSpPr>
        <p:spPr/>
        <p:txBody>
          <a:bodyPr/>
          <a:lstStyle/>
          <a:p>
            <a:r>
              <a:rPr lang="en-US" dirty="0"/>
              <a:t>10-</a:t>
            </a:r>
            <a:fld id="{847A6AB7-ED92-4CC2-895B-E46908831F7A}" type="slidenum">
              <a:rPr lang="en-US" smtClean="0"/>
              <a:pPr/>
              <a:t>10</a:t>
            </a:fld>
            <a:endParaRPr lang="en-US" dirty="0"/>
          </a:p>
        </p:txBody>
      </p:sp>
    </p:spTree>
    <p:extLst>
      <p:ext uri="{BB962C8B-B14F-4D97-AF65-F5344CB8AC3E}">
        <p14:creationId xmlns:p14="http://schemas.microsoft.com/office/powerpoint/2010/main" val="2454572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Since 1986, businesses calculate their tax depreciation using the Modified Accelerated Cost Recovery System (MACRS, which is pronounced “makers” by tax accountants).</a:t>
            </a:r>
          </a:p>
        </p:txBody>
      </p:sp>
      <p:sp>
        <p:nvSpPr>
          <p:cNvPr id="2" name="Title 1"/>
          <p:cNvSpPr>
            <a:spLocks noGrp="1"/>
          </p:cNvSpPr>
          <p:nvPr>
            <p:ph type="title"/>
          </p:nvPr>
        </p:nvSpPr>
        <p:spPr/>
        <p:txBody>
          <a:bodyPr/>
          <a:lstStyle/>
          <a:p>
            <a:r>
              <a:rPr lang="en-US" altLang="en-US" dirty="0"/>
              <a:t>Depreciation (2 of 22) </a:t>
            </a:r>
            <a:endParaRPr lang="en-US" dirty="0"/>
          </a:p>
        </p:txBody>
      </p:sp>
      <p:sp>
        <p:nvSpPr>
          <p:cNvPr id="6" name="Slide Number Placeholder 5">
            <a:extLst>
              <a:ext uri="{FF2B5EF4-FFF2-40B4-BE49-F238E27FC236}">
                <a16:creationId xmlns:a16="http://schemas.microsoft.com/office/drawing/2014/main" id="{DE9CA1AB-EA68-4807-871B-72B0362E5D9B}"/>
              </a:ext>
            </a:extLst>
          </p:cNvPr>
          <p:cNvSpPr>
            <a:spLocks noGrp="1"/>
          </p:cNvSpPr>
          <p:nvPr>
            <p:ph type="sldNum" sz="quarter" idx="10"/>
          </p:nvPr>
        </p:nvSpPr>
        <p:spPr/>
        <p:txBody>
          <a:bodyPr/>
          <a:lstStyle/>
          <a:p>
            <a:r>
              <a:rPr lang="en-US" dirty="0"/>
              <a:t>10-</a:t>
            </a:r>
            <a:fld id="{847A6AB7-ED92-4CC2-895B-E46908831F7A}" type="slidenum">
              <a:rPr lang="en-US" smtClean="0"/>
              <a:pPr/>
              <a:t>11</a:t>
            </a:fld>
            <a:endParaRPr lang="en-US" dirty="0"/>
          </a:p>
        </p:txBody>
      </p:sp>
    </p:spTree>
    <p:extLst>
      <p:ext uri="{BB962C8B-B14F-4D97-AF65-F5344CB8AC3E}">
        <p14:creationId xmlns:p14="http://schemas.microsoft.com/office/powerpoint/2010/main" val="2055657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349250" indent="-349250"/>
            <a:r>
              <a:rPr lang="en-US" altLang="en-US" dirty="0"/>
              <a:t>To compute MACRS depreciation for an asset, the following need to be known:</a:t>
            </a:r>
          </a:p>
          <a:p>
            <a:pPr marL="800100" lvl="1" indent="-342900"/>
            <a:r>
              <a:rPr lang="en-US" altLang="en-US" dirty="0"/>
              <a:t>Asset’s initial basis </a:t>
            </a:r>
          </a:p>
          <a:p>
            <a:pPr marL="800100" lvl="1" indent="-342900"/>
            <a:r>
              <a:rPr lang="en-US" altLang="en-US" dirty="0"/>
              <a:t>Date it was placed in service</a:t>
            </a:r>
          </a:p>
          <a:p>
            <a:pPr marL="800100" lvl="1" indent="-342900"/>
            <a:r>
              <a:rPr lang="en-US" altLang="en-US" dirty="0"/>
              <a:t>Applicable depreciation method </a:t>
            </a:r>
          </a:p>
          <a:p>
            <a:pPr marL="800100" lvl="1" indent="-342900"/>
            <a:r>
              <a:rPr lang="en-US" altLang="en-US" dirty="0"/>
              <a:t>Asset’s recovery period (or depreciable “life”) </a:t>
            </a:r>
          </a:p>
          <a:p>
            <a:pPr marL="800100" lvl="1" indent="-342900"/>
            <a:r>
              <a:rPr lang="en-US" altLang="en-US" dirty="0"/>
              <a:t>Applicable depreciation convention (depreciation deductible in the year of acquisition and the year of disposition)</a:t>
            </a:r>
          </a:p>
        </p:txBody>
      </p:sp>
      <p:sp>
        <p:nvSpPr>
          <p:cNvPr id="2" name="Title 1"/>
          <p:cNvSpPr>
            <a:spLocks noGrp="1"/>
          </p:cNvSpPr>
          <p:nvPr>
            <p:ph type="title"/>
          </p:nvPr>
        </p:nvSpPr>
        <p:spPr/>
        <p:txBody>
          <a:bodyPr/>
          <a:lstStyle/>
          <a:p>
            <a:r>
              <a:rPr lang="en-US" altLang="en-US" dirty="0"/>
              <a:t>Depreciation (3 of 22)</a:t>
            </a:r>
            <a:endParaRPr lang="en-US" dirty="0"/>
          </a:p>
        </p:txBody>
      </p:sp>
      <p:sp>
        <p:nvSpPr>
          <p:cNvPr id="3" name="Slide Number Placeholder 2">
            <a:extLst>
              <a:ext uri="{FF2B5EF4-FFF2-40B4-BE49-F238E27FC236}">
                <a16:creationId xmlns:a16="http://schemas.microsoft.com/office/drawing/2014/main" id="{59389CEA-0B14-4680-9D8C-6E225B41A7D9}"/>
              </a:ext>
            </a:extLst>
          </p:cNvPr>
          <p:cNvSpPr>
            <a:spLocks noGrp="1"/>
          </p:cNvSpPr>
          <p:nvPr>
            <p:ph type="sldNum" sz="quarter" idx="10"/>
          </p:nvPr>
        </p:nvSpPr>
        <p:spPr/>
        <p:txBody>
          <a:bodyPr/>
          <a:lstStyle/>
          <a:p>
            <a:r>
              <a:rPr lang="en-US" dirty="0"/>
              <a:t>10-</a:t>
            </a:r>
            <a:fld id="{847A6AB7-ED92-4CC2-895B-E46908831F7A}" type="slidenum">
              <a:rPr lang="en-US" smtClean="0"/>
              <a:pPr/>
              <a:t>12</a:t>
            </a:fld>
            <a:endParaRPr lang="en-US" dirty="0"/>
          </a:p>
        </p:txBody>
      </p:sp>
    </p:spTree>
    <p:extLst>
      <p:ext uri="{BB962C8B-B14F-4D97-AF65-F5344CB8AC3E}">
        <p14:creationId xmlns:p14="http://schemas.microsoft.com/office/powerpoint/2010/main" val="2561845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349250" indent="-349250"/>
            <a:r>
              <a:rPr lang="en-US" altLang="en-US" dirty="0"/>
              <a:t>Personal Property Depreciation</a:t>
            </a:r>
          </a:p>
          <a:p>
            <a:pPr marL="800100" lvl="1"/>
            <a:r>
              <a:rPr lang="en-US" altLang="en-US" dirty="0"/>
              <a:t>Includes all tangible property such as computers, automobiles, furniture, machinery, and equipment, other than real property </a:t>
            </a:r>
          </a:p>
          <a:p>
            <a:pPr marL="800100" lvl="1"/>
            <a:r>
              <a:rPr lang="en-US" altLang="en-US" dirty="0"/>
              <a:t>Personal property (not real property) and personal-use property (used for personal purposes) are not the same.</a:t>
            </a:r>
          </a:p>
        </p:txBody>
      </p:sp>
      <p:sp>
        <p:nvSpPr>
          <p:cNvPr id="2" name="Title 1"/>
          <p:cNvSpPr>
            <a:spLocks noGrp="1"/>
          </p:cNvSpPr>
          <p:nvPr>
            <p:ph type="title"/>
          </p:nvPr>
        </p:nvSpPr>
        <p:spPr/>
        <p:txBody>
          <a:bodyPr/>
          <a:lstStyle/>
          <a:p>
            <a:r>
              <a:rPr lang="en-US" altLang="en-US" dirty="0"/>
              <a:t>Depreciation (4 of 22)</a:t>
            </a:r>
            <a:endParaRPr lang="en-US" dirty="0"/>
          </a:p>
        </p:txBody>
      </p:sp>
      <p:sp>
        <p:nvSpPr>
          <p:cNvPr id="3" name="Slide Number Placeholder 2">
            <a:extLst>
              <a:ext uri="{FF2B5EF4-FFF2-40B4-BE49-F238E27FC236}">
                <a16:creationId xmlns:a16="http://schemas.microsoft.com/office/drawing/2014/main" id="{C1FB7C7C-E197-4E11-B729-52E2759F7D11}"/>
              </a:ext>
            </a:extLst>
          </p:cNvPr>
          <p:cNvSpPr>
            <a:spLocks noGrp="1"/>
          </p:cNvSpPr>
          <p:nvPr>
            <p:ph type="sldNum" sz="quarter" idx="10"/>
          </p:nvPr>
        </p:nvSpPr>
        <p:spPr/>
        <p:txBody>
          <a:bodyPr/>
          <a:lstStyle/>
          <a:p>
            <a:r>
              <a:rPr lang="en-US" dirty="0"/>
              <a:t>10-</a:t>
            </a:r>
            <a:fld id="{847A6AB7-ED92-4CC2-895B-E46908831F7A}" type="slidenum">
              <a:rPr lang="en-US" smtClean="0"/>
              <a:pPr/>
              <a:t>13</a:t>
            </a:fld>
            <a:endParaRPr lang="en-US" dirty="0"/>
          </a:p>
        </p:txBody>
      </p:sp>
    </p:spTree>
    <p:extLst>
      <p:ext uri="{BB962C8B-B14F-4D97-AF65-F5344CB8AC3E}">
        <p14:creationId xmlns:p14="http://schemas.microsoft.com/office/powerpoint/2010/main" val="2406171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349250" indent="-349250"/>
            <a:r>
              <a:rPr lang="en-US" altLang="en-US" dirty="0"/>
              <a:t>Depreciation Method</a:t>
            </a:r>
          </a:p>
          <a:p>
            <a:pPr marL="800100" lvl="1" indent="-347663"/>
            <a:r>
              <a:rPr lang="en-US" altLang="en-US" dirty="0"/>
              <a:t>Three acceptable methods for depreciating personal property</a:t>
            </a:r>
          </a:p>
          <a:p>
            <a:pPr marL="1257300" lvl="2"/>
            <a:r>
              <a:rPr lang="en-US" altLang="en-US" dirty="0"/>
              <a:t>200 percent (double) declining balance </a:t>
            </a:r>
          </a:p>
          <a:p>
            <a:pPr marL="1257300" lvl="2"/>
            <a:r>
              <a:rPr lang="en-US" altLang="en-US" dirty="0"/>
              <a:t>150 percent declining balance</a:t>
            </a:r>
          </a:p>
          <a:p>
            <a:pPr marL="1257300" lvl="2"/>
            <a:r>
              <a:rPr lang="en-US" altLang="en-US" dirty="0"/>
              <a:t>Straight-line </a:t>
            </a:r>
          </a:p>
        </p:txBody>
      </p:sp>
      <p:sp>
        <p:nvSpPr>
          <p:cNvPr id="7" name="Title 6"/>
          <p:cNvSpPr>
            <a:spLocks noGrp="1"/>
          </p:cNvSpPr>
          <p:nvPr>
            <p:ph type="title"/>
          </p:nvPr>
        </p:nvSpPr>
        <p:spPr/>
        <p:txBody>
          <a:bodyPr/>
          <a:lstStyle/>
          <a:p>
            <a:r>
              <a:rPr lang="en-US" altLang="en-US" dirty="0"/>
              <a:t>Depreciation (5 of 22)</a:t>
            </a:r>
            <a:endParaRPr lang="en-US" dirty="0"/>
          </a:p>
        </p:txBody>
      </p:sp>
      <p:sp>
        <p:nvSpPr>
          <p:cNvPr id="2" name="Slide Number Placeholder 1">
            <a:extLst>
              <a:ext uri="{FF2B5EF4-FFF2-40B4-BE49-F238E27FC236}">
                <a16:creationId xmlns:a16="http://schemas.microsoft.com/office/drawing/2014/main" id="{1EAC1BAC-43E2-40C8-B1F4-92A4E2E99A69}"/>
              </a:ext>
            </a:extLst>
          </p:cNvPr>
          <p:cNvSpPr>
            <a:spLocks noGrp="1"/>
          </p:cNvSpPr>
          <p:nvPr>
            <p:ph type="sldNum" sz="quarter" idx="10"/>
          </p:nvPr>
        </p:nvSpPr>
        <p:spPr/>
        <p:txBody>
          <a:bodyPr/>
          <a:lstStyle/>
          <a:p>
            <a:r>
              <a:rPr lang="en-US" dirty="0"/>
              <a:t>10-</a:t>
            </a:r>
            <a:fld id="{847A6AB7-ED92-4CC2-895B-E46908831F7A}" type="slidenum">
              <a:rPr lang="en-US" smtClean="0"/>
              <a:pPr/>
              <a:t>14</a:t>
            </a:fld>
            <a:endParaRPr lang="en-US" dirty="0"/>
          </a:p>
        </p:txBody>
      </p:sp>
    </p:spTree>
    <p:extLst>
      <p:ext uri="{BB962C8B-B14F-4D97-AF65-F5344CB8AC3E}">
        <p14:creationId xmlns:p14="http://schemas.microsoft.com/office/powerpoint/2010/main" val="1456343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349250" indent="-349250"/>
            <a:r>
              <a:rPr lang="en-US" altLang="en-US" dirty="0"/>
              <a:t>Depreciation Recovery Period</a:t>
            </a:r>
          </a:p>
          <a:p>
            <a:pPr marL="800100" lvl="1" indent="-347663"/>
            <a:r>
              <a:rPr lang="en-US" altLang="en-US" dirty="0"/>
              <a:t>For financial accounting purposes, an asset’s recovery period (depreciable life) is based on its taxpayer-determined estimated useful life.</a:t>
            </a:r>
          </a:p>
          <a:p>
            <a:pPr marL="800100" lvl="1" indent="-347663"/>
            <a:r>
              <a:rPr lang="en-US" altLang="en-US" dirty="0"/>
              <a:t>For tax purposes, an asset’s recovery period is predetermined by the IRS in Rev. Proc. 87-56, which helps taxpayers categorize each of their assets based upon the property’s description.</a:t>
            </a:r>
          </a:p>
        </p:txBody>
      </p:sp>
      <p:sp>
        <p:nvSpPr>
          <p:cNvPr id="7" name="Title 6"/>
          <p:cNvSpPr>
            <a:spLocks noGrp="1"/>
          </p:cNvSpPr>
          <p:nvPr>
            <p:ph type="title"/>
          </p:nvPr>
        </p:nvSpPr>
        <p:spPr/>
        <p:txBody>
          <a:bodyPr/>
          <a:lstStyle/>
          <a:p>
            <a:r>
              <a:rPr lang="en-US" altLang="en-US" dirty="0"/>
              <a:t>Depreciation (6 of 22)</a:t>
            </a:r>
            <a:endParaRPr lang="en-US" dirty="0"/>
          </a:p>
        </p:txBody>
      </p:sp>
      <p:sp>
        <p:nvSpPr>
          <p:cNvPr id="2" name="Slide Number Placeholder 1">
            <a:extLst>
              <a:ext uri="{FF2B5EF4-FFF2-40B4-BE49-F238E27FC236}">
                <a16:creationId xmlns:a16="http://schemas.microsoft.com/office/drawing/2014/main" id="{082848B1-B0E3-464A-B277-F25582D6E743}"/>
              </a:ext>
            </a:extLst>
          </p:cNvPr>
          <p:cNvSpPr>
            <a:spLocks noGrp="1"/>
          </p:cNvSpPr>
          <p:nvPr>
            <p:ph type="sldNum" sz="quarter" idx="10"/>
          </p:nvPr>
        </p:nvSpPr>
        <p:spPr/>
        <p:txBody>
          <a:bodyPr/>
          <a:lstStyle/>
          <a:p>
            <a:r>
              <a:rPr lang="en-US" dirty="0"/>
              <a:t>10-</a:t>
            </a:r>
            <a:fld id="{847A6AB7-ED92-4CC2-895B-E46908831F7A}" type="slidenum">
              <a:rPr lang="en-US" smtClean="0"/>
              <a:pPr/>
              <a:t>15</a:t>
            </a:fld>
            <a:endParaRPr lang="en-US" dirty="0"/>
          </a:p>
        </p:txBody>
      </p:sp>
    </p:spTree>
    <p:extLst>
      <p:ext uri="{BB962C8B-B14F-4D97-AF65-F5344CB8AC3E}">
        <p14:creationId xmlns:p14="http://schemas.microsoft.com/office/powerpoint/2010/main" val="3743363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altLang="en-US" dirty="0"/>
              <a:t>Once the business has determined the appropriate categories for its assets, it can use the revenue procedure to identify the recovery period for all assets in a particular category.</a:t>
            </a:r>
          </a:p>
        </p:txBody>
      </p:sp>
      <p:sp>
        <p:nvSpPr>
          <p:cNvPr id="7" name="Title 6"/>
          <p:cNvSpPr>
            <a:spLocks noGrp="1"/>
          </p:cNvSpPr>
          <p:nvPr>
            <p:ph type="title"/>
          </p:nvPr>
        </p:nvSpPr>
        <p:spPr/>
        <p:txBody>
          <a:bodyPr/>
          <a:lstStyle/>
          <a:p>
            <a:r>
              <a:rPr lang="en-US" altLang="en-US" dirty="0"/>
              <a:t>Depreciation (7 of 22)</a:t>
            </a:r>
            <a:endParaRPr lang="en-US" dirty="0"/>
          </a:p>
        </p:txBody>
      </p:sp>
      <p:sp>
        <p:nvSpPr>
          <p:cNvPr id="4" name="Slide Number Placeholder 3">
            <a:extLst>
              <a:ext uri="{FF2B5EF4-FFF2-40B4-BE49-F238E27FC236}">
                <a16:creationId xmlns:a16="http://schemas.microsoft.com/office/drawing/2014/main" id="{B477F715-5AF6-4C59-8301-1AF0B4F3F984}"/>
              </a:ext>
            </a:extLst>
          </p:cNvPr>
          <p:cNvSpPr>
            <a:spLocks noGrp="1"/>
          </p:cNvSpPr>
          <p:nvPr>
            <p:ph type="sldNum" sz="quarter" idx="10"/>
          </p:nvPr>
        </p:nvSpPr>
        <p:spPr/>
        <p:txBody>
          <a:bodyPr/>
          <a:lstStyle/>
          <a:p>
            <a:r>
              <a:rPr lang="en-US" dirty="0"/>
              <a:t>10-</a:t>
            </a:r>
            <a:fld id="{847A6AB7-ED92-4CC2-895B-E46908831F7A}" type="slidenum">
              <a:rPr lang="en-US" smtClean="0"/>
              <a:pPr/>
              <a:t>16</a:t>
            </a:fld>
            <a:endParaRPr lang="en-US" dirty="0"/>
          </a:p>
        </p:txBody>
      </p:sp>
    </p:spTree>
    <p:extLst>
      <p:ext uri="{BB962C8B-B14F-4D97-AF65-F5344CB8AC3E}">
        <p14:creationId xmlns:p14="http://schemas.microsoft.com/office/powerpoint/2010/main" val="1747794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457200" y="1337310"/>
            <a:ext cx="8229600" cy="5135316"/>
          </a:xfrm>
        </p:spPr>
        <p:txBody>
          <a:bodyPr>
            <a:normAutofit/>
          </a:bodyPr>
          <a:lstStyle/>
          <a:p>
            <a:pPr marL="0" indent="0">
              <a:buNone/>
            </a:pPr>
            <a:r>
              <a:rPr lang="en-US" sz="2000" dirty="0"/>
              <a:t>EXHIBIT 10-3 Excerpt Revenue Procedure 87-56</a:t>
            </a:r>
          </a:p>
        </p:txBody>
      </p:sp>
      <p:sp>
        <p:nvSpPr>
          <p:cNvPr id="2" name="Title 1"/>
          <p:cNvSpPr>
            <a:spLocks noGrp="1"/>
          </p:cNvSpPr>
          <p:nvPr>
            <p:ph type="title"/>
          </p:nvPr>
        </p:nvSpPr>
        <p:spPr/>
        <p:txBody>
          <a:bodyPr/>
          <a:lstStyle/>
          <a:p>
            <a:r>
              <a:rPr lang="en-US" altLang="en-US" dirty="0"/>
              <a:t>Depreciation (8 of 22)</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323997316"/>
              </p:ext>
            </p:extLst>
          </p:nvPr>
        </p:nvGraphicFramePr>
        <p:xfrm>
          <a:off x="380998" y="1752600"/>
          <a:ext cx="8382003" cy="4193036"/>
        </p:xfrm>
        <a:graphic>
          <a:graphicData uri="http://schemas.openxmlformats.org/drawingml/2006/table">
            <a:tbl>
              <a:tblPr firstRow="1" bandRow="1">
                <a:tableStyleId>{5940675A-B579-460E-94D1-54222C63F5DA}</a:tableStyleId>
              </a:tblPr>
              <a:tblGrid>
                <a:gridCol w="5486400">
                  <a:extLst>
                    <a:ext uri="{9D8B030D-6E8A-4147-A177-3AD203B41FA5}">
                      <a16:colId xmlns:a16="http://schemas.microsoft.com/office/drawing/2014/main" val="20000"/>
                    </a:ext>
                  </a:extLst>
                </a:gridCol>
                <a:gridCol w="762002">
                  <a:extLst>
                    <a:ext uri="{9D8B030D-6E8A-4147-A177-3AD203B41FA5}">
                      <a16:colId xmlns:a16="http://schemas.microsoft.com/office/drawing/2014/main" val="20001"/>
                    </a:ext>
                  </a:extLst>
                </a:gridCol>
                <a:gridCol w="990601">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tblGrid>
              <a:tr h="398206">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Description of Assets Included</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 Years</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Years</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Years</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845153">
                <a:tc>
                  <a:txBody>
                    <a:bodyPr/>
                    <a:lstStyle/>
                    <a:p>
                      <a:pPr algn="l" rtl="0" fontAlgn="ctr">
                        <a:spcBef>
                          <a:spcPts val="600"/>
                        </a:spcBef>
                      </a:pPr>
                      <a:r>
                        <a:rPr lang="en-US" sz="1200" i="1" u="none" strike="noStrike" dirty="0">
                          <a:effectLst/>
                          <a:latin typeface="Verdana" panose="020B0604030504040204" pitchFamily="34" charset="0"/>
                          <a:ea typeface="Verdana" panose="020B0604030504040204" pitchFamily="34" charset="0"/>
                          <a:cs typeface="Verdana" panose="020B0604030504040204" pitchFamily="34" charset="0"/>
                        </a:rPr>
                        <a:t>Specific depreciable assets used in all business activities, except as noted:</a:t>
                      </a:r>
                      <a:endParaRPr lang="en-US" sz="1200" b="0" i="1"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Class Life</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General Recovery Period</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Alternative Recovery Period</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1"/>
                  </a:ext>
                </a:extLst>
              </a:tr>
              <a:tr h="990600">
                <a:tc>
                  <a:txBody>
                    <a:bodyPr/>
                    <a:lstStyle/>
                    <a:p>
                      <a:pPr algn="l"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00.11 Office Furniture, Fixtures, and Equipment: Includes furniture and fixtures that are not a structural component of a building. Includes such assets as desks, files, safes, and communications equipment. Does not include communications equipment that is included in other classes.</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10</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7</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10</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2"/>
                  </a:ext>
                </a:extLst>
              </a:tr>
              <a:tr h="663677">
                <a:tc>
                  <a:txBody>
                    <a:bodyPr/>
                    <a:lstStyle/>
                    <a:p>
                      <a:pPr algn="l"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00.12 Information Systems: Includes computers and their peripheral equipment</a:t>
                      </a:r>
                      <a:r>
                        <a:rPr lang="en-US" sz="1200" b="0" i="0" u="none" strike="noStrike" baseline="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used in administering normal business transactions and the maintenance of business records.</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6</a:t>
                      </a:r>
                    </a:p>
                  </a:txBody>
                  <a:tcPr anchor="ctr"/>
                </a:tc>
                <a:tc>
                  <a:txBody>
                    <a:bodyPr/>
                    <a:lstStyle/>
                    <a:p>
                      <a:pPr algn="ctr"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5</a:t>
                      </a:r>
                    </a:p>
                  </a:txBody>
                  <a:tcPr anchor="ctr"/>
                </a:tc>
                <a:tc>
                  <a:txBody>
                    <a:bodyPr/>
                    <a:lstStyle/>
                    <a:p>
                      <a:pPr algn="ctr"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5</a:t>
                      </a:r>
                    </a:p>
                  </a:txBody>
                  <a:tcPr anchor="ctr"/>
                </a:tc>
                <a:extLst>
                  <a:ext uri="{0D108BD9-81ED-4DB2-BD59-A6C34878D82A}">
                    <a16:rowId xmlns:a16="http://schemas.microsoft.com/office/drawing/2014/main" val="2632715672"/>
                  </a:ext>
                </a:extLst>
              </a:tr>
              <a:tr h="616483">
                <a:tc>
                  <a:txBody>
                    <a:bodyPr/>
                    <a:lstStyle/>
                    <a:p>
                      <a:pPr algn="l"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00.241 Light General Purpose Trucks: Includes trucks for use over the road (actual unloaded weight less than 13,000 pounds).</a:t>
                      </a:r>
                      <a:r>
                        <a:rPr lang="en-US" sz="1200" u="none" strike="noStrike" baseline="0" dirty="0">
                          <a:effectLst/>
                          <a:latin typeface="Verdana" panose="020B0604030504040204" pitchFamily="34" charset="0"/>
                          <a:ea typeface="Verdana" panose="020B0604030504040204" pitchFamily="34" charset="0"/>
                          <a:cs typeface="Verdana" panose="020B0604030504040204" pitchFamily="34" charset="0"/>
                        </a:rPr>
                        <a:t> . .</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4</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5</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5</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3"/>
                  </a:ext>
                </a:extLst>
              </a:tr>
              <a:tr h="663677">
                <a:tc>
                  <a:txBody>
                    <a:bodyPr/>
                    <a:lstStyle/>
                    <a:p>
                      <a:pPr algn="l"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34.0 Manufacture of Fabricated Metal Products Special Tools: Includes assets used in the production of metal cans, tinware. . .</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12</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7</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12</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4"/>
                  </a:ext>
                </a:extLst>
              </a:tr>
            </a:tbl>
          </a:graphicData>
        </a:graphic>
      </p:graphicFrame>
      <p:sp>
        <p:nvSpPr>
          <p:cNvPr id="6" name="Slide Number Placeholder 5">
            <a:extLst>
              <a:ext uri="{FF2B5EF4-FFF2-40B4-BE49-F238E27FC236}">
                <a16:creationId xmlns:a16="http://schemas.microsoft.com/office/drawing/2014/main" id="{BDB24182-0E15-42F6-87C3-19315239F714}"/>
              </a:ext>
            </a:extLst>
          </p:cNvPr>
          <p:cNvSpPr>
            <a:spLocks noGrp="1"/>
          </p:cNvSpPr>
          <p:nvPr>
            <p:ph type="sldNum" sz="quarter" idx="10"/>
          </p:nvPr>
        </p:nvSpPr>
        <p:spPr/>
        <p:txBody>
          <a:bodyPr/>
          <a:lstStyle/>
          <a:p>
            <a:r>
              <a:rPr lang="en-US" dirty="0"/>
              <a:t>10-</a:t>
            </a:r>
            <a:fld id="{847A6AB7-ED92-4CC2-895B-E46908831F7A}" type="slidenum">
              <a:rPr lang="en-US" smtClean="0"/>
              <a:pPr/>
              <a:t>17</a:t>
            </a:fld>
            <a:endParaRPr lang="en-US" dirty="0"/>
          </a:p>
        </p:txBody>
      </p:sp>
    </p:spTree>
    <p:extLst>
      <p:ext uri="{BB962C8B-B14F-4D97-AF65-F5344CB8AC3E}">
        <p14:creationId xmlns:p14="http://schemas.microsoft.com/office/powerpoint/2010/main" val="893739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normAutofit/>
          </a:bodyPr>
          <a:lstStyle/>
          <a:p>
            <a:pPr marL="0" indent="0">
              <a:buNone/>
            </a:pPr>
            <a:r>
              <a:rPr lang="en-US" sz="2400" dirty="0"/>
              <a:t>EXHIBIT 10-4 Recovery Period for Most Common Business Assets </a:t>
            </a:r>
          </a:p>
        </p:txBody>
      </p:sp>
      <p:sp>
        <p:nvSpPr>
          <p:cNvPr id="2" name="Title 1"/>
          <p:cNvSpPr>
            <a:spLocks noGrp="1"/>
          </p:cNvSpPr>
          <p:nvPr>
            <p:ph type="title"/>
          </p:nvPr>
        </p:nvSpPr>
        <p:spPr/>
        <p:txBody>
          <a:bodyPr/>
          <a:lstStyle/>
          <a:p>
            <a:r>
              <a:rPr lang="en-US" altLang="en-US" dirty="0"/>
              <a:t>Depreciation (9 of 22)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36182619"/>
              </p:ext>
            </p:extLst>
          </p:nvPr>
        </p:nvGraphicFramePr>
        <p:xfrm>
          <a:off x="457200" y="2514600"/>
          <a:ext cx="8229605" cy="2514600"/>
        </p:xfrm>
        <a:graphic>
          <a:graphicData uri="http://schemas.openxmlformats.org/drawingml/2006/table">
            <a:tbl>
              <a:tblPr firstRow="1" firstCol="1" bandRow="1">
                <a:tableStyleId>{5940675A-B579-460E-94D1-54222C63F5DA}</a:tableStyleId>
              </a:tblPr>
              <a:tblGrid>
                <a:gridCol w="6172200">
                  <a:extLst>
                    <a:ext uri="{9D8B030D-6E8A-4147-A177-3AD203B41FA5}">
                      <a16:colId xmlns:a16="http://schemas.microsoft.com/office/drawing/2014/main" val="20000"/>
                    </a:ext>
                  </a:extLst>
                </a:gridCol>
                <a:gridCol w="2057405">
                  <a:extLst>
                    <a:ext uri="{9D8B030D-6E8A-4147-A177-3AD203B41FA5}">
                      <a16:colId xmlns:a16="http://schemas.microsoft.com/office/drawing/2014/main" val="20001"/>
                    </a:ext>
                  </a:extLst>
                </a:gridCol>
              </a:tblGrid>
              <a:tr h="762000">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Asset Description (Summary of Rev. Proc. 87-56)</a:t>
                      </a:r>
                    </a:p>
                  </a:txBody>
                  <a:tcPr marL="82511" marR="82511" marT="0" marB="0" anchor="ctr"/>
                </a:tc>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Recovery Period</a:t>
                      </a:r>
                    </a:p>
                  </a:txBody>
                  <a:tcPr marL="82511" marR="82511" marT="0" marB="0" anchor="ctr"/>
                </a:tc>
                <a:extLst>
                  <a:ext uri="{0D108BD9-81ED-4DB2-BD59-A6C34878D82A}">
                    <a16:rowId xmlns:a16="http://schemas.microsoft.com/office/drawing/2014/main" val="10000"/>
                  </a:ext>
                </a:extLst>
              </a:tr>
              <a:tr h="990600">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Cars, light general-purpose trucks, and computers and peripheral equipment</a:t>
                      </a:r>
                    </a:p>
                  </a:txBody>
                  <a:tcPr marL="82511" marR="82511" marT="0" marB="0" anchor="ctr"/>
                </a:tc>
                <a:tc>
                  <a:txBody>
                    <a:bodyPr/>
                    <a:lstStyle/>
                    <a:p>
                      <a:pPr marL="0" marR="0" algn="ctr">
                        <a:lnSpc>
                          <a:spcPct val="115000"/>
                        </a:lnSpc>
                        <a:spcBef>
                          <a:spcPts val="0"/>
                        </a:spcBef>
                        <a:spcAft>
                          <a:spcPts val="0"/>
                        </a:spcAft>
                      </a:pPr>
                      <a:r>
                        <a:rPr lang="en-US" sz="1600" dirty="0">
                          <a:effectLst/>
                          <a:latin typeface="Verdana" pitchFamily="34" charset="0"/>
                          <a:ea typeface="Verdana" pitchFamily="34" charset="0"/>
                          <a:cs typeface="Verdana" pitchFamily="34" charset="0"/>
                        </a:rPr>
                        <a:t>5 years</a:t>
                      </a:r>
                    </a:p>
                  </a:txBody>
                  <a:tcPr marL="82511" marR="82511" marT="0" marB="0" anchor="ctr"/>
                </a:tc>
                <a:extLst>
                  <a:ext uri="{0D108BD9-81ED-4DB2-BD59-A6C34878D82A}">
                    <a16:rowId xmlns:a16="http://schemas.microsoft.com/office/drawing/2014/main" val="10001"/>
                  </a:ext>
                </a:extLst>
              </a:tr>
              <a:tr h="762000">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Office furniture, fixtures, and equipment</a:t>
                      </a:r>
                    </a:p>
                  </a:txBody>
                  <a:tcPr marL="82511" marR="82511" marT="0" marB="0" anchor="ctr"/>
                </a:tc>
                <a:tc>
                  <a:txBody>
                    <a:bodyPr/>
                    <a:lstStyle/>
                    <a:p>
                      <a:pPr marL="0" marR="0" algn="ctr">
                        <a:lnSpc>
                          <a:spcPct val="115000"/>
                        </a:lnSpc>
                        <a:spcBef>
                          <a:spcPts val="0"/>
                        </a:spcBef>
                        <a:spcAft>
                          <a:spcPts val="0"/>
                        </a:spcAft>
                      </a:pPr>
                      <a:r>
                        <a:rPr lang="en-US" sz="1600" dirty="0">
                          <a:effectLst/>
                          <a:latin typeface="Verdana" pitchFamily="34" charset="0"/>
                          <a:ea typeface="Verdana" pitchFamily="34" charset="0"/>
                          <a:cs typeface="Verdana" pitchFamily="34" charset="0"/>
                        </a:rPr>
                        <a:t>7 years</a:t>
                      </a:r>
                    </a:p>
                  </a:txBody>
                  <a:tcPr marL="82511" marR="82511" marT="0" marB="0" anchor="ctr"/>
                </a:tc>
                <a:extLst>
                  <a:ext uri="{0D108BD9-81ED-4DB2-BD59-A6C34878D82A}">
                    <a16:rowId xmlns:a16="http://schemas.microsoft.com/office/drawing/2014/main" val="10002"/>
                  </a:ext>
                </a:extLst>
              </a:tr>
            </a:tbl>
          </a:graphicData>
        </a:graphic>
      </p:graphicFrame>
      <p:sp>
        <p:nvSpPr>
          <p:cNvPr id="6" name="Slide Number Placeholder 5">
            <a:extLst>
              <a:ext uri="{FF2B5EF4-FFF2-40B4-BE49-F238E27FC236}">
                <a16:creationId xmlns:a16="http://schemas.microsoft.com/office/drawing/2014/main" id="{1232A6E0-A027-43B2-A728-CAD1D73AD3BA}"/>
              </a:ext>
            </a:extLst>
          </p:cNvPr>
          <p:cNvSpPr>
            <a:spLocks noGrp="1"/>
          </p:cNvSpPr>
          <p:nvPr>
            <p:ph type="sldNum" sz="quarter" idx="10"/>
          </p:nvPr>
        </p:nvSpPr>
        <p:spPr/>
        <p:txBody>
          <a:bodyPr/>
          <a:lstStyle/>
          <a:p>
            <a:r>
              <a:rPr lang="en-US" dirty="0"/>
              <a:t>10-</a:t>
            </a:r>
            <a:fld id="{847A6AB7-ED92-4CC2-895B-E46908831F7A}" type="slidenum">
              <a:rPr lang="en-US" smtClean="0"/>
              <a:pPr/>
              <a:t>18</a:t>
            </a:fld>
            <a:endParaRPr lang="en-US" dirty="0"/>
          </a:p>
        </p:txBody>
      </p:sp>
    </p:spTree>
    <p:extLst>
      <p:ext uri="{BB962C8B-B14F-4D97-AF65-F5344CB8AC3E}">
        <p14:creationId xmlns:p14="http://schemas.microsoft.com/office/powerpoint/2010/main" val="2420726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Depreciation Conventions</a:t>
            </a:r>
          </a:p>
          <a:p>
            <a:pPr lvl="1"/>
            <a:r>
              <a:rPr lang="en-US" altLang="en-US" dirty="0"/>
              <a:t>Half-year convention</a:t>
            </a:r>
          </a:p>
          <a:p>
            <a:pPr lvl="2"/>
            <a:r>
              <a:rPr lang="en-US" altLang="en-US" dirty="0"/>
              <a:t>One-half of a full year’s depreciation is allowed in first and last year of an asset’s life.</a:t>
            </a:r>
          </a:p>
          <a:p>
            <a:pPr lvl="2"/>
            <a:r>
              <a:rPr lang="en-US" altLang="en-US" dirty="0"/>
              <a:t>IRS depreciation tables automatically account for the half-year convention in year of purchase and disposition.</a:t>
            </a:r>
          </a:p>
          <a:p>
            <a:pPr lvl="2"/>
            <a:r>
              <a:rPr lang="en-US" altLang="en-US" dirty="0"/>
              <a:t>If an asset is disposed of before it is fully depreciated, only one-half of the table’s applicable depreciation percentage is allowed in the year of disposition.</a:t>
            </a:r>
          </a:p>
        </p:txBody>
      </p:sp>
      <p:sp>
        <p:nvSpPr>
          <p:cNvPr id="2" name="Title 1"/>
          <p:cNvSpPr>
            <a:spLocks noGrp="1"/>
          </p:cNvSpPr>
          <p:nvPr>
            <p:ph type="title"/>
          </p:nvPr>
        </p:nvSpPr>
        <p:spPr/>
        <p:txBody>
          <a:bodyPr/>
          <a:lstStyle/>
          <a:p>
            <a:r>
              <a:rPr lang="en-US" altLang="en-US" dirty="0"/>
              <a:t>Depreciation (10 of 22)</a:t>
            </a:r>
            <a:endParaRPr lang="en-US" dirty="0"/>
          </a:p>
        </p:txBody>
      </p:sp>
      <p:sp>
        <p:nvSpPr>
          <p:cNvPr id="5" name="Slide Number Placeholder 4">
            <a:extLst>
              <a:ext uri="{FF2B5EF4-FFF2-40B4-BE49-F238E27FC236}">
                <a16:creationId xmlns:a16="http://schemas.microsoft.com/office/drawing/2014/main" id="{39C1AF53-19CE-4627-9479-0545B20B5068}"/>
              </a:ext>
            </a:extLst>
          </p:cNvPr>
          <p:cNvSpPr>
            <a:spLocks noGrp="1"/>
          </p:cNvSpPr>
          <p:nvPr>
            <p:ph type="sldNum" sz="quarter" idx="10"/>
          </p:nvPr>
        </p:nvSpPr>
        <p:spPr/>
        <p:txBody>
          <a:bodyPr/>
          <a:lstStyle/>
          <a:p>
            <a:r>
              <a:rPr lang="en-US" dirty="0"/>
              <a:t>10-</a:t>
            </a:r>
            <a:fld id="{847A6AB7-ED92-4CC2-895B-E46908831F7A}" type="slidenum">
              <a:rPr lang="en-US" smtClean="0"/>
              <a:pPr/>
              <a:t>19</a:t>
            </a:fld>
            <a:endParaRPr lang="en-US" dirty="0"/>
          </a:p>
        </p:txBody>
      </p:sp>
    </p:spTree>
    <p:extLst>
      <p:ext uri="{BB962C8B-B14F-4D97-AF65-F5344CB8AC3E}">
        <p14:creationId xmlns:p14="http://schemas.microsoft.com/office/powerpoint/2010/main" val="1782232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4485" y="1600200"/>
            <a:ext cx="8229600" cy="4893152"/>
          </a:xfrm>
        </p:spPr>
        <p:txBody>
          <a:bodyPr/>
          <a:lstStyle/>
          <a:p>
            <a:pPr marL="514350" indent="-514350">
              <a:buFont typeface="+mj-lt"/>
              <a:buAutoNum type="arabicPeriod"/>
            </a:pPr>
            <a:r>
              <a:rPr lang="en-US" dirty="0"/>
              <a:t>Describe the cost recovery methods for recovering the cost of personal property, real property, intangible assets, and natural resources.</a:t>
            </a:r>
          </a:p>
          <a:p>
            <a:pPr marL="514350" indent="-514350">
              <a:buFont typeface="+mj-lt"/>
              <a:buAutoNum type="arabicPeriod"/>
            </a:pPr>
            <a:r>
              <a:rPr lang="en-US" dirty="0"/>
              <a:t>Determine the applicable cost recovery (depreciation) life, method, and convention for tangible personal and real property and the deduction allowable under basic MACRS.</a:t>
            </a:r>
          </a:p>
        </p:txBody>
      </p:sp>
      <p:sp>
        <p:nvSpPr>
          <p:cNvPr id="8" name="Title 7"/>
          <p:cNvSpPr>
            <a:spLocks noGrp="1"/>
          </p:cNvSpPr>
          <p:nvPr>
            <p:ph type="title"/>
          </p:nvPr>
        </p:nvSpPr>
        <p:spPr/>
        <p:txBody>
          <a:bodyPr/>
          <a:lstStyle/>
          <a:p>
            <a:r>
              <a:rPr lang="en-US" altLang="en-US" dirty="0"/>
              <a:t>Learning Objectives (1 of 2)</a:t>
            </a:r>
            <a:endParaRPr lang="en-US" dirty="0"/>
          </a:p>
        </p:txBody>
      </p:sp>
      <p:sp>
        <p:nvSpPr>
          <p:cNvPr id="4" name="Slide Number Placeholder 3">
            <a:extLst>
              <a:ext uri="{FF2B5EF4-FFF2-40B4-BE49-F238E27FC236}">
                <a16:creationId xmlns:a16="http://schemas.microsoft.com/office/drawing/2014/main" id="{99DA4628-EB7D-47BD-913C-4CEA565EEFF8}"/>
              </a:ext>
            </a:extLst>
          </p:cNvPr>
          <p:cNvSpPr>
            <a:spLocks noGrp="1"/>
          </p:cNvSpPr>
          <p:nvPr>
            <p:ph type="sldNum" sz="quarter" idx="10"/>
          </p:nvPr>
        </p:nvSpPr>
        <p:spPr/>
        <p:txBody>
          <a:bodyPr/>
          <a:lstStyle/>
          <a:p>
            <a:r>
              <a:rPr lang="en-US" dirty="0"/>
              <a:t>10-</a:t>
            </a:r>
            <a:fld id="{847A6AB7-ED92-4CC2-895B-E46908831F7A}" type="slidenum">
              <a:rPr lang="en-US" smtClean="0"/>
              <a:pPr/>
              <a:t>2</a:t>
            </a:fld>
            <a:endParaRPr lang="en-US" dirty="0"/>
          </a:p>
        </p:txBody>
      </p:sp>
    </p:spTree>
    <p:extLst>
      <p:ext uri="{BB962C8B-B14F-4D97-AF65-F5344CB8AC3E}">
        <p14:creationId xmlns:p14="http://schemas.microsoft.com/office/powerpoint/2010/main" val="3628711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1"/>
            <a:r>
              <a:rPr lang="en-US" altLang="en-US" dirty="0"/>
              <a:t>Mid-Quarter Convention</a:t>
            </a:r>
          </a:p>
          <a:p>
            <a:pPr lvl="2"/>
            <a:r>
              <a:rPr lang="en-US" altLang="en-US" dirty="0"/>
              <a:t>Becomes largely irrelevant post-TCJA</a:t>
            </a:r>
          </a:p>
          <a:p>
            <a:pPr lvl="2"/>
            <a:r>
              <a:rPr lang="en-US" altLang="en-US" dirty="0"/>
              <a:t>Applicable when &gt; 40 percent of qualified property is placed in service in the last quarter of the business’s tax year</a:t>
            </a:r>
          </a:p>
          <a:p>
            <a:pPr lvl="2"/>
            <a:r>
              <a:rPr lang="en-US" altLang="en-US" dirty="0"/>
              <a:t>Separate tables include rates</a:t>
            </a:r>
          </a:p>
        </p:txBody>
      </p:sp>
      <p:sp>
        <p:nvSpPr>
          <p:cNvPr id="2" name="Title 1"/>
          <p:cNvSpPr>
            <a:spLocks noGrp="1"/>
          </p:cNvSpPr>
          <p:nvPr>
            <p:ph type="title"/>
          </p:nvPr>
        </p:nvSpPr>
        <p:spPr/>
        <p:txBody>
          <a:bodyPr/>
          <a:lstStyle/>
          <a:p>
            <a:r>
              <a:rPr lang="en-US" altLang="en-US" dirty="0"/>
              <a:t>Depreciation (11 of 22)</a:t>
            </a:r>
            <a:endParaRPr lang="en-US" dirty="0"/>
          </a:p>
        </p:txBody>
      </p:sp>
      <p:sp>
        <p:nvSpPr>
          <p:cNvPr id="5" name="Slide Number Placeholder 4">
            <a:extLst>
              <a:ext uri="{FF2B5EF4-FFF2-40B4-BE49-F238E27FC236}">
                <a16:creationId xmlns:a16="http://schemas.microsoft.com/office/drawing/2014/main" id="{5F712EF8-FC72-48C7-8A29-46E3E5EC2785}"/>
              </a:ext>
            </a:extLst>
          </p:cNvPr>
          <p:cNvSpPr>
            <a:spLocks noGrp="1"/>
          </p:cNvSpPr>
          <p:nvPr>
            <p:ph type="sldNum" sz="quarter" idx="10"/>
          </p:nvPr>
        </p:nvSpPr>
        <p:spPr/>
        <p:txBody>
          <a:bodyPr/>
          <a:lstStyle/>
          <a:p>
            <a:r>
              <a:rPr lang="en-US" dirty="0"/>
              <a:t>10-</a:t>
            </a:r>
            <a:fld id="{847A6AB7-ED92-4CC2-895B-E46908831F7A}" type="slidenum">
              <a:rPr lang="en-US" smtClean="0"/>
              <a:pPr/>
              <a:t>20</a:t>
            </a:fld>
            <a:endParaRPr lang="en-US" dirty="0"/>
          </a:p>
        </p:txBody>
      </p:sp>
    </p:spTree>
    <p:extLst>
      <p:ext uri="{BB962C8B-B14F-4D97-AF65-F5344CB8AC3E}">
        <p14:creationId xmlns:p14="http://schemas.microsoft.com/office/powerpoint/2010/main" val="1499209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85000" lnSpcReduction="20000"/>
          </a:bodyPr>
          <a:lstStyle/>
          <a:p>
            <a:pPr>
              <a:lnSpc>
                <a:spcPct val="120000"/>
              </a:lnSpc>
            </a:pPr>
            <a:r>
              <a:rPr lang="en-US" altLang="en-US" dirty="0"/>
              <a:t>Calculating depreciation for personal property </a:t>
            </a:r>
          </a:p>
          <a:p>
            <a:pPr lvl="1">
              <a:lnSpc>
                <a:spcPct val="120000"/>
              </a:lnSpc>
            </a:pPr>
            <a:r>
              <a:rPr lang="en-US" altLang="en-US" dirty="0"/>
              <a:t>Determine the appropriate convention (half-year or mid-quarter).</a:t>
            </a:r>
          </a:p>
          <a:p>
            <a:pPr lvl="1">
              <a:lnSpc>
                <a:spcPct val="120000"/>
              </a:lnSpc>
            </a:pPr>
            <a:r>
              <a:rPr lang="en-US" altLang="en-US" dirty="0"/>
              <a:t>Locate the applicable table provided in Rev. Proc. 87-57.</a:t>
            </a:r>
          </a:p>
          <a:p>
            <a:pPr lvl="1">
              <a:lnSpc>
                <a:spcPct val="120000"/>
              </a:lnSpc>
            </a:pPr>
            <a:r>
              <a:rPr lang="en-US" altLang="en-US" dirty="0"/>
              <a:t>Select the column that corresponds with the asset’s recovery period.</a:t>
            </a:r>
          </a:p>
          <a:p>
            <a:pPr lvl="1">
              <a:lnSpc>
                <a:spcPct val="120000"/>
              </a:lnSpc>
            </a:pPr>
            <a:r>
              <a:rPr lang="en-US" altLang="en-US" dirty="0"/>
              <a:t>Find the row identifying the year of the asset’s recovery period.</a:t>
            </a:r>
          </a:p>
          <a:p>
            <a:pPr>
              <a:lnSpc>
                <a:spcPct val="120000"/>
              </a:lnSpc>
            </a:pPr>
            <a:r>
              <a:rPr lang="en-US" altLang="en-US" dirty="0"/>
              <a:t>Applying the half-year convention</a:t>
            </a:r>
          </a:p>
          <a:p>
            <a:pPr>
              <a:lnSpc>
                <a:spcPct val="120000"/>
              </a:lnSpc>
            </a:pPr>
            <a:r>
              <a:rPr lang="en-US" altLang="en-US" dirty="0"/>
              <a:t>Half-year convention for year of disposition</a:t>
            </a:r>
          </a:p>
          <a:p>
            <a:pPr>
              <a:lnSpc>
                <a:spcPct val="120000"/>
              </a:lnSpc>
            </a:pPr>
            <a:r>
              <a:rPr lang="en-US" altLang="en-US" dirty="0"/>
              <a:t>Applying the mid-quarter convention</a:t>
            </a:r>
          </a:p>
          <a:p>
            <a:pPr>
              <a:lnSpc>
                <a:spcPct val="120000"/>
              </a:lnSpc>
            </a:pPr>
            <a:r>
              <a:rPr lang="en-US" altLang="en-US" dirty="0"/>
              <a:t>Mid-quarter convention for year of disposition</a:t>
            </a:r>
          </a:p>
        </p:txBody>
      </p:sp>
      <p:sp>
        <p:nvSpPr>
          <p:cNvPr id="7" name="Title 6"/>
          <p:cNvSpPr>
            <a:spLocks noGrp="1"/>
          </p:cNvSpPr>
          <p:nvPr>
            <p:ph type="title"/>
          </p:nvPr>
        </p:nvSpPr>
        <p:spPr/>
        <p:txBody>
          <a:bodyPr/>
          <a:lstStyle/>
          <a:p>
            <a:r>
              <a:rPr lang="en-US" altLang="en-US" dirty="0"/>
              <a:t>Depreciation (12 of 22)</a:t>
            </a:r>
            <a:endParaRPr lang="en-US" dirty="0"/>
          </a:p>
        </p:txBody>
      </p:sp>
      <p:sp>
        <p:nvSpPr>
          <p:cNvPr id="4" name="Slide Number Placeholder 3">
            <a:extLst>
              <a:ext uri="{FF2B5EF4-FFF2-40B4-BE49-F238E27FC236}">
                <a16:creationId xmlns:a16="http://schemas.microsoft.com/office/drawing/2014/main" id="{15AE8284-AAB1-4BD1-97A9-6E26F776C8CD}"/>
              </a:ext>
            </a:extLst>
          </p:cNvPr>
          <p:cNvSpPr>
            <a:spLocks noGrp="1"/>
          </p:cNvSpPr>
          <p:nvPr>
            <p:ph type="sldNum" sz="quarter" idx="10"/>
          </p:nvPr>
        </p:nvSpPr>
        <p:spPr/>
        <p:txBody>
          <a:bodyPr/>
          <a:lstStyle/>
          <a:p>
            <a:r>
              <a:rPr lang="en-US" dirty="0"/>
              <a:t>10-</a:t>
            </a:r>
            <a:fld id="{847A6AB7-ED92-4CC2-895B-E46908831F7A}" type="slidenum">
              <a:rPr lang="en-US" smtClean="0"/>
              <a:pPr/>
              <a:t>21</a:t>
            </a:fld>
            <a:endParaRPr lang="en-US" dirty="0"/>
          </a:p>
        </p:txBody>
      </p:sp>
    </p:spTree>
    <p:extLst>
      <p:ext uri="{BB962C8B-B14F-4D97-AF65-F5344CB8AC3E}">
        <p14:creationId xmlns:p14="http://schemas.microsoft.com/office/powerpoint/2010/main" val="20668607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marL="0" indent="0">
              <a:buNone/>
            </a:pPr>
            <a:r>
              <a:rPr lang="en-US" sz="2400" dirty="0"/>
              <a:t>TABLE 1 MACRS Half-Year Convention</a:t>
            </a:r>
          </a:p>
          <a:p>
            <a:pPr marL="338328" lvl="1" indent="0" algn="ctr">
              <a:buNone/>
            </a:pPr>
            <a:r>
              <a:rPr lang="en-US" dirty="0"/>
              <a:t>Depreciation Rate for Recovery Period</a:t>
            </a:r>
          </a:p>
        </p:txBody>
      </p:sp>
      <p:sp>
        <p:nvSpPr>
          <p:cNvPr id="2" name="Title 1"/>
          <p:cNvSpPr>
            <a:spLocks noGrp="1"/>
          </p:cNvSpPr>
          <p:nvPr>
            <p:ph type="title"/>
          </p:nvPr>
        </p:nvSpPr>
        <p:spPr/>
        <p:txBody>
          <a:bodyPr/>
          <a:lstStyle/>
          <a:p>
            <a:r>
              <a:rPr lang="en-US" altLang="en-US" dirty="0"/>
              <a:t>Depreciation (13 of 22)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34330475"/>
              </p:ext>
            </p:extLst>
          </p:nvPr>
        </p:nvGraphicFramePr>
        <p:xfrm>
          <a:off x="333664" y="2667000"/>
          <a:ext cx="8505536" cy="3195997"/>
        </p:xfrm>
        <a:graphic>
          <a:graphicData uri="http://schemas.openxmlformats.org/drawingml/2006/table">
            <a:tbl>
              <a:tblPr firstRow="1" firstCol="1" bandRow="1">
                <a:tableStyleId>{5940675A-B579-460E-94D1-54222C63F5DA}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219200">
                  <a:extLst>
                    <a:ext uri="{9D8B030D-6E8A-4147-A177-3AD203B41FA5}">
                      <a16:colId xmlns:a16="http://schemas.microsoft.com/office/drawing/2014/main" val="20005"/>
                    </a:ext>
                  </a:extLst>
                </a:gridCol>
                <a:gridCol w="1190336">
                  <a:extLst>
                    <a:ext uri="{9D8B030D-6E8A-4147-A177-3AD203B41FA5}">
                      <a16:colId xmlns:a16="http://schemas.microsoft.com/office/drawing/2014/main" val="20006"/>
                    </a:ext>
                  </a:extLst>
                </a:gridCol>
              </a:tblGrid>
              <a:tr h="388027">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3-Year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7-Year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10-Year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20-Year</a:t>
                      </a:r>
                    </a:p>
                  </a:txBody>
                  <a:tcPr anchor="ctr"/>
                </a:tc>
                <a:extLst>
                  <a:ext uri="{0D108BD9-81ED-4DB2-BD59-A6C34878D82A}">
                    <a16:rowId xmlns:a16="http://schemas.microsoft.com/office/drawing/2014/main" val="10000"/>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33.33%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20.00%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14.29%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10.00%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3.750%</a:t>
                      </a:r>
                    </a:p>
                  </a:txBody>
                  <a:tcPr anchor="ctr"/>
                </a:tc>
                <a:extLst>
                  <a:ext uri="{0D108BD9-81ED-4DB2-BD59-A6C34878D82A}">
                    <a16:rowId xmlns:a16="http://schemas.microsoft.com/office/drawing/2014/main" val="10001"/>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44.45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32.00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24.49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9.50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7.219</a:t>
                      </a:r>
                    </a:p>
                  </a:txBody>
                  <a:tcPr anchor="ctr"/>
                </a:tc>
                <a:extLst>
                  <a:ext uri="{0D108BD9-81ED-4DB2-BD59-A6C34878D82A}">
                    <a16:rowId xmlns:a16="http://schemas.microsoft.com/office/drawing/2014/main" val="10002"/>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14.81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19.20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17.49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14.40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6.677</a:t>
                      </a:r>
                    </a:p>
                  </a:txBody>
                  <a:tcPr anchor="ctr"/>
                </a:tc>
                <a:extLst>
                  <a:ext uri="{0D108BD9-81ED-4DB2-BD59-A6C34878D82A}">
                    <a16:rowId xmlns:a16="http://schemas.microsoft.com/office/drawing/2014/main" val="10003"/>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4</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7.41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11.52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12.49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11.52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7.70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6.177</a:t>
                      </a:r>
                    </a:p>
                  </a:txBody>
                  <a:tcPr anchor="ctr"/>
                </a:tc>
                <a:extLst>
                  <a:ext uri="{0D108BD9-81ED-4DB2-BD59-A6C34878D82A}">
                    <a16:rowId xmlns:a16="http://schemas.microsoft.com/office/drawing/2014/main" val="10004"/>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11.52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8.93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9.22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6.93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5.713</a:t>
                      </a:r>
                    </a:p>
                  </a:txBody>
                  <a:tcPr anchor="ctr"/>
                </a:tc>
                <a:extLst>
                  <a:ext uri="{0D108BD9-81ED-4DB2-BD59-A6C34878D82A}">
                    <a16:rowId xmlns:a16="http://schemas.microsoft.com/office/drawing/2014/main" val="10005"/>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5.76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8.92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7.37</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6.23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5.285</a:t>
                      </a:r>
                    </a:p>
                  </a:txBody>
                  <a:tcPr anchor="ctr"/>
                </a:tc>
                <a:extLst>
                  <a:ext uri="{0D108BD9-81ED-4DB2-BD59-A6C34878D82A}">
                    <a16:rowId xmlns:a16="http://schemas.microsoft.com/office/drawing/2014/main" val="10006"/>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7</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8.93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4.888</a:t>
                      </a:r>
                    </a:p>
                  </a:txBody>
                  <a:tcPr anchor="ctr"/>
                </a:tc>
                <a:extLst>
                  <a:ext uri="{0D108BD9-81ED-4DB2-BD59-A6C34878D82A}">
                    <a16:rowId xmlns:a16="http://schemas.microsoft.com/office/drawing/2014/main" val="10007"/>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8</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4.522</a:t>
                      </a:r>
                    </a:p>
                  </a:txBody>
                  <a:tcPr anchor="ctr"/>
                </a:tc>
                <a:extLst>
                  <a:ext uri="{0D108BD9-81ED-4DB2-BD59-A6C34878D82A}">
                    <a16:rowId xmlns:a16="http://schemas.microsoft.com/office/drawing/2014/main" val="10008"/>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9"/>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algn="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10"/>
                  </a:ext>
                </a:extLst>
              </a:tr>
            </a:tbl>
          </a:graphicData>
        </a:graphic>
      </p:graphicFrame>
      <p:sp>
        <p:nvSpPr>
          <p:cNvPr id="7" name="Slide Number Placeholder 6">
            <a:extLst>
              <a:ext uri="{FF2B5EF4-FFF2-40B4-BE49-F238E27FC236}">
                <a16:creationId xmlns:a16="http://schemas.microsoft.com/office/drawing/2014/main" id="{F1F6246C-B9D3-4A7D-8AC7-FA8870B67544}"/>
              </a:ext>
            </a:extLst>
          </p:cNvPr>
          <p:cNvSpPr>
            <a:spLocks noGrp="1"/>
          </p:cNvSpPr>
          <p:nvPr>
            <p:ph type="sldNum" sz="quarter" idx="10"/>
          </p:nvPr>
        </p:nvSpPr>
        <p:spPr/>
        <p:txBody>
          <a:bodyPr/>
          <a:lstStyle/>
          <a:p>
            <a:r>
              <a:rPr lang="en-US" dirty="0"/>
              <a:t>10-</a:t>
            </a:r>
            <a:fld id="{847A6AB7-ED92-4CC2-895B-E46908831F7A}" type="slidenum">
              <a:rPr lang="en-US" smtClean="0"/>
              <a:pPr/>
              <a:t>22</a:t>
            </a:fld>
            <a:endParaRPr lang="en-US" dirty="0"/>
          </a:p>
        </p:txBody>
      </p:sp>
    </p:spTree>
    <p:extLst>
      <p:ext uri="{BB962C8B-B14F-4D97-AF65-F5344CB8AC3E}">
        <p14:creationId xmlns:p14="http://schemas.microsoft.com/office/powerpoint/2010/main" val="21022552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Depreciation (14 of 22)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57497012"/>
              </p:ext>
            </p:extLst>
          </p:nvPr>
        </p:nvGraphicFramePr>
        <p:xfrm>
          <a:off x="333664" y="1786128"/>
          <a:ext cx="8505536" cy="3476794"/>
        </p:xfrm>
        <a:graphic>
          <a:graphicData uri="http://schemas.openxmlformats.org/drawingml/2006/table">
            <a:tbl>
              <a:tblPr firstRow="1" firstCol="1" bandRow="1">
                <a:tableStyleId>{5940675A-B579-460E-94D1-54222C63F5DA}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219200">
                  <a:extLst>
                    <a:ext uri="{9D8B030D-6E8A-4147-A177-3AD203B41FA5}">
                      <a16:colId xmlns:a16="http://schemas.microsoft.com/office/drawing/2014/main" val="20005"/>
                    </a:ext>
                  </a:extLst>
                </a:gridCol>
                <a:gridCol w="1190336">
                  <a:extLst>
                    <a:ext uri="{9D8B030D-6E8A-4147-A177-3AD203B41FA5}">
                      <a16:colId xmlns:a16="http://schemas.microsoft.com/office/drawing/2014/main" val="20006"/>
                    </a:ext>
                  </a:extLst>
                </a:gridCol>
              </a:tblGrid>
              <a:tr h="388027">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3-Year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7-Year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10-Year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20-Year</a:t>
                      </a:r>
                    </a:p>
                  </a:txBody>
                  <a:tcPr anchor="ctr"/>
                </a:tc>
                <a:extLst>
                  <a:ext uri="{0D108BD9-81ED-4DB2-BD59-A6C34878D82A}">
                    <a16:rowId xmlns:a16="http://schemas.microsoft.com/office/drawing/2014/main" val="10000"/>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3.28</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1"/>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12</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2"/>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13</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3"/>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4"/>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15</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5"/>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16</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2.95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6"/>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17</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7"/>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8"/>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19</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9"/>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20</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10"/>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21</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2.231</a:t>
                      </a:r>
                    </a:p>
                  </a:txBody>
                  <a:tcPr anchor="ctr"/>
                </a:tc>
                <a:extLst>
                  <a:ext uri="{0D108BD9-81ED-4DB2-BD59-A6C34878D82A}">
                    <a16:rowId xmlns:a16="http://schemas.microsoft.com/office/drawing/2014/main" val="10011"/>
                  </a:ext>
                </a:extLst>
              </a:tr>
            </a:tbl>
          </a:graphicData>
        </a:graphic>
      </p:graphicFrame>
      <p:sp>
        <p:nvSpPr>
          <p:cNvPr id="6" name="Slide Number Placeholder 5">
            <a:extLst>
              <a:ext uri="{FF2B5EF4-FFF2-40B4-BE49-F238E27FC236}">
                <a16:creationId xmlns:a16="http://schemas.microsoft.com/office/drawing/2014/main" id="{E32AD27F-916C-40B4-83FD-4436D2BFBAF8}"/>
              </a:ext>
            </a:extLst>
          </p:cNvPr>
          <p:cNvSpPr>
            <a:spLocks noGrp="1"/>
          </p:cNvSpPr>
          <p:nvPr>
            <p:ph type="sldNum" sz="quarter" idx="10"/>
          </p:nvPr>
        </p:nvSpPr>
        <p:spPr/>
        <p:txBody>
          <a:bodyPr/>
          <a:lstStyle/>
          <a:p>
            <a:r>
              <a:rPr lang="en-US" dirty="0"/>
              <a:t>10-</a:t>
            </a:r>
            <a:fld id="{847A6AB7-ED92-4CC2-895B-E46908831F7A}" type="slidenum">
              <a:rPr lang="en-US" smtClean="0"/>
              <a:pPr/>
              <a:t>23</a:t>
            </a:fld>
            <a:endParaRPr lang="en-US" dirty="0"/>
          </a:p>
        </p:txBody>
      </p:sp>
    </p:spTree>
    <p:extLst>
      <p:ext uri="{BB962C8B-B14F-4D97-AF65-F5344CB8AC3E}">
        <p14:creationId xmlns:p14="http://schemas.microsoft.com/office/powerpoint/2010/main" val="4085913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219200"/>
            <a:ext cx="8229600" cy="4893152"/>
          </a:xfrm>
        </p:spPr>
        <p:txBody>
          <a:bodyPr/>
          <a:lstStyle/>
          <a:p>
            <a:pPr marL="0" indent="0">
              <a:buNone/>
            </a:pPr>
            <a:r>
              <a:rPr lang="en-US" sz="2400" dirty="0"/>
              <a:t>TABLE 2a–d MACRS Mid-Quarter Convention</a:t>
            </a:r>
          </a:p>
          <a:p>
            <a:pPr marL="338328" lvl="1" indent="0" algn="ctr">
              <a:buNone/>
            </a:pPr>
            <a:r>
              <a:rPr lang="en-US" dirty="0"/>
              <a:t>Depreciation Rate for Recovery Period</a:t>
            </a:r>
          </a:p>
          <a:p>
            <a:pPr marL="0" indent="0">
              <a:buNone/>
            </a:pPr>
            <a:endParaRPr lang="en-US" dirty="0"/>
          </a:p>
        </p:txBody>
      </p:sp>
      <p:sp>
        <p:nvSpPr>
          <p:cNvPr id="23555" name="Rectangle 2"/>
          <p:cNvSpPr>
            <a:spLocks noGrp="1" noChangeArrowheads="1"/>
          </p:cNvSpPr>
          <p:nvPr>
            <p:ph type="title"/>
          </p:nvPr>
        </p:nvSpPr>
        <p:spPr/>
        <p:txBody>
          <a:bodyPr/>
          <a:lstStyle/>
          <a:p>
            <a:r>
              <a:rPr lang="en-US" altLang="en-US" dirty="0"/>
              <a:t>Depreciation (15 of 22)</a:t>
            </a:r>
          </a:p>
        </p:txBody>
      </p:sp>
      <p:sp>
        <p:nvSpPr>
          <p:cNvPr id="4" name="Slide Number Placeholder 3">
            <a:extLst>
              <a:ext uri="{FF2B5EF4-FFF2-40B4-BE49-F238E27FC236}">
                <a16:creationId xmlns:a16="http://schemas.microsoft.com/office/drawing/2014/main" id="{6A60D293-3416-429F-8CDF-7E946246D63D}"/>
              </a:ext>
            </a:extLst>
          </p:cNvPr>
          <p:cNvSpPr>
            <a:spLocks noGrp="1"/>
          </p:cNvSpPr>
          <p:nvPr>
            <p:ph type="sldNum" sz="quarter" idx="10"/>
          </p:nvPr>
        </p:nvSpPr>
        <p:spPr/>
        <p:txBody>
          <a:bodyPr/>
          <a:lstStyle/>
          <a:p>
            <a:r>
              <a:rPr lang="en-US" dirty="0"/>
              <a:t>10-</a:t>
            </a:r>
            <a:fld id="{847A6AB7-ED92-4CC2-895B-E46908831F7A}" type="slidenum">
              <a:rPr lang="en-US" smtClean="0"/>
              <a:pPr/>
              <a:t>24</a:t>
            </a:fld>
            <a:endParaRPr lang="en-US" dirty="0"/>
          </a:p>
        </p:txBody>
      </p:sp>
      <p:pic>
        <p:nvPicPr>
          <p:cNvPr id="8" name="Picture 7" descr="Table&#10;&#10;Description automatically generated">
            <a:extLst>
              <a:ext uri="{FF2B5EF4-FFF2-40B4-BE49-F238E27FC236}">
                <a16:creationId xmlns:a16="http://schemas.microsoft.com/office/drawing/2014/main" id="{5B60D859-7280-4375-98B0-21AB41D770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2147" y="4435812"/>
            <a:ext cx="3270250" cy="2082800"/>
          </a:xfrm>
          <a:prstGeom prst="rect">
            <a:avLst/>
          </a:prstGeom>
        </p:spPr>
      </p:pic>
      <p:pic>
        <p:nvPicPr>
          <p:cNvPr id="11" name="Picture 10" descr="Table&#10;&#10;Description automatically generated">
            <a:extLst>
              <a:ext uri="{FF2B5EF4-FFF2-40B4-BE49-F238E27FC236}">
                <a16:creationId xmlns:a16="http://schemas.microsoft.com/office/drawing/2014/main" id="{5629687E-C8A9-4D2D-A656-69132C196D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250" y="4436614"/>
            <a:ext cx="3238500" cy="2025650"/>
          </a:xfrm>
          <a:prstGeom prst="rect">
            <a:avLst/>
          </a:prstGeom>
        </p:spPr>
      </p:pic>
      <p:pic>
        <p:nvPicPr>
          <p:cNvPr id="13" name="Picture 12" descr="Table&#10;&#10;Description automatically generated">
            <a:extLst>
              <a:ext uri="{FF2B5EF4-FFF2-40B4-BE49-F238E27FC236}">
                <a16:creationId xmlns:a16="http://schemas.microsoft.com/office/drawing/2014/main" id="{66640423-79F2-4626-8A26-BA2A1A3ABC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8363" y="2325239"/>
            <a:ext cx="3257550" cy="2019300"/>
          </a:xfrm>
          <a:prstGeom prst="rect">
            <a:avLst/>
          </a:prstGeom>
        </p:spPr>
      </p:pic>
      <p:pic>
        <p:nvPicPr>
          <p:cNvPr id="15" name="Picture 14" descr="Table&#10;&#10;Description automatically generated">
            <a:extLst>
              <a:ext uri="{FF2B5EF4-FFF2-40B4-BE49-F238E27FC236}">
                <a16:creationId xmlns:a16="http://schemas.microsoft.com/office/drawing/2014/main" id="{36487F6B-A7F7-448F-BF11-2999ED4759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250" y="2312539"/>
            <a:ext cx="3206750" cy="2044700"/>
          </a:xfrm>
          <a:prstGeom prst="rect">
            <a:avLst/>
          </a:prstGeom>
        </p:spPr>
      </p:pic>
    </p:spTree>
    <p:extLst>
      <p:ext uri="{BB962C8B-B14F-4D97-AF65-F5344CB8AC3E}">
        <p14:creationId xmlns:p14="http://schemas.microsoft.com/office/powerpoint/2010/main" val="140800498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altLang="en-US" dirty="0"/>
              <a:t>Depreciation (16 of 22)</a:t>
            </a:r>
          </a:p>
        </p:txBody>
      </p:sp>
      <p:sp>
        <p:nvSpPr>
          <p:cNvPr id="6" name="Slide Number Placeholder 5">
            <a:extLst>
              <a:ext uri="{FF2B5EF4-FFF2-40B4-BE49-F238E27FC236}">
                <a16:creationId xmlns:a16="http://schemas.microsoft.com/office/drawing/2014/main" id="{6CA94318-E8D2-4CF7-AD38-B98547C92D50}"/>
              </a:ext>
            </a:extLst>
          </p:cNvPr>
          <p:cNvSpPr>
            <a:spLocks noGrp="1"/>
          </p:cNvSpPr>
          <p:nvPr>
            <p:ph type="sldNum" sz="quarter" idx="10"/>
          </p:nvPr>
        </p:nvSpPr>
        <p:spPr/>
        <p:txBody>
          <a:bodyPr/>
          <a:lstStyle/>
          <a:p>
            <a:r>
              <a:rPr lang="en-US" dirty="0"/>
              <a:t>10-</a:t>
            </a:r>
            <a:fld id="{847A6AB7-ED92-4CC2-895B-E46908831F7A}" type="slidenum">
              <a:rPr lang="en-US" smtClean="0"/>
              <a:pPr/>
              <a:t>25</a:t>
            </a:fld>
            <a:endParaRPr lang="en-US" dirty="0"/>
          </a:p>
        </p:txBody>
      </p:sp>
      <p:pic>
        <p:nvPicPr>
          <p:cNvPr id="7" name="Content Placeholder 6" descr="Table&#10;&#10;Description automatically generated">
            <a:extLst>
              <a:ext uri="{FF2B5EF4-FFF2-40B4-BE49-F238E27FC236}">
                <a16:creationId xmlns:a16="http://schemas.microsoft.com/office/drawing/2014/main" id="{9F3B0E24-48C8-4697-BD4B-7573989CB00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2286000"/>
            <a:ext cx="8394192" cy="2914650"/>
          </a:xfrm>
        </p:spPr>
      </p:pic>
    </p:spTree>
    <p:extLst>
      <p:ext uri="{BB962C8B-B14F-4D97-AF65-F5344CB8AC3E}">
        <p14:creationId xmlns:p14="http://schemas.microsoft.com/office/powerpoint/2010/main" val="241641903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95E4642-FB74-4052-82D4-37DD6F0AAE93}"/>
              </a:ext>
            </a:extLst>
          </p:cNvPr>
          <p:cNvSpPr>
            <a:spLocks noGrp="1"/>
          </p:cNvSpPr>
          <p:nvPr>
            <p:ph idx="1"/>
          </p:nvPr>
        </p:nvSpPr>
        <p:spPr/>
        <p:txBody>
          <a:bodyPr>
            <a:normAutofit/>
          </a:bodyPr>
          <a:lstStyle/>
          <a:p>
            <a:r>
              <a:rPr lang="en-US" altLang="en-US" sz="2400" dirty="0"/>
              <a:t>In 2023, Scrap-Happy purchased and placed in service the following assets:</a:t>
            </a:r>
          </a:p>
        </p:txBody>
      </p:sp>
      <p:sp>
        <p:nvSpPr>
          <p:cNvPr id="25603" name="Rectangle 2"/>
          <p:cNvSpPr>
            <a:spLocks noGrp="1" noChangeArrowheads="1"/>
          </p:cNvSpPr>
          <p:nvPr>
            <p:ph type="title"/>
          </p:nvPr>
        </p:nvSpPr>
        <p:spPr/>
        <p:txBody>
          <a:bodyPr/>
          <a:lstStyle/>
          <a:p>
            <a:r>
              <a:rPr lang="en-US" altLang="en-US" dirty="0"/>
              <a:t>Depreciation Example (1 of 2)</a:t>
            </a:r>
          </a:p>
        </p:txBody>
      </p:sp>
      <p:sp>
        <p:nvSpPr>
          <p:cNvPr id="25604" name="Rectangle 3"/>
          <p:cNvSpPr>
            <a:spLocks noGrp="1" noChangeArrowheads="1"/>
          </p:cNvSpPr>
          <p:nvPr>
            <p:ph idx="11"/>
          </p:nvPr>
        </p:nvSpPr>
        <p:spPr>
          <a:xfrm>
            <a:off x="457200" y="3733800"/>
            <a:ext cx="8229600" cy="2733446"/>
          </a:xfrm>
        </p:spPr>
        <p:txBody>
          <a:bodyPr>
            <a:normAutofit fontScale="85000" lnSpcReduction="20000"/>
          </a:bodyPr>
          <a:lstStyle/>
          <a:p>
            <a:r>
              <a:rPr lang="en-US" altLang="en-US" dirty="0"/>
              <a:t>What is the recovery period for each of the assets?</a:t>
            </a:r>
          </a:p>
          <a:p>
            <a:pPr lvl="1"/>
            <a:r>
              <a:rPr lang="en-US" altLang="en-US" dirty="0"/>
              <a:t>Computer = 5 years</a:t>
            </a:r>
          </a:p>
          <a:p>
            <a:pPr lvl="1"/>
            <a:r>
              <a:rPr lang="en-US" altLang="en-US" dirty="0"/>
              <a:t>Di-Cut Machine = 7 years</a:t>
            </a:r>
          </a:p>
          <a:p>
            <a:r>
              <a:rPr lang="en-US" altLang="en-US" dirty="0"/>
              <a:t>Which convention should Scrap-Happy use to determine depreciation for 2023?</a:t>
            </a:r>
          </a:p>
          <a:p>
            <a:pPr lvl="1"/>
            <a:r>
              <a:rPr lang="en-US" altLang="en-US" dirty="0"/>
              <a:t>Answer: Half-year</a:t>
            </a:r>
          </a:p>
          <a:p>
            <a:pPr lvl="2"/>
            <a:r>
              <a:rPr lang="en-US" altLang="en-US" dirty="0">
                <a:sym typeface="Wingdings" panose="05000000000000000000" pitchFamily="2" charset="2"/>
              </a:rPr>
              <a:t> $1,200 4th qtr. assets/$4,700 total assets = 25.53% &lt; 40%</a:t>
            </a:r>
            <a:endParaRPr lang="en-US" altLang="en-US" dirty="0"/>
          </a:p>
        </p:txBody>
      </p:sp>
      <p:graphicFrame>
        <p:nvGraphicFramePr>
          <p:cNvPr id="16" name="Group 4">
            <a:extLst>
              <a:ext uri="{FF2B5EF4-FFF2-40B4-BE49-F238E27FC236}">
                <a16:creationId xmlns:a16="http://schemas.microsoft.com/office/drawing/2014/main" id="{52097A5E-9470-4D0E-90FA-49A5C1EA26BF}"/>
              </a:ext>
            </a:extLst>
          </p:cNvPr>
          <p:cNvGraphicFramePr>
            <a:graphicFrameLocks/>
          </p:cNvGraphicFramePr>
          <p:nvPr>
            <p:extLst>
              <p:ext uri="{D42A27DB-BD31-4B8C-83A1-F6EECF244321}">
                <p14:modId xmlns:p14="http://schemas.microsoft.com/office/powerpoint/2010/main" val="3727433765"/>
              </p:ext>
            </p:extLst>
          </p:nvPr>
        </p:nvGraphicFramePr>
        <p:xfrm>
          <a:off x="914401" y="2467783"/>
          <a:ext cx="7315197" cy="1097010"/>
        </p:xfrm>
        <a:graphic>
          <a:graphicData uri="http://schemas.openxmlformats.org/drawingml/2006/table">
            <a:tbl>
              <a:tblPr/>
              <a:tblGrid>
                <a:gridCol w="2178361">
                  <a:extLst>
                    <a:ext uri="{9D8B030D-6E8A-4147-A177-3AD203B41FA5}">
                      <a16:colId xmlns:a16="http://schemas.microsoft.com/office/drawing/2014/main" val="20000"/>
                    </a:ext>
                  </a:extLst>
                </a:gridCol>
                <a:gridCol w="1919564">
                  <a:extLst>
                    <a:ext uri="{9D8B030D-6E8A-4147-A177-3AD203B41FA5}">
                      <a16:colId xmlns:a16="http://schemas.microsoft.com/office/drawing/2014/main" val="20001"/>
                    </a:ext>
                  </a:extLst>
                </a:gridCol>
                <a:gridCol w="3217272">
                  <a:extLst>
                    <a:ext uri="{9D8B030D-6E8A-4147-A177-3AD203B41FA5}">
                      <a16:colId xmlns:a16="http://schemas.microsoft.com/office/drawing/2014/main" val="20002"/>
                    </a:ext>
                  </a:extLst>
                </a:gridCol>
              </a:tblGrid>
              <a:tr h="365654">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Asset</a:t>
                      </a:r>
                    </a:p>
                  </a:txBody>
                  <a:tcPr marL="120648" marR="120648"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Cost</a:t>
                      </a:r>
                    </a:p>
                  </a:txBody>
                  <a:tcPr marL="120648" marR="120648"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Date placed in service</a:t>
                      </a:r>
                    </a:p>
                  </a:txBody>
                  <a:tcPr marL="120648" marR="120648"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Di-Cut Machine</a:t>
                      </a:r>
                    </a:p>
                  </a:txBody>
                  <a:tcPr marL="120648" marR="120648"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$3,500</a:t>
                      </a:r>
                    </a:p>
                  </a:txBody>
                  <a:tcPr marL="120648" marR="120648"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February 2 (1</a:t>
                      </a:r>
                      <a:r>
                        <a:rPr kumimoji="0" lang="en-US" sz="1800" b="0" i="0" u="none" strike="noStrike" cap="none" normalizeH="0" baseline="30000" dirty="0">
                          <a:ln>
                            <a:noFill/>
                          </a:ln>
                          <a:solidFill>
                            <a:schemeClr val="tx1"/>
                          </a:solidFill>
                          <a:effectLst/>
                          <a:latin typeface="Arial" charset="0"/>
                        </a:rPr>
                        <a:t>st</a:t>
                      </a:r>
                      <a:r>
                        <a:rPr kumimoji="0" lang="en-US" sz="1800" b="0" i="0" u="none" strike="noStrike" cap="none" normalizeH="0" baseline="0" dirty="0">
                          <a:ln>
                            <a:noFill/>
                          </a:ln>
                          <a:solidFill>
                            <a:schemeClr val="tx1"/>
                          </a:solidFill>
                          <a:effectLst/>
                          <a:latin typeface="Arial" charset="0"/>
                        </a:rPr>
                        <a:t> Qtr.)</a:t>
                      </a:r>
                    </a:p>
                  </a:txBody>
                  <a:tcPr marL="120648" marR="120648"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Computer</a:t>
                      </a:r>
                    </a:p>
                  </a:txBody>
                  <a:tcPr marL="120648" marR="120648"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$1,200</a:t>
                      </a:r>
                    </a:p>
                  </a:txBody>
                  <a:tcPr marL="120648" marR="120648"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October 25 (4</a:t>
                      </a:r>
                      <a:r>
                        <a:rPr kumimoji="0" lang="en-US" sz="1800" b="0" i="0" u="none" strike="noStrike" cap="none" normalizeH="0" baseline="30000" dirty="0">
                          <a:ln>
                            <a:noFill/>
                          </a:ln>
                          <a:solidFill>
                            <a:schemeClr val="tx1"/>
                          </a:solidFill>
                          <a:effectLst/>
                          <a:latin typeface="Arial" charset="0"/>
                        </a:rPr>
                        <a:t>th</a:t>
                      </a:r>
                      <a:r>
                        <a:rPr kumimoji="0" lang="en-US" sz="1800" b="0" i="0" u="none" strike="noStrike" cap="none" normalizeH="0" baseline="0" dirty="0">
                          <a:ln>
                            <a:noFill/>
                          </a:ln>
                          <a:solidFill>
                            <a:schemeClr val="tx1"/>
                          </a:solidFill>
                          <a:effectLst/>
                          <a:latin typeface="Arial" charset="0"/>
                        </a:rPr>
                        <a:t> Qtr.)</a:t>
                      </a:r>
                    </a:p>
                  </a:txBody>
                  <a:tcPr marL="120648" marR="120648"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8" name="Slide Number Placeholder 17">
            <a:extLst>
              <a:ext uri="{FF2B5EF4-FFF2-40B4-BE49-F238E27FC236}">
                <a16:creationId xmlns:a16="http://schemas.microsoft.com/office/drawing/2014/main" id="{83EB1BEE-F210-4145-8057-F1673FF50ACF}"/>
              </a:ext>
            </a:extLst>
          </p:cNvPr>
          <p:cNvSpPr>
            <a:spLocks noGrp="1"/>
          </p:cNvSpPr>
          <p:nvPr>
            <p:ph type="sldNum" sz="quarter" idx="12"/>
          </p:nvPr>
        </p:nvSpPr>
        <p:spPr/>
        <p:txBody>
          <a:bodyPr/>
          <a:lstStyle/>
          <a:p>
            <a:r>
              <a:rPr lang="en-US" dirty="0"/>
              <a:t>10-</a:t>
            </a:r>
            <a:fld id="{847A6AB7-ED92-4CC2-895B-E46908831F7A}" type="slidenum">
              <a:rPr lang="en-US" smtClean="0"/>
              <a:pPr/>
              <a:t>26</a:t>
            </a:fld>
            <a:endParaRPr lang="en-US" dirty="0"/>
          </a:p>
        </p:txBody>
      </p:sp>
    </p:spTree>
    <p:extLst>
      <p:ext uri="{BB962C8B-B14F-4D97-AF65-F5344CB8AC3E}">
        <p14:creationId xmlns:p14="http://schemas.microsoft.com/office/powerpoint/2010/main" val="1532014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Rectangle 3"/>
          <p:cNvSpPr>
            <a:spLocks noGrp="1" noChangeArrowheads="1"/>
          </p:cNvSpPr>
          <p:nvPr>
            <p:ph idx="1"/>
          </p:nvPr>
        </p:nvSpPr>
        <p:spPr/>
        <p:txBody>
          <a:bodyPr>
            <a:normAutofit/>
          </a:bodyPr>
          <a:lstStyle/>
          <a:p>
            <a:r>
              <a:rPr lang="en-US" altLang="en-US" sz="2200" dirty="0"/>
              <a:t>Now assume all the same facts, except that the computer was purchased in February and the machine in October, as shown:</a:t>
            </a:r>
          </a:p>
        </p:txBody>
      </p:sp>
      <p:sp>
        <p:nvSpPr>
          <p:cNvPr id="26627" name="Rectangle 2"/>
          <p:cNvSpPr>
            <a:spLocks noGrp="1" noChangeArrowheads="1"/>
          </p:cNvSpPr>
          <p:nvPr>
            <p:ph type="title"/>
          </p:nvPr>
        </p:nvSpPr>
        <p:spPr/>
        <p:txBody>
          <a:bodyPr/>
          <a:lstStyle/>
          <a:p>
            <a:r>
              <a:rPr lang="en-US" altLang="en-US" dirty="0"/>
              <a:t>Depreciation Example (2 of 2)</a:t>
            </a:r>
          </a:p>
        </p:txBody>
      </p:sp>
      <p:sp>
        <p:nvSpPr>
          <p:cNvPr id="4" name="Content Placeholder 3">
            <a:extLst>
              <a:ext uri="{FF2B5EF4-FFF2-40B4-BE49-F238E27FC236}">
                <a16:creationId xmlns:a16="http://schemas.microsoft.com/office/drawing/2014/main" id="{34681305-5300-42EA-8779-0D7F3D666A13}"/>
              </a:ext>
            </a:extLst>
          </p:cNvPr>
          <p:cNvSpPr>
            <a:spLocks noGrp="1"/>
          </p:cNvSpPr>
          <p:nvPr>
            <p:ph idx="11"/>
          </p:nvPr>
        </p:nvSpPr>
        <p:spPr>
          <a:xfrm>
            <a:off x="457200" y="3866104"/>
            <a:ext cx="8229600" cy="2510332"/>
          </a:xfrm>
        </p:spPr>
        <p:txBody>
          <a:bodyPr>
            <a:noAutofit/>
          </a:bodyPr>
          <a:lstStyle/>
          <a:p>
            <a:pPr>
              <a:lnSpc>
                <a:spcPct val="80000"/>
              </a:lnSpc>
              <a:spcBef>
                <a:spcPts val="200"/>
              </a:spcBef>
            </a:pPr>
            <a:r>
              <a:rPr lang="en-US" altLang="en-US" sz="2200" dirty="0"/>
              <a:t>What convention should be used in computing depreciation for the year?</a:t>
            </a:r>
          </a:p>
          <a:p>
            <a:pPr lvl="1">
              <a:lnSpc>
                <a:spcPct val="80000"/>
              </a:lnSpc>
              <a:spcBef>
                <a:spcPts val="200"/>
              </a:spcBef>
            </a:pPr>
            <a:r>
              <a:rPr lang="en-US" altLang="en-US" sz="2000" dirty="0"/>
              <a:t>Answer: Mid-quarter</a:t>
            </a:r>
          </a:p>
          <a:p>
            <a:pPr lvl="2">
              <a:lnSpc>
                <a:spcPct val="80000"/>
              </a:lnSpc>
              <a:spcBef>
                <a:spcPts val="200"/>
              </a:spcBef>
            </a:pPr>
            <a:r>
              <a:rPr lang="en-US" altLang="en-US" sz="1800" dirty="0">
                <a:sym typeface="Wingdings" panose="05000000000000000000" pitchFamily="2" charset="2"/>
              </a:rPr>
              <a:t> $3,500 4th qtr. assets/$4,700 total assets = 74.46% &gt; 40%</a:t>
            </a:r>
            <a:endParaRPr lang="en-US" altLang="en-US" sz="1800" dirty="0"/>
          </a:p>
          <a:p>
            <a:pPr>
              <a:lnSpc>
                <a:spcPct val="80000"/>
              </a:lnSpc>
              <a:spcBef>
                <a:spcPts val="200"/>
              </a:spcBef>
            </a:pPr>
            <a:r>
              <a:rPr lang="en-US" altLang="en-US" sz="2200" dirty="0"/>
              <a:t>How much depreciation can they take for each of the assets in 2023?</a:t>
            </a:r>
          </a:p>
          <a:p>
            <a:pPr lvl="1">
              <a:lnSpc>
                <a:spcPct val="80000"/>
              </a:lnSpc>
              <a:spcBef>
                <a:spcPts val="200"/>
              </a:spcBef>
            </a:pPr>
            <a:r>
              <a:rPr lang="en-US" altLang="en-US" sz="2000" dirty="0"/>
              <a:t>Computer: $1,200 × 35%* = $420</a:t>
            </a:r>
          </a:p>
          <a:p>
            <a:pPr lvl="1">
              <a:lnSpc>
                <a:spcPct val="80000"/>
              </a:lnSpc>
              <a:spcBef>
                <a:spcPts val="200"/>
              </a:spcBef>
            </a:pPr>
            <a:r>
              <a:rPr lang="en-US" altLang="en-US" sz="2000" dirty="0"/>
              <a:t>Di-Cut Machine: 3,500 × 3.57%* = $125</a:t>
            </a:r>
          </a:p>
          <a:p>
            <a:pPr marL="338328" lvl="1" indent="0">
              <a:lnSpc>
                <a:spcPct val="80000"/>
              </a:lnSpc>
              <a:spcBef>
                <a:spcPts val="200"/>
              </a:spcBef>
              <a:buNone/>
            </a:pPr>
            <a:r>
              <a:rPr lang="en-US" altLang="en-US" sz="1400" dirty="0"/>
              <a:t>*See respective mid-quarter MACRS tables for rates </a:t>
            </a:r>
          </a:p>
        </p:txBody>
      </p:sp>
      <p:graphicFrame>
        <p:nvGraphicFramePr>
          <p:cNvPr id="10" name="Group 4">
            <a:extLst>
              <a:ext uri="{FF2B5EF4-FFF2-40B4-BE49-F238E27FC236}">
                <a16:creationId xmlns:a16="http://schemas.microsoft.com/office/drawing/2014/main" id="{BDE89E92-7302-4D74-8A65-73F0391629E9}"/>
              </a:ext>
            </a:extLst>
          </p:cNvPr>
          <p:cNvGraphicFramePr>
            <a:graphicFrameLocks/>
          </p:cNvGraphicFramePr>
          <p:nvPr>
            <p:extLst>
              <p:ext uri="{D42A27DB-BD31-4B8C-83A1-F6EECF244321}">
                <p14:modId xmlns:p14="http://schemas.microsoft.com/office/powerpoint/2010/main" val="1552870039"/>
              </p:ext>
            </p:extLst>
          </p:nvPr>
        </p:nvGraphicFramePr>
        <p:xfrm>
          <a:off x="381000" y="2724608"/>
          <a:ext cx="8382000" cy="1097010"/>
        </p:xfrm>
        <a:graphic>
          <a:graphicData uri="http://schemas.openxmlformats.org/drawingml/2006/table">
            <a:tbl>
              <a:tblPr/>
              <a:tblGrid>
                <a:gridCol w="1862138">
                  <a:extLst>
                    <a:ext uri="{9D8B030D-6E8A-4147-A177-3AD203B41FA5}">
                      <a16:colId xmlns:a16="http://schemas.microsoft.com/office/drawing/2014/main" val="20000"/>
                    </a:ext>
                  </a:extLst>
                </a:gridCol>
                <a:gridCol w="1552575">
                  <a:extLst>
                    <a:ext uri="{9D8B030D-6E8A-4147-A177-3AD203B41FA5}">
                      <a16:colId xmlns:a16="http://schemas.microsoft.com/office/drawing/2014/main" val="20001"/>
                    </a:ext>
                  </a:extLst>
                </a:gridCol>
                <a:gridCol w="2949575">
                  <a:extLst>
                    <a:ext uri="{9D8B030D-6E8A-4147-A177-3AD203B41FA5}">
                      <a16:colId xmlns:a16="http://schemas.microsoft.com/office/drawing/2014/main" val="20002"/>
                    </a:ext>
                  </a:extLst>
                </a:gridCol>
                <a:gridCol w="2017712">
                  <a:extLst>
                    <a:ext uri="{9D8B030D-6E8A-4147-A177-3AD203B41FA5}">
                      <a16:colId xmlns:a16="http://schemas.microsoft.com/office/drawing/2014/main" val="20003"/>
                    </a:ext>
                  </a:extLst>
                </a:gridCol>
              </a:tblGrid>
              <a:tr h="365654">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Asset</a:t>
                      </a:r>
                    </a:p>
                  </a:txBody>
                  <a:tcPr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Cost</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Date placed in service</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Recovery Period</a:t>
                      </a:r>
                    </a:p>
                  </a:txBody>
                  <a:tcPr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Computer</a:t>
                      </a:r>
                    </a:p>
                  </a:txBody>
                  <a:tcPr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$1,200</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February 2 (1</a:t>
                      </a:r>
                      <a:r>
                        <a:rPr kumimoji="0" lang="en-US" sz="1800" b="0" i="0" u="none" strike="noStrike" cap="none" normalizeH="0" baseline="30000" dirty="0">
                          <a:ln>
                            <a:noFill/>
                          </a:ln>
                          <a:solidFill>
                            <a:schemeClr val="tx1"/>
                          </a:solidFill>
                          <a:effectLst/>
                          <a:latin typeface="Arial" charset="0"/>
                        </a:rPr>
                        <a:t>st</a:t>
                      </a:r>
                      <a:r>
                        <a:rPr kumimoji="0" lang="en-US" sz="1800" b="0" i="0" u="none" strike="noStrike" cap="none" normalizeH="0" baseline="0" dirty="0">
                          <a:ln>
                            <a:noFill/>
                          </a:ln>
                          <a:solidFill>
                            <a:schemeClr val="tx1"/>
                          </a:solidFill>
                          <a:effectLst/>
                          <a:latin typeface="Arial" charset="0"/>
                        </a:rPr>
                        <a:t> Qtr.)</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5 Years</a:t>
                      </a:r>
                    </a:p>
                  </a:txBody>
                  <a:tcPr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Di-Cut Machine</a:t>
                      </a:r>
                    </a:p>
                  </a:txBody>
                  <a:tcPr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$3,500</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October 25 (4</a:t>
                      </a:r>
                      <a:r>
                        <a:rPr kumimoji="0" lang="en-US" sz="1800" b="0" i="0" u="none" strike="noStrike" cap="none" normalizeH="0" baseline="30000" dirty="0">
                          <a:ln>
                            <a:noFill/>
                          </a:ln>
                          <a:solidFill>
                            <a:schemeClr val="tx1"/>
                          </a:solidFill>
                          <a:effectLst/>
                          <a:latin typeface="Arial" charset="0"/>
                        </a:rPr>
                        <a:t>th</a:t>
                      </a:r>
                      <a:r>
                        <a:rPr kumimoji="0" lang="en-US" sz="1800" b="0" i="0" u="none" strike="noStrike" cap="none" normalizeH="0" baseline="0" dirty="0">
                          <a:ln>
                            <a:noFill/>
                          </a:ln>
                          <a:solidFill>
                            <a:schemeClr val="tx1"/>
                          </a:solidFill>
                          <a:effectLst/>
                          <a:latin typeface="Arial" charset="0"/>
                        </a:rPr>
                        <a:t> Qtr.)</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7 Years</a:t>
                      </a:r>
                      <a:endParaRPr kumimoji="0" lang="en-US" sz="2600" b="0" i="0" u="none" strike="noStrike" cap="none" normalizeH="0" baseline="0" dirty="0">
                        <a:ln>
                          <a:noFill/>
                        </a:ln>
                        <a:solidFill>
                          <a:schemeClr val="tx1"/>
                        </a:solidFill>
                        <a:effectLst/>
                        <a:latin typeface="Arial" charset="0"/>
                      </a:endParaRPr>
                    </a:p>
                  </a:txBody>
                  <a:tcPr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 name="Slide Number Placeholder 7">
            <a:extLst>
              <a:ext uri="{FF2B5EF4-FFF2-40B4-BE49-F238E27FC236}">
                <a16:creationId xmlns:a16="http://schemas.microsoft.com/office/drawing/2014/main" id="{D9F55A4F-96A4-4EC0-B52A-55DDB0A6837F}"/>
              </a:ext>
            </a:extLst>
          </p:cNvPr>
          <p:cNvSpPr>
            <a:spLocks noGrp="1"/>
          </p:cNvSpPr>
          <p:nvPr>
            <p:ph type="sldNum" sz="quarter" idx="12"/>
          </p:nvPr>
        </p:nvSpPr>
        <p:spPr/>
        <p:txBody>
          <a:bodyPr/>
          <a:lstStyle/>
          <a:p>
            <a:r>
              <a:rPr lang="en-US" dirty="0"/>
              <a:t>10-</a:t>
            </a:r>
            <a:fld id="{847A6AB7-ED92-4CC2-895B-E46908831F7A}" type="slidenum">
              <a:rPr lang="en-US" smtClean="0"/>
              <a:pPr/>
              <a:t>27</a:t>
            </a:fld>
            <a:endParaRPr lang="en-US" dirty="0"/>
          </a:p>
        </p:txBody>
      </p:sp>
    </p:spTree>
    <p:extLst>
      <p:ext uri="{BB962C8B-B14F-4D97-AF65-F5344CB8AC3E}">
        <p14:creationId xmlns:p14="http://schemas.microsoft.com/office/powerpoint/2010/main" val="3998322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altLang="en-US" sz="2400" dirty="0"/>
              <a:t>Real Property</a:t>
            </a:r>
          </a:p>
          <a:p>
            <a:pPr lvl="1"/>
            <a:r>
              <a:rPr lang="en-US" altLang="en-US" sz="2000" dirty="0"/>
              <a:t>Uses mid-month convention and depreciated using straight-line method</a:t>
            </a:r>
          </a:p>
          <a:p>
            <a:pPr marL="0" indent="0">
              <a:buNone/>
            </a:pPr>
            <a:r>
              <a:rPr lang="en-US" sz="2400" dirty="0"/>
              <a:t>EXHIBIT 10-7 Recovery Period for Real Property</a:t>
            </a:r>
          </a:p>
        </p:txBody>
      </p:sp>
      <p:sp>
        <p:nvSpPr>
          <p:cNvPr id="2" name="Title 1"/>
          <p:cNvSpPr>
            <a:spLocks noGrp="1"/>
          </p:cNvSpPr>
          <p:nvPr>
            <p:ph type="title"/>
          </p:nvPr>
        </p:nvSpPr>
        <p:spPr/>
        <p:txBody>
          <a:bodyPr/>
          <a:lstStyle/>
          <a:p>
            <a:r>
              <a:rPr lang="en-US" altLang="en-US" dirty="0"/>
              <a:t>Depreciation (17 of 22)</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4170798125"/>
              </p:ext>
            </p:extLst>
          </p:nvPr>
        </p:nvGraphicFramePr>
        <p:xfrm>
          <a:off x="304800" y="3236365"/>
          <a:ext cx="8343900" cy="2057401"/>
        </p:xfrm>
        <a:graphic>
          <a:graphicData uri="http://schemas.openxmlformats.org/drawingml/2006/table">
            <a:tbl>
              <a:tblPr firstRow="1" firstCol="1" bandRow="1">
                <a:tableStyleId>{5940675A-B579-460E-94D1-54222C63F5DA}</a:tableStyleId>
              </a:tblPr>
              <a:tblGrid>
                <a:gridCol w="6169786">
                  <a:extLst>
                    <a:ext uri="{9D8B030D-6E8A-4147-A177-3AD203B41FA5}">
                      <a16:colId xmlns:a16="http://schemas.microsoft.com/office/drawing/2014/main" val="20000"/>
                    </a:ext>
                  </a:extLst>
                </a:gridCol>
                <a:gridCol w="2174114">
                  <a:extLst>
                    <a:ext uri="{9D8B030D-6E8A-4147-A177-3AD203B41FA5}">
                      <a16:colId xmlns:a16="http://schemas.microsoft.com/office/drawing/2014/main" val="20001"/>
                    </a:ext>
                  </a:extLst>
                </a:gridCol>
              </a:tblGrid>
              <a:tr h="577516">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Asset Description (Summary from Rev. Proc. 87-57)</a:t>
                      </a:r>
                    </a:p>
                  </a:txBody>
                  <a:tcPr marL="68580" marR="68580" marT="0" marB="0" anchor="ctr"/>
                </a:tc>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Recovery Period</a:t>
                      </a:r>
                    </a:p>
                  </a:txBody>
                  <a:tcPr marL="68580" marR="68580" marT="0" marB="0" anchor="ctr"/>
                </a:tc>
                <a:extLst>
                  <a:ext uri="{0D108BD9-81ED-4DB2-BD59-A6C34878D82A}">
                    <a16:rowId xmlns:a16="http://schemas.microsoft.com/office/drawing/2014/main" val="10000"/>
                  </a:ext>
                </a:extLst>
              </a:tr>
              <a:tr h="294672">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Residential</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27.5 years</a:t>
                      </a:r>
                    </a:p>
                  </a:txBody>
                  <a:tcPr marL="68580" marR="68580" marT="0" marB="0" anchor="ctr"/>
                </a:tc>
                <a:extLst>
                  <a:ext uri="{0D108BD9-81ED-4DB2-BD59-A6C34878D82A}">
                    <a16:rowId xmlns:a16="http://schemas.microsoft.com/office/drawing/2014/main" val="10001"/>
                  </a:ext>
                </a:extLst>
              </a:tr>
              <a:tr h="607697">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Nonresidential property placed in service on or after May 13, 1993</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39 years</a:t>
                      </a:r>
                    </a:p>
                  </a:txBody>
                  <a:tcPr marL="68580" marR="68580" marT="0" marB="0" anchor="ctr"/>
                </a:tc>
                <a:extLst>
                  <a:ext uri="{0D108BD9-81ED-4DB2-BD59-A6C34878D82A}">
                    <a16:rowId xmlns:a16="http://schemas.microsoft.com/office/drawing/2014/main" val="10002"/>
                  </a:ext>
                </a:extLst>
              </a:tr>
              <a:tr h="577516">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Nonresidential property placed in service before May 13, 1993</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31.5 years</a:t>
                      </a:r>
                    </a:p>
                  </a:txBody>
                  <a:tcPr marL="68580" marR="68580" marT="0" marB="0" anchor="ctr"/>
                </a:tc>
                <a:extLst>
                  <a:ext uri="{0D108BD9-81ED-4DB2-BD59-A6C34878D82A}">
                    <a16:rowId xmlns:a16="http://schemas.microsoft.com/office/drawing/2014/main" val="10003"/>
                  </a:ext>
                </a:extLst>
              </a:tr>
            </a:tbl>
          </a:graphicData>
        </a:graphic>
      </p:graphicFrame>
      <p:sp>
        <p:nvSpPr>
          <p:cNvPr id="5" name="Slide Number Placeholder 4">
            <a:extLst>
              <a:ext uri="{FF2B5EF4-FFF2-40B4-BE49-F238E27FC236}">
                <a16:creationId xmlns:a16="http://schemas.microsoft.com/office/drawing/2014/main" id="{46BDBADB-14CF-40D5-B726-20508C855050}"/>
              </a:ext>
            </a:extLst>
          </p:cNvPr>
          <p:cNvSpPr>
            <a:spLocks noGrp="1"/>
          </p:cNvSpPr>
          <p:nvPr>
            <p:ph type="sldNum" sz="quarter" idx="10"/>
          </p:nvPr>
        </p:nvSpPr>
        <p:spPr/>
        <p:txBody>
          <a:bodyPr/>
          <a:lstStyle/>
          <a:p>
            <a:r>
              <a:rPr lang="en-US" dirty="0"/>
              <a:t>10-</a:t>
            </a:r>
            <a:fld id="{847A6AB7-ED92-4CC2-895B-E46908831F7A}" type="slidenum">
              <a:rPr lang="en-US" smtClean="0"/>
              <a:pPr/>
              <a:t>28</a:t>
            </a:fld>
            <a:endParaRPr lang="en-US" dirty="0"/>
          </a:p>
        </p:txBody>
      </p:sp>
    </p:spTree>
    <p:extLst>
      <p:ext uri="{BB962C8B-B14F-4D97-AF65-F5344CB8AC3E}">
        <p14:creationId xmlns:p14="http://schemas.microsoft.com/office/powerpoint/2010/main" val="316442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altLang="en-US" sz="2400" dirty="0"/>
              <a:t>On July 12, Scrap-Happy purchases and places in service a warehouse and the land it resides on for $170,000 ($120,000 is allocated to the building and $50,000 to the land). </a:t>
            </a:r>
          </a:p>
          <a:p>
            <a:r>
              <a:rPr lang="en-US" altLang="en-US" sz="2400" dirty="0"/>
              <a:t>What is the amount of depreciation on the property for the first year?</a:t>
            </a:r>
          </a:p>
          <a:p>
            <a:pPr lvl="1"/>
            <a:r>
              <a:rPr lang="en-US" altLang="en-US" sz="2000" dirty="0"/>
              <a:t>Answer: $120,000 × 1.177% = </a:t>
            </a:r>
            <a:r>
              <a:rPr lang="en-US" altLang="en-US" sz="2000" b="1" dirty="0"/>
              <a:t>$1,412</a:t>
            </a:r>
          </a:p>
          <a:p>
            <a:pPr lvl="2"/>
            <a:r>
              <a:rPr lang="en-US" altLang="en-US" sz="1800" dirty="0"/>
              <a:t>1.177 percent is the rate given in the nonresidential real property MACRS table under the column for the seventh month.</a:t>
            </a:r>
          </a:p>
          <a:p>
            <a:pPr lvl="1"/>
            <a:r>
              <a:rPr lang="en-US" altLang="en-US" sz="2000" dirty="0"/>
              <a:t>Land is not included in the calculation because it is not depreciable.</a:t>
            </a:r>
          </a:p>
        </p:txBody>
      </p:sp>
      <p:sp>
        <p:nvSpPr>
          <p:cNvPr id="2" name="Title 1"/>
          <p:cNvSpPr>
            <a:spLocks noGrp="1"/>
          </p:cNvSpPr>
          <p:nvPr>
            <p:ph type="title"/>
          </p:nvPr>
        </p:nvSpPr>
        <p:spPr/>
        <p:txBody>
          <a:bodyPr/>
          <a:lstStyle/>
          <a:p>
            <a:r>
              <a:rPr lang="en-US" altLang="en-US" dirty="0"/>
              <a:t>REAL PROPERTY: Depreciation Example</a:t>
            </a:r>
            <a:endParaRPr lang="en-US" dirty="0"/>
          </a:p>
        </p:txBody>
      </p:sp>
      <p:sp>
        <p:nvSpPr>
          <p:cNvPr id="5" name="Slide Number Placeholder 4">
            <a:extLst>
              <a:ext uri="{FF2B5EF4-FFF2-40B4-BE49-F238E27FC236}">
                <a16:creationId xmlns:a16="http://schemas.microsoft.com/office/drawing/2014/main" id="{CFB58726-2D4E-4E04-AB6F-A3E540D8354D}"/>
              </a:ext>
            </a:extLst>
          </p:cNvPr>
          <p:cNvSpPr>
            <a:spLocks noGrp="1"/>
          </p:cNvSpPr>
          <p:nvPr>
            <p:ph type="sldNum" sz="quarter" idx="10"/>
          </p:nvPr>
        </p:nvSpPr>
        <p:spPr/>
        <p:txBody>
          <a:bodyPr/>
          <a:lstStyle/>
          <a:p>
            <a:r>
              <a:rPr lang="en-US" dirty="0"/>
              <a:t>10-</a:t>
            </a:r>
            <a:fld id="{847A6AB7-ED92-4CC2-895B-E46908831F7A}" type="slidenum">
              <a:rPr lang="en-US" smtClean="0"/>
              <a:pPr/>
              <a:t>29</a:t>
            </a:fld>
            <a:endParaRPr lang="en-US" dirty="0"/>
          </a:p>
        </p:txBody>
      </p:sp>
    </p:spTree>
    <p:extLst>
      <p:ext uri="{BB962C8B-B14F-4D97-AF65-F5344CB8AC3E}">
        <p14:creationId xmlns:p14="http://schemas.microsoft.com/office/powerpoint/2010/main" val="3796059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514350" indent="-514350">
              <a:buFont typeface="+mj-lt"/>
              <a:buAutoNum type="arabicPeriod" startAt="3"/>
            </a:pPr>
            <a:r>
              <a:rPr lang="en-US" dirty="0"/>
              <a:t>Calculate the deduction allowable under the additional special cost recovery rules (§179, bonus, and listed property).</a:t>
            </a:r>
          </a:p>
          <a:p>
            <a:pPr marL="514350" indent="-514350">
              <a:buFont typeface="+mj-lt"/>
              <a:buAutoNum type="arabicPeriod" startAt="3"/>
            </a:pPr>
            <a:r>
              <a:rPr lang="en-US" dirty="0"/>
              <a:t>Calculate the deduction for amortization.</a:t>
            </a:r>
          </a:p>
          <a:p>
            <a:pPr marL="514350" indent="-514350">
              <a:buFont typeface="+mj-lt"/>
              <a:buAutoNum type="arabicPeriod" startAt="3"/>
            </a:pPr>
            <a:r>
              <a:rPr lang="en-US" dirty="0"/>
              <a:t>Explain cost recovery of natural resources and the allowable depletion methods.</a:t>
            </a:r>
          </a:p>
        </p:txBody>
      </p:sp>
      <p:sp>
        <p:nvSpPr>
          <p:cNvPr id="7" name="Title 6"/>
          <p:cNvSpPr>
            <a:spLocks noGrp="1"/>
          </p:cNvSpPr>
          <p:nvPr>
            <p:ph type="title"/>
          </p:nvPr>
        </p:nvSpPr>
        <p:spPr/>
        <p:txBody>
          <a:bodyPr/>
          <a:lstStyle/>
          <a:p>
            <a:r>
              <a:rPr lang="en-US" altLang="en-US" dirty="0"/>
              <a:t>Learning Objectives (2 of 2)</a:t>
            </a:r>
            <a:endParaRPr lang="en-US" dirty="0"/>
          </a:p>
        </p:txBody>
      </p:sp>
      <p:sp>
        <p:nvSpPr>
          <p:cNvPr id="4" name="Slide Number Placeholder 3">
            <a:extLst>
              <a:ext uri="{FF2B5EF4-FFF2-40B4-BE49-F238E27FC236}">
                <a16:creationId xmlns:a16="http://schemas.microsoft.com/office/drawing/2014/main" id="{87495473-D276-43F5-BE1A-E6BFD28DB237}"/>
              </a:ext>
            </a:extLst>
          </p:cNvPr>
          <p:cNvSpPr>
            <a:spLocks noGrp="1"/>
          </p:cNvSpPr>
          <p:nvPr>
            <p:ph type="sldNum" sz="quarter" idx="10"/>
          </p:nvPr>
        </p:nvSpPr>
        <p:spPr/>
        <p:txBody>
          <a:bodyPr/>
          <a:lstStyle/>
          <a:p>
            <a:r>
              <a:rPr lang="en-US" dirty="0"/>
              <a:t>10-</a:t>
            </a:r>
            <a:fld id="{847A6AB7-ED92-4CC2-895B-E46908831F7A}" type="slidenum">
              <a:rPr lang="en-US" smtClean="0"/>
              <a:pPr/>
              <a:t>3</a:t>
            </a:fld>
            <a:endParaRPr lang="en-US" dirty="0"/>
          </a:p>
        </p:txBody>
      </p:sp>
    </p:spTree>
    <p:extLst>
      <p:ext uri="{BB962C8B-B14F-4D97-AF65-F5344CB8AC3E}">
        <p14:creationId xmlns:p14="http://schemas.microsoft.com/office/powerpoint/2010/main" val="35932574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Immediate Expensing</a:t>
            </a:r>
          </a:p>
          <a:p>
            <a:pPr lvl="1"/>
            <a:r>
              <a:rPr lang="en-US" altLang="en-US" dirty="0"/>
              <a:t>This incentive is commonly referred to as §179 expense or immediate expensing election.</a:t>
            </a:r>
          </a:p>
          <a:p>
            <a:pPr lvl="1"/>
            <a:r>
              <a:rPr lang="en-US" altLang="en-US" dirty="0"/>
              <a:t>Limits on immediate expensing</a:t>
            </a:r>
          </a:p>
          <a:p>
            <a:pPr lvl="2"/>
            <a:r>
              <a:rPr lang="en-US" altLang="en-US" dirty="0"/>
              <a:t>Property limitation</a:t>
            </a:r>
          </a:p>
          <a:p>
            <a:pPr lvl="2"/>
            <a:r>
              <a:rPr lang="en-US" altLang="en-US" dirty="0"/>
              <a:t>Taxable income limitation</a:t>
            </a:r>
          </a:p>
          <a:p>
            <a:pPr lvl="1"/>
            <a:r>
              <a:rPr lang="en-US" altLang="en-US" dirty="0"/>
              <a:t>Choosing the assets to immediately expense</a:t>
            </a:r>
          </a:p>
        </p:txBody>
      </p:sp>
      <p:sp>
        <p:nvSpPr>
          <p:cNvPr id="2" name="Title 1"/>
          <p:cNvSpPr>
            <a:spLocks noGrp="1"/>
          </p:cNvSpPr>
          <p:nvPr>
            <p:ph type="title"/>
          </p:nvPr>
        </p:nvSpPr>
        <p:spPr/>
        <p:txBody>
          <a:bodyPr/>
          <a:lstStyle/>
          <a:p>
            <a:r>
              <a:rPr lang="en-US" altLang="en-US" dirty="0"/>
              <a:t>Depreciation (18 of 22) </a:t>
            </a:r>
            <a:endParaRPr lang="en-US" dirty="0"/>
          </a:p>
        </p:txBody>
      </p:sp>
      <p:sp>
        <p:nvSpPr>
          <p:cNvPr id="5" name="Slide Number Placeholder 4">
            <a:extLst>
              <a:ext uri="{FF2B5EF4-FFF2-40B4-BE49-F238E27FC236}">
                <a16:creationId xmlns:a16="http://schemas.microsoft.com/office/drawing/2014/main" id="{32DDD617-3461-4490-BD0E-64E2000A4D01}"/>
              </a:ext>
            </a:extLst>
          </p:cNvPr>
          <p:cNvSpPr>
            <a:spLocks noGrp="1"/>
          </p:cNvSpPr>
          <p:nvPr>
            <p:ph type="sldNum" sz="quarter" idx="10"/>
          </p:nvPr>
        </p:nvSpPr>
        <p:spPr/>
        <p:txBody>
          <a:bodyPr/>
          <a:lstStyle/>
          <a:p>
            <a:r>
              <a:rPr lang="en-US" dirty="0"/>
              <a:t>10-</a:t>
            </a:r>
            <a:fld id="{847A6AB7-ED92-4CC2-895B-E46908831F7A}" type="slidenum">
              <a:rPr lang="en-US" smtClean="0"/>
              <a:pPr/>
              <a:t>30</a:t>
            </a:fld>
            <a:endParaRPr lang="en-US" dirty="0"/>
          </a:p>
        </p:txBody>
      </p:sp>
    </p:spTree>
    <p:extLst>
      <p:ext uri="{BB962C8B-B14F-4D97-AF65-F5344CB8AC3E}">
        <p14:creationId xmlns:p14="http://schemas.microsoft.com/office/powerpoint/2010/main" val="2916928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7904" y="1295400"/>
            <a:ext cx="8229600" cy="4893152"/>
          </a:xfrm>
        </p:spPr>
        <p:txBody>
          <a:bodyPr/>
          <a:lstStyle/>
          <a:p>
            <a:r>
              <a:rPr lang="en-US" altLang="en-US" dirty="0"/>
              <a:t>Bonus Depreciation</a:t>
            </a:r>
          </a:p>
          <a:p>
            <a:pPr lvl="1"/>
            <a:r>
              <a:rPr lang="en-US" altLang="en-US" sz="2000" dirty="0"/>
              <a:t>To stimulate the economy, policy makers occasionally implement bonus depreciation.</a:t>
            </a:r>
          </a:p>
          <a:p>
            <a:pPr lvl="1"/>
            <a:r>
              <a:rPr lang="en-US" sz="2000" dirty="0"/>
              <a:t>Businesses may elect out of bonus depreciation.</a:t>
            </a:r>
          </a:p>
          <a:p>
            <a:pPr lvl="1"/>
            <a:r>
              <a:rPr lang="en-US" sz="2000" dirty="0"/>
              <a:t>Percentages vary depending on the year the assets are placed in service. See Exhibit 10-9.</a:t>
            </a:r>
          </a:p>
        </p:txBody>
      </p:sp>
      <p:sp>
        <p:nvSpPr>
          <p:cNvPr id="2" name="Title 1"/>
          <p:cNvSpPr>
            <a:spLocks noGrp="1"/>
          </p:cNvSpPr>
          <p:nvPr>
            <p:ph type="title"/>
          </p:nvPr>
        </p:nvSpPr>
        <p:spPr/>
        <p:txBody>
          <a:bodyPr/>
          <a:lstStyle/>
          <a:p>
            <a:r>
              <a:rPr lang="en-US" dirty="0"/>
              <a:t>Depreciation (19 of 22)</a:t>
            </a:r>
          </a:p>
        </p:txBody>
      </p:sp>
      <p:sp>
        <p:nvSpPr>
          <p:cNvPr id="6" name="Slide Number Placeholder 5">
            <a:extLst>
              <a:ext uri="{FF2B5EF4-FFF2-40B4-BE49-F238E27FC236}">
                <a16:creationId xmlns:a16="http://schemas.microsoft.com/office/drawing/2014/main" id="{11ADD7DD-4135-4CCB-9EF4-AC0B986C89D7}"/>
              </a:ext>
            </a:extLst>
          </p:cNvPr>
          <p:cNvSpPr>
            <a:spLocks noGrp="1"/>
          </p:cNvSpPr>
          <p:nvPr>
            <p:ph type="sldNum" sz="quarter" idx="10"/>
          </p:nvPr>
        </p:nvSpPr>
        <p:spPr/>
        <p:txBody>
          <a:bodyPr/>
          <a:lstStyle/>
          <a:p>
            <a:r>
              <a:rPr lang="en-US" dirty="0"/>
              <a:t>10-</a:t>
            </a:r>
            <a:fld id="{847A6AB7-ED92-4CC2-895B-E46908831F7A}" type="slidenum">
              <a:rPr lang="en-US" smtClean="0"/>
              <a:pPr/>
              <a:t>31</a:t>
            </a:fld>
            <a:endParaRPr lang="en-US" dirty="0"/>
          </a:p>
        </p:txBody>
      </p:sp>
      <p:pic>
        <p:nvPicPr>
          <p:cNvPr id="5" name="Picture 4">
            <a:extLst>
              <a:ext uri="{FF2B5EF4-FFF2-40B4-BE49-F238E27FC236}">
                <a16:creationId xmlns:a16="http://schemas.microsoft.com/office/drawing/2014/main" id="{D4197573-A869-840B-62D5-F8A6E868C008}"/>
              </a:ext>
            </a:extLst>
          </p:cNvPr>
          <p:cNvPicPr>
            <a:picLocks noChangeAspect="1"/>
          </p:cNvPicPr>
          <p:nvPr/>
        </p:nvPicPr>
        <p:blipFill>
          <a:blip r:embed="rId2"/>
          <a:stretch>
            <a:fillRect/>
          </a:stretch>
        </p:blipFill>
        <p:spPr>
          <a:xfrm>
            <a:off x="1905000" y="3653690"/>
            <a:ext cx="4991797" cy="2676899"/>
          </a:xfrm>
          <a:prstGeom prst="rect">
            <a:avLst/>
          </a:prstGeom>
        </p:spPr>
      </p:pic>
    </p:spTree>
    <p:extLst>
      <p:ext uri="{BB962C8B-B14F-4D97-AF65-F5344CB8AC3E}">
        <p14:creationId xmlns:p14="http://schemas.microsoft.com/office/powerpoint/2010/main" val="2227205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Listed Property </a:t>
            </a:r>
          </a:p>
          <a:p>
            <a:pPr lvl="1"/>
            <a:r>
              <a:rPr lang="en-US" altLang="en-US" dirty="0"/>
              <a:t>Defined: Assets that tend to be used for both business and personal purposes.</a:t>
            </a:r>
          </a:p>
          <a:p>
            <a:pPr lvl="1"/>
            <a:r>
              <a:rPr lang="en-US" altLang="en-US" dirty="0"/>
              <a:t>Depreciation is limited to business use.</a:t>
            </a:r>
          </a:p>
          <a:p>
            <a:pPr lvl="2"/>
            <a:r>
              <a:rPr lang="en-US" altLang="en-US" dirty="0"/>
              <a:t>If business use is &gt; 50 percent, use normal depreciation methods.</a:t>
            </a:r>
          </a:p>
          <a:p>
            <a:pPr lvl="2"/>
            <a:r>
              <a:rPr lang="en-US" altLang="en-US" dirty="0"/>
              <a:t>If business use is ≤ 50 percent, use straight-line depreciation.</a:t>
            </a:r>
          </a:p>
        </p:txBody>
      </p:sp>
      <p:sp>
        <p:nvSpPr>
          <p:cNvPr id="2" name="Title 1"/>
          <p:cNvSpPr>
            <a:spLocks noGrp="1"/>
          </p:cNvSpPr>
          <p:nvPr>
            <p:ph type="title"/>
          </p:nvPr>
        </p:nvSpPr>
        <p:spPr/>
        <p:txBody>
          <a:bodyPr/>
          <a:lstStyle/>
          <a:p>
            <a:r>
              <a:rPr lang="en-US" altLang="en-US" dirty="0"/>
              <a:t>Depreciation (20 of 22)</a:t>
            </a:r>
            <a:endParaRPr lang="en-US" dirty="0"/>
          </a:p>
        </p:txBody>
      </p:sp>
      <p:sp>
        <p:nvSpPr>
          <p:cNvPr id="5" name="Slide Number Placeholder 4">
            <a:extLst>
              <a:ext uri="{FF2B5EF4-FFF2-40B4-BE49-F238E27FC236}">
                <a16:creationId xmlns:a16="http://schemas.microsoft.com/office/drawing/2014/main" id="{3B634441-0A3F-4EF1-9ACE-D9627E55E062}"/>
              </a:ext>
            </a:extLst>
          </p:cNvPr>
          <p:cNvSpPr>
            <a:spLocks noGrp="1"/>
          </p:cNvSpPr>
          <p:nvPr>
            <p:ph type="sldNum" sz="quarter" idx="10"/>
          </p:nvPr>
        </p:nvSpPr>
        <p:spPr/>
        <p:txBody>
          <a:bodyPr/>
          <a:lstStyle/>
          <a:p>
            <a:r>
              <a:rPr lang="en-US" dirty="0"/>
              <a:t>10-</a:t>
            </a:r>
            <a:fld id="{847A6AB7-ED92-4CC2-895B-E46908831F7A}" type="slidenum">
              <a:rPr lang="en-US" smtClean="0"/>
              <a:pPr/>
              <a:t>32</a:t>
            </a:fld>
            <a:endParaRPr lang="en-US" dirty="0"/>
          </a:p>
        </p:txBody>
      </p:sp>
    </p:spTree>
    <p:extLst>
      <p:ext uri="{BB962C8B-B14F-4D97-AF65-F5344CB8AC3E}">
        <p14:creationId xmlns:p14="http://schemas.microsoft.com/office/powerpoint/2010/main" val="12791031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92500" lnSpcReduction="20000"/>
          </a:bodyPr>
          <a:lstStyle/>
          <a:p>
            <a:pPr lvl="1"/>
            <a:r>
              <a:rPr lang="en-US" altLang="en-US" dirty="0"/>
              <a:t>If business use drops to ≤ 50 percent, taxpayers must recompute </a:t>
            </a:r>
            <a:r>
              <a:rPr lang="en-US" dirty="0"/>
              <a:t>the depreciation expense for all prior years as if the business had been using the straight-line depreciation over the ADS recovery period the entire time</a:t>
            </a:r>
            <a:endParaRPr lang="en-US" altLang="en-US" dirty="0"/>
          </a:p>
          <a:p>
            <a:pPr marL="1252728" lvl="2" indent="-457200">
              <a:buFont typeface="+mj-lt"/>
              <a:buAutoNum type="arabicPeriod"/>
            </a:pPr>
            <a:r>
              <a:rPr lang="en-US" altLang="en-US" dirty="0"/>
              <a:t>Compute depreciation for the year it drops to 50 percent or below using the straight-line method.</a:t>
            </a:r>
          </a:p>
          <a:p>
            <a:pPr marL="1252728" lvl="2" indent="-457200">
              <a:buFont typeface="+mj-lt"/>
              <a:buAutoNum type="arabicPeriod"/>
            </a:pPr>
            <a:r>
              <a:rPr lang="en-US" altLang="en-US" dirty="0"/>
              <a:t>Compute amount to be deducted if straight-line method is used over ADS recovery period for all prior years (limited to business-use percentage).</a:t>
            </a:r>
          </a:p>
          <a:p>
            <a:pPr marL="1252728" lvl="2" indent="-457200">
              <a:buFont typeface="+mj-lt"/>
              <a:buAutoNum type="arabicPeriod"/>
            </a:pPr>
            <a:r>
              <a:rPr lang="en-US" altLang="en-US" dirty="0"/>
              <a:t>Compute the amount of depreciation taxpayer deducted on the assets for all prior years. </a:t>
            </a:r>
          </a:p>
          <a:p>
            <a:pPr marL="1252728" lvl="2" indent="-457200">
              <a:buFont typeface="+mj-lt"/>
              <a:buAutoNum type="arabicPeriod"/>
            </a:pPr>
            <a:r>
              <a:rPr lang="en-US" altLang="en-US" dirty="0"/>
              <a:t>Subtract amount in Step 2 from amount in Step 3. Difference is prior-year accelerated depreciation in excess of straight-line depreciation. </a:t>
            </a:r>
          </a:p>
          <a:p>
            <a:pPr marL="1252728" lvl="2" indent="-457200">
              <a:buFont typeface="+mj-lt"/>
              <a:buAutoNum type="arabicPeriod"/>
            </a:pPr>
            <a:r>
              <a:rPr lang="en-US" altLang="en-US" dirty="0"/>
              <a:t>Subtract amount in Step 4 from Step 1. This is business’s allowable depreciation expense on the asset for that year.</a:t>
            </a:r>
            <a:endParaRPr lang="en-US" dirty="0"/>
          </a:p>
        </p:txBody>
      </p:sp>
      <p:sp>
        <p:nvSpPr>
          <p:cNvPr id="2" name="Title 1"/>
          <p:cNvSpPr>
            <a:spLocks noGrp="1"/>
          </p:cNvSpPr>
          <p:nvPr>
            <p:ph type="title"/>
          </p:nvPr>
        </p:nvSpPr>
        <p:spPr/>
        <p:txBody>
          <a:bodyPr/>
          <a:lstStyle/>
          <a:p>
            <a:r>
              <a:rPr lang="en-US" altLang="en-US" dirty="0"/>
              <a:t>Depreciation (21 of 22)</a:t>
            </a:r>
            <a:endParaRPr lang="en-US" dirty="0"/>
          </a:p>
        </p:txBody>
      </p:sp>
      <p:sp>
        <p:nvSpPr>
          <p:cNvPr id="5" name="Slide Number Placeholder 4">
            <a:extLst>
              <a:ext uri="{FF2B5EF4-FFF2-40B4-BE49-F238E27FC236}">
                <a16:creationId xmlns:a16="http://schemas.microsoft.com/office/drawing/2014/main" id="{0A628EFF-CDB6-4011-9232-51BE2A2864FA}"/>
              </a:ext>
            </a:extLst>
          </p:cNvPr>
          <p:cNvSpPr>
            <a:spLocks noGrp="1"/>
          </p:cNvSpPr>
          <p:nvPr>
            <p:ph type="sldNum" sz="quarter" idx="10"/>
          </p:nvPr>
        </p:nvSpPr>
        <p:spPr/>
        <p:txBody>
          <a:bodyPr/>
          <a:lstStyle/>
          <a:p>
            <a:r>
              <a:rPr lang="en-US" dirty="0"/>
              <a:t>10-</a:t>
            </a:r>
            <a:fld id="{847A6AB7-ED92-4CC2-895B-E46908831F7A}" type="slidenum">
              <a:rPr lang="en-US" smtClean="0"/>
              <a:pPr/>
              <a:t>33</a:t>
            </a:fld>
            <a:endParaRPr lang="en-US" dirty="0"/>
          </a:p>
        </p:txBody>
      </p:sp>
    </p:spTree>
    <p:extLst>
      <p:ext uri="{BB962C8B-B14F-4D97-AF65-F5344CB8AC3E}">
        <p14:creationId xmlns:p14="http://schemas.microsoft.com/office/powerpoint/2010/main" val="3123149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altLang="en-US" sz="2400" dirty="0"/>
              <a:t>Luxury Automobiles</a:t>
            </a:r>
          </a:p>
          <a:p>
            <a:pPr marL="0" indent="0">
              <a:buNone/>
            </a:pPr>
            <a:r>
              <a:rPr lang="en-US" altLang="en-US" sz="2400" dirty="0"/>
              <a:t>EXHIBIT 10-10 Automobile Depreciation Limits</a:t>
            </a:r>
          </a:p>
        </p:txBody>
      </p:sp>
      <p:sp>
        <p:nvSpPr>
          <p:cNvPr id="2" name="Title 1"/>
          <p:cNvSpPr>
            <a:spLocks noGrp="1"/>
          </p:cNvSpPr>
          <p:nvPr>
            <p:ph type="title"/>
          </p:nvPr>
        </p:nvSpPr>
        <p:spPr/>
        <p:txBody>
          <a:bodyPr/>
          <a:lstStyle/>
          <a:p>
            <a:r>
              <a:rPr lang="en-US" altLang="en-US" dirty="0"/>
              <a:t>Depreciation (22 of 22)</a:t>
            </a:r>
            <a:endParaRPr lang="en-US" dirty="0"/>
          </a:p>
        </p:txBody>
      </p:sp>
      <p:sp>
        <p:nvSpPr>
          <p:cNvPr id="14" name="Content Placeholder 10"/>
          <p:cNvSpPr txBox="1">
            <a:spLocks/>
          </p:cNvSpPr>
          <p:nvPr/>
        </p:nvSpPr>
        <p:spPr>
          <a:xfrm>
            <a:off x="457200" y="5865707"/>
            <a:ext cx="8229600" cy="4588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Tx/>
              <a:buFont typeface="Arial" panose="020B0604020202020204" pitchFamily="34" charset="0"/>
              <a:buChar char="•"/>
              <a:defRPr lang="en-US" sz="26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Tx/>
              <a:buFont typeface="Arial" panose="020B0604020202020204" pitchFamily="34" charset="0"/>
              <a:buChar char="–"/>
              <a:defRPr lang="en-US" sz="24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Tx/>
              <a:buFont typeface="Arial" panose="020B0604020202020204" pitchFamily="34" charset="0"/>
              <a:buChar char="•"/>
              <a:defRPr lang="en-US" sz="22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Tx/>
              <a:buFont typeface="Arial" panose="020B0604020202020204" pitchFamily="34" charset="0"/>
              <a:buChar char="–"/>
              <a:defRPr lang="en-US" sz="20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Tx/>
              <a:buFont typeface="Arial" panose="020B0604020202020204" pitchFamily="34" charset="0"/>
              <a:buChar char="»"/>
              <a:defRPr lang="en-US" sz="18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sz="1800" dirty="0">
                <a:solidFill>
                  <a:prstClr val="black"/>
                </a:solidFill>
              </a:rPr>
              <a:t>*$8,000 additional depreciation is allowed when bonus is claimed.</a:t>
            </a:r>
          </a:p>
        </p:txBody>
      </p:sp>
      <p:sp>
        <p:nvSpPr>
          <p:cNvPr id="6" name="Slide Number Placeholder 5">
            <a:extLst>
              <a:ext uri="{FF2B5EF4-FFF2-40B4-BE49-F238E27FC236}">
                <a16:creationId xmlns:a16="http://schemas.microsoft.com/office/drawing/2014/main" id="{CB0C0EEF-F05D-495F-9B0A-8FD33E36E5E7}"/>
              </a:ext>
            </a:extLst>
          </p:cNvPr>
          <p:cNvSpPr>
            <a:spLocks noGrp="1"/>
          </p:cNvSpPr>
          <p:nvPr>
            <p:ph type="sldNum" sz="quarter" idx="10"/>
          </p:nvPr>
        </p:nvSpPr>
        <p:spPr/>
        <p:txBody>
          <a:bodyPr/>
          <a:lstStyle/>
          <a:p>
            <a:r>
              <a:rPr lang="en-US" dirty="0"/>
              <a:t>10-</a:t>
            </a:r>
            <a:fld id="{847A6AB7-ED92-4CC2-895B-E46908831F7A}" type="slidenum">
              <a:rPr lang="en-US" smtClean="0"/>
              <a:pPr/>
              <a:t>34</a:t>
            </a:fld>
            <a:endParaRPr lang="en-US" dirty="0"/>
          </a:p>
        </p:txBody>
      </p:sp>
      <p:pic>
        <p:nvPicPr>
          <p:cNvPr id="9" name="Picture 8">
            <a:extLst>
              <a:ext uri="{FF2B5EF4-FFF2-40B4-BE49-F238E27FC236}">
                <a16:creationId xmlns:a16="http://schemas.microsoft.com/office/drawing/2014/main" id="{C60752D4-8F1C-CC08-075E-F296A44E4577}"/>
              </a:ext>
            </a:extLst>
          </p:cNvPr>
          <p:cNvPicPr>
            <a:picLocks noChangeAspect="1"/>
          </p:cNvPicPr>
          <p:nvPr/>
        </p:nvPicPr>
        <p:blipFill>
          <a:blip r:embed="rId2"/>
          <a:stretch>
            <a:fillRect/>
          </a:stretch>
        </p:blipFill>
        <p:spPr>
          <a:xfrm>
            <a:off x="533400" y="2895600"/>
            <a:ext cx="8050589" cy="2075412"/>
          </a:xfrm>
          <a:prstGeom prst="rect">
            <a:avLst/>
          </a:prstGeom>
        </p:spPr>
      </p:pic>
    </p:spTree>
    <p:extLst>
      <p:ext uri="{BB962C8B-B14F-4D97-AF65-F5344CB8AC3E}">
        <p14:creationId xmlns:p14="http://schemas.microsoft.com/office/powerpoint/2010/main" val="41908432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Autofit/>
          </a:bodyPr>
          <a:lstStyle/>
          <a:p>
            <a:r>
              <a:rPr lang="en-US" altLang="en-US" sz="2400" dirty="0"/>
              <a:t>Businesses recover cost of intangible assets through amortization.</a:t>
            </a:r>
          </a:p>
          <a:p>
            <a:r>
              <a:rPr lang="en-US" altLang="en-US" sz="2400" dirty="0"/>
              <a:t>Intangible assets in the form of capitalized expenditures, such as capitalized research and experimentation (R&amp;E) costs or covenants, do not have physical characteristics.</a:t>
            </a:r>
          </a:p>
          <a:p>
            <a:r>
              <a:rPr lang="en-US" altLang="en-US" sz="2400" dirty="0"/>
              <a:t>An intangible asset can be placed in one of four general categories:</a:t>
            </a:r>
          </a:p>
          <a:p>
            <a:pPr lvl="1"/>
            <a:r>
              <a:rPr lang="en-US" altLang="en-US" sz="2000" dirty="0"/>
              <a:t>§197 intangibles</a:t>
            </a:r>
          </a:p>
          <a:p>
            <a:pPr lvl="1"/>
            <a:r>
              <a:rPr lang="en-US" altLang="en-US" sz="2000" dirty="0"/>
              <a:t>Start-up expenditures and organizational costs</a:t>
            </a:r>
          </a:p>
          <a:p>
            <a:pPr lvl="1"/>
            <a:r>
              <a:rPr lang="en-US" altLang="en-US" sz="2000" dirty="0"/>
              <a:t>Research and experimentation costs</a:t>
            </a:r>
          </a:p>
          <a:p>
            <a:pPr lvl="1"/>
            <a:r>
              <a:rPr lang="en-US" altLang="en-US" sz="2000" dirty="0"/>
              <a:t>Patents and copyrights </a:t>
            </a:r>
          </a:p>
        </p:txBody>
      </p:sp>
      <p:sp>
        <p:nvSpPr>
          <p:cNvPr id="2" name="Title 1"/>
          <p:cNvSpPr>
            <a:spLocks noGrp="1"/>
          </p:cNvSpPr>
          <p:nvPr>
            <p:ph type="title"/>
          </p:nvPr>
        </p:nvSpPr>
        <p:spPr/>
        <p:txBody>
          <a:bodyPr/>
          <a:lstStyle/>
          <a:p>
            <a:r>
              <a:rPr lang="en-US" altLang="en-US" dirty="0"/>
              <a:t>Amortization (1 of 7)</a:t>
            </a:r>
            <a:endParaRPr lang="en-US" dirty="0"/>
          </a:p>
        </p:txBody>
      </p:sp>
      <p:sp>
        <p:nvSpPr>
          <p:cNvPr id="5" name="Slide Number Placeholder 4">
            <a:extLst>
              <a:ext uri="{FF2B5EF4-FFF2-40B4-BE49-F238E27FC236}">
                <a16:creationId xmlns:a16="http://schemas.microsoft.com/office/drawing/2014/main" id="{4C8B4BD5-5900-4CEA-A643-170DB5E14E66}"/>
              </a:ext>
            </a:extLst>
          </p:cNvPr>
          <p:cNvSpPr>
            <a:spLocks noGrp="1"/>
          </p:cNvSpPr>
          <p:nvPr>
            <p:ph type="sldNum" sz="quarter" idx="10"/>
          </p:nvPr>
        </p:nvSpPr>
        <p:spPr/>
        <p:txBody>
          <a:bodyPr/>
          <a:lstStyle/>
          <a:p>
            <a:r>
              <a:rPr lang="en-US" dirty="0"/>
              <a:t>10-</a:t>
            </a:r>
            <a:fld id="{847A6AB7-ED92-4CC2-895B-E46908831F7A}" type="slidenum">
              <a:rPr lang="en-US" smtClean="0"/>
              <a:pPr/>
              <a:t>35</a:t>
            </a:fld>
            <a:endParaRPr lang="en-US" dirty="0"/>
          </a:p>
        </p:txBody>
      </p:sp>
    </p:spTree>
    <p:extLst>
      <p:ext uri="{BB962C8B-B14F-4D97-AF65-F5344CB8AC3E}">
        <p14:creationId xmlns:p14="http://schemas.microsoft.com/office/powerpoint/2010/main" val="35812214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altLang="en-US" dirty="0"/>
              <a:t>§197 Intangibles</a:t>
            </a:r>
          </a:p>
          <a:p>
            <a:pPr lvl="1"/>
            <a:r>
              <a:rPr lang="en-US" altLang="en-US" dirty="0"/>
              <a:t>According to §197, these assets have a recovery period of 180 months (15 years), regardless of their actual life.</a:t>
            </a:r>
          </a:p>
          <a:p>
            <a:pPr lvl="1"/>
            <a:r>
              <a:rPr lang="en-US" altLang="en-US" dirty="0"/>
              <a:t>Full-month convention allows taxpayers to deduct an entire month’s worth of amortization for the month of purchase and all subsequent months in the year.</a:t>
            </a:r>
          </a:p>
        </p:txBody>
      </p:sp>
      <p:sp>
        <p:nvSpPr>
          <p:cNvPr id="7" name="Title 6"/>
          <p:cNvSpPr>
            <a:spLocks noGrp="1"/>
          </p:cNvSpPr>
          <p:nvPr>
            <p:ph type="title"/>
          </p:nvPr>
        </p:nvSpPr>
        <p:spPr/>
        <p:txBody>
          <a:bodyPr/>
          <a:lstStyle/>
          <a:p>
            <a:r>
              <a:rPr lang="en-US" altLang="en-US" dirty="0"/>
              <a:t>Amortization (2 of 7)</a:t>
            </a:r>
            <a:endParaRPr lang="en-US" dirty="0"/>
          </a:p>
        </p:txBody>
      </p:sp>
      <p:sp>
        <p:nvSpPr>
          <p:cNvPr id="4" name="Slide Number Placeholder 3">
            <a:extLst>
              <a:ext uri="{FF2B5EF4-FFF2-40B4-BE49-F238E27FC236}">
                <a16:creationId xmlns:a16="http://schemas.microsoft.com/office/drawing/2014/main" id="{BD429688-82C5-42E3-8A07-A406871A3A1E}"/>
              </a:ext>
            </a:extLst>
          </p:cNvPr>
          <p:cNvSpPr>
            <a:spLocks noGrp="1"/>
          </p:cNvSpPr>
          <p:nvPr>
            <p:ph type="sldNum" sz="quarter" idx="10"/>
          </p:nvPr>
        </p:nvSpPr>
        <p:spPr/>
        <p:txBody>
          <a:bodyPr/>
          <a:lstStyle/>
          <a:p>
            <a:r>
              <a:rPr lang="en-US" dirty="0"/>
              <a:t>10-</a:t>
            </a:r>
            <a:fld id="{847A6AB7-ED92-4CC2-895B-E46908831F7A}" type="slidenum">
              <a:rPr lang="en-US" smtClean="0"/>
              <a:pPr/>
              <a:t>36</a:t>
            </a:fld>
            <a:endParaRPr lang="en-US" dirty="0"/>
          </a:p>
        </p:txBody>
      </p:sp>
    </p:spTree>
    <p:extLst>
      <p:ext uri="{BB962C8B-B14F-4D97-AF65-F5344CB8AC3E}">
        <p14:creationId xmlns:p14="http://schemas.microsoft.com/office/powerpoint/2010/main" val="15872817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Organizational Expenditures and Start-up Costs</a:t>
            </a:r>
          </a:p>
          <a:p>
            <a:pPr lvl="1"/>
            <a:r>
              <a:rPr lang="en-US" altLang="en-US" dirty="0"/>
              <a:t>Organizational expenditures include expenditures to form and organize a business in the form of a corporation or a partnership and are incurred prior to the starting of business.</a:t>
            </a:r>
          </a:p>
          <a:p>
            <a:pPr lvl="1"/>
            <a:r>
              <a:rPr lang="en-US" altLang="en-US" dirty="0"/>
              <a:t>Start-up costs are costs businesses incur to start up a business.</a:t>
            </a:r>
          </a:p>
        </p:txBody>
      </p:sp>
      <p:sp>
        <p:nvSpPr>
          <p:cNvPr id="2" name="Title 1"/>
          <p:cNvSpPr>
            <a:spLocks noGrp="1"/>
          </p:cNvSpPr>
          <p:nvPr>
            <p:ph type="title"/>
          </p:nvPr>
        </p:nvSpPr>
        <p:spPr/>
        <p:txBody>
          <a:bodyPr/>
          <a:lstStyle/>
          <a:p>
            <a:r>
              <a:rPr lang="en-US" altLang="en-US" dirty="0"/>
              <a:t>Amortization (3 of 7)</a:t>
            </a:r>
            <a:endParaRPr lang="en-US" dirty="0"/>
          </a:p>
        </p:txBody>
      </p:sp>
      <p:sp>
        <p:nvSpPr>
          <p:cNvPr id="5" name="Slide Number Placeholder 4">
            <a:extLst>
              <a:ext uri="{FF2B5EF4-FFF2-40B4-BE49-F238E27FC236}">
                <a16:creationId xmlns:a16="http://schemas.microsoft.com/office/drawing/2014/main" id="{219F1DCB-8CE9-4C3F-94B5-A03E3D87572D}"/>
              </a:ext>
            </a:extLst>
          </p:cNvPr>
          <p:cNvSpPr>
            <a:spLocks noGrp="1"/>
          </p:cNvSpPr>
          <p:nvPr>
            <p:ph type="sldNum" sz="quarter" idx="10"/>
          </p:nvPr>
        </p:nvSpPr>
        <p:spPr/>
        <p:txBody>
          <a:bodyPr/>
          <a:lstStyle/>
          <a:p>
            <a:r>
              <a:rPr lang="en-US" dirty="0"/>
              <a:t>10-</a:t>
            </a:r>
            <a:fld id="{847A6AB7-ED92-4CC2-895B-E46908831F7A}" type="slidenum">
              <a:rPr lang="en-US" smtClean="0"/>
              <a:pPr/>
              <a:t>37</a:t>
            </a:fld>
            <a:endParaRPr lang="en-US" dirty="0"/>
          </a:p>
        </p:txBody>
      </p:sp>
    </p:spTree>
    <p:extLst>
      <p:ext uri="{BB962C8B-B14F-4D97-AF65-F5344CB8AC3E}">
        <p14:creationId xmlns:p14="http://schemas.microsoft.com/office/powerpoint/2010/main" val="38568247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92500"/>
          </a:bodyPr>
          <a:lstStyle/>
          <a:p>
            <a:r>
              <a:rPr lang="en-US" altLang="en-US" dirty="0"/>
              <a:t>Research and Experimentation Expenditures</a:t>
            </a:r>
          </a:p>
          <a:p>
            <a:pPr lvl="1"/>
            <a:r>
              <a:rPr lang="en-US" altLang="en-US" dirty="0"/>
              <a:t>To stay competitive, businesses often invest in activities that will generate innovative products or significantly improve their current products or processes.</a:t>
            </a:r>
          </a:p>
          <a:p>
            <a:pPr lvl="1"/>
            <a:r>
              <a:rPr lang="en-US" altLang="en-US" dirty="0"/>
              <a:t>Businesses capitalize and amortize these costs over a 5-year period beginning </a:t>
            </a:r>
            <a:r>
              <a:rPr lang="en-US" dirty="0"/>
              <a:t>with the midpoint of the year in which the costs were incurred. Research and experimentation expenditures attributable to research conducted </a:t>
            </a:r>
            <a:r>
              <a:rPr lang="en-US" i="1" dirty="0"/>
              <a:t>outside</a:t>
            </a:r>
            <a:r>
              <a:rPr lang="en-US" dirty="0"/>
              <a:t> the United States are capitalized and amortized ratably over a period of 15 years</a:t>
            </a:r>
            <a:r>
              <a:rPr lang="en-US" altLang="en-US" dirty="0"/>
              <a:t>.</a:t>
            </a:r>
          </a:p>
        </p:txBody>
      </p:sp>
      <p:sp>
        <p:nvSpPr>
          <p:cNvPr id="2" name="Title 1"/>
          <p:cNvSpPr>
            <a:spLocks noGrp="1"/>
          </p:cNvSpPr>
          <p:nvPr>
            <p:ph type="title"/>
          </p:nvPr>
        </p:nvSpPr>
        <p:spPr/>
        <p:txBody>
          <a:bodyPr/>
          <a:lstStyle/>
          <a:p>
            <a:r>
              <a:rPr lang="en-US" altLang="en-US" dirty="0"/>
              <a:t>Amortization (4 of 7)</a:t>
            </a:r>
            <a:endParaRPr lang="en-US" dirty="0"/>
          </a:p>
        </p:txBody>
      </p:sp>
      <p:sp>
        <p:nvSpPr>
          <p:cNvPr id="5" name="Slide Number Placeholder 4">
            <a:extLst>
              <a:ext uri="{FF2B5EF4-FFF2-40B4-BE49-F238E27FC236}">
                <a16:creationId xmlns:a16="http://schemas.microsoft.com/office/drawing/2014/main" id="{4289F373-C7BD-4DFD-961D-50A242371672}"/>
              </a:ext>
            </a:extLst>
          </p:cNvPr>
          <p:cNvSpPr>
            <a:spLocks noGrp="1"/>
          </p:cNvSpPr>
          <p:nvPr>
            <p:ph type="sldNum" sz="quarter" idx="10"/>
          </p:nvPr>
        </p:nvSpPr>
        <p:spPr/>
        <p:txBody>
          <a:bodyPr/>
          <a:lstStyle/>
          <a:p>
            <a:r>
              <a:rPr lang="en-US" dirty="0"/>
              <a:t>10-</a:t>
            </a:r>
            <a:fld id="{847A6AB7-ED92-4CC2-895B-E46908831F7A}" type="slidenum">
              <a:rPr lang="en-US" smtClean="0"/>
              <a:pPr/>
              <a:t>38</a:t>
            </a:fld>
            <a:endParaRPr lang="en-US" dirty="0"/>
          </a:p>
        </p:txBody>
      </p:sp>
    </p:spTree>
    <p:extLst>
      <p:ext uri="{BB962C8B-B14F-4D97-AF65-F5344CB8AC3E}">
        <p14:creationId xmlns:p14="http://schemas.microsoft.com/office/powerpoint/2010/main" val="3393201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Patents and Copyrights</a:t>
            </a:r>
          </a:p>
          <a:p>
            <a:pPr lvl="1"/>
            <a:r>
              <a:rPr lang="en-US" altLang="en-US" dirty="0"/>
              <a:t>Manner of amortization depends on whether the business directly purchases the patent or copyright or whether it self-creates the intangibles.</a:t>
            </a:r>
          </a:p>
          <a:p>
            <a:pPr lvl="1"/>
            <a:r>
              <a:rPr lang="en-US" altLang="en-US" dirty="0"/>
              <a:t>Businesses directly purchasing patents or copyrights amortize the cost over the remaining life of the patents or copyrights.</a:t>
            </a:r>
          </a:p>
          <a:p>
            <a:pPr lvl="1"/>
            <a:r>
              <a:rPr lang="en-US" altLang="en-US" dirty="0"/>
              <a:t>Businesses receiving “self-created” patents or copyrights amortize the cost or basis of the self-created intangible assets over the shorter of the legal life or remaining useful life.</a:t>
            </a:r>
          </a:p>
        </p:txBody>
      </p:sp>
      <p:sp>
        <p:nvSpPr>
          <p:cNvPr id="2" name="Title 1"/>
          <p:cNvSpPr>
            <a:spLocks noGrp="1"/>
          </p:cNvSpPr>
          <p:nvPr>
            <p:ph type="title"/>
          </p:nvPr>
        </p:nvSpPr>
        <p:spPr/>
        <p:txBody>
          <a:bodyPr/>
          <a:lstStyle/>
          <a:p>
            <a:r>
              <a:rPr lang="en-US" altLang="en-US" dirty="0"/>
              <a:t>Amortization (5 of 7)</a:t>
            </a:r>
            <a:endParaRPr lang="en-US" dirty="0"/>
          </a:p>
        </p:txBody>
      </p:sp>
      <p:sp>
        <p:nvSpPr>
          <p:cNvPr id="5" name="Slide Number Placeholder 4">
            <a:extLst>
              <a:ext uri="{FF2B5EF4-FFF2-40B4-BE49-F238E27FC236}">
                <a16:creationId xmlns:a16="http://schemas.microsoft.com/office/drawing/2014/main" id="{3724AA72-1938-41B3-8CF9-D8321539B88B}"/>
              </a:ext>
            </a:extLst>
          </p:cNvPr>
          <p:cNvSpPr>
            <a:spLocks noGrp="1"/>
          </p:cNvSpPr>
          <p:nvPr>
            <p:ph type="sldNum" sz="quarter" idx="10"/>
          </p:nvPr>
        </p:nvSpPr>
        <p:spPr/>
        <p:txBody>
          <a:bodyPr/>
          <a:lstStyle/>
          <a:p>
            <a:r>
              <a:rPr lang="en-US" dirty="0"/>
              <a:t>10-</a:t>
            </a:r>
            <a:fld id="{847A6AB7-ED92-4CC2-895B-E46908831F7A}" type="slidenum">
              <a:rPr lang="en-US" smtClean="0"/>
              <a:pPr/>
              <a:t>39</a:t>
            </a:fld>
            <a:endParaRPr lang="en-US" dirty="0"/>
          </a:p>
        </p:txBody>
      </p:sp>
    </p:spTree>
    <p:extLst>
      <p:ext uri="{BB962C8B-B14F-4D97-AF65-F5344CB8AC3E}">
        <p14:creationId xmlns:p14="http://schemas.microsoft.com/office/powerpoint/2010/main" val="2526126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Businesses must capitalize the cost of assets with a useful life of more than one year on the balance sheet rather than expense the cost immediately.</a:t>
            </a:r>
          </a:p>
          <a:p>
            <a:r>
              <a:rPr lang="en-US" altLang="en-US" dirty="0"/>
              <a:t>Also known as depreciation, amortization, or depletion—depending upon the underlying nature of asset.</a:t>
            </a:r>
          </a:p>
          <a:p>
            <a:r>
              <a:rPr lang="en-US" altLang="en-US" dirty="0"/>
              <a:t>Businesses use these methods to recover cost of assets due to wear, tear, and obsolescence of assets.</a:t>
            </a:r>
            <a:endParaRPr lang="en-US" dirty="0"/>
          </a:p>
        </p:txBody>
      </p:sp>
      <p:sp>
        <p:nvSpPr>
          <p:cNvPr id="2" name="Title 1"/>
          <p:cNvSpPr>
            <a:spLocks noGrp="1"/>
          </p:cNvSpPr>
          <p:nvPr>
            <p:ph type="title"/>
          </p:nvPr>
        </p:nvSpPr>
        <p:spPr/>
        <p:txBody>
          <a:bodyPr/>
          <a:lstStyle/>
          <a:p>
            <a:r>
              <a:rPr lang="en-US" altLang="en-US" dirty="0"/>
              <a:t>Cost Recovery (1 of 4)</a:t>
            </a:r>
            <a:endParaRPr lang="en-US" dirty="0"/>
          </a:p>
        </p:txBody>
      </p:sp>
      <p:sp>
        <p:nvSpPr>
          <p:cNvPr id="5" name="Slide Number Placeholder 4">
            <a:extLst>
              <a:ext uri="{FF2B5EF4-FFF2-40B4-BE49-F238E27FC236}">
                <a16:creationId xmlns:a16="http://schemas.microsoft.com/office/drawing/2014/main" id="{55FB6C7F-7919-4F1F-9FF4-78AA8794CAAD}"/>
              </a:ext>
            </a:extLst>
          </p:cNvPr>
          <p:cNvSpPr>
            <a:spLocks noGrp="1"/>
          </p:cNvSpPr>
          <p:nvPr>
            <p:ph type="sldNum" sz="quarter" idx="10"/>
          </p:nvPr>
        </p:nvSpPr>
        <p:spPr/>
        <p:txBody>
          <a:bodyPr/>
          <a:lstStyle/>
          <a:p>
            <a:r>
              <a:rPr lang="en-US" dirty="0"/>
              <a:t>10-</a:t>
            </a:r>
            <a:fld id="{847A6AB7-ED92-4CC2-895B-E46908831F7A}" type="slidenum">
              <a:rPr lang="en-US" smtClean="0"/>
              <a:pPr/>
              <a:t>4</a:t>
            </a:fld>
            <a:endParaRPr lang="en-US" dirty="0"/>
          </a:p>
        </p:txBody>
      </p:sp>
    </p:spTree>
    <p:extLst>
      <p:ext uri="{BB962C8B-B14F-4D97-AF65-F5344CB8AC3E}">
        <p14:creationId xmlns:p14="http://schemas.microsoft.com/office/powerpoint/2010/main" val="11354834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EXHIBIT 10-14 Summary of Amortizable Assets</a:t>
            </a:r>
          </a:p>
        </p:txBody>
      </p:sp>
      <p:sp>
        <p:nvSpPr>
          <p:cNvPr id="2" name="Title 1"/>
          <p:cNvSpPr>
            <a:spLocks noGrp="1"/>
          </p:cNvSpPr>
          <p:nvPr>
            <p:ph type="title"/>
          </p:nvPr>
        </p:nvSpPr>
        <p:spPr/>
        <p:txBody>
          <a:bodyPr/>
          <a:lstStyle/>
          <a:p>
            <a:r>
              <a:rPr lang="en-US" altLang="en-US" dirty="0"/>
              <a:t>Amortization (6 of 7)</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3592126454"/>
              </p:ext>
            </p:extLst>
          </p:nvPr>
        </p:nvGraphicFramePr>
        <p:xfrm>
          <a:off x="495299" y="2209800"/>
          <a:ext cx="8153401" cy="4114800"/>
        </p:xfrm>
        <a:graphic>
          <a:graphicData uri="http://schemas.openxmlformats.org/drawingml/2006/table">
            <a:tbl>
              <a:tblPr firstRow="1" bandRow="1">
                <a:tableStyleId>{5940675A-B579-460E-94D1-54222C63F5DA}</a:tableStyleId>
              </a:tblPr>
              <a:tblGrid>
                <a:gridCol w="1630510">
                  <a:extLst>
                    <a:ext uri="{9D8B030D-6E8A-4147-A177-3AD203B41FA5}">
                      <a16:colId xmlns:a16="http://schemas.microsoft.com/office/drawing/2014/main" val="20000"/>
                    </a:ext>
                  </a:extLst>
                </a:gridCol>
                <a:gridCol w="1630510">
                  <a:extLst>
                    <a:ext uri="{9D8B030D-6E8A-4147-A177-3AD203B41FA5}">
                      <a16:colId xmlns:a16="http://schemas.microsoft.com/office/drawing/2014/main" val="20001"/>
                    </a:ext>
                  </a:extLst>
                </a:gridCol>
                <a:gridCol w="1630510">
                  <a:extLst>
                    <a:ext uri="{9D8B030D-6E8A-4147-A177-3AD203B41FA5}">
                      <a16:colId xmlns:a16="http://schemas.microsoft.com/office/drawing/2014/main" val="20002"/>
                    </a:ext>
                  </a:extLst>
                </a:gridCol>
                <a:gridCol w="1630510">
                  <a:extLst>
                    <a:ext uri="{9D8B030D-6E8A-4147-A177-3AD203B41FA5}">
                      <a16:colId xmlns:a16="http://schemas.microsoft.com/office/drawing/2014/main" val="20003"/>
                    </a:ext>
                  </a:extLst>
                </a:gridCol>
                <a:gridCol w="1631361">
                  <a:extLst>
                    <a:ext uri="{9D8B030D-6E8A-4147-A177-3AD203B41FA5}">
                      <a16:colId xmlns:a16="http://schemas.microsoft.com/office/drawing/2014/main" val="20004"/>
                    </a:ext>
                  </a:extLst>
                </a:gridCol>
              </a:tblGrid>
              <a:tr h="822511">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Asset Description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Recovery Period (months)</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Method</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Convention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Financial Accounting Treatment</a:t>
                      </a:r>
                    </a:p>
                  </a:txBody>
                  <a:tcPr anchor="ctr"/>
                </a:tc>
                <a:extLst>
                  <a:ext uri="{0D108BD9-81ED-4DB2-BD59-A6C34878D82A}">
                    <a16:rowId xmlns:a16="http://schemas.microsoft.com/office/drawing/2014/main" val="10000"/>
                  </a:ext>
                </a:extLst>
              </a:tr>
              <a:tr h="1990847">
                <a:tc>
                  <a:txBody>
                    <a:bodyPr/>
                    <a:lstStyle/>
                    <a:p>
                      <a:pPr marL="0" marR="0" algn="l">
                        <a:lnSpc>
                          <a:spcPct val="115000"/>
                        </a:lnSpc>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§197 purchased intangibles, including goodwill, trademarks, patents, and covenants not to compete</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180</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beginning with month of purchase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ASC 350 tests for annual impairment</a:t>
                      </a:r>
                    </a:p>
                  </a:txBody>
                  <a:tcPr anchor="ctr"/>
                </a:tc>
                <a:extLst>
                  <a:ext uri="{0D108BD9-81ED-4DB2-BD59-A6C34878D82A}">
                    <a16:rowId xmlns:a16="http://schemas.microsoft.com/office/drawing/2014/main" val="10001"/>
                  </a:ext>
                </a:extLst>
              </a:tr>
              <a:tr h="1301442">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Organizational expenditures and start-up costs that are required to be capitalized</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180</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in month business begins</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AICPA SOP 98-5</a:t>
                      </a:r>
                    </a:p>
                  </a:txBody>
                  <a:tcPr anchor="ctr"/>
                </a:tc>
                <a:extLst>
                  <a:ext uri="{0D108BD9-81ED-4DB2-BD59-A6C34878D82A}">
                    <a16:rowId xmlns:a16="http://schemas.microsoft.com/office/drawing/2014/main" val="10002"/>
                  </a:ext>
                </a:extLst>
              </a:tr>
            </a:tbl>
          </a:graphicData>
        </a:graphic>
      </p:graphicFrame>
      <p:sp>
        <p:nvSpPr>
          <p:cNvPr id="6" name="Slide Number Placeholder 5">
            <a:extLst>
              <a:ext uri="{FF2B5EF4-FFF2-40B4-BE49-F238E27FC236}">
                <a16:creationId xmlns:a16="http://schemas.microsoft.com/office/drawing/2014/main" id="{D1253AFE-7E1D-44BB-9ADF-9668764245AB}"/>
              </a:ext>
            </a:extLst>
          </p:cNvPr>
          <p:cNvSpPr>
            <a:spLocks noGrp="1"/>
          </p:cNvSpPr>
          <p:nvPr>
            <p:ph type="sldNum" sz="quarter" idx="10"/>
          </p:nvPr>
        </p:nvSpPr>
        <p:spPr/>
        <p:txBody>
          <a:bodyPr/>
          <a:lstStyle/>
          <a:p>
            <a:r>
              <a:rPr lang="en-US" dirty="0"/>
              <a:t>10-</a:t>
            </a:r>
            <a:fld id="{847A6AB7-ED92-4CC2-895B-E46908831F7A}" type="slidenum">
              <a:rPr lang="en-US" smtClean="0"/>
              <a:pPr/>
              <a:t>40</a:t>
            </a:fld>
            <a:endParaRPr lang="en-US" dirty="0"/>
          </a:p>
        </p:txBody>
      </p:sp>
    </p:spTree>
    <p:extLst>
      <p:ext uri="{BB962C8B-B14F-4D97-AF65-F5344CB8AC3E}">
        <p14:creationId xmlns:p14="http://schemas.microsoft.com/office/powerpoint/2010/main" val="33423454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Amortization (7 of 7)</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905205158"/>
              </p:ext>
            </p:extLst>
          </p:nvPr>
        </p:nvGraphicFramePr>
        <p:xfrm>
          <a:off x="495299" y="1752600"/>
          <a:ext cx="8153401" cy="4190999"/>
        </p:xfrm>
        <a:graphic>
          <a:graphicData uri="http://schemas.openxmlformats.org/drawingml/2006/table">
            <a:tbl>
              <a:tblPr firstRow="1" bandRow="1">
                <a:tableStyleId>{5940675A-B579-460E-94D1-54222C63F5DA}</a:tableStyleId>
              </a:tblPr>
              <a:tblGrid>
                <a:gridCol w="1630510">
                  <a:extLst>
                    <a:ext uri="{9D8B030D-6E8A-4147-A177-3AD203B41FA5}">
                      <a16:colId xmlns:a16="http://schemas.microsoft.com/office/drawing/2014/main" val="20000"/>
                    </a:ext>
                  </a:extLst>
                </a:gridCol>
                <a:gridCol w="1630510">
                  <a:extLst>
                    <a:ext uri="{9D8B030D-6E8A-4147-A177-3AD203B41FA5}">
                      <a16:colId xmlns:a16="http://schemas.microsoft.com/office/drawing/2014/main" val="20001"/>
                    </a:ext>
                  </a:extLst>
                </a:gridCol>
                <a:gridCol w="1630510">
                  <a:extLst>
                    <a:ext uri="{9D8B030D-6E8A-4147-A177-3AD203B41FA5}">
                      <a16:colId xmlns:a16="http://schemas.microsoft.com/office/drawing/2014/main" val="20002"/>
                    </a:ext>
                  </a:extLst>
                </a:gridCol>
                <a:gridCol w="1630510">
                  <a:extLst>
                    <a:ext uri="{9D8B030D-6E8A-4147-A177-3AD203B41FA5}">
                      <a16:colId xmlns:a16="http://schemas.microsoft.com/office/drawing/2014/main" val="20003"/>
                    </a:ext>
                  </a:extLst>
                </a:gridCol>
                <a:gridCol w="1631361">
                  <a:extLst>
                    <a:ext uri="{9D8B030D-6E8A-4147-A177-3AD203B41FA5}">
                      <a16:colId xmlns:a16="http://schemas.microsoft.com/office/drawing/2014/main" val="20004"/>
                    </a:ext>
                  </a:extLst>
                </a:gridCol>
              </a:tblGrid>
              <a:tr h="753041">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Asset Description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Recovery Period (months)</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Method</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Convention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Financial Accounting Treatment</a:t>
                      </a:r>
                    </a:p>
                  </a:txBody>
                  <a:tcPr anchor="ctr"/>
                </a:tc>
                <a:extLst>
                  <a:ext uri="{0D108BD9-81ED-4DB2-BD59-A6C34878D82A}">
                    <a16:rowId xmlns:a16="http://schemas.microsoft.com/office/drawing/2014/main" val="10000"/>
                  </a:ext>
                </a:extLst>
              </a:tr>
              <a:tr h="1169676">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Research and experimentation</a:t>
                      </a:r>
                      <a:r>
                        <a:rPr lang="en-US" sz="1200" baseline="0" dirty="0">
                          <a:effectLst/>
                          <a:latin typeface="Verdana" pitchFamily="34" charset="0"/>
                          <a:ea typeface="Verdana" pitchFamily="34" charset="0"/>
                          <a:cs typeface="Verdana" pitchFamily="34" charset="0"/>
                        </a:rPr>
                        <a:t> costs that are capitalized</a:t>
                      </a:r>
                      <a:endParaRPr lang="en-US" sz="1200" dirty="0">
                        <a:effectLst/>
                        <a:latin typeface="Verdana" pitchFamily="34" charset="0"/>
                        <a:ea typeface="Verdana" pitchFamily="34" charset="0"/>
                        <a:cs typeface="Verdana" pitchFamily="34" charset="0"/>
                      </a:endParaRP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Ratably over 5 years</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t>Midpoint of the tax year in which the costs are paid or incurred.</a:t>
                      </a:r>
                      <a:endParaRPr lang="en-US" sz="1200" dirty="0">
                        <a:effectLst/>
                        <a:latin typeface="Verdana" pitchFamily="34" charset="0"/>
                        <a:ea typeface="Verdana" pitchFamily="34" charset="0"/>
                        <a:cs typeface="Verdana" pitchFamily="34" charset="0"/>
                      </a:endParaRP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Expensed</a:t>
                      </a:r>
                    </a:p>
                  </a:txBody>
                  <a:tcPr anchor="ctr"/>
                </a:tc>
                <a:extLst>
                  <a:ext uri="{0D108BD9-81ED-4DB2-BD59-A6C34878D82A}">
                    <a16:rowId xmlns:a16="http://schemas.microsoft.com/office/drawing/2014/main" val="10001"/>
                  </a:ext>
                </a:extLst>
              </a:tr>
              <a:tr h="1134141">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Self-created patents and copyrights</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Actual life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in month intangible is obtained</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Expensed</a:t>
                      </a:r>
                    </a:p>
                  </a:txBody>
                  <a:tcPr anchor="ctr"/>
                </a:tc>
                <a:extLst>
                  <a:ext uri="{0D108BD9-81ED-4DB2-BD59-A6C34878D82A}">
                    <a16:rowId xmlns:a16="http://schemas.microsoft.com/office/drawing/2014/main" val="10002"/>
                  </a:ext>
                </a:extLst>
              </a:tr>
              <a:tr h="1134141">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Purchased patents and copyrights</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Remaining life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in month intangible is obtained</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Expensed</a:t>
                      </a:r>
                    </a:p>
                  </a:txBody>
                  <a:tcPr anchor="ctr"/>
                </a:tc>
                <a:extLst>
                  <a:ext uri="{0D108BD9-81ED-4DB2-BD59-A6C34878D82A}">
                    <a16:rowId xmlns:a16="http://schemas.microsoft.com/office/drawing/2014/main" val="10003"/>
                  </a:ext>
                </a:extLst>
              </a:tr>
            </a:tbl>
          </a:graphicData>
        </a:graphic>
      </p:graphicFrame>
      <p:sp>
        <p:nvSpPr>
          <p:cNvPr id="4" name="Slide Number Placeholder 3">
            <a:extLst>
              <a:ext uri="{FF2B5EF4-FFF2-40B4-BE49-F238E27FC236}">
                <a16:creationId xmlns:a16="http://schemas.microsoft.com/office/drawing/2014/main" id="{1826A2F9-9646-46E5-989C-7AA4549661DC}"/>
              </a:ext>
            </a:extLst>
          </p:cNvPr>
          <p:cNvSpPr>
            <a:spLocks noGrp="1"/>
          </p:cNvSpPr>
          <p:nvPr>
            <p:ph type="sldNum" sz="quarter" idx="10"/>
          </p:nvPr>
        </p:nvSpPr>
        <p:spPr/>
        <p:txBody>
          <a:bodyPr/>
          <a:lstStyle/>
          <a:p>
            <a:r>
              <a:rPr lang="en-US" dirty="0"/>
              <a:t>10-</a:t>
            </a:r>
            <a:fld id="{847A6AB7-ED92-4CC2-895B-E46908831F7A}" type="slidenum">
              <a:rPr lang="en-US" smtClean="0"/>
              <a:pPr/>
              <a:t>41</a:t>
            </a:fld>
            <a:endParaRPr lang="en-US" dirty="0"/>
          </a:p>
        </p:txBody>
      </p:sp>
    </p:spTree>
    <p:extLst>
      <p:ext uri="{BB962C8B-B14F-4D97-AF65-F5344CB8AC3E}">
        <p14:creationId xmlns:p14="http://schemas.microsoft.com/office/powerpoint/2010/main" val="4462169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en-US" altLang="en-US" dirty="0"/>
              <a:t>A method taxpayers use to recover their capital investment in natural resources</a:t>
            </a:r>
          </a:p>
          <a:p>
            <a:r>
              <a:rPr lang="en-US" altLang="en-US" dirty="0"/>
              <a:t>Businesses compute annual depletion expense under both the cost and percentage depletion methods and they deduct the larger of the two.</a:t>
            </a:r>
          </a:p>
          <a:p>
            <a:r>
              <a:rPr lang="en-US" altLang="en-US" dirty="0"/>
              <a:t>Taxpayers must estimate or determine the number of units or reserves that remain at the beginning of the year and allocate a pro rata share of that basis to each unit that is extracted during the year.</a:t>
            </a:r>
          </a:p>
        </p:txBody>
      </p:sp>
      <p:sp>
        <p:nvSpPr>
          <p:cNvPr id="2" name="Title 1"/>
          <p:cNvSpPr>
            <a:spLocks noGrp="1"/>
          </p:cNvSpPr>
          <p:nvPr>
            <p:ph type="title"/>
          </p:nvPr>
        </p:nvSpPr>
        <p:spPr/>
        <p:txBody>
          <a:bodyPr/>
          <a:lstStyle/>
          <a:p>
            <a:r>
              <a:rPr lang="en-US" altLang="en-US" dirty="0"/>
              <a:t>Depletion (1 of 3)</a:t>
            </a:r>
            <a:endParaRPr lang="en-US" dirty="0"/>
          </a:p>
        </p:txBody>
      </p:sp>
      <p:sp>
        <p:nvSpPr>
          <p:cNvPr id="5" name="Slide Number Placeholder 4">
            <a:extLst>
              <a:ext uri="{FF2B5EF4-FFF2-40B4-BE49-F238E27FC236}">
                <a16:creationId xmlns:a16="http://schemas.microsoft.com/office/drawing/2014/main" id="{9D9F840E-D648-4686-B72F-594E02514EFC}"/>
              </a:ext>
            </a:extLst>
          </p:cNvPr>
          <p:cNvSpPr>
            <a:spLocks noGrp="1"/>
          </p:cNvSpPr>
          <p:nvPr>
            <p:ph type="sldNum" sz="quarter" idx="10"/>
          </p:nvPr>
        </p:nvSpPr>
        <p:spPr/>
        <p:txBody>
          <a:bodyPr/>
          <a:lstStyle/>
          <a:p>
            <a:r>
              <a:rPr lang="en-US" dirty="0"/>
              <a:t>10-</a:t>
            </a:r>
            <a:fld id="{847A6AB7-ED92-4CC2-895B-E46908831F7A}" type="slidenum">
              <a:rPr lang="en-US" smtClean="0"/>
              <a:pPr/>
              <a:t>42</a:t>
            </a:fld>
            <a:endParaRPr lang="en-US" dirty="0"/>
          </a:p>
        </p:txBody>
      </p:sp>
    </p:spTree>
    <p:extLst>
      <p:ext uri="{BB962C8B-B14F-4D97-AF65-F5344CB8AC3E}">
        <p14:creationId xmlns:p14="http://schemas.microsoft.com/office/powerpoint/2010/main" val="15826711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Once entire cost is recovered, businesses are not allowed to use cost depletion to determine depletion deduction.</a:t>
            </a:r>
          </a:p>
          <a:p>
            <a:r>
              <a:rPr lang="en-US" altLang="en-US" dirty="0"/>
              <a:t>The amount of percentage depletion for a natural resource business activity is determined by multiplying the gross income from the resource extraction activity by a fixed percentage based on the type of natural resource as indicated in Exhibit 10-16.</a:t>
            </a:r>
          </a:p>
        </p:txBody>
      </p:sp>
      <p:sp>
        <p:nvSpPr>
          <p:cNvPr id="2" name="Title 1"/>
          <p:cNvSpPr>
            <a:spLocks noGrp="1"/>
          </p:cNvSpPr>
          <p:nvPr>
            <p:ph type="title"/>
          </p:nvPr>
        </p:nvSpPr>
        <p:spPr/>
        <p:txBody>
          <a:bodyPr/>
          <a:lstStyle/>
          <a:p>
            <a:r>
              <a:rPr lang="en-US" altLang="en-US" dirty="0"/>
              <a:t>Depletion (2 of 3)</a:t>
            </a:r>
            <a:endParaRPr lang="en-US" dirty="0"/>
          </a:p>
        </p:txBody>
      </p:sp>
      <p:sp>
        <p:nvSpPr>
          <p:cNvPr id="8" name="Slide Number Placeholder 7">
            <a:extLst>
              <a:ext uri="{FF2B5EF4-FFF2-40B4-BE49-F238E27FC236}">
                <a16:creationId xmlns:a16="http://schemas.microsoft.com/office/drawing/2014/main" id="{40C683A8-68D7-442D-B8F1-653A548EBB23}"/>
              </a:ext>
            </a:extLst>
          </p:cNvPr>
          <p:cNvSpPr>
            <a:spLocks noGrp="1"/>
          </p:cNvSpPr>
          <p:nvPr>
            <p:ph type="sldNum" sz="quarter" idx="10"/>
          </p:nvPr>
        </p:nvSpPr>
        <p:spPr/>
        <p:txBody>
          <a:bodyPr/>
          <a:lstStyle/>
          <a:p>
            <a:r>
              <a:rPr lang="en-US" dirty="0"/>
              <a:t>10-</a:t>
            </a:r>
            <a:fld id="{847A6AB7-ED92-4CC2-895B-E46908831F7A}" type="slidenum">
              <a:rPr lang="en-US" smtClean="0"/>
              <a:pPr/>
              <a:t>43</a:t>
            </a:fld>
            <a:endParaRPr lang="en-US" dirty="0"/>
          </a:p>
        </p:txBody>
      </p:sp>
    </p:spTree>
    <p:extLst>
      <p:ext uri="{BB962C8B-B14F-4D97-AF65-F5344CB8AC3E}">
        <p14:creationId xmlns:p14="http://schemas.microsoft.com/office/powerpoint/2010/main" val="31457096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sz="2400" dirty="0"/>
              <a:t>EXHIBIT 10-16 Applicable Percentage Depletion Rates</a:t>
            </a:r>
          </a:p>
        </p:txBody>
      </p:sp>
      <p:sp>
        <p:nvSpPr>
          <p:cNvPr id="2" name="Title 1"/>
          <p:cNvSpPr>
            <a:spLocks noGrp="1"/>
          </p:cNvSpPr>
          <p:nvPr>
            <p:ph type="title"/>
          </p:nvPr>
        </p:nvSpPr>
        <p:spPr/>
        <p:txBody>
          <a:bodyPr/>
          <a:lstStyle/>
          <a:p>
            <a:r>
              <a:rPr lang="en-US" altLang="en-US" dirty="0"/>
              <a:t>Depletion (3 of 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883809951"/>
              </p:ext>
            </p:extLst>
          </p:nvPr>
        </p:nvGraphicFramePr>
        <p:xfrm>
          <a:off x="457200" y="2508719"/>
          <a:ext cx="8229600" cy="3034662"/>
        </p:xfrm>
        <a:graphic>
          <a:graphicData uri="http://schemas.openxmlformats.org/drawingml/2006/table">
            <a:tbl>
              <a:tblPr firstRow="1" firstCol="1" bandRow="1">
                <a:tableStyleId>{5940675A-B579-460E-94D1-54222C63F5DA}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500354">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Statutory Percentage</a:t>
                      </a:r>
                    </a:p>
                  </a:txBody>
                  <a:tcPr marL="68580" marR="68580" marT="0" marB="0" anchor="ctr"/>
                </a:tc>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Natural Resources (partial list)</a:t>
                      </a:r>
                    </a:p>
                  </a:txBody>
                  <a:tcPr marL="68580" marR="68580" marT="0" marB="0" anchor="ctr"/>
                </a:tc>
                <a:extLst>
                  <a:ext uri="{0D108BD9-81ED-4DB2-BD59-A6C34878D82A}">
                    <a16:rowId xmlns:a16="http://schemas.microsoft.com/office/drawing/2014/main" val="10000"/>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5 percent [§613(b)(6)]</a:t>
                      </a:r>
                    </a:p>
                  </a:txBody>
                  <a:tcPr marL="68580" marR="68580" marT="0" marB="0" anchor="ctr"/>
                </a:tc>
                <a:tc>
                  <a:txBody>
                    <a:bodyPr/>
                    <a:lstStyle/>
                    <a:p>
                      <a:pPr marL="0" marR="0" algn="l">
                        <a:lnSpc>
                          <a:spcPct val="115000"/>
                        </a:lnSpc>
                        <a:spcBef>
                          <a:spcPts val="0"/>
                        </a:spcBef>
                        <a:spcAft>
                          <a:spcPts val="0"/>
                        </a:spcAft>
                        <a:tabLst>
                          <a:tab pos="914400" algn="l"/>
                        </a:tabLst>
                      </a:pPr>
                      <a:r>
                        <a:rPr lang="en-US" sz="1600" dirty="0">
                          <a:effectLst/>
                          <a:latin typeface="Verdana" pitchFamily="34" charset="0"/>
                          <a:ea typeface="Verdana" pitchFamily="34" charset="0"/>
                          <a:cs typeface="Verdana" pitchFamily="34" charset="0"/>
                        </a:rPr>
                        <a:t>Gravel, pumice, and stone</a:t>
                      </a:r>
                    </a:p>
                  </a:txBody>
                  <a:tcPr marL="68580" marR="68580" marT="0" marB="0" anchor="ctr"/>
                </a:tc>
                <a:extLst>
                  <a:ext uri="{0D108BD9-81ED-4DB2-BD59-A6C34878D82A}">
                    <a16:rowId xmlns:a16="http://schemas.microsoft.com/office/drawing/2014/main" val="10001"/>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14 percent [§613(b)(3)]</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Asphalt rock, clay, and other metals</a:t>
                      </a:r>
                    </a:p>
                  </a:txBody>
                  <a:tcPr marL="68580" marR="68580" marT="0" marB="0" anchor="ctr"/>
                </a:tc>
                <a:extLst>
                  <a:ext uri="{0D108BD9-81ED-4DB2-BD59-A6C34878D82A}">
                    <a16:rowId xmlns:a16="http://schemas.microsoft.com/office/drawing/2014/main" val="10002"/>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15 percent [§613(b)(2)]</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Gold, copper, oil shale, and silver</a:t>
                      </a:r>
                    </a:p>
                  </a:txBody>
                  <a:tcPr marL="68580" marR="68580" marT="0" marB="0" anchor="ctr"/>
                </a:tc>
                <a:extLst>
                  <a:ext uri="{0D108BD9-81ED-4DB2-BD59-A6C34878D82A}">
                    <a16:rowId xmlns:a16="http://schemas.microsoft.com/office/drawing/2014/main" val="10003"/>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15 percent [§613A(c)(1)]</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Domestic oil and gas</a:t>
                      </a:r>
                    </a:p>
                  </a:txBody>
                  <a:tcPr marL="68580" marR="68580" marT="0" marB="0" anchor="ctr"/>
                </a:tc>
                <a:extLst>
                  <a:ext uri="{0D108BD9-81ED-4DB2-BD59-A6C34878D82A}">
                    <a16:rowId xmlns:a16="http://schemas.microsoft.com/office/drawing/2014/main" val="10004"/>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22 percent [§613(b)(1)]</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Platinum, sulfur, uranium, and titanium</a:t>
                      </a:r>
                    </a:p>
                  </a:txBody>
                  <a:tcPr marL="68580" marR="68580" marT="0" marB="0" anchor="ctr"/>
                </a:tc>
                <a:extLst>
                  <a:ext uri="{0D108BD9-81ED-4DB2-BD59-A6C34878D82A}">
                    <a16:rowId xmlns:a16="http://schemas.microsoft.com/office/drawing/2014/main" val="10005"/>
                  </a:ext>
                </a:extLst>
              </a:tr>
            </a:tbl>
          </a:graphicData>
        </a:graphic>
      </p:graphicFrame>
      <p:sp>
        <p:nvSpPr>
          <p:cNvPr id="5" name="Slide Number Placeholder 4">
            <a:extLst>
              <a:ext uri="{FF2B5EF4-FFF2-40B4-BE49-F238E27FC236}">
                <a16:creationId xmlns:a16="http://schemas.microsoft.com/office/drawing/2014/main" id="{80B70947-7B7A-4CA4-9FD9-8EB4AABB54A3}"/>
              </a:ext>
            </a:extLst>
          </p:cNvPr>
          <p:cNvSpPr>
            <a:spLocks noGrp="1"/>
          </p:cNvSpPr>
          <p:nvPr>
            <p:ph type="sldNum" sz="quarter" idx="10"/>
          </p:nvPr>
        </p:nvSpPr>
        <p:spPr/>
        <p:txBody>
          <a:bodyPr/>
          <a:lstStyle/>
          <a:p>
            <a:r>
              <a:rPr lang="en-US" dirty="0"/>
              <a:t>10-</a:t>
            </a:r>
            <a:fld id="{847A6AB7-ED92-4CC2-895B-E46908831F7A}" type="slidenum">
              <a:rPr lang="en-US" smtClean="0"/>
              <a:pPr/>
              <a:t>44</a:t>
            </a:fld>
            <a:endParaRPr lang="en-US" dirty="0"/>
          </a:p>
        </p:txBody>
      </p:sp>
    </p:spTree>
    <p:extLst>
      <p:ext uri="{BB962C8B-B14F-4D97-AF65-F5344CB8AC3E}">
        <p14:creationId xmlns:p14="http://schemas.microsoft.com/office/powerpoint/2010/main" val="13475682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Scrap-Happy purchases a tract of forest land that it plans to use to harvest trees to produce scrapbook paper. It is estimated that the tract contains 30,000 board feet of timber. The original cost of the property is $75,000, of which $60,000 is allocated to the timber and $15,000 to the land. </a:t>
            </a:r>
          </a:p>
        </p:txBody>
      </p:sp>
      <p:sp>
        <p:nvSpPr>
          <p:cNvPr id="2" name="Title 1"/>
          <p:cNvSpPr>
            <a:spLocks noGrp="1"/>
          </p:cNvSpPr>
          <p:nvPr>
            <p:ph type="title"/>
          </p:nvPr>
        </p:nvSpPr>
        <p:spPr/>
        <p:txBody>
          <a:bodyPr/>
          <a:lstStyle/>
          <a:p>
            <a:r>
              <a:rPr lang="en-US" altLang="en-US" dirty="0"/>
              <a:t>Cost Depletion Example </a:t>
            </a:r>
            <a:br>
              <a:rPr lang="en-US" altLang="en-US" dirty="0"/>
            </a:br>
            <a:r>
              <a:rPr lang="en-US" altLang="en-US" dirty="0"/>
              <a:t>(1 of 2)</a:t>
            </a:r>
            <a:endParaRPr lang="en-US" dirty="0"/>
          </a:p>
        </p:txBody>
      </p:sp>
      <p:sp>
        <p:nvSpPr>
          <p:cNvPr id="5" name="Slide Number Placeholder 4">
            <a:extLst>
              <a:ext uri="{FF2B5EF4-FFF2-40B4-BE49-F238E27FC236}">
                <a16:creationId xmlns:a16="http://schemas.microsoft.com/office/drawing/2014/main" id="{BDB455AF-16D0-4EDD-A86B-C9E056F94FA2}"/>
              </a:ext>
            </a:extLst>
          </p:cNvPr>
          <p:cNvSpPr>
            <a:spLocks noGrp="1"/>
          </p:cNvSpPr>
          <p:nvPr>
            <p:ph type="sldNum" sz="quarter" idx="10"/>
          </p:nvPr>
        </p:nvSpPr>
        <p:spPr/>
        <p:txBody>
          <a:bodyPr/>
          <a:lstStyle/>
          <a:p>
            <a:r>
              <a:rPr lang="en-US" dirty="0"/>
              <a:t>10-</a:t>
            </a:r>
            <a:fld id="{847A6AB7-ED92-4CC2-895B-E46908831F7A}" type="slidenum">
              <a:rPr lang="en-US" smtClean="0"/>
              <a:pPr/>
              <a:t>45</a:t>
            </a:fld>
            <a:endParaRPr lang="en-US" dirty="0"/>
          </a:p>
        </p:txBody>
      </p:sp>
    </p:spTree>
    <p:extLst>
      <p:ext uri="{BB962C8B-B14F-4D97-AF65-F5344CB8AC3E}">
        <p14:creationId xmlns:p14="http://schemas.microsoft.com/office/powerpoint/2010/main" val="12205376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What is the cost depletion per board foot?</a:t>
            </a:r>
          </a:p>
          <a:p>
            <a:pPr lvl="1"/>
            <a:r>
              <a:rPr lang="en-US" altLang="en-US" dirty="0"/>
              <a:t>Answer: $60,000 basis/30,000 ft = $2/ft</a:t>
            </a:r>
          </a:p>
          <a:p>
            <a:r>
              <a:rPr lang="en-US" altLang="en-US" dirty="0"/>
              <a:t>If the company uses 10,000 board feet during the first year, how much will they expense under the cost depletion method?</a:t>
            </a:r>
          </a:p>
          <a:p>
            <a:pPr lvl="1"/>
            <a:r>
              <a:rPr lang="en-US" altLang="en-US" dirty="0"/>
              <a:t>Answer: 10,000 ft. × $2/ft = $20,000</a:t>
            </a:r>
          </a:p>
          <a:p>
            <a:pPr lvl="1"/>
            <a:r>
              <a:rPr lang="en-US" altLang="en-US" dirty="0"/>
              <a:t>OR $60,000 basis × 33.33% resource used = $20,000</a:t>
            </a:r>
          </a:p>
        </p:txBody>
      </p:sp>
      <p:sp>
        <p:nvSpPr>
          <p:cNvPr id="2" name="Title 1"/>
          <p:cNvSpPr>
            <a:spLocks noGrp="1"/>
          </p:cNvSpPr>
          <p:nvPr>
            <p:ph type="title"/>
          </p:nvPr>
        </p:nvSpPr>
        <p:spPr/>
        <p:txBody>
          <a:bodyPr/>
          <a:lstStyle/>
          <a:p>
            <a:r>
              <a:rPr lang="en-US" altLang="en-US" dirty="0"/>
              <a:t>Cost Depletion Example </a:t>
            </a:r>
            <a:br>
              <a:rPr lang="en-US" altLang="en-US" dirty="0"/>
            </a:br>
            <a:r>
              <a:rPr lang="en-US" altLang="en-US" dirty="0"/>
              <a:t>(2 of 2)</a:t>
            </a:r>
            <a:endParaRPr lang="en-US" dirty="0"/>
          </a:p>
        </p:txBody>
      </p:sp>
      <p:sp>
        <p:nvSpPr>
          <p:cNvPr id="5" name="Slide Number Placeholder 4">
            <a:extLst>
              <a:ext uri="{FF2B5EF4-FFF2-40B4-BE49-F238E27FC236}">
                <a16:creationId xmlns:a16="http://schemas.microsoft.com/office/drawing/2014/main" id="{2706BF39-070D-4AD3-9F87-535C210BA041}"/>
              </a:ext>
            </a:extLst>
          </p:cNvPr>
          <p:cNvSpPr>
            <a:spLocks noGrp="1"/>
          </p:cNvSpPr>
          <p:nvPr>
            <p:ph type="sldNum" sz="quarter" idx="10"/>
          </p:nvPr>
        </p:nvSpPr>
        <p:spPr/>
        <p:txBody>
          <a:bodyPr/>
          <a:lstStyle/>
          <a:p>
            <a:r>
              <a:rPr lang="en-US" dirty="0"/>
              <a:t>10-</a:t>
            </a:r>
            <a:fld id="{847A6AB7-ED92-4CC2-895B-E46908831F7A}" type="slidenum">
              <a:rPr lang="en-US" smtClean="0"/>
              <a:pPr/>
              <a:t>46</a:t>
            </a:fld>
            <a:endParaRPr lang="en-US" dirty="0"/>
          </a:p>
        </p:txBody>
      </p:sp>
    </p:spTree>
    <p:extLst>
      <p:ext uri="{BB962C8B-B14F-4D97-AF65-F5344CB8AC3E}">
        <p14:creationId xmlns:p14="http://schemas.microsoft.com/office/powerpoint/2010/main" val="34133348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
        <p:nvSpPr>
          <p:cNvPr id="3" name="Slide Number Placeholder 2">
            <a:extLst>
              <a:ext uri="{FF2B5EF4-FFF2-40B4-BE49-F238E27FC236}">
                <a16:creationId xmlns:a16="http://schemas.microsoft.com/office/drawing/2014/main" id="{84BF64F5-3268-4744-83E7-90BD68E07B73}"/>
              </a:ext>
            </a:extLst>
          </p:cNvPr>
          <p:cNvSpPr>
            <a:spLocks noGrp="1"/>
          </p:cNvSpPr>
          <p:nvPr>
            <p:ph type="sldNum" sz="quarter" idx="10"/>
          </p:nvPr>
        </p:nvSpPr>
        <p:spPr/>
        <p:txBody>
          <a:bodyPr/>
          <a:lstStyle/>
          <a:p>
            <a:r>
              <a:rPr lang="en-US" dirty="0"/>
              <a:t>10-</a:t>
            </a:r>
            <a:fld id="{847A6AB7-ED92-4CC2-895B-E46908831F7A}" type="slidenum">
              <a:rPr lang="en-US" smtClean="0"/>
              <a:pPr/>
              <a:t>47</a:t>
            </a:fld>
            <a:endParaRPr lang="en-US" dirty="0"/>
          </a:p>
        </p:txBody>
      </p:sp>
    </p:spTree>
    <p:extLst>
      <p:ext uri="{BB962C8B-B14F-4D97-AF65-F5344CB8AC3E}">
        <p14:creationId xmlns:p14="http://schemas.microsoft.com/office/powerpoint/2010/main" val="3375431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Different methods to recover the costs of assets </a:t>
            </a:r>
          </a:p>
          <a:p>
            <a:pPr lvl="1"/>
            <a:r>
              <a:rPr lang="en-US" altLang="en-US" dirty="0"/>
              <a:t>Depreciation: Deducting the cost of tangible personal and real property (other than land) over a specific period of time </a:t>
            </a:r>
          </a:p>
          <a:p>
            <a:pPr lvl="1"/>
            <a:r>
              <a:rPr lang="en-US" altLang="en-US" dirty="0"/>
              <a:t>Amortization: Deducting the cost of intangible property over a specific period of time </a:t>
            </a:r>
          </a:p>
          <a:p>
            <a:pPr lvl="1"/>
            <a:r>
              <a:rPr lang="en-US" altLang="en-US" dirty="0"/>
              <a:t>Depletion: Deducting the cost of natural resources over time </a:t>
            </a:r>
          </a:p>
        </p:txBody>
      </p:sp>
      <p:sp>
        <p:nvSpPr>
          <p:cNvPr id="2" name="Title 1"/>
          <p:cNvSpPr>
            <a:spLocks noGrp="1"/>
          </p:cNvSpPr>
          <p:nvPr>
            <p:ph type="title"/>
          </p:nvPr>
        </p:nvSpPr>
        <p:spPr/>
        <p:txBody>
          <a:bodyPr/>
          <a:lstStyle/>
          <a:p>
            <a:r>
              <a:rPr lang="en-US" altLang="en-US" dirty="0"/>
              <a:t>Cost Recovery (2 of 4)</a:t>
            </a:r>
            <a:endParaRPr lang="en-US" dirty="0"/>
          </a:p>
        </p:txBody>
      </p:sp>
      <p:sp>
        <p:nvSpPr>
          <p:cNvPr id="5" name="Slide Number Placeholder 4">
            <a:extLst>
              <a:ext uri="{FF2B5EF4-FFF2-40B4-BE49-F238E27FC236}">
                <a16:creationId xmlns:a16="http://schemas.microsoft.com/office/drawing/2014/main" id="{44E1ECD9-591A-4412-9DE5-7749B1682C5D}"/>
              </a:ext>
            </a:extLst>
          </p:cNvPr>
          <p:cNvSpPr>
            <a:spLocks noGrp="1"/>
          </p:cNvSpPr>
          <p:nvPr>
            <p:ph type="sldNum" sz="quarter" idx="10"/>
          </p:nvPr>
        </p:nvSpPr>
        <p:spPr/>
        <p:txBody>
          <a:bodyPr/>
          <a:lstStyle/>
          <a:p>
            <a:r>
              <a:rPr lang="en-US" dirty="0"/>
              <a:t>10-</a:t>
            </a:r>
            <a:fld id="{847A6AB7-ED92-4CC2-895B-E46908831F7A}" type="slidenum">
              <a:rPr lang="en-US" smtClean="0"/>
              <a:pPr/>
              <a:t>5</a:t>
            </a:fld>
            <a:endParaRPr lang="en-US" dirty="0"/>
          </a:p>
        </p:txBody>
      </p:sp>
    </p:spTree>
    <p:extLst>
      <p:ext uri="{BB962C8B-B14F-4D97-AF65-F5344CB8AC3E}">
        <p14:creationId xmlns:p14="http://schemas.microsoft.com/office/powerpoint/2010/main" val="3892144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altLang="en-US" dirty="0"/>
              <a:t>Basis for Cost Recovery</a:t>
            </a:r>
          </a:p>
          <a:p>
            <a:pPr lvl="1"/>
            <a:r>
              <a:rPr lang="en-US" altLang="en-US" dirty="0"/>
              <a:t>Once the use of purchased assets is started, recouping the cost of assets also starts.</a:t>
            </a:r>
          </a:p>
          <a:p>
            <a:pPr lvl="1"/>
            <a:r>
              <a:rPr lang="en-US" altLang="en-US" dirty="0"/>
              <a:t>Initial basis reduces when cost is recovered through cost recovery deductions, which is called asset’s adjusted basis or tax basis.</a:t>
            </a:r>
          </a:p>
          <a:p>
            <a:pPr lvl="1"/>
            <a:r>
              <a:rPr lang="en-US" altLang="en-US" dirty="0"/>
              <a:t>Asset’s adjusted tax basis = asset’s initial basis minus accumulated depreciation (amortization or depletion).</a:t>
            </a:r>
          </a:p>
        </p:txBody>
      </p:sp>
      <p:sp>
        <p:nvSpPr>
          <p:cNvPr id="7" name="Title 6"/>
          <p:cNvSpPr>
            <a:spLocks noGrp="1"/>
          </p:cNvSpPr>
          <p:nvPr>
            <p:ph type="title"/>
          </p:nvPr>
        </p:nvSpPr>
        <p:spPr/>
        <p:txBody>
          <a:bodyPr/>
          <a:lstStyle/>
          <a:p>
            <a:r>
              <a:rPr lang="en-US" altLang="en-US" dirty="0"/>
              <a:t>Cost Recovery (3 of 4)</a:t>
            </a:r>
            <a:endParaRPr lang="en-US" dirty="0"/>
          </a:p>
        </p:txBody>
      </p:sp>
      <p:sp>
        <p:nvSpPr>
          <p:cNvPr id="4" name="Slide Number Placeholder 3">
            <a:extLst>
              <a:ext uri="{FF2B5EF4-FFF2-40B4-BE49-F238E27FC236}">
                <a16:creationId xmlns:a16="http://schemas.microsoft.com/office/drawing/2014/main" id="{9CB23CC0-E1EE-4611-8CA2-C10D9803A17D}"/>
              </a:ext>
            </a:extLst>
          </p:cNvPr>
          <p:cNvSpPr>
            <a:spLocks noGrp="1"/>
          </p:cNvSpPr>
          <p:nvPr>
            <p:ph type="sldNum" sz="quarter" idx="10"/>
          </p:nvPr>
        </p:nvSpPr>
        <p:spPr/>
        <p:txBody>
          <a:bodyPr/>
          <a:lstStyle/>
          <a:p>
            <a:r>
              <a:rPr lang="en-US" dirty="0"/>
              <a:t>10-</a:t>
            </a:r>
            <a:fld id="{847A6AB7-ED92-4CC2-895B-E46908831F7A}" type="slidenum">
              <a:rPr lang="en-US" smtClean="0"/>
              <a:pPr/>
              <a:t>6</a:t>
            </a:fld>
            <a:endParaRPr lang="en-US" dirty="0"/>
          </a:p>
        </p:txBody>
      </p:sp>
    </p:spTree>
    <p:extLst>
      <p:ext uri="{BB962C8B-B14F-4D97-AF65-F5344CB8AC3E}">
        <p14:creationId xmlns:p14="http://schemas.microsoft.com/office/powerpoint/2010/main" val="1721890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lstStyle/>
          <a:p>
            <a:pPr marL="0" indent="0">
              <a:buNone/>
            </a:pPr>
            <a:r>
              <a:rPr lang="en-US" dirty="0"/>
              <a:t>EXHIBIT 10-1 Assets and Cost Recovery</a:t>
            </a:r>
          </a:p>
        </p:txBody>
      </p:sp>
      <p:sp>
        <p:nvSpPr>
          <p:cNvPr id="2" name="Title 1"/>
          <p:cNvSpPr>
            <a:spLocks noGrp="1"/>
          </p:cNvSpPr>
          <p:nvPr>
            <p:ph type="title"/>
          </p:nvPr>
        </p:nvSpPr>
        <p:spPr/>
        <p:txBody>
          <a:bodyPr/>
          <a:lstStyle/>
          <a:p>
            <a:r>
              <a:rPr lang="en-US" altLang="en-US" dirty="0"/>
              <a:t>Cost Recovery (4 of 4)</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4054733763"/>
              </p:ext>
            </p:extLst>
          </p:nvPr>
        </p:nvGraphicFramePr>
        <p:xfrm>
          <a:off x="609600" y="2209801"/>
          <a:ext cx="7924800" cy="4038599"/>
        </p:xfrm>
        <a:graphic>
          <a:graphicData uri="http://schemas.openxmlformats.org/drawingml/2006/table">
            <a:tbl>
              <a:tblPr firstRow="1" firstCol="1" bandRow="1">
                <a:tableStyleId>{5940675A-B579-460E-94D1-54222C63F5DA}</a:tableStyleId>
              </a:tblPr>
              <a:tblGrid>
                <a:gridCol w="5213872">
                  <a:extLst>
                    <a:ext uri="{9D8B030D-6E8A-4147-A177-3AD203B41FA5}">
                      <a16:colId xmlns:a16="http://schemas.microsoft.com/office/drawing/2014/main" val="20000"/>
                    </a:ext>
                  </a:extLst>
                </a:gridCol>
                <a:gridCol w="2710928">
                  <a:extLst>
                    <a:ext uri="{9D8B030D-6E8A-4147-A177-3AD203B41FA5}">
                      <a16:colId xmlns:a16="http://schemas.microsoft.com/office/drawing/2014/main" val="20001"/>
                    </a:ext>
                  </a:extLst>
                </a:gridCol>
              </a:tblGrid>
              <a:tr h="359128">
                <a:tc>
                  <a:txBody>
                    <a:bodyPr/>
                    <a:lstStyle/>
                    <a:p>
                      <a:pPr marL="0" marR="0" algn="ctr">
                        <a:lnSpc>
                          <a:spcPct val="115000"/>
                        </a:lnSpc>
                        <a:spcBef>
                          <a:spcPts val="0"/>
                        </a:spcBef>
                        <a:spcAft>
                          <a:spcPts val="0"/>
                        </a:spcAft>
                      </a:pPr>
                      <a:r>
                        <a:rPr lang="en-US" sz="1400" b="1" dirty="0">
                          <a:effectLst/>
                          <a:latin typeface="Verdana" pitchFamily="34" charset="0"/>
                          <a:ea typeface="Verdana" pitchFamily="34" charset="0"/>
                          <a:cs typeface="Verdana" pitchFamily="34" charset="0"/>
                        </a:rPr>
                        <a:t>Asset Type </a:t>
                      </a:r>
                    </a:p>
                  </a:txBody>
                  <a:tcPr marL="68580" marR="68580" marT="0" marB="0" anchor="ctr"/>
                </a:tc>
                <a:tc>
                  <a:txBody>
                    <a:bodyPr/>
                    <a:lstStyle/>
                    <a:p>
                      <a:pPr marL="0" marR="0" algn="ctr">
                        <a:lnSpc>
                          <a:spcPct val="115000"/>
                        </a:lnSpc>
                        <a:spcBef>
                          <a:spcPts val="0"/>
                        </a:spcBef>
                        <a:spcAft>
                          <a:spcPts val="0"/>
                        </a:spcAft>
                      </a:pPr>
                      <a:r>
                        <a:rPr lang="en-US" sz="1400" b="1" dirty="0">
                          <a:effectLst/>
                          <a:latin typeface="Verdana" pitchFamily="34" charset="0"/>
                          <a:ea typeface="Verdana" pitchFamily="34" charset="0"/>
                          <a:cs typeface="Verdana" pitchFamily="34" charset="0"/>
                        </a:rPr>
                        <a:t>Cost Recovery Method</a:t>
                      </a:r>
                    </a:p>
                  </a:txBody>
                  <a:tcPr marL="68580" marR="68580" marT="0" marB="0" anchor="ctr"/>
                </a:tc>
                <a:extLst>
                  <a:ext uri="{0D108BD9-81ED-4DB2-BD59-A6C34878D82A}">
                    <a16:rowId xmlns:a16="http://schemas.microsoft.com/office/drawing/2014/main" val="10000"/>
                  </a:ext>
                </a:extLst>
              </a:tr>
              <a:tr h="1076107">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Personal property </a:t>
                      </a:r>
                      <a:r>
                        <a:rPr lang="en-US" sz="1400" dirty="0">
                          <a:effectLst/>
                          <a:latin typeface="Verdana" pitchFamily="34" charset="0"/>
                          <a:ea typeface="Verdana" pitchFamily="34" charset="0"/>
                          <a:cs typeface="Verdana" pitchFamily="34" charset="0"/>
                        </a:rPr>
                        <a:t>is comprised of tangible assets such as automobiles, equipment, and machinery.</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Depreciation</a:t>
                      </a:r>
                    </a:p>
                  </a:txBody>
                  <a:tcPr marL="68580" marR="68580" marT="0" marB="0" anchor="ctr"/>
                </a:tc>
                <a:extLst>
                  <a:ext uri="{0D108BD9-81ED-4DB2-BD59-A6C34878D82A}">
                    <a16:rowId xmlns:a16="http://schemas.microsoft.com/office/drawing/2014/main" val="10001"/>
                  </a:ext>
                </a:extLst>
              </a:tr>
              <a:tr h="740623">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Real property </a:t>
                      </a:r>
                      <a:r>
                        <a:rPr lang="en-US" sz="1400" dirty="0">
                          <a:effectLst/>
                          <a:latin typeface="Verdana" pitchFamily="34" charset="0"/>
                          <a:ea typeface="Verdana" pitchFamily="34" charset="0"/>
                          <a:cs typeface="Verdana" pitchFamily="34" charset="0"/>
                        </a:rPr>
                        <a:t>comprises buildings and land (although land is nondepreciable).</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Depreciation</a:t>
                      </a:r>
                    </a:p>
                  </a:txBody>
                  <a:tcPr marL="68580" marR="68580" marT="0" marB="0" anchor="ctr"/>
                </a:tc>
                <a:extLst>
                  <a:ext uri="{0D108BD9-81ED-4DB2-BD59-A6C34878D82A}">
                    <a16:rowId xmlns:a16="http://schemas.microsoft.com/office/drawing/2014/main" val="10002"/>
                  </a:ext>
                </a:extLst>
              </a:tr>
              <a:tr h="740623">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Intangible assets </a:t>
                      </a:r>
                      <a:r>
                        <a:rPr lang="en-US" sz="1400" dirty="0">
                          <a:effectLst/>
                          <a:latin typeface="Verdana" pitchFamily="34" charset="0"/>
                          <a:ea typeface="Verdana" pitchFamily="34" charset="0"/>
                          <a:cs typeface="Verdana" pitchFamily="34" charset="0"/>
                        </a:rPr>
                        <a:t>are nonphysical assets such as goodwill and patents.</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Amortization</a:t>
                      </a:r>
                    </a:p>
                  </a:txBody>
                  <a:tcPr marL="68580" marR="68580" marT="0" marB="0" anchor="ctr"/>
                </a:tc>
                <a:extLst>
                  <a:ext uri="{0D108BD9-81ED-4DB2-BD59-A6C34878D82A}">
                    <a16:rowId xmlns:a16="http://schemas.microsoft.com/office/drawing/2014/main" val="10003"/>
                  </a:ext>
                </a:extLst>
              </a:tr>
              <a:tr h="1122118">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Natural resources </a:t>
                      </a:r>
                      <a:r>
                        <a:rPr lang="en-US" sz="1400" dirty="0">
                          <a:effectLst/>
                          <a:latin typeface="Verdana" pitchFamily="34" charset="0"/>
                          <a:ea typeface="Verdana" pitchFamily="34" charset="0"/>
                          <a:cs typeface="Verdana" pitchFamily="34" charset="0"/>
                        </a:rPr>
                        <a:t>are commodities that are considered valuable in their natural form, such as oil, coal, timber, and gold.</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Depletion</a:t>
                      </a:r>
                    </a:p>
                  </a:txBody>
                  <a:tcPr marL="68580" marR="68580" marT="0" marB="0" anchor="ctr"/>
                </a:tc>
                <a:extLst>
                  <a:ext uri="{0D108BD9-81ED-4DB2-BD59-A6C34878D82A}">
                    <a16:rowId xmlns:a16="http://schemas.microsoft.com/office/drawing/2014/main" val="10004"/>
                  </a:ext>
                </a:extLst>
              </a:tr>
            </a:tbl>
          </a:graphicData>
        </a:graphic>
      </p:graphicFrame>
      <p:sp>
        <p:nvSpPr>
          <p:cNvPr id="5" name="Slide Number Placeholder 4">
            <a:extLst>
              <a:ext uri="{FF2B5EF4-FFF2-40B4-BE49-F238E27FC236}">
                <a16:creationId xmlns:a16="http://schemas.microsoft.com/office/drawing/2014/main" id="{BA1CA7CB-EDF5-4884-9027-E0CE04A4869B}"/>
              </a:ext>
            </a:extLst>
          </p:cNvPr>
          <p:cNvSpPr>
            <a:spLocks noGrp="1"/>
          </p:cNvSpPr>
          <p:nvPr>
            <p:ph type="sldNum" sz="quarter" idx="10"/>
          </p:nvPr>
        </p:nvSpPr>
        <p:spPr/>
        <p:txBody>
          <a:bodyPr/>
          <a:lstStyle/>
          <a:p>
            <a:r>
              <a:rPr lang="en-US" dirty="0"/>
              <a:t>10-</a:t>
            </a:r>
            <a:fld id="{847A6AB7-ED92-4CC2-895B-E46908831F7A}" type="slidenum">
              <a:rPr lang="en-US" smtClean="0"/>
              <a:pPr/>
              <a:t>7</a:t>
            </a:fld>
            <a:endParaRPr lang="en-US" dirty="0"/>
          </a:p>
        </p:txBody>
      </p:sp>
    </p:spTree>
    <p:extLst>
      <p:ext uri="{BB962C8B-B14F-4D97-AF65-F5344CB8AC3E}">
        <p14:creationId xmlns:p14="http://schemas.microsoft.com/office/powerpoint/2010/main" val="1244646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lnSpcReduction="10000"/>
          </a:bodyPr>
          <a:lstStyle/>
          <a:p>
            <a:r>
              <a:rPr lang="en-US" altLang="en-US" sz="2400" dirty="0"/>
              <a:t>Scrap-Happy Inc., a scrapbooking retail chain, purchased an old office building for $175,000 for use in expanding its current operations. An additional $15,000 was spent painting and remodeling the building in preparation for its opening. </a:t>
            </a:r>
          </a:p>
          <a:p>
            <a:r>
              <a:rPr lang="en-US" altLang="en-US" sz="2400" dirty="0"/>
              <a:t>Two years later, a Scrap-Happy employee discovered that several leaks in the roof were causing serious water damage to the store’s inventory; the company spent $50,000 to reroof the building.</a:t>
            </a:r>
          </a:p>
          <a:p>
            <a:r>
              <a:rPr lang="en-US" altLang="en-US" sz="2400" dirty="0"/>
              <a:t>Every six months, Scrap-Happy pays $500 to have the carpet professionally cleaned.</a:t>
            </a:r>
          </a:p>
        </p:txBody>
      </p:sp>
      <p:sp>
        <p:nvSpPr>
          <p:cNvPr id="7" name="Title 6"/>
          <p:cNvSpPr>
            <a:spLocks noGrp="1"/>
          </p:cNvSpPr>
          <p:nvPr>
            <p:ph type="title"/>
          </p:nvPr>
        </p:nvSpPr>
        <p:spPr/>
        <p:txBody>
          <a:bodyPr/>
          <a:lstStyle/>
          <a:p>
            <a:r>
              <a:rPr lang="en-US" altLang="en-US" dirty="0"/>
              <a:t>Basis Example (1 of 2)</a:t>
            </a:r>
            <a:endParaRPr lang="en-US" dirty="0"/>
          </a:p>
        </p:txBody>
      </p:sp>
      <p:sp>
        <p:nvSpPr>
          <p:cNvPr id="6" name="Slide Number Placeholder 5">
            <a:extLst>
              <a:ext uri="{FF2B5EF4-FFF2-40B4-BE49-F238E27FC236}">
                <a16:creationId xmlns:a16="http://schemas.microsoft.com/office/drawing/2014/main" id="{66476B01-B733-4E92-B246-725056786B41}"/>
              </a:ext>
            </a:extLst>
          </p:cNvPr>
          <p:cNvSpPr>
            <a:spLocks noGrp="1"/>
          </p:cNvSpPr>
          <p:nvPr>
            <p:ph type="sldNum" sz="quarter" idx="10"/>
          </p:nvPr>
        </p:nvSpPr>
        <p:spPr/>
        <p:txBody>
          <a:bodyPr/>
          <a:lstStyle/>
          <a:p>
            <a:r>
              <a:rPr lang="en-US" dirty="0"/>
              <a:t>10-</a:t>
            </a:r>
            <a:fld id="{847A6AB7-ED92-4CC2-895B-E46908831F7A}" type="slidenum">
              <a:rPr lang="en-US" smtClean="0"/>
              <a:pPr/>
              <a:t>8</a:t>
            </a:fld>
            <a:endParaRPr lang="en-US" dirty="0"/>
          </a:p>
        </p:txBody>
      </p:sp>
    </p:spTree>
    <p:extLst>
      <p:ext uri="{BB962C8B-B14F-4D97-AF65-F5344CB8AC3E}">
        <p14:creationId xmlns:p14="http://schemas.microsoft.com/office/powerpoint/2010/main" val="1617996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What is the initial basis of the building?</a:t>
            </a:r>
          </a:p>
        </p:txBody>
      </p:sp>
      <p:sp>
        <p:nvSpPr>
          <p:cNvPr id="2" name="Title 1"/>
          <p:cNvSpPr>
            <a:spLocks noGrp="1"/>
          </p:cNvSpPr>
          <p:nvPr>
            <p:ph type="title"/>
          </p:nvPr>
        </p:nvSpPr>
        <p:spPr/>
        <p:txBody>
          <a:bodyPr/>
          <a:lstStyle/>
          <a:p>
            <a:r>
              <a:rPr lang="en-US" altLang="en-US" dirty="0"/>
              <a:t>Basis Example (2 of 2)</a:t>
            </a:r>
            <a:endParaRPr lang="en-US" dirty="0"/>
          </a:p>
        </p:txBody>
      </p:sp>
      <p:sp>
        <p:nvSpPr>
          <p:cNvPr id="5" name="Content Placeholder 4"/>
          <p:cNvSpPr>
            <a:spLocks noGrp="1"/>
          </p:cNvSpPr>
          <p:nvPr>
            <p:ph idx="11"/>
          </p:nvPr>
        </p:nvSpPr>
        <p:spPr>
          <a:xfrm>
            <a:off x="457200" y="3657600"/>
            <a:ext cx="8229600" cy="2809646"/>
          </a:xfrm>
        </p:spPr>
        <p:txBody>
          <a:bodyPr>
            <a:normAutofit fontScale="92500"/>
          </a:bodyPr>
          <a:lstStyle/>
          <a:p>
            <a:r>
              <a:rPr lang="en-US" altLang="en-US" dirty="0"/>
              <a:t>What effects do the other two transactions have on the initial basis?</a:t>
            </a:r>
          </a:p>
          <a:p>
            <a:pPr lvl="1"/>
            <a:r>
              <a:rPr lang="en-US" altLang="en-US" dirty="0"/>
              <a:t>$50,000 reroofing expense: </a:t>
            </a:r>
            <a:r>
              <a:rPr lang="en-US" altLang="en-US" b="1" dirty="0"/>
              <a:t>Added to basis </a:t>
            </a:r>
            <a:r>
              <a:rPr lang="en-US" altLang="en-US" dirty="0"/>
              <a:t>(Results in a restoration of a major component of the building) </a:t>
            </a:r>
          </a:p>
          <a:p>
            <a:pPr lvl="1"/>
            <a:r>
              <a:rPr lang="en-US" altLang="en-US" dirty="0"/>
              <a:t>$500 biannual carpet cleaning: </a:t>
            </a:r>
            <a:r>
              <a:rPr lang="en-US" altLang="en-US" b="1" dirty="0"/>
              <a:t>No effect on basis</a:t>
            </a:r>
            <a:r>
              <a:rPr lang="en-US" altLang="en-US" dirty="0"/>
              <a:t> (Deducted immediately </a:t>
            </a:r>
            <a:r>
              <a:rPr lang="en-US" altLang="en-US" dirty="0">
                <a:sym typeface="Wingdings" panose="05000000000000000000" pitchFamily="2" charset="2"/>
              </a:rPr>
              <a:t> </a:t>
            </a:r>
            <a:r>
              <a:rPr lang="en-US" altLang="en-US" dirty="0"/>
              <a:t>routine maintenance)</a:t>
            </a:r>
          </a:p>
        </p:txBody>
      </p:sp>
      <p:graphicFrame>
        <p:nvGraphicFramePr>
          <p:cNvPr id="3" name="Table 2"/>
          <p:cNvGraphicFramePr>
            <a:graphicFrameLocks noGrp="1"/>
          </p:cNvGraphicFramePr>
          <p:nvPr>
            <p:extLst>
              <p:ext uri="{D42A27DB-BD31-4B8C-83A1-F6EECF244321}">
                <p14:modId xmlns:p14="http://schemas.microsoft.com/office/powerpoint/2010/main" val="597064631"/>
              </p:ext>
            </p:extLst>
          </p:nvPr>
        </p:nvGraphicFramePr>
        <p:xfrm>
          <a:off x="914400" y="2237151"/>
          <a:ext cx="4724400" cy="1265931"/>
        </p:xfrm>
        <a:graphic>
          <a:graphicData uri="http://schemas.openxmlformats.org/drawingml/2006/table">
            <a:tbl>
              <a:tblPr firstRow="1" bandRow="1">
                <a:tableStyleId>{5940675A-B579-460E-94D1-54222C63F5DA}</a:tableStyleId>
              </a:tblPr>
              <a:tblGrid>
                <a:gridCol w="1354537">
                  <a:extLst>
                    <a:ext uri="{9D8B030D-6E8A-4147-A177-3AD203B41FA5}">
                      <a16:colId xmlns:a16="http://schemas.microsoft.com/office/drawing/2014/main" val="20000"/>
                    </a:ext>
                  </a:extLst>
                </a:gridCol>
                <a:gridCol w="3369863">
                  <a:extLst>
                    <a:ext uri="{9D8B030D-6E8A-4147-A177-3AD203B41FA5}">
                      <a16:colId xmlns:a16="http://schemas.microsoft.com/office/drawing/2014/main" val="20001"/>
                    </a:ext>
                  </a:extLst>
                </a:gridCol>
              </a:tblGrid>
              <a:tr h="421977">
                <a:tc>
                  <a:txBody>
                    <a:bodyPr/>
                    <a:lstStyle/>
                    <a:p>
                      <a:pPr algn="r"/>
                      <a:r>
                        <a:rPr lang="en-US" sz="1800" dirty="0">
                          <a:latin typeface="Verdana" pitchFamily="34" charset="0"/>
                          <a:ea typeface="Verdana" pitchFamily="34" charset="0"/>
                          <a:cs typeface="Verdana" pitchFamily="34" charset="0"/>
                        </a:rPr>
                        <a:t>$175,000</a:t>
                      </a:r>
                    </a:p>
                  </a:txBody>
                  <a:tcPr anchor="ctr"/>
                </a:tc>
                <a:tc>
                  <a:txBody>
                    <a:bodyPr/>
                    <a:lstStyle/>
                    <a:p>
                      <a:pPr algn="l"/>
                      <a:r>
                        <a:rPr lang="en-US" sz="1800" dirty="0">
                          <a:latin typeface="Verdana" pitchFamily="34" charset="0"/>
                          <a:ea typeface="Verdana" pitchFamily="34" charset="0"/>
                          <a:cs typeface="Verdana" pitchFamily="34" charset="0"/>
                        </a:rPr>
                        <a:t>initial cost</a:t>
                      </a:r>
                    </a:p>
                  </a:txBody>
                  <a:tcPr anchor="ctr"/>
                </a:tc>
                <a:extLst>
                  <a:ext uri="{0D108BD9-81ED-4DB2-BD59-A6C34878D82A}">
                    <a16:rowId xmlns:a16="http://schemas.microsoft.com/office/drawing/2014/main" val="10000"/>
                  </a:ext>
                </a:extLst>
              </a:tr>
              <a:tr h="421977">
                <a:tc>
                  <a:txBody>
                    <a:bodyPr/>
                    <a:lstStyle/>
                    <a:p>
                      <a:pPr algn="r"/>
                      <a:r>
                        <a:rPr lang="en-US" sz="1800" u="sng" dirty="0">
                          <a:latin typeface="Verdana" pitchFamily="34" charset="0"/>
                          <a:ea typeface="Verdana" pitchFamily="34" charset="0"/>
                          <a:cs typeface="Verdana" pitchFamily="34" charset="0"/>
                        </a:rPr>
                        <a:t>+15,000</a:t>
                      </a:r>
                    </a:p>
                  </a:txBody>
                  <a:tcPr anchor="ctr"/>
                </a:tc>
                <a:tc>
                  <a:txBody>
                    <a:bodyPr/>
                    <a:lstStyle/>
                    <a:p>
                      <a:pPr algn="l"/>
                      <a:r>
                        <a:rPr lang="en-US" sz="1800" dirty="0">
                          <a:latin typeface="Verdana" pitchFamily="34" charset="0"/>
                          <a:ea typeface="Verdana" pitchFamily="34" charset="0"/>
                          <a:cs typeface="Verdana" pitchFamily="34" charset="0"/>
                        </a:rPr>
                        <a:t>painting and remodeling</a:t>
                      </a:r>
                    </a:p>
                  </a:txBody>
                  <a:tcPr anchor="ctr"/>
                </a:tc>
                <a:extLst>
                  <a:ext uri="{0D108BD9-81ED-4DB2-BD59-A6C34878D82A}">
                    <a16:rowId xmlns:a16="http://schemas.microsoft.com/office/drawing/2014/main" val="10001"/>
                  </a:ext>
                </a:extLst>
              </a:tr>
              <a:tr h="421977">
                <a:tc>
                  <a:txBody>
                    <a:bodyPr/>
                    <a:lstStyle/>
                    <a:p>
                      <a:pPr algn="r"/>
                      <a:r>
                        <a:rPr lang="en-US" sz="1800" dirty="0">
                          <a:latin typeface="Verdana" pitchFamily="34" charset="0"/>
                          <a:ea typeface="Verdana" pitchFamily="34" charset="0"/>
                          <a:cs typeface="Verdana" pitchFamily="34" charset="0"/>
                        </a:rPr>
                        <a:t>$190,000</a:t>
                      </a:r>
                    </a:p>
                  </a:txBody>
                  <a:tcPr anchor="ctr"/>
                </a:tc>
                <a:tc>
                  <a:txBody>
                    <a:bodyPr/>
                    <a:lstStyle/>
                    <a:p>
                      <a:pPr algn="l"/>
                      <a:r>
                        <a:rPr lang="en-US" sz="1800" dirty="0">
                          <a:latin typeface="Verdana" pitchFamily="34" charset="0"/>
                          <a:ea typeface="Verdana" pitchFamily="34" charset="0"/>
                          <a:cs typeface="Verdana" pitchFamily="34" charset="0"/>
                        </a:rPr>
                        <a:t>original basis</a:t>
                      </a:r>
                    </a:p>
                  </a:txBody>
                  <a:tcPr anchor="ctr"/>
                </a:tc>
                <a:extLst>
                  <a:ext uri="{0D108BD9-81ED-4DB2-BD59-A6C34878D82A}">
                    <a16:rowId xmlns:a16="http://schemas.microsoft.com/office/drawing/2014/main" val="10002"/>
                  </a:ext>
                </a:extLst>
              </a:tr>
            </a:tbl>
          </a:graphicData>
        </a:graphic>
      </p:graphicFrame>
      <p:sp>
        <p:nvSpPr>
          <p:cNvPr id="11" name="Slide Number Placeholder 10">
            <a:extLst>
              <a:ext uri="{FF2B5EF4-FFF2-40B4-BE49-F238E27FC236}">
                <a16:creationId xmlns:a16="http://schemas.microsoft.com/office/drawing/2014/main" id="{9450E89C-CAC4-494C-8B4A-D0982C8F32FF}"/>
              </a:ext>
            </a:extLst>
          </p:cNvPr>
          <p:cNvSpPr>
            <a:spLocks noGrp="1"/>
          </p:cNvSpPr>
          <p:nvPr>
            <p:ph type="sldNum" sz="quarter" idx="12"/>
          </p:nvPr>
        </p:nvSpPr>
        <p:spPr/>
        <p:txBody>
          <a:bodyPr/>
          <a:lstStyle/>
          <a:p>
            <a:r>
              <a:rPr lang="en-US" dirty="0"/>
              <a:t>10-</a:t>
            </a:r>
            <a:fld id="{847A6AB7-ED92-4CC2-895B-E46908831F7A}" type="slidenum">
              <a:rPr lang="en-US" smtClean="0"/>
              <a:pPr/>
              <a:t>9</a:t>
            </a:fld>
            <a:endParaRPr lang="en-US" dirty="0"/>
          </a:p>
        </p:txBody>
      </p:sp>
    </p:spTree>
    <p:extLst>
      <p:ext uri="{BB962C8B-B14F-4D97-AF65-F5344CB8AC3E}">
        <p14:creationId xmlns:p14="http://schemas.microsoft.com/office/powerpoint/2010/main" val="202042911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343ed19-8a93-4788-96ed-edb304ede95a">
      <Terms xmlns="http://schemas.microsoft.com/office/infopath/2007/PartnerControls"/>
    </lcf76f155ced4ddcb4097134ff3c332f>
    <TaxCatchAll xmlns="91ab924b-58b3-436d-bb0d-cd35bb1cdd5e"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A4EFF880BA234F9740311115ACF210" ma:contentTypeVersion="16" ma:contentTypeDescription="Create a new document." ma:contentTypeScope="" ma:versionID="750375d539f594440c6b58c2978f45ca">
  <xsd:schema xmlns:xsd="http://www.w3.org/2001/XMLSchema" xmlns:xs="http://www.w3.org/2001/XMLSchema" xmlns:p="http://schemas.microsoft.com/office/2006/metadata/properties" xmlns:ns2="2343ed19-8a93-4788-96ed-edb304ede95a" xmlns:ns3="91ab924b-58b3-436d-bb0d-cd35bb1cdd5e" targetNamespace="http://schemas.microsoft.com/office/2006/metadata/properties" ma:root="true" ma:fieldsID="f957de425df73b1b3e77fb6d0f80c8e3" ns2:_="" ns3:_="">
    <xsd:import namespace="2343ed19-8a93-4788-96ed-edb304ede95a"/>
    <xsd:import namespace="91ab924b-58b3-436d-bb0d-cd35bb1cdd5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43ed19-8a93-4788-96ed-edb304ede9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b8617a1-beef-4e24-867f-51551f54cfe0"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1ab924b-58b3-436d-bb0d-cd35bb1cdd5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189a2f3d-a135-4110-8899-e19941199bbb}" ma:internalName="TaxCatchAll" ma:showField="CatchAllData" ma:web="91ab924b-58b3-436d-bb0d-cd35bb1cdd5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598426-5C55-4840-B4AF-1B7EB4D2EEED}">
  <ds:schemaRefs>
    <ds:schemaRef ds:uri="http://schemas.microsoft.com/office/2006/metadata/properties"/>
    <ds:schemaRef ds:uri="http://schemas.microsoft.com/office/infopath/2007/PartnerControls"/>
    <ds:schemaRef ds:uri="2343ed19-8a93-4788-96ed-edb304ede95a"/>
    <ds:schemaRef ds:uri="91ab924b-58b3-436d-bb0d-cd35bb1cdd5e"/>
  </ds:schemaRefs>
</ds:datastoreItem>
</file>

<file path=customXml/itemProps2.xml><?xml version="1.0" encoding="utf-8"?>
<ds:datastoreItem xmlns:ds="http://schemas.openxmlformats.org/officeDocument/2006/customXml" ds:itemID="{A2120EBE-79E3-4168-BCB5-289D2C83CD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43ed19-8a93-4788-96ed-edb304ede95a"/>
    <ds:schemaRef ds:uri="91ab924b-58b3-436d-bb0d-cd35bb1cdd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10C838C-C640-4E14-B693-CD74306DA3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1424</TotalTime>
  <Words>3145</Words>
  <Application>Microsoft Office PowerPoint</Application>
  <PresentationFormat>On-screen Show (4:3)</PresentationFormat>
  <Paragraphs>519</Paragraphs>
  <Slides>47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Courier New</vt:lpstr>
      <vt:lpstr>Verdana</vt:lpstr>
      <vt:lpstr>Wingdings</vt:lpstr>
      <vt:lpstr>Custom Design</vt:lpstr>
      <vt:lpstr>Taxation of Individuals and Business Entities</vt:lpstr>
      <vt:lpstr>Learning Objectives (1 of 2)</vt:lpstr>
      <vt:lpstr>Learning Objectives (2 of 2)</vt:lpstr>
      <vt:lpstr>Cost Recovery (1 of 4)</vt:lpstr>
      <vt:lpstr>Cost Recovery (2 of 4)</vt:lpstr>
      <vt:lpstr>Cost Recovery (3 of 4)</vt:lpstr>
      <vt:lpstr>Cost Recovery (4 of 4)</vt:lpstr>
      <vt:lpstr>Basis Example (1 of 2)</vt:lpstr>
      <vt:lpstr>Basis Example (2 of 2)</vt:lpstr>
      <vt:lpstr>Depreciation (1 of 22) </vt:lpstr>
      <vt:lpstr>Depreciation (2 of 22) </vt:lpstr>
      <vt:lpstr>Depreciation (3 of 22)</vt:lpstr>
      <vt:lpstr>Depreciation (4 of 22)</vt:lpstr>
      <vt:lpstr>Depreciation (5 of 22)</vt:lpstr>
      <vt:lpstr>Depreciation (6 of 22)</vt:lpstr>
      <vt:lpstr>Depreciation (7 of 22)</vt:lpstr>
      <vt:lpstr>Depreciation (8 of 22)</vt:lpstr>
      <vt:lpstr>Depreciation (9 of 22)</vt:lpstr>
      <vt:lpstr>Depreciation (10 of 22)</vt:lpstr>
      <vt:lpstr>Depreciation (11 of 22)</vt:lpstr>
      <vt:lpstr>Depreciation (12 of 22)</vt:lpstr>
      <vt:lpstr>Depreciation (13 of 22)</vt:lpstr>
      <vt:lpstr>Depreciation (14 of 22)</vt:lpstr>
      <vt:lpstr>Depreciation (15 of 22)</vt:lpstr>
      <vt:lpstr>Depreciation (16 of 22)</vt:lpstr>
      <vt:lpstr>Depreciation Example (1 of 2)</vt:lpstr>
      <vt:lpstr>Depreciation Example (2 of 2)</vt:lpstr>
      <vt:lpstr>Depreciation (17 of 22)</vt:lpstr>
      <vt:lpstr>REAL PROPERTY: Depreciation Example</vt:lpstr>
      <vt:lpstr>Depreciation (18 of 22) </vt:lpstr>
      <vt:lpstr>Depreciation (19 of 22)</vt:lpstr>
      <vt:lpstr>Depreciation (20 of 22)</vt:lpstr>
      <vt:lpstr>Depreciation (21 of 22)</vt:lpstr>
      <vt:lpstr>Depreciation (22 of 22)</vt:lpstr>
      <vt:lpstr>Amortization (1 of 7)</vt:lpstr>
      <vt:lpstr>Amortization (2 of 7)</vt:lpstr>
      <vt:lpstr>Amortization (3 of 7)</vt:lpstr>
      <vt:lpstr>Amortization (4 of 7)</vt:lpstr>
      <vt:lpstr>Amortization (5 of 7)</vt:lpstr>
      <vt:lpstr>Amortization (6 of 7)</vt:lpstr>
      <vt:lpstr>Amortization (7 of 7)</vt:lpstr>
      <vt:lpstr>Depletion (1 of 3)</vt:lpstr>
      <vt:lpstr>Depletion (2 of 3)</vt:lpstr>
      <vt:lpstr>Depletion (3 of 3)</vt:lpstr>
      <vt:lpstr>Cost Depletion Example  (1 of 2)</vt:lpstr>
      <vt:lpstr>Cost Depletion Example  (2 of 2)</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Property Acquisition and Cost Recovery</dc:title>
  <dc:creator>Spilker</dc:creator>
  <cp:keywords>Taxation of Individuals and Business Entities</cp:keywords>
  <cp:lastModifiedBy>Samuel McGarr</cp:lastModifiedBy>
  <cp:revision>223</cp:revision>
  <dcterms:created xsi:type="dcterms:W3CDTF">2017-03-16T02:07:36Z</dcterms:created>
  <dcterms:modified xsi:type="dcterms:W3CDTF">2024-01-16T21:04:26Z</dcterms:modified>
  <cp:category>2018 Edition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0x01010011A4EFF880BA234F9740311115ACF210</vt:lpwstr>
  </property>
</Properties>
</file>