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8" r:id="rId2"/>
    <p:sldId id="273" r:id="rId3"/>
    <p:sldId id="283" r:id="rId4"/>
    <p:sldId id="282" r:id="rId5"/>
    <p:sldId id="276" r:id="rId6"/>
    <p:sldId id="274" r:id="rId7"/>
    <p:sldId id="272" r:id="rId8"/>
    <p:sldId id="270" r:id="rId9"/>
    <p:sldId id="284" r:id="rId10"/>
    <p:sldId id="268" r:id="rId11"/>
    <p:sldId id="280" r:id="rId12"/>
    <p:sldId id="281" r:id="rId1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79" autoAdjust="0"/>
    <p:restoredTop sz="94660"/>
  </p:normalViewPr>
  <p:slideViewPr>
    <p:cSldViewPr snapToGrid="0">
      <p:cViewPr varScale="1">
        <p:scale>
          <a:sx n="106" d="100"/>
          <a:sy n="106" d="100"/>
        </p:scale>
        <p:origin x="448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A930BB-AD71-4878-BF28-901873C47AE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305E18D-3B78-4C63-A79E-CF81719C590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B95A6A-E990-4FA8-B316-A2332EF874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0379FB-44CE-4C06-B953-E9022D626D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67B716-CBCC-4EB9-9D2D-6A7900C1BF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93680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564140-7155-48BC-BA9C-C6A694E6D6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052923-6D7C-4EE7-80D3-27B0C08EE77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5196A97-D1DC-4FE1-8A78-30AC24CA68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44A14-C60F-48DE-910E-331772DF80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F80A16-99FF-475E-A702-0C1A4849E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8311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9DF57D8-B245-4687-9BB9-2E0AFC82A99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33365E-36D4-4C9A-8126-DCF576023D6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5BED88-4DDB-4BAB-9F61-0C49CD81E9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480D35-A8F6-4763-A5BC-7A32D0C149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4C0B44-F1BF-49B1-AD49-614BFE9BDA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90578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C23509-6E5D-42F8-A28E-9D71D26093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C80A172-E61C-4E7E-9FAA-3DB71170134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DBF545-869E-493E-B5EB-BBD1DE6DF9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3145CB-AF53-4804-B4EC-2504B0115A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8F3DB7-3061-4102-AF26-618EFABE93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968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2FA34D-1A8D-46F3-9228-1BFB277243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4B3CD34-6B53-4B37-AD7B-36F9B9015C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07D940-B2A4-4217-8AB1-95C85C54D0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5A4456-C31E-4995-AC1D-BE12CE3083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6895AB-D253-4B89-8B77-058074EA16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7547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B39F25-949F-432D-9106-84FE1AFA67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8BD3456-1910-4958-9C47-5B9CDD6FBFB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5CBB1EC-AB0E-4AF2-A3F4-06CC003D389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496BD6B-CD09-48E5-BBAE-72EEB08085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65AECA0-FB70-49C1-B16C-5F45CD7F13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4F02F7C-F0A9-4B81-9B5A-42FE12E0D0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0101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EA0A0A-D099-4DEC-A7A2-CE7200B647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FF8E052-294C-4373-98B5-566FACA278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82C8D93-D852-4621-8672-9AECBAA91B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09F95A8-50AC-4F3C-B07D-99F17FCEF71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4D37400-7F85-4298-9F1C-0153BE87D75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A7F4033-3421-4E58-BBAF-D145E7DE89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9A2E3E6-9124-492E-BF5D-52852216C4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9F02FA3-D383-41ED-86F4-9802C09C3E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91305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9E8D31-314F-41AE-A8DA-8281140738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8A4334F-FC8B-4705-8B0D-85618092C7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A9AEEE2-94EB-4DA2-A4E2-FE583169A9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2FB44DE-10CA-4362-A451-0F5623D8E0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91046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E264C02-F9A6-46D9-998D-5C60369C53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2833C04-F971-44F5-8AA3-A36A129948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45D89DA-EE87-4608-B99F-277AC3CA7D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6848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7C6128-0828-4CC9-8F7C-5A86D81BF2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3B7DE17-1404-4BDE-A770-7848D33969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B184995-B27E-47E6-896C-562C8A404C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7A204FB-D45A-4544-AC10-73C2CFE44B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5CC912F-D6B2-4702-9813-6C363F6862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A094A3-CBC3-416D-BAF7-8377B5AADC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03725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1F5806-78E3-4986-AC47-A7249A0A0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D5B8A5B-BC12-4C74-B1FE-03C3FC125A0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FB3D954-8BCC-4B65-ACA7-187D6C7538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D4BA5B0-082E-4205-A352-AB08D9A383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A815A5F-3D16-4625-A5C7-9ED3CC1052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1F4B8FF-8D3C-4529-8E23-C1A6AA3DF3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7621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FE52C95-FF27-4659-ABFF-7DA6C34529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631718-1DA0-4B6B-A72E-6A2DA25868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4CF25-A402-4670-9163-66EAC9F6316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D0E279-F2AC-4DD2-AD7B-48F89810EBEB}" type="datetimeFigureOut">
              <a:rPr lang="en-US" smtClean="0"/>
              <a:t>1/14/24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34EC769-AC70-4633-8FFD-2F87E50695D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89CC04-E46B-43A6-B713-6199FF93A47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01E64E-46DA-4D0C-9AB1-623AEF063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59248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1EF21-9706-4F90-AA1E-B3D090D29740}"/>
              </a:ext>
            </a:extLst>
          </p:cNvPr>
          <p:cNvSpPr txBox="1">
            <a:spLocks/>
          </p:cNvSpPr>
          <p:nvPr/>
        </p:nvSpPr>
        <p:spPr>
          <a:xfrm>
            <a:off x="756951" y="111063"/>
            <a:ext cx="10273737" cy="2647636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4000" dirty="0">
                <a:solidFill>
                  <a:srgbClr val="FF0000"/>
                </a:solidFill>
              </a:rPr>
              <a:t>Features of the Results Section</a:t>
            </a:r>
          </a:p>
          <a:p>
            <a:pPr algn="r"/>
            <a:endParaRPr lang="en-US" sz="2400" dirty="0"/>
          </a:p>
          <a:p>
            <a:pPr algn="ctr"/>
            <a:r>
              <a:rPr lang="en-US" sz="3200" dirty="0"/>
              <a:t>Use Table 1 in PRISMA statement as guide for Results Section</a:t>
            </a:r>
            <a:endParaRPr lang="en-US" sz="28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8C9906D6-2512-418E-838D-10B1B7D2984C}"/>
              </a:ext>
            </a:extLst>
          </p:cNvPr>
          <p:cNvSpPr txBox="1"/>
          <p:nvPr/>
        </p:nvSpPr>
        <p:spPr>
          <a:xfrm>
            <a:off x="134982" y="5456527"/>
            <a:ext cx="11922035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457200" lvl="1" indent="0">
              <a:buFont typeface="Arial" panose="020B0604020202020204" pitchFamily="34" charset="0"/>
              <a:buNone/>
            </a:pPr>
            <a:r>
              <a:rPr lang="en-US" sz="3200" cap="small" dirty="0">
                <a:solidFill>
                  <a:srgbClr val="FF0000"/>
                </a:solidFill>
              </a:rPr>
              <a:t>**Omit criteria # 21-23: </a:t>
            </a:r>
            <a:r>
              <a:rPr lang="en-US" sz="3200" cap="small" dirty="0"/>
              <a:t>we are not conducting a meta-analysis.</a:t>
            </a:r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1EB1F0D3-402B-4A80-8DC7-3136A9CA9BC6}"/>
              </a:ext>
            </a:extLst>
          </p:cNvPr>
          <p:cNvGrpSpPr/>
          <p:nvPr/>
        </p:nvGrpSpPr>
        <p:grpSpPr>
          <a:xfrm>
            <a:off x="-1" y="1909463"/>
            <a:ext cx="11987025" cy="3328459"/>
            <a:chOff x="-1" y="1909463"/>
            <a:chExt cx="11987025" cy="3328459"/>
          </a:xfrm>
        </p:grpSpPr>
        <p:pic>
          <p:nvPicPr>
            <p:cNvPr id="3" name="Picture 2" descr="Text, application&#10;&#10;Description automatically generated with medium confidence">
              <a:extLst>
                <a:ext uri="{FF2B5EF4-FFF2-40B4-BE49-F238E27FC236}">
                  <a16:creationId xmlns:a16="http://schemas.microsoft.com/office/drawing/2014/main" id="{AFA526F0-224B-451C-8B3E-82F833B04846}"/>
                </a:ext>
              </a:extLst>
            </p:cNvPr>
            <p:cNvPicPr>
              <a:picLocks noChangeAspect="1"/>
            </p:cNvPicPr>
            <p:nvPr/>
          </p:nvPicPr>
          <p:blipFill rotWithShape="1">
            <a:blip r:embed="rId2"/>
            <a:srcRect l="-5" r="9109" b="42"/>
            <a:stretch/>
          </p:blipFill>
          <p:spPr>
            <a:xfrm>
              <a:off x="-1" y="1909463"/>
              <a:ext cx="11987025" cy="3328459"/>
            </a:xfrm>
            <a:prstGeom prst="rect">
              <a:avLst/>
            </a:prstGeom>
          </p:spPr>
        </p:pic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2D980268-760A-4614-A21C-EC69E65383A8}"/>
                </a:ext>
              </a:extLst>
            </p:cNvPr>
            <p:cNvCxnSpPr>
              <a:cxnSpLocks/>
            </p:cNvCxnSpPr>
            <p:nvPr/>
          </p:nvCxnSpPr>
          <p:spPr>
            <a:xfrm>
              <a:off x="119101" y="4409605"/>
              <a:ext cx="11549438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>
              <a:extLst>
                <a:ext uri="{FF2B5EF4-FFF2-40B4-BE49-F238E27FC236}">
                  <a16:creationId xmlns:a16="http://schemas.microsoft.com/office/drawing/2014/main" id="{6F933FB0-8FA1-4271-A917-231A1AD7D99E}"/>
                </a:ext>
              </a:extLst>
            </p:cNvPr>
            <p:cNvCxnSpPr>
              <a:cxnSpLocks/>
            </p:cNvCxnSpPr>
            <p:nvPr/>
          </p:nvCxnSpPr>
          <p:spPr>
            <a:xfrm>
              <a:off x="119101" y="4760787"/>
              <a:ext cx="11549438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59E398C1-B60F-42EE-B943-EFEE6303C61A}"/>
                </a:ext>
              </a:extLst>
            </p:cNvPr>
            <p:cNvCxnSpPr>
              <a:cxnSpLocks/>
            </p:cNvCxnSpPr>
            <p:nvPr/>
          </p:nvCxnSpPr>
          <p:spPr>
            <a:xfrm>
              <a:off x="119101" y="5108657"/>
              <a:ext cx="11549438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12035544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476F82-D206-487E-8FDA-7D287A08519E}"/>
              </a:ext>
            </a:extLst>
          </p:cNvPr>
          <p:cNvSpPr txBox="1">
            <a:spLocks/>
          </p:cNvSpPr>
          <p:nvPr/>
        </p:nvSpPr>
        <p:spPr>
          <a:xfrm>
            <a:off x="338099" y="324688"/>
            <a:ext cx="11515801" cy="6208623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en-US" sz="3600" b="1" dirty="0">
                <a:solidFill>
                  <a:srgbClr val="FF0000"/>
                </a:solidFill>
                <a:latin typeface="+mj-lt"/>
              </a:rPr>
              <a:t>4.</a:t>
            </a:r>
            <a:r>
              <a:rPr lang="en-US" sz="3600" dirty="0">
                <a:solidFill>
                  <a:srgbClr val="FF0000"/>
                </a:solidFill>
                <a:latin typeface="+mj-lt"/>
              </a:rPr>
              <a:t> </a:t>
            </a:r>
            <a:r>
              <a:rPr lang="en-US" sz="3600" dirty="0">
                <a:latin typeface="+mj-lt"/>
              </a:rPr>
              <a:t>Results of Individual Studies</a:t>
            </a:r>
          </a:p>
          <a:p>
            <a:pPr marL="457200" lvl="1" indent="0">
              <a:buNone/>
            </a:pPr>
            <a:endParaRPr lang="en-US" sz="3200" dirty="0"/>
          </a:p>
          <a:p>
            <a:pPr lvl="1">
              <a:lnSpc>
                <a:spcPct val="100000"/>
              </a:lnSpc>
            </a:pPr>
            <a:r>
              <a:rPr lang="en-US" sz="3200" dirty="0"/>
              <a:t>Tables of data specific to your question (Study Results)</a:t>
            </a:r>
          </a:p>
          <a:p>
            <a:pPr marL="457200" lvl="1" indent="0">
              <a:lnSpc>
                <a:spcPct val="150000"/>
              </a:lnSpc>
              <a:buNone/>
            </a:pPr>
            <a:r>
              <a:rPr lang="en-US" sz="3200" dirty="0"/>
              <a:t>	</a:t>
            </a:r>
            <a:r>
              <a:rPr lang="en-US" sz="3200" u="sng" dirty="0"/>
              <a:t>This is a data comparison between papers</a:t>
            </a:r>
            <a:r>
              <a:rPr lang="en-US" sz="3200" dirty="0"/>
              <a:t>. You can have a 	separate table for each outcome </a:t>
            </a:r>
            <a:r>
              <a:rPr lang="en-US" sz="3200" dirty="0">
                <a:solidFill>
                  <a:srgbClr val="FF0000"/>
                </a:solidFill>
              </a:rPr>
              <a:t>(Table 2, Table 3, etc.)</a:t>
            </a:r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453016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F657683-6D8C-442A-B0A0-F0A2F7073D73}"/>
              </a:ext>
            </a:extLst>
          </p:cNvPr>
          <p:cNvSpPr txBox="1"/>
          <p:nvPr/>
        </p:nvSpPr>
        <p:spPr>
          <a:xfrm>
            <a:off x="2552938" y="196064"/>
            <a:ext cx="759355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rgbClr val="FF0000"/>
                </a:solidFill>
                <a:latin typeface="+mj-lt"/>
              </a:rPr>
              <a:t>Example of a Study Characteristics Table</a:t>
            </a:r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4269AE6B-BCC3-4A4A-B7F8-F549E36D5DEB}"/>
              </a:ext>
            </a:extLst>
          </p:cNvPr>
          <p:cNvGrpSpPr/>
          <p:nvPr/>
        </p:nvGrpSpPr>
        <p:grpSpPr>
          <a:xfrm>
            <a:off x="82285" y="842395"/>
            <a:ext cx="12278157" cy="5989297"/>
            <a:chOff x="-86157" y="785872"/>
            <a:chExt cx="12278157" cy="5989297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95DF9294-F811-42BC-8E91-A978F0221E8D}"/>
                </a:ext>
              </a:extLst>
            </p:cNvPr>
            <p:cNvSpPr txBox="1"/>
            <p:nvPr/>
          </p:nvSpPr>
          <p:spPr>
            <a:xfrm>
              <a:off x="184763" y="1860253"/>
              <a:ext cx="11862858" cy="35394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u="sng" dirty="0"/>
                <a:t>Intervention Type </a:t>
              </a:r>
              <a:r>
                <a:rPr lang="en-US" sz="2800" dirty="0"/>
                <a:t>  </a:t>
              </a:r>
              <a:r>
                <a:rPr lang="en-US" sz="2800" u="sng" dirty="0"/>
                <a:t>Treatments Included</a:t>
              </a:r>
              <a:r>
                <a:rPr lang="en-US" sz="2800" dirty="0"/>
                <a:t>  </a:t>
              </a:r>
              <a:r>
                <a:rPr lang="en-US" sz="2800" u="sng" dirty="0"/>
                <a:t>Mean Pain  </a:t>
              </a:r>
              <a:r>
                <a:rPr lang="en-US" sz="2800" dirty="0"/>
                <a:t>        </a:t>
              </a:r>
              <a:r>
                <a:rPr lang="en-US" sz="2800" u="sng" dirty="0"/>
                <a:t>Study</a:t>
              </a:r>
            </a:p>
            <a:p>
              <a:r>
                <a:rPr lang="en-US" sz="2800" dirty="0"/>
                <a:t>						      </a:t>
              </a:r>
              <a:r>
                <a:rPr lang="en-US" sz="2800" u="sng" dirty="0"/>
                <a:t>Reduction</a:t>
              </a:r>
            </a:p>
            <a:p>
              <a:r>
                <a:rPr lang="en-US" sz="2800" dirty="0"/>
                <a:t>Med. type	               Aspirin	      		12.7%	         Fox et al., 2017 									         Menon et al., 2020</a:t>
              </a:r>
            </a:p>
            <a:p>
              <a:endParaRPr lang="en-US" sz="2800" dirty="0"/>
            </a:p>
            <a:p>
              <a:r>
                <a:rPr lang="en-US" sz="2800" dirty="0"/>
                <a:t>Med type		     THC			17%		Riley et al., 2021; 									          De Oliveira et al.,2020</a:t>
              </a:r>
            </a:p>
            <a:p>
              <a:r>
                <a:rPr lang="en-US" sz="2800" dirty="0"/>
                <a:t>									</a:t>
              </a:r>
              <a:r>
                <a:rPr lang="en-US" sz="2800" dirty="0" err="1"/>
                <a:t>Dorris</a:t>
              </a:r>
              <a:r>
                <a:rPr lang="en-US" sz="2800" dirty="0"/>
                <a:t> et al., 2023</a:t>
              </a:r>
            </a:p>
          </p:txBody>
        </p:sp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2008E592-9011-4DAA-96EE-4981DAE44A17}"/>
                </a:ext>
              </a:extLst>
            </p:cNvPr>
            <p:cNvSpPr txBox="1"/>
            <p:nvPr/>
          </p:nvSpPr>
          <p:spPr>
            <a:xfrm>
              <a:off x="0" y="785872"/>
              <a:ext cx="12192000" cy="95410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/>
                <a:t>Table 3.</a:t>
              </a:r>
              <a:r>
                <a:rPr lang="en-US" sz="2800" dirty="0"/>
                <a:t> </a:t>
              </a:r>
              <a:r>
                <a:rPr lang="en-US" sz="2800" dirty="0">
                  <a:effectLst/>
                  <a:ea typeface="Calibri" panose="020F0502020204030204" pitchFamily="34" charset="0"/>
                </a:rPr>
                <a:t>Mean pain reduction per treatment type for studies that measured reduction in…….</a:t>
              </a:r>
              <a:endParaRPr lang="en-US" sz="2800" dirty="0"/>
            </a:p>
          </p:txBody>
        </p:sp>
        <p:cxnSp>
          <p:nvCxnSpPr>
            <p:cNvPr id="6" name="Straight Connector 5">
              <a:extLst>
                <a:ext uri="{FF2B5EF4-FFF2-40B4-BE49-F238E27FC236}">
                  <a16:creationId xmlns:a16="http://schemas.microsoft.com/office/drawing/2014/main" id="{93E4010A-AB55-4306-A80B-A3E39936DE1A}"/>
                </a:ext>
              </a:extLst>
            </p:cNvPr>
            <p:cNvCxnSpPr>
              <a:cxnSpLocks/>
            </p:cNvCxnSpPr>
            <p:nvPr/>
          </p:nvCxnSpPr>
          <p:spPr>
            <a:xfrm>
              <a:off x="2834355" y="1739979"/>
              <a:ext cx="0" cy="4957318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7DCC48FF-1C9A-4D61-BBDF-753A56ADC517}"/>
                </a:ext>
              </a:extLst>
            </p:cNvPr>
            <p:cNvCxnSpPr>
              <a:cxnSpLocks/>
            </p:cNvCxnSpPr>
            <p:nvPr/>
          </p:nvCxnSpPr>
          <p:spPr>
            <a:xfrm>
              <a:off x="6152963" y="1817851"/>
              <a:ext cx="0" cy="4957318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4D9FFEC0-9C64-4AD8-9C56-2D8B157D229F}"/>
                </a:ext>
              </a:extLst>
            </p:cNvPr>
            <p:cNvCxnSpPr>
              <a:cxnSpLocks/>
            </p:cNvCxnSpPr>
            <p:nvPr/>
          </p:nvCxnSpPr>
          <p:spPr>
            <a:xfrm>
              <a:off x="7903183" y="1817851"/>
              <a:ext cx="0" cy="4957318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EEA4028A-1138-49F3-A75F-6D4C41DA3A0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-86157" y="3830502"/>
              <a:ext cx="12027429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C6D70830-6252-F771-1346-6F815284C501}"/>
              </a:ext>
            </a:extLst>
          </p:cNvPr>
          <p:cNvCxnSpPr>
            <a:cxnSpLocks/>
          </p:cNvCxnSpPr>
          <p:nvPr/>
        </p:nvCxnSpPr>
        <p:spPr>
          <a:xfrm flipH="1">
            <a:off x="164571" y="5447119"/>
            <a:ext cx="12027429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1405625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09217EF-A66F-43EE-8C76-A30D28AA138E}"/>
              </a:ext>
            </a:extLst>
          </p:cNvPr>
          <p:cNvSpPr txBox="1"/>
          <p:nvPr/>
        </p:nvSpPr>
        <p:spPr>
          <a:xfrm>
            <a:off x="201478" y="464950"/>
            <a:ext cx="11205275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Remember that Figure legends go BENEATH figure and Table legends go ABOVE table.</a:t>
            </a:r>
          </a:p>
          <a:p>
            <a:endParaRPr lang="en-US" sz="3200" dirty="0"/>
          </a:p>
          <a:p>
            <a:r>
              <a:rPr lang="en-US" sz="3200" u="sng" dirty="0">
                <a:solidFill>
                  <a:srgbClr val="FF0000"/>
                </a:solidFill>
              </a:rPr>
              <a:t>PLEASE read Results sections from your Systematic Reviews before</a:t>
            </a:r>
          </a:p>
          <a:p>
            <a:r>
              <a:rPr lang="en-US" sz="3200" u="sng" dirty="0">
                <a:solidFill>
                  <a:srgbClr val="FF0000"/>
                </a:solidFill>
              </a:rPr>
              <a:t>attempting to write the draft.  </a:t>
            </a:r>
          </a:p>
          <a:p>
            <a:endParaRPr lang="en-US" sz="3200" u="sng" dirty="0">
              <a:solidFill>
                <a:srgbClr val="FF0000"/>
              </a:solidFill>
            </a:endParaRPr>
          </a:p>
          <a:p>
            <a:r>
              <a:rPr lang="en-US" sz="3200" dirty="0">
                <a:solidFill>
                  <a:srgbClr val="FF0000"/>
                </a:solidFill>
              </a:rPr>
              <a:t>Rubrics are based on Prisma guidelines (Slides 1 &amp; 2)</a:t>
            </a:r>
          </a:p>
        </p:txBody>
      </p:sp>
    </p:spTree>
    <p:extLst>
      <p:ext uri="{BB962C8B-B14F-4D97-AF65-F5344CB8AC3E}">
        <p14:creationId xmlns:p14="http://schemas.microsoft.com/office/powerpoint/2010/main" val="9427135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6BCD05-BF8B-4B70-81B1-E557E79F4107}"/>
              </a:ext>
            </a:extLst>
          </p:cNvPr>
          <p:cNvSpPr txBox="1">
            <a:spLocks/>
          </p:cNvSpPr>
          <p:nvPr/>
        </p:nvSpPr>
        <p:spPr>
          <a:xfrm>
            <a:off x="1151752" y="190165"/>
            <a:ext cx="9888496" cy="900131"/>
          </a:xfrm>
          <a:prstGeom prst="rect">
            <a:avLst/>
          </a:prstGeom>
        </p:spPr>
        <p:txBody>
          <a:bodyPr anchor="t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4000" dirty="0">
                <a:solidFill>
                  <a:srgbClr val="FF0000"/>
                </a:solidFill>
              </a:rPr>
              <a:t>Features of the Results Section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EB3924-6ED3-4CA7-9991-B46DDF1C8801}"/>
              </a:ext>
            </a:extLst>
          </p:cNvPr>
          <p:cNvSpPr txBox="1">
            <a:spLocks/>
          </p:cNvSpPr>
          <p:nvPr/>
        </p:nvSpPr>
        <p:spPr>
          <a:xfrm>
            <a:off x="192505" y="1236912"/>
            <a:ext cx="12175957" cy="3335088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lvl="1" indent="-514350">
              <a:lnSpc>
                <a:spcPct val="110000"/>
              </a:lnSpc>
              <a:buAutoNum type="arabicPeriod"/>
            </a:pPr>
            <a:r>
              <a:rPr lang="en-US" sz="3500" u="sng" dirty="0"/>
              <a:t>Study selection</a:t>
            </a:r>
            <a:r>
              <a:rPr lang="en-US" sz="3500" dirty="0"/>
              <a:t>: </a:t>
            </a:r>
          </a:p>
          <a:p>
            <a:pPr marL="457200" lvl="1" indent="-457200">
              <a:lnSpc>
                <a:spcPct val="110000"/>
              </a:lnSpc>
            </a:pPr>
            <a:r>
              <a:rPr lang="en-US" sz="3500" dirty="0"/>
              <a:t>Flow chart of information (make a Figure).                           			     </a:t>
            </a:r>
          </a:p>
          <a:p>
            <a:pPr marL="457200" lvl="1" indent="-457200">
              <a:lnSpc>
                <a:spcPct val="110000"/>
              </a:lnSpc>
            </a:pPr>
            <a:r>
              <a:rPr lang="en-US" sz="3500" dirty="0"/>
              <a:t>Short narrative &amp; reference to flow chart.</a:t>
            </a:r>
          </a:p>
          <a:p>
            <a:pPr marL="0" lvl="1" indent="0">
              <a:buNone/>
            </a:pP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92107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65CC33-3CBD-B836-8552-461918806AE2}"/>
              </a:ext>
            </a:extLst>
          </p:cNvPr>
          <p:cNvSpPr txBox="1">
            <a:spLocks/>
          </p:cNvSpPr>
          <p:nvPr/>
        </p:nvSpPr>
        <p:spPr>
          <a:xfrm>
            <a:off x="1151752" y="190165"/>
            <a:ext cx="9888496" cy="900131"/>
          </a:xfrm>
          <a:prstGeom prst="rect">
            <a:avLst/>
          </a:prstGeom>
        </p:spPr>
        <p:txBody>
          <a:bodyPr anchor="t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4000" dirty="0">
                <a:solidFill>
                  <a:srgbClr val="FF0000"/>
                </a:solidFill>
              </a:rPr>
              <a:t>Features of the Results Section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BAE90B6-4777-9036-CFFB-A21CC7C57A17}"/>
              </a:ext>
            </a:extLst>
          </p:cNvPr>
          <p:cNvSpPr txBox="1">
            <a:spLocks/>
          </p:cNvSpPr>
          <p:nvPr/>
        </p:nvSpPr>
        <p:spPr>
          <a:xfrm>
            <a:off x="144379" y="948154"/>
            <a:ext cx="12175957" cy="5909846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lvl="1" indent="0">
              <a:lnSpc>
                <a:spcPct val="110000"/>
              </a:lnSpc>
              <a:buNone/>
            </a:pPr>
            <a:r>
              <a:rPr lang="en-US" sz="3200" dirty="0"/>
              <a:t>2. </a:t>
            </a:r>
            <a:r>
              <a:rPr lang="en-US" sz="3200" u="sng" dirty="0"/>
              <a:t>Study Characteristics</a:t>
            </a:r>
            <a:r>
              <a:rPr lang="en-US" sz="3200" dirty="0"/>
              <a:t>: </a:t>
            </a:r>
          </a:p>
          <a:p>
            <a:pPr marL="457200" lvl="1" indent="-457200">
              <a:lnSpc>
                <a:spcPct val="120000"/>
              </a:lnSpc>
            </a:pPr>
            <a:r>
              <a:rPr lang="en-US" sz="3200" dirty="0"/>
              <a:t>Excel Extraction Data (Table). Identify key outcomes AND provide </a:t>
            </a:r>
            <a:r>
              <a:rPr lang="en-US" sz="3200" kern="1200" dirty="0"/>
              <a:t>results of papers with key </a:t>
            </a:r>
            <a:r>
              <a:rPr lang="en-US" sz="3200" dirty="0"/>
              <a:t>outcomes.                                                           </a:t>
            </a:r>
            <a:r>
              <a:rPr lang="en-US" sz="3200" u="sng" kern="1200" dirty="0">
                <a:solidFill>
                  <a:srgbClr val="FF0000"/>
                </a:solidFill>
              </a:rPr>
              <a:t>This is not a data summarization table!</a:t>
            </a:r>
          </a:p>
          <a:p>
            <a:pPr marL="0" lvl="1" indent="0">
              <a:lnSpc>
                <a:spcPct val="120000"/>
              </a:lnSpc>
              <a:buNone/>
            </a:pPr>
            <a:endParaRPr lang="en-US" sz="3200" u="sng" kern="1200" dirty="0"/>
          </a:p>
          <a:p>
            <a:pPr marL="457200" lvl="1" indent="-457200">
              <a:lnSpc>
                <a:spcPct val="120000"/>
              </a:lnSpc>
            </a:pPr>
            <a:r>
              <a:rPr lang="en-US" sz="3200" kern="1200" dirty="0"/>
              <a:t>Include a table of abbrev. to explain terms if needed.		</a:t>
            </a:r>
          </a:p>
          <a:p>
            <a:pPr marL="0" lvl="1" indent="0">
              <a:lnSpc>
                <a:spcPct val="120000"/>
              </a:lnSpc>
              <a:buNone/>
            </a:pPr>
            <a:endParaRPr lang="en-US" sz="3200" dirty="0"/>
          </a:p>
          <a:p>
            <a:pPr marL="457200" lvl="1" indent="-457200">
              <a:lnSpc>
                <a:spcPct val="120000"/>
              </a:lnSpc>
            </a:pPr>
            <a:r>
              <a:rPr lang="en-US" sz="3200" kern="1200" dirty="0"/>
              <a:t>Narrative needed with reference table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113234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2">
            <a:extLst>
              <a:ext uri="{FF2B5EF4-FFF2-40B4-BE49-F238E27FC236}">
                <a16:creationId xmlns:a16="http://schemas.microsoft.com/office/drawing/2014/main" id="{626AF61C-8973-0D8B-ED66-EF81338A8F5A}"/>
              </a:ext>
            </a:extLst>
          </p:cNvPr>
          <p:cNvSpPr txBox="1">
            <a:spLocks/>
          </p:cNvSpPr>
          <p:nvPr/>
        </p:nvSpPr>
        <p:spPr>
          <a:xfrm>
            <a:off x="348916" y="1275347"/>
            <a:ext cx="11843084" cy="3693695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lvl="1" indent="0">
              <a:lnSpc>
                <a:spcPct val="110000"/>
              </a:lnSpc>
              <a:buNone/>
            </a:pPr>
            <a:r>
              <a:rPr lang="en-US" sz="3200" dirty="0"/>
              <a:t>3. </a:t>
            </a:r>
            <a:r>
              <a:rPr lang="en-US" sz="3200" u="sng" dirty="0"/>
              <a:t>Risk of Bias</a:t>
            </a:r>
          </a:p>
          <a:p>
            <a:pPr marL="457200" lvl="1" indent="-457200">
              <a:lnSpc>
                <a:spcPct val="110000"/>
              </a:lnSpc>
            </a:pPr>
            <a:r>
              <a:rPr lang="en-US" sz="3200" dirty="0"/>
              <a:t>Narrative</a:t>
            </a:r>
          </a:p>
          <a:p>
            <a:pPr marL="0" lvl="1" indent="0">
              <a:buNone/>
            </a:pPr>
            <a:endParaRPr lang="en-US" sz="3200" dirty="0"/>
          </a:p>
          <a:p>
            <a:pPr marL="0" lvl="1" indent="0">
              <a:lnSpc>
                <a:spcPct val="100000"/>
              </a:lnSpc>
              <a:buNone/>
            </a:pPr>
            <a:r>
              <a:rPr lang="en-US" sz="3200" dirty="0"/>
              <a:t>4. </a:t>
            </a:r>
            <a:r>
              <a:rPr lang="en-US" sz="3200" u="sng" dirty="0"/>
              <a:t>Results of Individual Studies              </a:t>
            </a:r>
          </a:p>
          <a:p>
            <a:pPr marL="457200" lvl="1" indent="-457200">
              <a:lnSpc>
                <a:spcPct val="100000"/>
              </a:lnSpc>
            </a:pPr>
            <a:r>
              <a:rPr lang="en-US" sz="3200" dirty="0"/>
              <a:t>(Table(s)) and narrative with references to the tables							</a:t>
            </a:r>
          </a:p>
          <a:p>
            <a:pPr marL="914400" lvl="2" indent="0">
              <a:lnSpc>
                <a:spcPct val="100000"/>
              </a:lnSpc>
              <a:buNone/>
            </a:pPr>
            <a:endParaRPr lang="en-US" sz="3200" dirty="0"/>
          </a:p>
          <a:p>
            <a:pPr marL="457200" lvl="1" indent="0">
              <a:buFont typeface="Arial" panose="020B0604020202020204" pitchFamily="34" charset="0"/>
              <a:buNone/>
            </a:pPr>
            <a:endParaRPr lang="en-US" sz="3200" b="1" dirty="0"/>
          </a:p>
          <a:p>
            <a:endParaRPr lang="en-US" sz="2400" dirty="0"/>
          </a:p>
        </p:txBody>
      </p:sp>
      <p:sp>
        <p:nvSpPr>
          <p:cNvPr id="3" name="Title 1">
            <a:extLst>
              <a:ext uri="{FF2B5EF4-FFF2-40B4-BE49-F238E27FC236}">
                <a16:creationId xmlns:a16="http://schemas.microsoft.com/office/drawing/2014/main" id="{C5D93A6C-9F3C-5F5A-2653-6A12C116BE1D}"/>
              </a:ext>
            </a:extLst>
          </p:cNvPr>
          <p:cNvSpPr txBox="1">
            <a:spLocks/>
          </p:cNvSpPr>
          <p:nvPr/>
        </p:nvSpPr>
        <p:spPr>
          <a:xfrm>
            <a:off x="1151752" y="190165"/>
            <a:ext cx="9888496" cy="900131"/>
          </a:xfrm>
          <a:prstGeom prst="rect">
            <a:avLst/>
          </a:prstGeom>
        </p:spPr>
        <p:txBody>
          <a:bodyPr anchor="t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4000" dirty="0">
                <a:solidFill>
                  <a:srgbClr val="FF0000"/>
                </a:solidFill>
              </a:rPr>
              <a:t>Features of the Results Section</a:t>
            </a:r>
          </a:p>
        </p:txBody>
      </p:sp>
    </p:spTree>
    <p:extLst>
      <p:ext uri="{BB962C8B-B14F-4D97-AF65-F5344CB8AC3E}">
        <p14:creationId xmlns:p14="http://schemas.microsoft.com/office/powerpoint/2010/main" val="32371975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C160BE6-EE44-4DD7-B647-3FBFA892FE04}"/>
              </a:ext>
            </a:extLst>
          </p:cNvPr>
          <p:cNvGrpSpPr/>
          <p:nvPr/>
        </p:nvGrpSpPr>
        <p:grpSpPr>
          <a:xfrm>
            <a:off x="538568" y="1466318"/>
            <a:ext cx="10733196" cy="3108083"/>
            <a:chOff x="822030" y="3225544"/>
            <a:chExt cx="10733196" cy="3108083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D4864313-315A-45B6-A2BD-12E524BE3F81}"/>
                </a:ext>
              </a:extLst>
            </p:cNvPr>
            <p:cNvSpPr txBox="1"/>
            <p:nvPr/>
          </p:nvSpPr>
          <p:spPr>
            <a:xfrm>
              <a:off x="822030" y="3225544"/>
              <a:ext cx="2544351" cy="95410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Initial Screening</a:t>
              </a:r>
            </a:p>
            <a:p>
              <a:pPr algn="ctr"/>
              <a:r>
                <a:rPr lang="en-US" sz="2800" dirty="0"/>
                <a:t># results</a:t>
              </a:r>
            </a:p>
          </p:txBody>
        </p:sp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0EFE07DC-2AB4-459D-A922-74E648E80550}"/>
                </a:ext>
              </a:extLst>
            </p:cNvPr>
            <p:cNvSpPr txBox="1"/>
            <p:nvPr/>
          </p:nvSpPr>
          <p:spPr>
            <a:xfrm>
              <a:off x="4518170" y="3225545"/>
              <a:ext cx="1710725" cy="95410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2800" dirty="0"/>
                <a:t>Screening</a:t>
              </a:r>
            </a:p>
            <a:p>
              <a:r>
                <a:rPr lang="en-US" sz="2800" dirty="0"/>
                <a:t># results</a:t>
              </a: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ADAB4A60-9CCB-4A82-B528-13EF6E785617}"/>
                </a:ext>
              </a:extLst>
            </p:cNvPr>
            <p:cNvSpPr txBox="1"/>
            <p:nvPr/>
          </p:nvSpPr>
          <p:spPr>
            <a:xfrm>
              <a:off x="7380684" y="3230307"/>
              <a:ext cx="1607299" cy="95410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2800" dirty="0"/>
                <a:t>Eligibility</a:t>
              </a:r>
            </a:p>
            <a:p>
              <a:r>
                <a:rPr lang="en-US" sz="2800" dirty="0"/>
                <a:t># results</a:t>
              </a:r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8583003B-2F01-4C8A-A9D7-E1AAC668F009}"/>
                </a:ext>
              </a:extLst>
            </p:cNvPr>
            <p:cNvSpPr txBox="1"/>
            <p:nvPr/>
          </p:nvSpPr>
          <p:spPr>
            <a:xfrm>
              <a:off x="10067319" y="3225546"/>
              <a:ext cx="1487907" cy="95410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2800" dirty="0"/>
                <a:t>Inclusion</a:t>
              </a:r>
            </a:p>
            <a:p>
              <a:pPr algn="ctr"/>
              <a:r>
                <a:rPr lang="en-US" sz="2800" dirty="0"/>
                <a:t># results</a:t>
              </a:r>
            </a:p>
          </p:txBody>
        </p:sp>
        <p:cxnSp>
          <p:nvCxnSpPr>
            <p:cNvPr id="7" name="Straight Arrow Connector 6">
              <a:extLst>
                <a:ext uri="{FF2B5EF4-FFF2-40B4-BE49-F238E27FC236}">
                  <a16:creationId xmlns:a16="http://schemas.microsoft.com/office/drawing/2014/main" id="{D87BC3FF-35D8-4E09-98ED-F4DB13D80F93}"/>
                </a:ext>
              </a:extLst>
            </p:cNvPr>
            <p:cNvCxnSpPr>
              <a:cxnSpLocks/>
            </p:cNvCxnSpPr>
            <p:nvPr/>
          </p:nvCxnSpPr>
          <p:spPr>
            <a:xfrm>
              <a:off x="1950835" y="4221640"/>
              <a:ext cx="0" cy="780226"/>
            </a:xfrm>
            <a:prstGeom prst="straightConnector1">
              <a:avLst/>
            </a:prstGeom>
            <a:ln w="38100">
              <a:solidFill>
                <a:schemeClr val="accent1">
                  <a:lumMod val="75000"/>
                </a:schemeClr>
              </a:solidFill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93D59132-0648-4E18-A29A-D8236747EBF5}"/>
                </a:ext>
              </a:extLst>
            </p:cNvPr>
            <p:cNvSpPr txBox="1"/>
            <p:nvPr/>
          </p:nvSpPr>
          <p:spPr>
            <a:xfrm>
              <a:off x="1017079" y="5043855"/>
              <a:ext cx="1773627" cy="95410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Keywords: </a:t>
              </a:r>
            </a:p>
            <a:p>
              <a:r>
                <a:rPr lang="en-US" sz="2800" dirty="0"/>
                <a:t>Filters:</a:t>
              </a: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2FDDBEDF-D85B-42F9-8555-F160CD745563}"/>
                </a:ext>
              </a:extLst>
            </p:cNvPr>
            <p:cNvSpPr txBox="1"/>
            <p:nvPr/>
          </p:nvSpPr>
          <p:spPr>
            <a:xfrm>
              <a:off x="4180737" y="5043854"/>
              <a:ext cx="2385589" cy="95410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2800" dirty="0"/>
                <a:t>Basic inclusion </a:t>
              </a:r>
            </a:p>
            <a:p>
              <a:pPr algn="ctr"/>
              <a:r>
                <a:rPr lang="en-US" sz="2800" dirty="0"/>
                <a:t>criteria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CD0FD7B6-67CC-43A3-B6B5-3F23E2D65876}"/>
                </a:ext>
              </a:extLst>
            </p:cNvPr>
            <p:cNvSpPr txBox="1"/>
            <p:nvPr/>
          </p:nvSpPr>
          <p:spPr>
            <a:xfrm>
              <a:off x="7468787" y="4948632"/>
              <a:ext cx="1569660" cy="1384995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2800" dirty="0"/>
                <a:t>Further </a:t>
              </a:r>
            </a:p>
            <a:p>
              <a:pPr algn="ctr"/>
              <a:r>
                <a:rPr lang="en-US" sz="2800" dirty="0"/>
                <a:t>Inclusion </a:t>
              </a:r>
            </a:p>
            <a:p>
              <a:pPr algn="ctr"/>
              <a:r>
                <a:rPr lang="en-US" sz="2800" dirty="0"/>
                <a:t>criteria</a:t>
              </a:r>
            </a:p>
          </p:txBody>
        </p:sp>
        <p:sp>
          <p:nvSpPr>
            <p:cNvPr id="11" name="Arrow: Right 10">
              <a:extLst>
                <a:ext uri="{FF2B5EF4-FFF2-40B4-BE49-F238E27FC236}">
                  <a16:creationId xmlns:a16="http://schemas.microsoft.com/office/drawing/2014/main" id="{0A52EF30-CF93-4225-AA36-14CEB9D6F79C}"/>
                </a:ext>
              </a:extLst>
            </p:cNvPr>
            <p:cNvSpPr/>
            <p:nvPr/>
          </p:nvSpPr>
          <p:spPr>
            <a:xfrm>
              <a:off x="9038447" y="3576920"/>
              <a:ext cx="978408" cy="295789"/>
            </a:xfrm>
            <a:prstGeom prst="rightArrow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Arrow: Right 11">
              <a:extLst>
                <a:ext uri="{FF2B5EF4-FFF2-40B4-BE49-F238E27FC236}">
                  <a16:creationId xmlns:a16="http://schemas.microsoft.com/office/drawing/2014/main" id="{92F739AA-93C0-4B45-956E-DBB6CDBC3B54}"/>
                </a:ext>
              </a:extLst>
            </p:cNvPr>
            <p:cNvSpPr/>
            <p:nvPr/>
          </p:nvSpPr>
          <p:spPr>
            <a:xfrm>
              <a:off x="6359546" y="3526100"/>
              <a:ext cx="978408" cy="295789"/>
            </a:xfrm>
            <a:prstGeom prst="rightArrow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Arrow: Right 12">
              <a:extLst>
                <a:ext uri="{FF2B5EF4-FFF2-40B4-BE49-F238E27FC236}">
                  <a16:creationId xmlns:a16="http://schemas.microsoft.com/office/drawing/2014/main" id="{F22458F0-8DF7-4168-95E1-06AA104908C4}"/>
                </a:ext>
              </a:extLst>
            </p:cNvPr>
            <p:cNvSpPr/>
            <p:nvPr/>
          </p:nvSpPr>
          <p:spPr>
            <a:xfrm>
              <a:off x="3489298" y="3526100"/>
              <a:ext cx="978408" cy="295789"/>
            </a:xfrm>
            <a:prstGeom prst="rightArrow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4" name="Straight Arrow Connector 13">
              <a:extLst>
                <a:ext uri="{FF2B5EF4-FFF2-40B4-BE49-F238E27FC236}">
                  <a16:creationId xmlns:a16="http://schemas.microsoft.com/office/drawing/2014/main" id="{0FE80E92-9987-426F-B8F4-EFBB807BAA82}"/>
                </a:ext>
              </a:extLst>
            </p:cNvPr>
            <p:cNvCxnSpPr>
              <a:cxnSpLocks/>
            </p:cNvCxnSpPr>
            <p:nvPr/>
          </p:nvCxnSpPr>
          <p:spPr>
            <a:xfrm>
              <a:off x="5373532" y="4221640"/>
              <a:ext cx="0" cy="780226"/>
            </a:xfrm>
            <a:prstGeom prst="straightConnector1">
              <a:avLst/>
            </a:prstGeom>
            <a:ln w="38100">
              <a:solidFill>
                <a:schemeClr val="accent1">
                  <a:lumMod val="75000"/>
                </a:schemeClr>
              </a:solidFill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Arrow Connector 14">
              <a:extLst>
                <a:ext uri="{FF2B5EF4-FFF2-40B4-BE49-F238E27FC236}">
                  <a16:creationId xmlns:a16="http://schemas.microsoft.com/office/drawing/2014/main" id="{87EB2E8E-4A65-4FC1-BFB9-DC0214CEDC72}"/>
                </a:ext>
              </a:extLst>
            </p:cNvPr>
            <p:cNvCxnSpPr>
              <a:cxnSpLocks/>
            </p:cNvCxnSpPr>
            <p:nvPr/>
          </p:nvCxnSpPr>
          <p:spPr>
            <a:xfrm>
              <a:off x="8184333" y="4179651"/>
              <a:ext cx="0" cy="780226"/>
            </a:xfrm>
            <a:prstGeom prst="straightConnector1">
              <a:avLst/>
            </a:prstGeom>
            <a:ln w="38100">
              <a:solidFill>
                <a:schemeClr val="accent1">
                  <a:lumMod val="75000"/>
                </a:schemeClr>
              </a:solidFill>
              <a:tailEnd type="stealth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DB9B2900-9E1B-4421-970D-80017CB78AAA}"/>
              </a:ext>
            </a:extLst>
          </p:cNvPr>
          <p:cNvSpPr txBox="1"/>
          <p:nvPr/>
        </p:nvSpPr>
        <p:spPr>
          <a:xfrm>
            <a:off x="1922073" y="259416"/>
            <a:ext cx="7322116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3600" dirty="0">
                <a:solidFill>
                  <a:srgbClr val="FF0000"/>
                </a:solidFill>
                <a:latin typeface="+mj-lt"/>
              </a:rPr>
              <a:t>1. </a:t>
            </a:r>
            <a:r>
              <a:rPr lang="en-US" sz="3600" dirty="0">
                <a:latin typeface="+mj-lt"/>
              </a:rPr>
              <a:t>Study Selection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850CAAC-AD11-4905-AB52-F28B4CEB0343}"/>
              </a:ext>
            </a:extLst>
          </p:cNvPr>
          <p:cNvSpPr txBox="1"/>
          <p:nvPr/>
        </p:nvSpPr>
        <p:spPr>
          <a:xfrm>
            <a:off x="388001" y="4744518"/>
            <a:ext cx="11114864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2800" dirty="0">
                <a:solidFill>
                  <a:srgbClr val="FF0000"/>
                </a:solidFill>
              </a:rPr>
              <a:t>(Label &amp; caption) </a:t>
            </a:r>
            <a:r>
              <a:rPr lang="en-US" sz="2800" b="1" dirty="0"/>
              <a:t>Figure 1. </a:t>
            </a:r>
            <a:r>
              <a:rPr lang="en-US" sz="2800" dirty="0"/>
              <a:t>Study selection results 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including selection criteria at each stage and the number of studies which passed each selection stage. Results were generated in a PubMed search regarding “</a:t>
            </a:r>
            <a:r>
              <a:rPr lang="en-US" sz="2800" i="1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keyword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” and “</a:t>
            </a:r>
            <a:r>
              <a:rPr lang="en-US" sz="2800" i="1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keyword.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”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The search was conducted on (</a:t>
            </a:r>
            <a:r>
              <a:rPr lang="en-US" sz="2800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Date of search).</a:t>
            </a:r>
          </a:p>
        </p:txBody>
      </p:sp>
    </p:spTree>
    <p:extLst>
      <p:ext uri="{BB962C8B-B14F-4D97-AF65-F5344CB8AC3E}">
        <p14:creationId xmlns:p14="http://schemas.microsoft.com/office/powerpoint/2010/main" val="13334317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4999E3D4-C930-4195-BBD7-F2594A935E67}"/>
              </a:ext>
            </a:extLst>
          </p:cNvPr>
          <p:cNvGrpSpPr/>
          <p:nvPr/>
        </p:nvGrpSpPr>
        <p:grpSpPr>
          <a:xfrm>
            <a:off x="502629" y="1850319"/>
            <a:ext cx="11186741" cy="4834460"/>
            <a:chOff x="240432" y="720821"/>
            <a:chExt cx="11186741" cy="4834460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AB981083-C4B8-47A2-8AC5-1FB53BAD3AAC}"/>
                </a:ext>
              </a:extLst>
            </p:cNvPr>
            <p:cNvSpPr txBox="1"/>
            <p:nvPr/>
          </p:nvSpPr>
          <p:spPr>
            <a:xfrm>
              <a:off x="240432" y="723189"/>
              <a:ext cx="2382319" cy="4832092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800" u="sng" dirty="0"/>
                <a:t>Study</a:t>
              </a:r>
            </a:p>
            <a:p>
              <a:endParaRPr lang="en-US" sz="2800" dirty="0"/>
            </a:p>
            <a:p>
              <a:pPr algn="r"/>
              <a:r>
                <a:rPr lang="en-US" sz="2800" u="sng" dirty="0"/>
                <a:t>Location</a:t>
              </a:r>
            </a:p>
            <a:p>
              <a:r>
                <a:rPr lang="en-US" sz="2800" dirty="0"/>
                <a:t> </a:t>
              </a:r>
            </a:p>
            <a:p>
              <a:pPr algn="r"/>
              <a:r>
                <a:rPr lang="en-US" sz="2800" u="sng" dirty="0"/>
                <a:t>Participants</a:t>
              </a:r>
            </a:p>
            <a:p>
              <a:endParaRPr lang="en-US" sz="2800" dirty="0"/>
            </a:p>
            <a:p>
              <a:pPr algn="r"/>
              <a:r>
                <a:rPr lang="en-US" sz="2800" u="sng" dirty="0"/>
                <a:t>Diagnosis</a:t>
              </a:r>
            </a:p>
            <a:p>
              <a:endParaRPr lang="en-US" sz="2800" dirty="0"/>
            </a:p>
            <a:p>
              <a:pPr algn="r"/>
              <a:r>
                <a:rPr lang="en-US" sz="2800" u="sng" dirty="0"/>
                <a:t>Treatment</a:t>
              </a:r>
            </a:p>
            <a:p>
              <a:endParaRPr lang="en-US" sz="2800" dirty="0"/>
            </a:p>
            <a:p>
              <a:pPr algn="r"/>
              <a:r>
                <a:rPr lang="en-US" sz="2800" u="sng" dirty="0"/>
                <a:t>Measurements</a:t>
              </a:r>
            </a:p>
          </p:txBody>
        </p:sp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B4453B4A-0E6B-40ED-B5AD-64D8979B887F}"/>
                </a:ext>
              </a:extLst>
            </p:cNvPr>
            <p:cNvSpPr txBox="1"/>
            <p:nvPr/>
          </p:nvSpPr>
          <p:spPr>
            <a:xfrm>
              <a:off x="2622751" y="723189"/>
              <a:ext cx="2704623" cy="4832092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/>
                <a:t>Authors, year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Country of study 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Population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Criteria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Intervention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Outcomes</a:t>
              </a: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9C86930E-1F52-4724-A11B-B5EB916A3A9E}"/>
                </a:ext>
              </a:extLst>
            </p:cNvPr>
            <p:cNvSpPr txBox="1"/>
            <p:nvPr/>
          </p:nvSpPr>
          <p:spPr>
            <a:xfrm>
              <a:off x="5303244" y="723189"/>
              <a:ext cx="2704623" cy="4832092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/>
                <a:t>Authors, year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Country of study 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Population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Criteria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Intervention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Outcomes</a:t>
              </a:r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4FA54A40-CC6E-4ED9-8D0E-8C8E8C4B5C9E}"/>
                </a:ext>
              </a:extLst>
            </p:cNvPr>
            <p:cNvSpPr txBox="1"/>
            <p:nvPr/>
          </p:nvSpPr>
          <p:spPr>
            <a:xfrm>
              <a:off x="8031997" y="720821"/>
              <a:ext cx="2704623" cy="4832092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/>
                <a:t>Authors, year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Country of study 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Population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Criteria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Intervention</a:t>
              </a:r>
            </a:p>
            <a:p>
              <a:pPr algn="ctr"/>
              <a:endParaRPr lang="en-US" sz="2800" dirty="0"/>
            </a:p>
            <a:p>
              <a:pPr algn="ctr"/>
              <a:r>
                <a:rPr lang="en-US" sz="2800" dirty="0"/>
                <a:t>Outcomes</a:t>
              </a:r>
            </a:p>
          </p:txBody>
        </p:sp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5EEA98EA-4F2A-4FA8-8EDE-078557AD12AB}"/>
                </a:ext>
              </a:extLst>
            </p:cNvPr>
            <p:cNvSpPr txBox="1"/>
            <p:nvPr/>
          </p:nvSpPr>
          <p:spPr>
            <a:xfrm>
              <a:off x="10712490" y="723189"/>
              <a:ext cx="714683" cy="52322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none" rtlCol="0">
              <a:spAutoFit/>
            </a:bodyPr>
            <a:lstStyle/>
            <a:p>
              <a:r>
                <a:rPr lang="en-US" sz="2800" dirty="0">
                  <a:solidFill>
                    <a:srgbClr val="FF0000"/>
                  </a:solidFill>
                </a:rPr>
                <a:t>Etc.</a:t>
              </a:r>
            </a:p>
          </p:txBody>
        </p:sp>
      </p:grpSp>
      <p:sp>
        <p:nvSpPr>
          <p:cNvPr id="8" name="TextBox 7">
            <a:extLst>
              <a:ext uri="{FF2B5EF4-FFF2-40B4-BE49-F238E27FC236}">
                <a16:creationId xmlns:a16="http://schemas.microsoft.com/office/drawing/2014/main" id="{7525045A-4AD5-4F63-80F6-136887DEF525}"/>
              </a:ext>
            </a:extLst>
          </p:cNvPr>
          <p:cNvSpPr txBox="1"/>
          <p:nvPr/>
        </p:nvSpPr>
        <p:spPr>
          <a:xfrm>
            <a:off x="741482" y="75133"/>
            <a:ext cx="10709036" cy="20928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rgbClr val="FF0000"/>
                </a:solidFill>
              </a:rPr>
              <a:t>(Label &amp; caption) </a:t>
            </a:r>
            <a:r>
              <a:rPr lang="en-US" sz="28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Table 1. 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Characteristics of included studies. Data listed include study location, participant qualifications, method of diagnosis, method of treatment, method of measurement, and basic results. </a:t>
            </a:r>
            <a:r>
              <a:rPr lang="en-US" sz="2800" i="1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Your table </a:t>
            </a:r>
            <a:r>
              <a:rPr lang="en-US" sz="2800" i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may look different depending on your inclusion criteria</a:t>
            </a:r>
            <a:endParaRPr lang="en-US" sz="2800" i="1" dirty="0">
              <a:solidFill>
                <a:srgbClr val="FF000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401261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785FEA-4E25-4E5E-94E0-EA058253E59F}"/>
              </a:ext>
            </a:extLst>
          </p:cNvPr>
          <p:cNvSpPr txBox="1">
            <a:spLocks/>
          </p:cNvSpPr>
          <p:nvPr/>
        </p:nvSpPr>
        <p:spPr>
          <a:xfrm>
            <a:off x="977947" y="0"/>
            <a:ext cx="9888496" cy="900131"/>
          </a:xfrm>
          <a:prstGeom prst="rect">
            <a:avLst/>
          </a:prstGeom>
        </p:spPr>
        <p:txBody>
          <a:bodyPr anchor="t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4000" dirty="0">
                <a:solidFill>
                  <a:srgbClr val="FF0000"/>
                </a:solidFill>
              </a:rPr>
              <a:t>Features of the Results Section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F8B554-CDC6-4689-8545-F02256260ADE}"/>
              </a:ext>
            </a:extLst>
          </p:cNvPr>
          <p:cNvSpPr txBox="1">
            <a:spLocks/>
          </p:cNvSpPr>
          <p:nvPr/>
        </p:nvSpPr>
        <p:spPr>
          <a:xfrm>
            <a:off x="-28840" y="900131"/>
            <a:ext cx="12249679" cy="6095359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lvl="1" indent="0">
              <a:lnSpc>
                <a:spcPct val="100000"/>
              </a:lnSpc>
              <a:buNone/>
            </a:pPr>
            <a:r>
              <a:rPr lang="en-US" sz="3200" dirty="0">
                <a:solidFill>
                  <a:srgbClr val="FF0000"/>
                </a:solidFill>
              </a:rPr>
              <a:t>3. </a:t>
            </a:r>
            <a:r>
              <a:rPr lang="en-US" sz="3200" u="sng" dirty="0"/>
              <a:t>Risk of bias within studies (if you find):</a:t>
            </a:r>
          </a:p>
          <a:p>
            <a:pPr lvl="2">
              <a:lnSpc>
                <a:spcPct val="100000"/>
              </a:lnSpc>
            </a:pPr>
            <a:r>
              <a:rPr lang="en-US" sz="3200" dirty="0">
                <a:solidFill>
                  <a:srgbClr val="FF0000"/>
                </a:solidFill>
              </a:rPr>
              <a:t>Selection Bias: </a:t>
            </a:r>
            <a:r>
              <a:rPr lang="en-US" sz="3200" dirty="0"/>
              <a:t>problems with participants in a study</a:t>
            </a:r>
          </a:p>
          <a:p>
            <a:pPr lvl="2">
              <a:lnSpc>
                <a:spcPct val="100000"/>
              </a:lnSpc>
            </a:pPr>
            <a:r>
              <a:rPr lang="en-US" sz="3200" dirty="0">
                <a:solidFill>
                  <a:srgbClr val="FF0000"/>
                </a:solidFill>
              </a:rPr>
              <a:t>Performance Bias/Confounding Factors</a:t>
            </a:r>
            <a:r>
              <a:rPr lang="en-US" sz="3200" dirty="0"/>
              <a:t>: factors outside the intervention that may have influenced a study’s results.</a:t>
            </a:r>
          </a:p>
          <a:p>
            <a:pPr lvl="2">
              <a:lnSpc>
                <a:spcPct val="100000"/>
              </a:lnSpc>
            </a:pPr>
            <a:r>
              <a:rPr lang="en-US" sz="3200" dirty="0">
                <a:solidFill>
                  <a:srgbClr val="FF0000"/>
                </a:solidFill>
              </a:rPr>
              <a:t>Detection Bias: </a:t>
            </a:r>
            <a:r>
              <a:rPr lang="en-US" sz="3200" dirty="0"/>
              <a:t>problems with measuring/classifying outcomes</a:t>
            </a:r>
          </a:p>
          <a:p>
            <a:pPr lvl="2">
              <a:lnSpc>
                <a:spcPct val="100000"/>
              </a:lnSpc>
            </a:pPr>
            <a:r>
              <a:rPr lang="en-US" sz="3200" dirty="0">
                <a:solidFill>
                  <a:srgbClr val="FF0000"/>
                </a:solidFill>
              </a:rPr>
              <a:t>Attrition Bias/Reporting Bias</a:t>
            </a:r>
            <a:r>
              <a:rPr lang="en-US" sz="3200" dirty="0"/>
              <a:t>: missing information</a:t>
            </a:r>
            <a:endParaRPr lang="en-US" sz="2800" dirty="0"/>
          </a:p>
          <a:p>
            <a:pPr lvl="2">
              <a:lnSpc>
                <a:spcPct val="100000"/>
              </a:lnSpc>
            </a:pPr>
            <a:endParaRPr lang="en-US" sz="1900" dirty="0"/>
          </a:p>
          <a:p>
            <a:endParaRPr lang="en-US" sz="1900" dirty="0"/>
          </a:p>
        </p:txBody>
      </p:sp>
    </p:spTree>
    <p:extLst>
      <p:ext uri="{BB962C8B-B14F-4D97-AF65-F5344CB8AC3E}">
        <p14:creationId xmlns:p14="http://schemas.microsoft.com/office/powerpoint/2010/main" val="114460066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3">
            <a:extLst>
              <a:ext uri="{FF2B5EF4-FFF2-40B4-BE49-F238E27FC236}">
                <a16:creationId xmlns:a16="http://schemas.microsoft.com/office/drawing/2014/main" id="{0CA41E0E-0F99-4738-81DB-EA429B41CFEA}"/>
              </a:ext>
            </a:extLst>
          </p:cNvPr>
          <p:cNvSpPr txBox="1">
            <a:spLocks/>
          </p:cNvSpPr>
          <p:nvPr/>
        </p:nvSpPr>
        <p:spPr>
          <a:xfrm>
            <a:off x="1108559" y="270993"/>
            <a:ext cx="10515600" cy="1325563"/>
          </a:xfrm>
          <a:prstGeom prst="rect">
            <a:avLst/>
          </a:prstGeom>
        </p:spPr>
        <p:txBody>
          <a:bodyPr>
            <a:normAutofit fontScale="975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3700" dirty="0">
                <a:solidFill>
                  <a:srgbClr val="FF0000"/>
                </a:solidFill>
              </a:rPr>
              <a:t>Risk of Bias in Studies: Aspects that can Skew Outcomes</a:t>
            </a:r>
            <a:br>
              <a:rPr lang="en-US" sz="2800" dirty="0"/>
            </a:br>
            <a:endParaRPr lang="en-US" sz="2800" dirty="0"/>
          </a:p>
        </p:txBody>
      </p:sp>
      <p:sp>
        <p:nvSpPr>
          <p:cNvPr id="3" name="Content Placeholder 4">
            <a:extLst>
              <a:ext uri="{FF2B5EF4-FFF2-40B4-BE49-F238E27FC236}">
                <a16:creationId xmlns:a16="http://schemas.microsoft.com/office/drawing/2014/main" id="{26150415-4FB2-4299-871D-FE7F26CBF054}"/>
              </a:ext>
            </a:extLst>
          </p:cNvPr>
          <p:cNvSpPr txBox="1">
            <a:spLocks/>
          </p:cNvSpPr>
          <p:nvPr/>
        </p:nvSpPr>
        <p:spPr>
          <a:xfrm>
            <a:off x="0" y="1032700"/>
            <a:ext cx="11624159" cy="5722749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lvl="1" indent="0">
              <a:lnSpc>
                <a:spcPct val="100000"/>
              </a:lnSpc>
              <a:buNone/>
            </a:pPr>
            <a:r>
              <a:rPr lang="en-US" sz="3200" dirty="0"/>
              <a:t>Make a qualitative statement about a bias risk in their studies:</a:t>
            </a:r>
          </a:p>
          <a:p>
            <a:pPr lvl="2">
              <a:lnSpc>
                <a:spcPct val="100000"/>
              </a:lnSpc>
            </a:pPr>
            <a:r>
              <a:rPr lang="en-US" sz="3200" dirty="0">
                <a:solidFill>
                  <a:srgbClr val="FF0000"/>
                </a:solidFill>
              </a:rPr>
              <a:t>Selection bias: </a:t>
            </a:r>
            <a:r>
              <a:rPr lang="en-US" sz="3200" dirty="0"/>
              <a:t>problems with comparability of participants or populations in a study</a:t>
            </a:r>
          </a:p>
          <a:p>
            <a:pPr lvl="2">
              <a:lnSpc>
                <a:spcPct val="100000"/>
              </a:lnSpc>
            </a:pPr>
            <a:r>
              <a:rPr lang="en-US" sz="3200" dirty="0">
                <a:solidFill>
                  <a:srgbClr val="FF0000"/>
                </a:solidFill>
              </a:rPr>
              <a:t>Performance bias </a:t>
            </a:r>
            <a:r>
              <a:rPr lang="en-US" sz="3200" dirty="0"/>
              <a:t>or factors other than the intervention that may influence outcome</a:t>
            </a:r>
          </a:p>
          <a:p>
            <a:pPr marL="0" indent="0">
              <a:buNone/>
            </a:pPr>
            <a:endParaRPr lang="en-US" sz="3000" dirty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18713082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3">
            <a:extLst>
              <a:ext uri="{FF2B5EF4-FFF2-40B4-BE49-F238E27FC236}">
                <a16:creationId xmlns:a16="http://schemas.microsoft.com/office/drawing/2014/main" id="{B41CACE3-2DF8-4820-FFA9-A050E3F6C62A}"/>
              </a:ext>
            </a:extLst>
          </p:cNvPr>
          <p:cNvSpPr txBox="1">
            <a:spLocks/>
          </p:cNvSpPr>
          <p:nvPr/>
        </p:nvSpPr>
        <p:spPr>
          <a:xfrm>
            <a:off x="1108559" y="270993"/>
            <a:ext cx="10515600" cy="1325563"/>
          </a:xfrm>
          <a:prstGeom prst="rect">
            <a:avLst/>
          </a:prstGeom>
        </p:spPr>
        <p:txBody>
          <a:bodyPr>
            <a:normAutofit fontScale="975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3700" dirty="0">
                <a:solidFill>
                  <a:srgbClr val="FF0000"/>
                </a:solidFill>
              </a:rPr>
              <a:t>Risk of Bias in Studies: Aspects that can Skew Outcomes</a:t>
            </a:r>
            <a:br>
              <a:rPr lang="en-US" sz="2800" dirty="0"/>
            </a:br>
            <a:endParaRPr lang="en-US" sz="2800" dirty="0"/>
          </a:p>
        </p:txBody>
      </p:sp>
      <p:sp>
        <p:nvSpPr>
          <p:cNvPr id="3" name="Content Placeholder 4">
            <a:extLst>
              <a:ext uri="{FF2B5EF4-FFF2-40B4-BE49-F238E27FC236}">
                <a16:creationId xmlns:a16="http://schemas.microsoft.com/office/drawing/2014/main" id="{673870C4-B287-A38D-073C-94FBAA2F6196}"/>
              </a:ext>
            </a:extLst>
          </p:cNvPr>
          <p:cNvSpPr txBox="1">
            <a:spLocks/>
          </p:cNvSpPr>
          <p:nvPr/>
        </p:nvSpPr>
        <p:spPr>
          <a:xfrm>
            <a:off x="144379" y="1044732"/>
            <a:ext cx="11624159" cy="5722749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lvl="1" indent="0">
              <a:lnSpc>
                <a:spcPct val="100000"/>
              </a:lnSpc>
              <a:buNone/>
            </a:pPr>
            <a:r>
              <a:rPr lang="en-US" sz="3000" dirty="0"/>
              <a:t>Make a qualitative statement about a bias risk in their studies:</a:t>
            </a:r>
          </a:p>
          <a:p>
            <a:pPr lvl="2">
              <a:lnSpc>
                <a:spcPct val="100000"/>
              </a:lnSpc>
            </a:pPr>
            <a:r>
              <a:rPr lang="en-US" sz="3000" dirty="0">
                <a:solidFill>
                  <a:srgbClr val="FF0000"/>
                </a:solidFill>
              </a:rPr>
              <a:t>Detection bias:</a:t>
            </a:r>
            <a:r>
              <a:rPr lang="en-US" sz="3000" dirty="0"/>
              <a:t> problems with measurement or classification of exposure or outcomes</a:t>
            </a:r>
          </a:p>
          <a:p>
            <a:pPr lvl="2">
              <a:lnSpc>
                <a:spcPct val="100000"/>
              </a:lnSpc>
            </a:pPr>
            <a:r>
              <a:rPr lang="en-US" sz="3000" dirty="0">
                <a:solidFill>
                  <a:srgbClr val="FF0000"/>
                </a:solidFill>
              </a:rPr>
              <a:t>Attrition bias or reporting bias</a:t>
            </a:r>
            <a:r>
              <a:rPr lang="en-US" sz="3000" dirty="0"/>
              <a:t>: missing information</a:t>
            </a:r>
          </a:p>
          <a:p>
            <a:pPr lvl="2">
              <a:lnSpc>
                <a:spcPct val="100000"/>
              </a:lnSpc>
            </a:pPr>
            <a:r>
              <a:rPr lang="en-US" sz="3000" dirty="0">
                <a:solidFill>
                  <a:srgbClr val="FF0000"/>
                </a:solidFill>
              </a:rPr>
              <a:t>Look for:</a:t>
            </a:r>
            <a:r>
              <a:rPr lang="en-US" sz="3000" dirty="0"/>
              <a:t> Did they randomize clinical trials? </a:t>
            </a:r>
          </a:p>
          <a:p>
            <a:pPr marL="914400" lvl="2" indent="0">
              <a:lnSpc>
                <a:spcPct val="100000"/>
              </a:lnSpc>
              <a:buNone/>
            </a:pPr>
            <a:r>
              <a:rPr lang="en-US" sz="3000" dirty="0"/>
              <a:t>   Did they manage confounding aspects in an observational study? </a:t>
            </a:r>
          </a:p>
          <a:p>
            <a:pPr marL="914400" lvl="2" indent="0">
              <a:lnSpc>
                <a:spcPct val="100000"/>
              </a:lnSpc>
              <a:buNone/>
            </a:pPr>
            <a:r>
              <a:rPr lang="en-US" sz="3000" dirty="0"/>
              <a:t>   Did they completely follow up, etc.?</a:t>
            </a:r>
          </a:p>
          <a:p>
            <a:pPr>
              <a:lnSpc>
                <a:spcPct val="100000"/>
              </a:lnSpc>
            </a:pPr>
            <a:endParaRPr lang="en-US" sz="3000" dirty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1265404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14514</TotalTime>
  <Words>705</Words>
  <Application>Microsoft Macintosh PowerPoint</Application>
  <PresentationFormat>Widescreen</PresentationFormat>
  <Paragraphs>120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7" baseType="lpstr">
      <vt:lpstr>Arial</vt:lpstr>
      <vt:lpstr>Calibri</vt:lpstr>
      <vt:lpstr>Calibri Light</vt:lpstr>
      <vt:lpstr>Times New Roman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Buckingham, Susan C.</dc:creator>
  <cp:lastModifiedBy>Buckingham, Susan C.</cp:lastModifiedBy>
  <cp:revision>15</cp:revision>
  <dcterms:created xsi:type="dcterms:W3CDTF">2022-02-23T21:53:10Z</dcterms:created>
  <dcterms:modified xsi:type="dcterms:W3CDTF">2024-01-14T15:21:40Z</dcterms:modified>
</cp:coreProperties>
</file>

<file path=docProps/thumbnail.jpeg>
</file>