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3" r:id="rId3"/>
    <p:sldId id="283" r:id="rId4"/>
    <p:sldId id="282" r:id="rId5"/>
    <p:sldId id="276" r:id="rId6"/>
    <p:sldId id="274" r:id="rId7"/>
    <p:sldId id="272" r:id="rId8"/>
    <p:sldId id="270" r:id="rId9"/>
    <p:sldId id="284" r:id="rId10"/>
    <p:sldId id="268" r:id="rId11"/>
    <p:sldId id="280" r:id="rId12"/>
    <p:sldId id="28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930BB-AD71-4878-BF28-901873C47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05E18D-3B78-4C63-A79E-CF81719C59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95A6A-E990-4FA8-B316-A2332EF87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379FB-44CE-4C06-B953-E9022D626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7B716-CBCC-4EB9-9D2D-6A7900C1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6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64140-7155-48BC-BA9C-C6A694E6D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052923-6D7C-4EE7-80D3-27B0C08EE7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96A97-D1DC-4FE1-8A78-30AC24CA6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44A14-C60F-48DE-910E-331772DF8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80A16-99FF-475E-A702-0C1A4849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1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DF57D8-B245-4687-9BB9-2E0AFC82A9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33365E-36D4-4C9A-8126-DCF576023D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BED88-4DDB-4BAB-9F61-0C49CD81E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80D35-A8F6-4763-A5BC-7A32D0C14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C0B44-F1BF-49B1-AD49-614BFE9BD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5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23509-6E5D-42F8-A28E-9D71D2609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0A172-E61C-4E7E-9FAA-3DB711701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BF545-869E-493E-B5EB-BBD1DE6DF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145CB-AF53-4804-B4EC-2504B0115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F3DB7-3061-4102-AF26-618EFABE9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9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FA34D-1A8D-46F3-9228-1BFB2772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3CD34-6B53-4B37-AD7B-36F9B9015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7D940-B2A4-4217-8AB1-95C85C54D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5A4456-C31E-4995-AC1D-BE12CE30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895AB-D253-4B89-8B77-058074EA1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5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25-949F-432D-9106-84FE1AFA6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D3456-1910-4958-9C47-5B9CDD6FBF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CBB1EC-AB0E-4AF2-A3F4-06CC003D3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96BD6B-CD09-48E5-BBAE-72EEB0808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5AECA0-FB70-49C1-B16C-5F45CD7F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F02F7C-F0A9-4B81-9B5A-42FE12E0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1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0A0A-D099-4DEC-A7A2-CE7200B64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F8E052-294C-4373-98B5-566FACA278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C8D93-D852-4621-8672-9AECBAA91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9F95A8-50AC-4F3C-B07D-99F17FCEF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37400-7F85-4298-9F1C-0153BE87D7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7F4033-3421-4E58-BBAF-D145E7DE8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A2E3E6-9124-492E-BF5D-52852216C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F02FA3-D383-41ED-86F4-9802C09C3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3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E8D31-314F-41AE-A8DA-82811407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A4334F-FC8B-4705-8B0D-85618092C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AEEE2-94EB-4DA2-A4E2-FE583169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44DE-10CA-4362-A451-0F5623D8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0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64C02-F9A6-46D9-998D-5C60369C5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833C04-F971-44F5-8AA3-A36A1299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D89DA-EE87-4608-B99F-277AC3CA7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4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C6128-0828-4CC9-8F7C-5A86D81BF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7DE17-1404-4BDE-A770-7848D3396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184995-B27E-47E6-896C-562C8A404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204FB-D45A-4544-AC10-73C2CFE44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C912F-D6B2-4702-9813-6C363F686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094A3-CBC3-416D-BAF7-8377B5AAD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7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F5806-78E3-4986-AC47-A7249A0A0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5B8A5B-BC12-4C74-B1FE-03C3FC125A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3D954-8BCC-4B65-ACA7-187D6C753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4BA5B0-082E-4205-A352-AB08D9A38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15A5F-3D16-4625-A5C7-9ED3CC105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4B8FF-8D3C-4529-8E23-C1A6AA3D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E52C95-FF27-4659-ABFF-7DA6C3452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31718-1DA0-4B6B-A72E-6A2DA2586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4CF25-A402-4670-9163-66EAC9F63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0E279-F2AC-4DD2-AD7B-48F89810EBEB}" type="datetimeFigureOut">
              <a:rPr lang="en-US" smtClean="0"/>
              <a:t>1/14/24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EC769-AC70-4633-8FFD-2F87E5069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9CC04-E46B-43A6-B713-6199FF93A4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1E64E-46DA-4D0C-9AB1-623AEF063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2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1EF21-9706-4F90-AA1E-B3D090D29740}"/>
              </a:ext>
            </a:extLst>
          </p:cNvPr>
          <p:cNvSpPr txBox="1">
            <a:spLocks/>
          </p:cNvSpPr>
          <p:nvPr/>
        </p:nvSpPr>
        <p:spPr>
          <a:xfrm>
            <a:off x="756951" y="111063"/>
            <a:ext cx="10273737" cy="264763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FF0000"/>
                </a:solidFill>
              </a:rPr>
              <a:t>Features of the Results Section</a:t>
            </a:r>
          </a:p>
          <a:p>
            <a:pPr algn="r"/>
            <a:endParaRPr lang="en-US" sz="2400" dirty="0"/>
          </a:p>
          <a:p>
            <a:pPr algn="ctr"/>
            <a:r>
              <a:rPr lang="en-US" sz="3200" dirty="0"/>
              <a:t>Use Table 1 in PRISMA statement as guide for Results Section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9906D6-2512-418E-838D-10B1B7D2984C}"/>
              </a:ext>
            </a:extLst>
          </p:cNvPr>
          <p:cNvSpPr txBox="1"/>
          <p:nvPr/>
        </p:nvSpPr>
        <p:spPr>
          <a:xfrm>
            <a:off x="134982" y="5456527"/>
            <a:ext cx="119220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sz="3200" cap="small" dirty="0">
                <a:solidFill>
                  <a:srgbClr val="FF0000"/>
                </a:solidFill>
              </a:rPr>
              <a:t>**Omit criteria # 21-23: </a:t>
            </a:r>
            <a:r>
              <a:rPr lang="en-US" sz="3200" cap="small" dirty="0"/>
              <a:t>we are not conducting a meta-analysis.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EB1F0D3-402B-4A80-8DC7-3136A9CA9BC6}"/>
              </a:ext>
            </a:extLst>
          </p:cNvPr>
          <p:cNvGrpSpPr/>
          <p:nvPr/>
        </p:nvGrpSpPr>
        <p:grpSpPr>
          <a:xfrm>
            <a:off x="-1" y="1909463"/>
            <a:ext cx="11987025" cy="3328459"/>
            <a:chOff x="-1" y="1909463"/>
            <a:chExt cx="11987025" cy="3328459"/>
          </a:xfrm>
        </p:grpSpPr>
        <p:pic>
          <p:nvPicPr>
            <p:cNvPr id="3" name="Picture 2" descr="Text, application&#10;&#10;Description automatically generated with medium confidence">
              <a:extLst>
                <a:ext uri="{FF2B5EF4-FFF2-40B4-BE49-F238E27FC236}">
                  <a16:creationId xmlns:a16="http://schemas.microsoft.com/office/drawing/2014/main" id="{AFA526F0-224B-451C-8B3E-82F833B048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5" r="9109" b="42"/>
            <a:stretch/>
          </p:blipFill>
          <p:spPr>
            <a:xfrm>
              <a:off x="-1" y="1909463"/>
              <a:ext cx="11987025" cy="3328459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D980268-760A-4614-A21C-EC69E65383A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01" y="4409605"/>
              <a:ext cx="115494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F933FB0-8FA1-4271-A917-231A1AD7D99E}"/>
                </a:ext>
              </a:extLst>
            </p:cNvPr>
            <p:cNvCxnSpPr>
              <a:cxnSpLocks/>
            </p:cNvCxnSpPr>
            <p:nvPr/>
          </p:nvCxnSpPr>
          <p:spPr>
            <a:xfrm>
              <a:off x="119101" y="4760787"/>
              <a:ext cx="115494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9E398C1-B60F-42EE-B943-EFEE6303C61A}"/>
                </a:ext>
              </a:extLst>
            </p:cNvPr>
            <p:cNvCxnSpPr>
              <a:cxnSpLocks/>
            </p:cNvCxnSpPr>
            <p:nvPr/>
          </p:nvCxnSpPr>
          <p:spPr>
            <a:xfrm>
              <a:off x="119101" y="5108657"/>
              <a:ext cx="115494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0355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76F82-D206-487E-8FDA-7D287A08519E}"/>
              </a:ext>
            </a:extLst>
          </p:cNvPr>
          <p:cNvSpPr txBox="1">
            <a:spLocks/>
          </p:cNvSpPr>
          <p:nvPr/>
        </p:nvSpPr>
        <p:spPr>
          <a:xfrm>
            <a:off x="338099" y="324688"/>
            <a:ext cx="11515801" cy="62086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1" dirty="0">
                <a:solidFill>
                  <a:srgbClr val="FF0000"/>
                </a:solidFill>
                <a:latin typeface="+mj-lt"/>
              </a:rPr>
              <a:t>4.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latin typeface="+mj-lt"/>
              </a:rPr>
              <a:t>Results of Individual Studies</a:t>
            </a:r>
          </a:p>
          <a:p>
            <a:pPr marL="457200" lvl="1" indent="0">
              <a:buNone/>
            </a:pPr>
            <a:endParaRPr lang="en-US" sz="3200" dirty="0"/>
          </a:p>
          <a:p>
            <a:pPr lvl="1">
              <a:lnSpc>
                <a:spcPct val="100000"/>
              </a:lnSpc>
            </a:pPr>
            <a:r>
              <a:rPr lang="en-US" sz="3200" dirty="0"/>
              <a:t>Tables of data specific to your question (Study Results)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3200" dirty="0"/>
              <a:t>	</a:t>
            </a:r>
            <a:r>
              <a:rPr lang="en-US" sz="3200" u="sng" dirty="0"/>
              <a:t>This is a data comparison between papers</a:t>
            </a:r>
            <a:r>
              <a:rPr lang="en-US" sz="3200" dirty="0"/>
              <a:t>. You can have a 	separate table for each outcome </a:t>
            </a:r>
            <a:r>
              <a:rPr lang="en-US" sz="3200" dirty="0">
                <a:solidFill>
                  <a:srgbClr val="FF0000"/>
                </a:solidFill>
              </a:rPr>
              <a:t>(Table 2, Table 3, etc.)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30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657683-6D8C-442A-B0A0-F0A2F7073D73}"/>
              </a:ext>
            </a:extLst>
          </p:cNvPr>
          <p:cNvSpPr txBox="1"/>
          <p:nvPr/>
        </p:nvSpPr>
        <p:spPr>
          <a:xfrm>
            <a:off x="2552938" y="196064"/>
            <a:ext cx="7593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+mj-lt"/>
              </a:rPr>
              <a:t>Example of a Study Characteristics Table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69AE6B-BCC3-4A4A-B7F8-F549E36D5DEB}"/>
              </a:ext>
            </a:extLst>
          </p:cNvPr>
          <p:cNvGrpSpPr/>
          <p:nvPr/>
        </p:nvGrpSpPr>
        <p:grpSpPr>
          <a:xfrm>
            <a:off x="82285" y="842395"/>
            <a:ext cx="12278157" cy="5989297"/>
            <a:chOff x="-86157" y="785872"/>
            <a:chExt cx="12278157" cy="598929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5DF9294-F811-42BC-8E91-A978F0221E8D}"/>
                </a:ext>
              </a:extLst>
            </p:cNvPr>
            <p:cNvSpPr txBox="1"/>
            <p:nvPr/>
          </p:nvSpPr>
          <p:spPr>
            <a:xfrm>
              <a:off x="184763" y="1860253"/>
              <a:ext cx="11862858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u="sng" dirty="0"/>
                <a:t>Intervention Type </a:t>
              </a:r>
              <a:r>
                <a:rPr lang="en-US" sz="2800" dirty="0"/>
                <a:t>  </a:t>
              </a:r>
              <a:r>
                <a:rPr lang="en-US" sz="2800" u="sng" dirty="0"/>
                <a:t>Treatments Included</a:t>
              </a:r>
              <a:r>
                <a:rPr lang="en-US" sz="2800" dirty="0"/>
                <a:t>  </a:t>
              </a:r>
              <a:r>
                <a:rPr lang="en-US" sz="2800" u="sng" dirty="0"/>
                <a:t>Mean Pain  </a:t>
              </a:r>
              <a:r>
                <a:rPr lang="en-US" sz="2800" dirty="0"/>
                <a:t>        </a:t>
              </a:r>
              <a:r>
                <a:rPr lang="en-US" sz="2800" u="sng" dirty="0"/>
                <a:t>Study</a:t>
              </a:r>
            </a:p>
            <a:p>
              <a:r>
                <a:rPr lang="en-US" sz="2800" dirty="0"/>
                <a:t>						      </a:t>
              </a:r>
              <a:r>
                <a:rPr lang="en-US" sz="2800" u="sng" dirty="0"/>
                <a:t>Reduction</a:t>
              </a:r>
            </a:p>
            <a:p>
              <a:r>
                <a:rPr lang="en-US" sz="2800" dirty="0"/>
                <a:t>Med. type	               Aspirin	      		12.7%	         Fox et al., 2017 									         Menon et al., 2020</a:t>
              </a:r>
            </a:p>
            <a:p>
              <a:endParaRPr lang="en-US" sz="2800" dirty="0"/>
            </a:p>
            <a:p>
              <a:r>
                <a:rPr lang="en-US" sz="2800" dirty="0"/>
                <a:t>Med type		     THC			17%		Riley et al., 2021; 									          De Oliveira et al.,2020</a:t>
              </a:r>
            </a:p>
            <a:p>
              <a:r>
                <a:rPr lang="en-US" sz="2800" dirty="0"/>
                <a:t>									</a:t>
              </a:r>
              <a:r>
                <a:rPr lang="en-US" sz="2800" dirty="0" err="1"/>
                <a:t>Dorris</a:t>
              </a:r>
              <a:r>
                <a:rPr lang="en-US" sz="2800" dirty="0"/>
                <a:t> et al., 2023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008E592-9011-4DAA-96EE-4981DAE44A17}"/>
                </a:ext>
              </a:extLst>
            </p:cNvPr>
            <p:cNvSpPr txBox="1"/>
            <p:nvPr/>
          </p:nvSpPr>
          <p:spPr>
            <a:xfrm>
              <a:off x="0" y="785872"/>
              <a:ext cx="12192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Table 3.</a:t>
              </a:r>
              <a:r>
                <a:rPr lang="en-US" sz="2800" dirty="0"/>
                <a:t> </a:t>
              </a:r>
              <a:r>
                <a:rPr lang="en-US" sz="2800" dirty="0">
                  <a:effectLst/>
                  <a:ea typeface="Calibri" panose="020F0502020204030204" pitchFamily="34" charset="0"/>
                </a:rPr>
                <a:t>Mean pain reduction per treatment type for studies that measured reduction in…….</a:t>
              </a:r>
              <a:endParaRPr lang="en-US" sz="2800" dirty="0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3E4010A-AB55-4306-A80B-A3E39936DE1A}"/>
                </a:ext>
              </a:extLst>
            </p:cNvPr>
            <p:cNvCxnSpPr>
              <a:cxnSpLocks/>
            </p:cNvCxnSpPr>
            <p:nvPr/>
          </p:nvCxnSpPr>
          <p:spPr>
            <a:xfrm>
              <a:off x="2834355" y="1739979"/>
              <a:ext cx="0" cy="49573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CC48FF-1C9A-4D61-BBDF-753A56ADC517}"/>
                </a:ext>
              </a:extLst>
            </p:cNvPr>
            <p:cNvCxnSpPr>
              <a:cxnSpLocks/>
            </p:cNvCxnSpPr>
            <p:nvPr/>
          </p:nvCxnSpPr>
          <p:spPr>
            <a:xfrm>
              <a:off x="6152963" y="1817851"/>
              <a:ext cx="0" cy="49573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9FFEC0-9C64-4AD8-9C56-2D8B157D229F}"/>
                </a:ext>
              </a:extLst>
            </p:cNvPr>
            <p:cNvCxnSpPr>
              <a:cxnSpLocks/>
            </p:cNvCxnSpPr>
            <p:nvPr/>
          </p:nvCxnSpPr>
          <p:spPr>
            <a:xfrm>
              <a:off x="7903183" y="1817851"/>
              <a:ext cx="0" cy="49573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EA4028A-1138-49F3-A75F-6D4C41DA3A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86157" y="3830502"/>
              <a:ext cx="1202742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D70830-6252-F771-1346-6F815284C501}"/>
              </a:ext>
            </a:extLst>
          </p:cNvPr>
          <p:cNvCxnSpPr>
            <a:cxnSpLocks/>
          </p:cNvCxnSpPr>
          <p:nvPr/>
        </p:nvCxnSpPr>
        <p:spPr>
          <a:xfrm flipH="1">
            <a:off x="164571" y="5447119"/>
            <a:ext cx="120274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056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9217EF-A66F-43EE-8C76-A30D28AA138E}"/>
              </a:ext>
            </a:extLst>
          </p:cNvPr>
          <p:cNvSpPr txBox="1"/>
          <p:nvPr/>
        </p:nvSpPr>
        <p:spPr>
          <a:xfrm>
            <a:off x="201478" y="464950"/>
            <a:ext cx="112052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Remember that Figure legends go BENEATH figure and Table legends go ABOVE table.</a:t>
            </a:r>
          </a:p>
          <a:p>
            <a:endParaRPr lang="en-US" sz="3200" dirty="0"/>
          </a:p>
          <a:p>
            <a:r>
              <a:rPr lang="en-US" sz="3200" u="sng" dirty="0">
                <a:solidFill>
                  <a:srgbClr val="FF0000"/>
                </a:solidFill>
              </a:rPr>
              <a:t>PLEASE read Results sections from your Systematic Reviews before</a:t>
            </a:r>
          </a:p>
          <a:p>
            <a:r>
              <a:rPr lang="en-US" sz="3200" u="sng" dirty="0">
                <a:solidFill>
                  <a:srgbClr val="FF0000"/>
                </a:solidFill>
              </a:rPr>
              <a:t>attempting to write the draft.  </a:t>
            </a:r>
          </a:p>
          <a:p>
            <a:endParaRPr lang="en-US" sz="3200" u="sng" dirty="0">
              <a:solidFill>
                <a:srgbClr val="FF0000"/>
              </a:solidFill>
            </a:endParaRPr>
          </a:p>
          <a:p>
            <a:r>
              <a:rPr lang="en-US" sz="3200" dirty="0">
                <a:solidFill>
                  <a:srgbClr val="FF0000"/>
                </a:solidFill>
              </a:rPr>
              <a:t>Rubrics are based on Prisma guidelines (Slides 1 &amp; 2)</a:t>
            </a:r>
          </a:p>
        </p:txBody>
      </p:sp>
    </p:spTree>
    <p:extLst>
      <p:ext uri="{BB962C8B-B14F-4D97-AF65-F5344CB8AC3E}">
        <p14:creationId xmlns:p14="http://schemas.microsoft.com/office/powerpoint/2010/main" val="94271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CD05-BF8B-4B70-81B1-E557E79F4107}"/>
              </a:ext>
            </a:extLst>
          </p:cNvPr>
          <p:cNvSpPr txBox="1">
            <a:spLocks/>
          </p:cNvSpPr>
          <p:nvPr/>
        </p:nvSpPr>
        <p:spPr>
          <a:xfrm>
            <a:off x="1151752" y="190165"/>
            <a:ext cx="9888496" cy="9001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FF0000"/>
                </a:solidFill>
              </a:rPr>
              <a:t>Features of the Results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B3924-6ED3-4CA7-9991-B46DDF1C8801}"/>
              </a:ext>
            </a:extLst>
          </p:cNvPr>
          <p:cNvSpPr txBox="1">
            <a:spLocks/>
          </p:cNvSpPr>
          <p:nvPr/>
        </p:nvSpPr>
        <p:spPr>
          <a:xfrm>
            <a:off x="192505" y="1236912"/>
            <a:ext cx="12175957" cy="333508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514350">
              <a:lnSpc>
                <a:spcPct val="110000"/>
              </a:lnSpc>
              <a:buAutoNum type="arabicPeriod"/>
            </a:pPr>
            <a:r>
              <a:rPr lang="en-US" sz="3500" u="sng" dirty="0"/>
              <a:t>Study selection</a:t>
            </a:r>
            <a:r>
              <a:rPr lang="en-US" sz="3500" dirty="0"/>
              <a:t>: </a:t>
            </a:r>
          </a:p>
          <a:p>
            <a:pPr marL="457200" lvl="1" indent="-457200">
              <a:lnSpc>
                <a:spcPct val="110000"/>
              </a:lnSpc>
            </a:pPr>
            <a:r>
              <a:rPr lang="en-US" sz="3500" dirty="0"/>
              <a:t>Flow chart of information (make a Figure).                           			     </a:t>
            </a:r>
          </a:p>
          <a:p>
            <a:pPr marL="457200" lvl="1" indent="-457200">
              <a:lnSpc>
                <a:spcPct val="110000"/>
              </a:lnSpc>
            </a:pPr>
            <a:r>
              <a:rPr lang="en-US" sz="3500" dirty="0"/>
              <a:t>Short narrative &amp; reference to flow chart.</a:t>
            </a:r>
          </a:p>
          <a:p>
            <a:pPr marL="0" lvl="1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210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5CC33-3CBD-B836-8552-461918806AE2}"/>
              </a:ext>
            </a:extLst>
          </p:cNvPr>
          <p:cNvSpPr txBox="1">
            <a:spLocks/>
          </p:cNvSpPr>
          <p:nvPr/>
        </p:nvSpPr>
        <p:spPr>
          <a:xfrm>
            <a:off x="1151752" y="190165"/>
            <a:ext cx="9888496" cy="9001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FF0000"/>
                </a:solidFill>
              </a:rPr>
              <a:t>Features of the Results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E90B6-4777-9036-CFFB-A21CC7C57A17}"/>
              </a:ext>
            </a:extLst>
          </p:cNvPr>
          <p:cNvSpPr txBox="1">
            <a:spLocks/>
          </p:cNvSpPr>
          <p:nvPr/>
        </p:nvSpPr>
        <p:spPr>
          <a:xfrm>
            <a:off x="144379" y="948154"/>
            <a:ext cx="12175957" cy="59098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10000"/>
              </a:lnSpc>
              <a:buNone/>
            </a:pPr>
            <a:r>
              <a:rPr lang="en-US" sz="3200" dirty="0"/>
              <a:t>2. </a:t>
            </a:r>
            <a:r>
              <a:rPr lang="en-US" sz="3200" u="sng" dirty="0"/>
              <a:t>Study Characteristics</a:t>
            </a:r>
            <a:r>
              <a:rPr lang="en-US" sz="3200" dirty="0"/>
              <a:t>: </a:t>
            </a:r>
          </a:p>
          <a:p>
            <a:pPr marL="457200" lvl="1" indent="-457200">
              <a:lnSpc>
                <a:spcPct val="120000"/>
              </a:lnSpc>
            </a:pPr>
            <a:r>
              <a:rPr lang="en-US" sz="3200" dirty="0"/>
              <a:t>Excel Extraction Data (Table). Identify key outcomes AND provide </a:t>
            </a:r>
            <a:r>
              <a:rPr lang="en-US" sz="3200" kern="1200" dirty="0"/>
              <a:t>results of papers with key </a:t>
            </a:r>
            <a:r>
              <a:rPr lang="en-US" sz="3200" dirty="0"/>
              <a:t>outcomes.                                                           </a:t>
            </a:r>
            <a:r>
              <a:rPr lang="en-US" sz="3200" u="sng" kern="1200" dirty="0">
                <a:solidFill>
                  <a:srgbClr val="FF0000"/>
                </a:solidFill>
              </a:rPr>
              <a:t>This is not a data summarization table!</a:t>
            </a:r>
          </a:p>
          <a:p>
            <a:pPr marL="0" lvl="1" indent="0">
              <a:lnSpc>
                <a:spcPct val="120000"/>
              </a:lnSpc>
              <a:buNone/>
            </a:pPr>
            <a:endParaRPr lang="en-US" sz="3200" u="sng" kern="1200" dirty="0"/>
          </a:p>
          <a:p>
            <a:pPr marL="457200" lvl="1" indent="-457200">
              <a:lnSpc>
                <a:spcPct val="120000"/>
              </a:lnSpc>
            </a:pPr>
            <a:r>
              <a:rPr lang="en-US" sz="3200" kern="1200" dirty="0"/>
              <a:t>Include a table of abbrev. to explain terms if needed.		</a:t>
            </a:r>
          </a:p>
          <a:p>
            <a:pPr marL="0" lvl="1" indent="0">
              <a:lnSpc>
                <a:spcPct val="120000"/>
              </a:lnSpc>
              <a:buNone/>
            </a:pPr>
            <a:endParaRPr lang="en-US" sz="3200" dirty="0"/>
          </a:p>
          <a:p>
            <a:pPr marL="457200" lvl="1" indent="-457200">
              <a:lnSpc>
                <a:spcPct val="120000"/>
              </a:lnSpc>
            </a:pPr>
            <a:r>
              <a:rPr lang="en-US" sz="3200" kern="1200" dirty="0"/>
              <a:t>Narrative needed with reference table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1323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6AF61C-8973-0D8B-ED66-EF81338A8F5A}"/>
              </a:ext>
            </a:extLst>
          </p:cNvPr>
          <p:cNvSpPr txBox="1">
            <a:spLocks/>
          </p:cNvSpPr>
          <p:nvPr/>
        </p:nvSpPr>
        <p:spPr>
          <a:xfrm>
            <a:off x="348916" y="1275347"/>
            <a:ext cx="11843084" cy="36936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10000"/>
              </a:lnSpc>
              <a:buNone/>
            </a:pPr>
            <a:r>
              <a:rPr lang="en-US" sz="3200" dirty="0"/>
              <a:t>3. </a:t>
            </a:r>
            <a:r>
              <a:rPr lang="en-US" sz="3200" u="sng" dirty="0"/>
              <a:t>Risk of Bias</a:t>
            </a:r>
          </a:p>
          <a:p>
            <a:pPr marL="457200" lvl="1" indent="-457200">
              <a:lnSpc>
                <a:spcPct val="110000"/>
              </a:lnSpc>
            </a:pPr>
            <a:r>
              <a:rPr lang="en-US" sz="3200" dirty="0"/>
              <a:t>Narrative</a:t>
            </a:r>
          </a:p>
          <a:p>
            <a:pPr marL="0" lvl="1" indent="0">
              <a:buNone/>
            </a:pPr>
            <a:endParaRPr lang="en-US" sz="3200" dirty="0"/>
          </a:p>
          <a:p>
            <a:pPr marL="0" lvl="1" indent="0">
              <a:lnSpc>
                <a:spcPct val="100000"/>
              </a:lnSpc>
              <a:buNone/>
            </a:pPr>
            <a:r>
              <a:rPr lang="en-US" sz="3200" dirty="0"/>
              <a:t>4. </a:t>
            </a:r>
            <a:r>
              <a:rPr lang="en-US" sz="3200" u="sng" dirty="0"/>
              <a:t>Results of Individual Studies              </a:t>
            </a:r>
          </a:p>
          <a:p>
            <a:pPr marL="457200" lvl="1" indent="-457200">
              <a:lnSpc>
                <a:spcPct val="100000"/>
              </a:lnSpc>
            </a:pPr>
            <a:r>
              <a:rPr lang="en-US" sz="3200" dirty="0"/>
              <a:t>(Table(s)) and narrative with references to the tables							</a:t>
            </a:r>
          </a:p>
          <a:p>
            <a:pPr marL="914400" lvl="2" indent="0">
              <a:lnSpc>
                <a:spcPct val="100000"/>
              </a:lnSpc>
              <a:buNone/>
            </a:pPr>
            <a:endParaRPr lang="en-US" sz="32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3200" b="1" dirty="0"/>
          </a:p>
          <a:p>
            <a:endParaRPr lang="en-US" sz="2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5D93A6C-9F3C-5F5A-2653-6A12C116BE1D}"/>
              </a:ext>
            </a:extLst>
          </p:cNvPr>
          <p:cNvSpPr txBox="1">
            <a:spLocks/>
          </p:cNvSpPr>
          <p:nvPr/>
        </p:nvSpPr>
        <p:spPr>
          <a:xfrm>
            <a:off x="1151752" y="190165"/>
            <a:ext cx="9888496" cy="9001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FF0000"/>
                </a:solidFill>
              </a:rPr>
              <a:t>Features of the Results Section</a:t>
            </a:r>
          </a:p>
        </p:txBody>
      </p:sp>
    </p:spTree>
    <p:extLst>
      <p:ext uri="{BB962C8B-B14F-4D97-AF65-F5344CB8AC3E}">
        <p14:creationId xmlns:p14="http://schemas.microsoft.com/office/powerpoint/2010/main" val="3237197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160BE6-EE44-4DD7-B647-3FBFA892FE04}"/>
              </a:ext>
            </a:extLst>
          </p:cNvPr>
          <p:cNvGrpSpPr/>
          <p:nvPr/>
        </p:nvGrpSpPr>
        <p:grpSpPr>
          <a:xfrm>
            <a:off x="538568" y="1466318"/>
            <a:ext cx="10733196" cy="3108083"/>
            <a:chOff x="822030" y="3225544"/>
            <a:chExt cx="10733196" cy="310808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4864313-315A-45B6-A2BD-12E524BE3F81}"/>
                </a:ext>
              </a:extLst>
            </p:cNvPr>
            <p:cNvSpPr txBox="1"/>
            <p:nvPr/>
          </p:nvSpPr>
          <p:spPr>
            <a:xfrm>
              <a:off x="822030" y="3225544"/>
              <a:ext cx="2544351" cy="9541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Initial Screening</a:t>
              </a:r>
            </a:p>
            <a:p>
              <a:pPr algn="ctr"/>
              <a:r>
                <a:rPr lang="en-US" sz="2800" dirty="0"/>
                <a:t># results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EFE07DC-2AB4-459D-A922-74E648E80550}"/>
                </a:ext>
              </a:extLst>
            </p:cNvPr>
            <p:cNvSpPr txBox="1"/>
            <p:nvPr/>
          </p:nvSpPr>
          <p:spPr>
            <a:xfrm>
              <a:off x="4518170" y="3225545"/>
              <a:ext cx="1710725" cy="9541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Screening</a:t>
              </a:r>
            </a:p>
            <a:p>
              <a:r>
                <a:rPr lang="en-US" sz="2800" dirty="0"/>
                <a:t># results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DAB4A60-9CCB-4A82-B528-13EF6E785617}"/>
                </a:ext>
              </a:extLst>
            </p:cNvPr>
            <p:cNvSpPr txBox="1"/>
            <p:nvPr/>
          </p:nvSpPr>
          <p:spPr>
            <a:xfrm>
              <a:off x="7380684" y="3230307"/>
              <a:ext cx="1607299" cy="9541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Eligibility</a:t>
              </a:r>
            </a:p>
            <a:p>
              <a:r>
                <a:rPr lang="en-US" sz="2800" dirty="0"/>
                <a:t># results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583003B-2F01-4C8A-A9D7-E1AAC668F009}"/>
                </a:ext>
              </a:extLst>
            </p:cNvPr>
            <p:cNvSpPr txBox="1"/>
            <p:nvPr/>
          </p:nvSpPr>
          <p:spPr>
            <a:xfrm>
              <a:off x="10067319" y="3225546"/>
              <a:ext cx="1487907" cy="9541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Inclusion</a:t>
              </a:r>
            </a:p>
            <a:p>
              <a:pPr algn="ctr"/>
              <a:r>
                <a:rPr lang="en-US" sz="2800" dirty="0"/>
                <a:t># results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87BC3FF-35D8-4E09-98ED-F4DB13D80F93}"/>
                </a:ext>
              </a:extLst>
            </p:cNvPr>
            <p:cNvCxnSpPr>
              <a:cxnSpLocks/>
            </p:cNvCxnSpPr>
            <p:nvPr/>
          </p:nvCxnSpPr>
          <p:spPr>
            <a:xfrm>
              <a:off x="1950835" y="4221640"/>
              <a:ext cx="0" cy="780226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3D59132-0648-4E18-A29A-D8236747EBF5}"/>
                </a:ext>
              </a:extLst>
            </p:cNvPr>
            <p:cNvSpPr txBox="1"/>
            <p:nvPr/>
          </p:nvSpPr>
          <p:spPr>
            <a:xfrm>
              <a:off x="1017079" y="5043855"/>
              <a:ext cx="1773627" cy="9541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Keywords: </a:t>
              </a:r>
            </a:p>
            <a:p>
              <a:r>
                <a:rPr lang="en-US" sz="2800" dirty="0"/>
                <a:t>Filters: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FDDBEDF-D85B-42F9-8555-F160CD745563}"/>
                </a:ext>
              </a:extLst>
            </p:cNvPr>
            <p:cNvSpPr txBox="1"/>
            <p:nvPr/>
          </p:nvSpPr>
          <p:spPr>
            <a:xfrm>
              <a:off x="4180737" y="5043854"/>
              <a:ext cx="2385589" cy="95410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Basic inclusion </a:t>
              </a:r>
            </a:p>
            <a:p>
              <a:pPr algn="ctr"/>
              <a:r>
                <a:rPr lang="en-US" sz="2800" dirty="0"/>
                <a:t>criteria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0FD7B6-67CC-43A3-B6B5-3F23E2D65876}"/>
                </a:ext>
              </a:extLst>
            </p:cNvPr>
            <p:cNvSpPr txBox="1"/>
            <p:nvPr/>
          </p:nvSpPr>
          <p:spPr>
            <a:xfrm>
              <a:off x="7468787" y="4948632"/>
              <a:ext cx="1569660" cy="13849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/>
                <a:t>Further </a:t>
              </a:r>
            </a:p>
            <a:p>
              <a:pPr algn="ctr"/>
              <a:r>
                <a:rPr lang="en-US" sz="2800" dirty="0"/>
                <a:t>Inclusion </a:t>
              </a:r>
            </a:p>
            <a:p>
              <a:pPr algn="ctr"/>
              <a:r>
                <a:rPr lang="en-US" sz="2800" dirty="0"/>
                <a:t>criteria</a:t>
              </a:r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0A52EF30-CF93-4225-AA36-14CEB9D6F79C}"/>
                </a:ext>
              </a:extLst>
            </p:cNvPr>
            <p:cNvSpPr/>
            <p:nvPr/>
          </p:nvSpPr>
          <p:spPr>
            <a:xfrm>
              <a:off x="9038447" y="3576920"/>
              <a:ext cx="978408" cy="29578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92F739AA-93C0-4B45-956E-DBB6CDBC3B54}"/>
                </a:ext>
              </a:extLst>
            </p:cNvPr>
            <p:cNvSpPr/>
            <p:nvPr/>
          </p:nvSpPr>
          <p:spPr>
            <a:xfrm>
              <a:off x="6359546" y="3526100"/>
              <a:ext cx="978408" cy="29578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22458F0-8DF7-4168-95E1-06AA104908C4}"/>
                </a:ext>
              </a:extLst>
            </p:cNvPr>
            <p:cNvSpPr/>
            <p:nvPr/>
          </p:nvSpPr>
          <p:spPr>
            <a:xfrm>
              <a:off x="3489298" y="3526100"/>
              <a:ext cx="978408" cy="29578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FE80E92-9987-426F-B8F4-EFBB807BAA82}"/>
                </a:ext>
              </a:extLst>
            </p:cNvPr>
            <p:cNvCxnSpPr>
              <a:cxnSpLocks/>
            </p:cNvCxnSpPr>
            <p:nvPr/>
          </p:nvCxnSpPr>
          <p:spPr>
            <a:xfrm>
              <a:off x="5373532" y="4221640"/>
              <a:ext cx="0" cy="780226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7EB2E8E-4A65-4FC1-BFB9-DC0214CEDC72}"/>
                </a:ext>
              </a:extLst>
            </p:cNvPr>
            <p:cNvCxnSpPr>
              <a:cxnSpLocks/>
            </p:cNvCxnSpPr>
            <p:nvPr/>
          </p:nvCxnSpPr>
          <p:spPr>
            <a:xfrm>
              <a:off x="8184333" y="4179651"/>
              <a:ext cx="0" cy="780226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B9B2900-9E1B-4421-970D-80017CB78AAA}"/>
              </a:ext>
            </a:extLst>
          </p:cNvPr>
          <p:cNvSpPr txBox="1"/>
          <p:nvPr/>
        </p:nvSpPr>
        <p:spPr>
          <a:xfrm>
            <a:off x="1922073" y="259416"/>
            <a:ext cx="73221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+mj-lt"/>
              </a:rPr>
              <a:t>1. </a:t>
            </a:r>
            <a:r>
              <a:rPr lang="en-US" sz="3600" dirty="0">
                <a:latin typeface="+mj-lt"/>
              </a:rPr>
              <a:t>Study Selection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50CAAC-AD11-4905-AB52-F28B4CEB0343}"/>
              </a:ext>
            </a:extLst>
          </p:cNvPr>
          <p:cNvSpPr txBox="1"/>
          <p:nvPr/>
        </p:nvSpPr>
        <p:spPr>
          <a:xfrm>
            <a:off x="388001" y="4744518"/>
            <a:ext cx="11114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FF0000"/>
                </a:solidFill>
              </a:rPr>
              <a:t>(Label &amp; caption) </a:t>
            </a:r>
            <a:r>
              <a:rPr lang="en-US" sz="2800" b="1" dirty="0"/>
              <a:t>Figure 1. </a:t>
            </a:r>
            <a:r>
              <a:rPr lang="en-US" sz="2800" dirty="0"/>
              <a:t>Study selection results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including selection criteria at each stage and the number of studies which passed each selection stage. Results were generated in a PubMed search regarding “</a:t>
            </a:r>
            <a:r>
              <a:rPr lang="en-US" sz="28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keyword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” and “</a:t>
            </a:r>
            <a:r>
              <a:rPr lang="en-US" sz="28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keyword.</a:t>
            </a:r>
            <a:r>
              <a:rPr lang="en-US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”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The search was conducted on (</a:t>
            </a:r>
            <a:r>
              <a:rPr lang="en-US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Date of search).</a:t>
            </a:r>
          </a:p>
        </p:txBody>
      </p:sp>
    </p:spTree>
    <p:extLst>
      <p:ext uri="{BB962C8B-B14F-4D97-AF65-F5344CB8AC3E}">
        <p14:creationId xmlns:p14="http://schemas.microsoft.com/office/powerpoint/2010/main" val="133343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999E3D4-C930-4195-BBD7-F2594A935E67}"/>
              </a:ext>
            </a:extLst>
          </p:cNvPr>
          <p:cNvGrpSpPr/>
          <p:nvPr/>
        </p:nvGrpSpPr>
        <p:grpSpPr>
          <a:xfrm>
            <a:off x="502629" y="1850319"/>
            <a:ext cx="11186741" cy="4834460"/>
            <a:chOff x="240432" y="720821"/>
            <a:chExt cx="11186741" cy="483446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B981083-C4B8-47A2-8AC5-1FB53BAD3AAC}"/>
                </a:ext>
              </a:extLst>
            </p:cNvPr>
            <p:cNvSpPr txBox="1"/>
            <p:nvPr/>
          </p:nvSpPr>
          <p:spPr>
            <a:xfrm>
              <a:off x="240432" y="723189"/>
              <a:ext cx="2382319" cy="483209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u="sng" dirty="0"/>
                <a:t>Study</a:t>
              </a:r>
            </a:p>
            <a:p>
              <a:endParaRPr lang="en-US" sz="2800" dirty="0"/>
            </a:p>
            <a:p>
              <a:pPr algn="r"/>
              <a:r>
                <a:rPr lang="en-US" sz="2800" u="sng" dirty="0"/>
                <a:t>Location</a:t>
              </a:r>
            </a:p>
            <a:p>
              <a:r>
                <a:rPr lang="en-US" sz="2800" dirty="0"/>
                <a:t> </a:t>
              </a:r>
            </a:p>
            <a:p>
              <a:pPr algn="r"/>
              <a:r>
                <a:rPr lang="en-US" sz="2800" u="sng" dirty="0"/>
                <a:t>Participants</a:t>
              </a:r>
            </a:p>
            <a:p>
              <a:endParaRPr lang="en-US" sz="2800" dirty="0"/>
            </a:p>
            <a:p>
              <a:pPr algn="r"/>
              <a:r>
                <a:rPr lang="en-US" sz="2800" u="sng" dirty="0"/>
                <a:t>Diagnosis</a:t>
              </a:r>
            </a:p>
            <a:p>
              <a:endParaRPr lang="en-US" sz="2800" dirty="0"/>
            </a:p>
            <a:p>
              <a:pPr algn="r"/>
              <a:r>
                <a:rPr lang="en-US" sz="2800" u="sng" dirty="0"/>
                <a:t>Treatment</a:t>
              </a:r>
            </a:p>
            <a:p>
              <a:endParaRPr lang="en-US" sz="2800" dirty="0"/>
            </a:p>
            <a:p>
              <a:pPr algn="r"/>
              <a:r>
                <a:rPr lang="en-US" sz="2800" u="sng" dirty="0"/>
                <a:t>Measurements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4453B4A-0E6B-40ED-B5AD-64D8979B887F}"/>
                </a:ext>
              </a:extLst>
            </p:cNvPr>
            <p:cNvSpPr txBox="1"/>
            <p:nvPr/>
          </p:nvSpPr>
          <p:spPr>
            <a:xfrm>
              <a:off x="2622751" y="723189"/>
              <a:ext cx="2704623" cy="48320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Authors, year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Country of study 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Population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Criteria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Intervention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Outcomes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C86930E-1F52-4724-A11B-B5EB916A3A9E}"/>
                </a:ext>
              </a:extLst>
            </p:cNvPr>
            <p:cNvSpPr txBox="1"/>
            <p:nvPr/>
          </p:nvSpPr>
          <p:spPr>
            <a:xfrm>
              <a:off x="5303244" y="723189"/>
              <a:ext cx="2704623" cy="48320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Authors, year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Country of study 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Population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Criteria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Intervention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Outcomes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FA54A40-CC6E-4ED9-8D0E-8C8E8C4B5C9E}"/>
                </a:ext>
              </a:extLst>
            </p:cNvPr>
            <p:cNvSpPr txBox="1"/>
            <p:nvPr/>
          </p:nvSpPr>
          <p:spPr>
            <a:xfrm>
              <a:off x="8031997" y="720821"/>
              <a:ext cx="2704623" cy="48320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Authors, year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Country of study 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Population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Criteria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Intervention</a:t>
              </a:r>
            </a:p>
            <a:p>
              <a:pPr algn="ctr"/>
              <a:endParaRPr lang="en-US" sz="2800" dirty="0"/>
            </a:p>
            <a:p>
              <a:pPr algn="ctr"/>
              <a:r>
                <a:rPr lang="en-US" sz="2800" dirty="0"/>
                <a:t>Outcomes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EEA98EA-4F2A-4FA8-8EDE-078557AD12AB}"/>
                </a:ext>
              </a:extLst>
            </p:cNvPr>
            <p:cNvSpPr txBox="1"/>
            <p:nvPr/>
          </p:nvSpPr>
          <p:spPr>
            <a:xfrm>
              <a:off x="10712490" y="723189"/>
              <a:ext cx="714683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Etc.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525045A-4AD5-4F63-80F6-136887DEF525}"/>
              </a:ext>
            </a:extLst>
          </p:cNvPr>
          <p:cNvSpPr txBox="1"/>
          <p:nvPr/>
        </p:nvSpPr>
        <p:spPr>
          <a:xfrm>
            <a:off x="741482" y="75133"/>
            <a:ext cx="107090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(Label &amp; caption) 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 1. </a:t>
            </a:r>
            <a:r>
              <a:rPr lang="en-US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Characteristics of included studies. Data listed include study location, participant qualifications, method of diagnosis, method of treatment, method of measurement, and basic results. </a:t>
            </a:r>
            <a:r>
              <a:rPr lang="en-US" sz="28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Your table </a:t>
            </a:r>
            <a:r>
              <a:rPr lang="en-US" sz="28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may look different depending on your inclusion criteria</a:t>
            </a:r>
            <a:endParaRPr lang="en-US" sz="2800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12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85FEA-4E25-4E5E-94E0-EA058253E59F}"/>
              </a:ext>
            </a:extLst>
          </p:cNvPr>
          <p:cNvSpPr txBox="1">
            <a:spLocks/>
          </p:cNvSpPr>
          <p:nvPr/>
        </p:nvSpPr>
        <p:spPr>
          <a:xfrm>
            <a:off x="977947" y="0"/>
            <a:ext cx="9888496" cy="9001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>
                <a:solidFill>
                  <a:srgbClr val="FF0000"/>
                </a:solidFill>
              </a:rPr>
              <a:t>Features of the Results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8B554-CDC6-4689-8545-F02256260ADE}"/>
              </a:ext>
            </a:extLst>
          </p:cNvPr>
          <p:cNvSpPr txBox="1">
            <a:spLocks/>
          </p:cNvSpPr>
          <p:nvPr/>
        </p:nvSpPr>
        <p:spPr>
          <a:xfrm>
            <a:off x="-28840" y="900131"/>
            <a:ext cx="12249679" cy="60953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en-US" sz="3200" dirty="0">
                <a:solidFill>
                  <a:srgbClr val="FF0000"/>
                </a:solidFill>
              </a:rPr>
              <a:t>3. </a:t>
            </a:r>
            <a:r>
              <a:rPr lang="en-US" sz="3200" u="sng" dirty="0"/>
              <a:t>Risk of bias within studies (if you find):</a:t>
            </a:r>
          </a:p>
          <a:p>
            <a:pPr lvl="2">
              <a:lnSpc>
                <a:spcPct val="100000"/>
              </a:lnSpc>
            </a:pPr>
            <a:r>
              <a:rPr lang="en-US" sz="3200" dirty="0">
                <a:solidFill>
                  <a:srgbClr val="FF0000"/>
                </a:solidFill>
              </a:rPr>
              <a:t>Selection Bias: </a:t>
            </a:r>
            <a:r>
              <a:rPr lang="en-US" sz="3200" dirty="0"/>
              <a:t>problems with participants in a study</a:t>
            </a:r>
          </a:p>
          <a:p>
            <a:pPr lvl="2">
              <a:lnSpc>
                <a:spcPct val="100000"/>
              </a:lnSpc>
            </a:pPr>
            <a:r>
              <a:rPr lang="en-US" sz="3200" dirty="0">
                <a:solidFill>
                  <a:srgbClr val="FF0000"/>
                </a:solidFill>
              </a:rPr>
              <a:t>Performance Bias/Confounding Factors</a:t>
            </a:r>
            <a:r>
              <a:rPr lang="en-US" sz="3200" dirty="0"/>
              <a:t>: factors outside the intervention that may have influenced a study’s results.</a:t>
            </a:r>
          </a:p>
          <a:p>
            <a:pPr lvl="2">
              <a:lnSpc>
                <a:spcPct val="100000"/>
              </a:lnSpc>
            </a:pPr>
            <a:r>
              <a:rPr lang="en-US" sz="3200" dirty="0">
                <a:solidFill>
                  <a:srgbClr val="FF0000"/>
                </a:solidFill>
              </a:rPr>
              <a:t>Detection Bias: </a:t>
            </a:r>
            <a:r>
              <a:rPr lang="en-US" sz="3200" dirty="0"/>
              <a:t>problems with measuring/classifying outcomes</a:t>
            </a:r>
          </a:p>
          <a:p>
            <a:pPr lvl="2">
              <a:lnSpc>
                <a:spcPct val="100000"/>
              </a:lnSpc>
            </a:pPr>
            <a:r>
              <a:rPr lang="en-US" sz="3200" dirty="0">
                <a:solidFill>
                  <a:srgbClr val="FF0000"/>
                </a:solidFill>
              </a:rPr>
              <a:t>Attrition Bias/Reporting Bias</a:t>
            </a:r>
            <a:r>
              <a:rPr lang="en-US" sz="3200" dirty="0"/>
              <a:t>: missing information</a:t>
            </a:r>
            <a:endParaRPr lang="en-US" sz="2800" dirty="0"/>
          </a:p>
          <a:p>
            <a:pPr lvl="2">
              <a:lnSpc>
                <a:spcPct val="100000"/>
              </a:lnSpc>
            </a:pPr>
            <a:endParaRPr lang="en-US" sz="1900" dirty="0"/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144600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CA41E0E-0F99-4738-81DB-EA429B41CFEA}"/>
              </a:ext>
            </a:extLst>
          </p:cNvPr>
          <p:cNvSpPr txBox="1">
            <a:spLocks/>
          </p:cNvSpPr>
          <p:nvPr/>
        </p:nvSpPr>
        <p:spPr>
          <a:xfrm>
            <a:off x="1108559" y="270993"/>
            <a:ext cx="10515600" cy="1325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FF0000"/>
                </a:solidFill>
              </a:rPr>
              <a:t>Risk of Bias in Studies: Aspects that can Skew Outcomes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26150415-4FB2-4299-871D-FE7F26CBF054}"/>
              </a:ext>
            </a:extLst>
          </p:cNvPr>
          <p:cNvSpPr txBox="1">
            <a:spLocks/>
          </p:cNvSpPr>
          <p:nvPr/>
        </p:nvSpPr>
        <p:spPr>
          <a:xfrm>
            <a:off x="0" y="1032700"/>
            <a:ext cx="11624159" cy="5722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en-US" sz="3200" dirty="0"/>
              <a:t>Make a qualitative statement about a bias risk in their studies:</a:t>
            </a:r>
          </a:p>
          <a:p>
            <a:pPr lvl="2">
              <a:lnSpc>
                <a:spcPct val="100000"/>
              </a:lnSpc>
            </a:pPr>
            <a:r>
              <a:rPr lang="en-US" sz="3200" dirty="0">
                <a:solidFill>
                  <a:srgbClr val="FF0000"/>
                </a:solidFill>
              </a:rPr>
              <a:t>Selection bias: </a:t>
            </a:r>
            <a:r>
              <a:rPr lang="en-US" sz="3200" dirty="0"/>
              <a:t>problems with comparability of participants or populations in a study</a:t>
            </a:r>
          </a:p>
          <a:p>
            <a:pPr lvl="2">
              <a:lnSpc>
                <a:spcPct val="100000"/>
              </a:lnSpc>
            </a:pPr>
            <a:r>
              <a:rPr lang="en-US" sz="3200" dirty="0">
                <a:solidFill>
                  <a:srgbClr val="FF0000"/>
                </a:solidFill>
              </a:rPr>
              <a:t>Performance bias </a:t>
            </a:r>
            <a:r>
              <a:rPr lang="en-US" sz="3200" dirty="0"/>
              <a:t>or factors other than the intervention that may influence outcome</a:t>
            </a:r>
          </a:p>
          <a:p>
            <a:pPr marL="0" indent="0">
              <a:buNone/>
            </a:pPr>
            <a:endParaRPr lang="en-US" sz="3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7130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B41CACE3-2DF8-4820-FFA9-A050E3F6C62A}"/>
              </a:ext>
            </a:extLst>
          </p:cNvPr>
          <p:cNvSpPr txBox="1">
            <a:spLocks/>
          </p:cNvSpPr>
          <p:nvPr/>
        </p:nvSpPr>
        <p:spPr>
          <a:xfrm>
            <a:off x="1108559" y="270993"/>
            <a:ext cx="10515600" cy="1325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FF0000"/>
                </a:solidFill>
              </a:rPr>
              <a:t>Risk of Bias in Studies: Aspects that can Skew Outcomes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673870C4-B287-A38D-073C-94FBAA2F6196}"/>
              </a:ext>
            </a:extLst>
          </p:cNvPr>
          <p:cNvSpPr txBox="1">
            <a:spLocks/>
          </p:cNvSpPr>
          <p:nvPr/>
        </p:nvSpPr>
        <p:spPr>
          <a:xfrm>
            <a:off x="144379" y="1044732"/>
            <a:ext cx="11624159" cy="57227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00000"/>
              </a:lnSpc>
              <a:buNone/>
            </a:pPr>
            <a:r>
              <a:rPr lang="en-US" sz="3000" dirty="0"/>
              <a:t>Make a qualitative statement about a bias risk in their studies:</a:t>
            </a:r>
          </a:p>
          <a:p>
            <a:pPr lvl="2">
              <a:lnSpc>
                <a:spcPct val="100000"/>
              </a:lnSpc>
            </a:pPr>
            <a:r>
              <a:rPr lang="en-US" sz="3000" dirty="0">
                <a:solidFill>
                  <a:srgbClr val="FF0000"/>
                </a:solidFill>
              </a:rPr>
              <a:t>Detection bias:</a:t>
            </a:r>
            <a:r>
              <a:rPr lang="en-US" sz="3000" dirty="0"/>
              <a:t> problems with measurement or classification of exposure or outcomes</a:t>
            </a:r>
          </a:p>
          <a:p>
            <a:pPr lvl="2">
              <a:lnSpc>
                <a:spcPct val="100000"/>
              </a:lnSpc>
            </a:pPr>
            <a:r>
              <a:rPr lang="en-US" sz="3000" dirty="0">
                <a:solidFill>
                  <a:srgbClr val="FF0000"/>
                </a:solidFill>
              </a:rPr>
              <a:t>Attrition bias or reporting bias</a:t>
            </a:r>
            <a:r>
              <a:rPr lang="en-US" sz="3000" dirty="0"/>
              <a:t>: missing information</a:t>
            </a:r>
          </a:p>
          <a:p>
            <a:pPr lvl="2">
              <a:lnSpc>
                <a:spcPct val="100000"/>
              </a:lnSpc>
            </a:pPr>
            <a:r>
              <a:rPr lang="en-US" sz="3000" dirty="0">
                <a:solidFill>
                  <a:srgbClr val="FF0000"/>
                </a:solidFill>
              </a:rPr>
              <a:t>Look for:</a:t>
            </a:r>
            <a:r>
              <a:rPr lang="en-US" sz="3000" dirty="0"/>
              <a:t> Did they randomize clinical trials? 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sz="3000" dirty="0"/>
              <a:t>   Did they manage confounding aspects in an observational study? 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sz="3000" dirty="0"/>
              <a:t>   Did they completely follow up, etc.?</a:t>
            </a:r>
          </a:p>
          <a:p>
            <a:pPr>
              <a:lnSpc>
                <a:spcPct val="100000"/>
              </a:lnSpc>
            </a:pPr>
            <a:endParaRPr lang="en-US" sz="3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654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14514</TotalTime>
  <Words>705</Words>
  <Application>Microsoft Macintosh PowerPoint</Application>
  <PresentationFormat>Widescreen</PresentationFormat>
  <Paragraphs>120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Buckingham, Susan C.</dc:creator>
  <cp:lastModifiedBy>Buckingham, Susan C.</cp:lastModifiedBy>
  <cp:revision>15</cp:revision>
  <dcterms:created xsi:type="dcterms:W3CDTF">2022-02-23T21:53:10Z</dcterms:created>
  <dcterms:modified xsi:type="dcterms:W3CDTF">2024-01-14T15:21:40Z</dcterms:modified>
</cp:coreProperties>
</file>