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tags/tag2.xml" ContentType="application/vnd.openxmlformats-officedocument.presentationml.tags+xml"/>
  <Override PartName="/ppt/notesSlides/notesSlide3.xml" ContentType="application/vnd.openxmlformats-officedocument.presentationml.notesSlide+xml"/>
  <Override PartName="/ppt/tags/tag3.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17.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8" r:id="rId1"/>
    <p:sldMasterId id="2147483716" r:id="rId2"/>
  </p:sldMasterIdLst>
  <p:notesMasterIdLst>
    <p:notesMasterId r:id="rId31"/>
  </p:notesMasterIdLst>
  <p:handoutMasterIdLst>
    <p:handoutMasterId r:id="rId32"/>
  </p:handoutMasterIdLst>
  <p:sldIdLst>
    <p:sldId id="312" r:id="rId3"/>
    <p:sldId id="314" r:id="rId4"/>
    <p:sldId id="315" r:id="rId5"/>
    <p:sldId id="316" r:id="rId6"/>
    <p:sldId id="287" r:id="rId7"/>
    <p:sldId id="289" r:id="rId8"/>
    <p:sldId id="290" r:id="rId9"/>
    <p:sldId id="291" r:id="rId10"/>
    <p:sldId id="292" r:id="rId11"/>
    <p:sldId id="293" r:id="rId12"/>
    <p:sldId id="294" r:id="rId13"/>
    <p:sldId id="295" r:id="rId14"/>
    <p:sldId id="311" r:id="rId15"/>
    <p:sldId id="298" r:id="rId16"/>
    <p:sldId id="299" r:id="rId17"/>
    <p:sldId id="300" r:id="rId18"/>
    <p:sldId id="317" r:id="rId19"/>
    <p:sldId id="318" r:id="rId20"/>
    <p:sldId id="319" r:id="rId21"/>
    <p:sldId id="320" r:id="rId22"/>
    <p:sldId id="321" r:id="rId23"/>
    <p:sldId id="322" r:id="rId24"/>
    <p:sldId id="323" r:id="rId25"/>
    <p:sldId id="324" r:id="rId26"/>
    <p:sldId id="325" r:id="rId27"/>
    <p:sldId id="326" r:id="rId28"/>
    <p:sldId id="327" r:id="rId29"/>
    <p:sldId id="328" r:id="rId30"/>
  </p:sldIdLst>
  <p:sldSz cx="9144000" cy="6858000" type="screen4x3"/>
  <p:notesSz cx="7086600" cy="90249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43">
          <p15:clr>
            <a:srgbClr val="A4A3A4"/>
          </p15:clr>
        </p15:guide>
        <p15:guide id="2" pos="2232">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F4E33"/>
    <a:srgbClr val="003354"/>
    <a:srgbClr val="F7821E"/>
    <a:srgbClr val="0099B8"/>
    <a:srgbClr val="F6821F"/>
    <a:srgbClr val="E7E6E5"/>
    <a:srgbClr val="D0D329"/>
    <a:srgbClr val="EE3D8A"/>
    <a:srgbClr val="00B3D9"/>
    <a:srgbClr val="F1532D"/>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921" autoAdjust="0"/>
    <p:restoredTop sz="77214" autoAdjust="0"/>
  </p:normalViewPr>
  <p:slideViewPr>
    <p:cSldViewPr snapToGrid="0" snapToObjects="1">
      <p:cViewPr varScale="1">
        <p:scale>
          <a:sx n="79" d="100"/>
          <a:sy n="79" d="100"/>
        </p:scale>
        <p:origin x="90"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snapToObjects="1">
      <p:cViewPr>
        <p:scale>
          <a:sx n="100" d="100"/>
          <a:sy n="100" d="100"/>
        </p:scale>
        <p:origin x="4168" y="184"/>
      </p:cViewPr>
      <p:guideLst>
        <p:guide orient="horz" pos="2843"/>
        <p:guide pos="223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0860" cy="451247"/>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4014100" y="0"/>
            <a:ext cx="3070860" cy="451247"/>
          </a:xfrm>
          <a:prstGeom prst="rect">
            <a:avLst/>
          </a:prstGeom>
        </p:spPr>
        <p:txBody>
          <a:bodyPr vert="horz" lIns="91440" tIns="45720" rIns="91440" bIns="45720" rtlCol="0"/>
          <a:lstStyle>
            <a:lvl1pPr algn="r">
              <a:defRPr sz="1200"/>
            </a:lvl1pPr>
          </a:lstStyle>
          <a:p>
            <a:fld id="{2B0F7FC7-8973-4B81-91D8-9C65A9B43D31}" type="datetimeFigureOut">
              <a:rPr lang="en-US" smtClean="0"/>
              <a:t>9/28/2018</a:t>
            </a:fld>
            <a:endParaRPr lang="en-US" dirty="0"/>
          </a:p>
        </p:txBody>
      </p:sp>
      <p:sp>
        <p:nvSpPr>
          <p:cNvPr id="4" name="Footer Placeholder 3"/>
          <p:cNvSpPr>
            <a:spLocks noGrp="1"/>
          </p:cNvSpPr>
          <p:nvPr>
            <p:ph type="ftr" sz="quarter" idx="2"/>
          </p:nvPr>
        </p:nvSpPr>
        <p:spPr>
          <a:xfrm>
            <a:off x="0" y="8572125"/>
            <a:ext cx="3070860" cy="45124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4014100" y="8572125"/>
            <a:ext cx="3070860" cy="451247"/>
          </a:xfrm>
          <a:prstGeom prst="rect">
            <a:avLst/>
          </a:prstGeom>
        </p:spPr>
        <p:txBody>
          <a:bodyPr vert="horz" lIns="91440" tIns="45720" rIns="91440" bIns="45720" rtlCol="0" anchor="b"/>
          <a:lstStyle>
            <a:lvl1pPr algn="r">
              <a:defRPr sz="1200"/>
            </a:lvl1pPr>
          </a:lstStyle>
          <a:p>
            <a:fld id="{4ECA40C5-8366-4268-8003-60112A5F69D2}" type="slidenum">
              <a:rPr lang="en-US" smtClean="0"/>
              <a:t>‹#›</a:t>
            </a:fld>
            <a:endParaRPr lang="en-US" dirty="0"/>
          </a:p>
        </p:txBody>
      </p:sp>
    </p:spTree>
    <p:extLst>
      <p:ext uri="{BB962C8B-B14F-4D97-AF65-F5344CB8AC3E}">
        <p14:creationId xmlns:p14="http://schemas.microsoft.com/office/powerpoint/2010/main" val="41074192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0860" cy="452814"/>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4014100" y="0"/>
            <a:ext cx="3070860" cy="452814"/>
          </a:xfrm>
          <a:prstGeom prst="rect">
            <a:avLst/>
          </a:prstGeom>
        </p:spPr>
        <p:txBody>
          <a:bodyPr vert="horz" lIns="91440" tIns="45720" rIns="91440" bIns="45720" rtlCol="0"/>
          <a:lstStyle>
            <a:lvl1pPr algn="r">
              <a:defRPr sz="1200"/>
            </a:lvl1pPr>
          </a:lstStyle>
          <a:p>
            <a:fld id="{9B9423A9-AB56-F846-B5C3-F8604A914C94}" type="datetimeFigureOut">
              <a:rPr lang="en-US" smtClean="0"/>
              <a:t>9/28/2018</a:t>
            </a:fld>
            <a:endParaRPr lang="en-US" dirty="0"/>
          </a:p>
        </p:txBody>
      </p:sp>
      <p:sp>
        <p:nvSpPr>
          <p:cNvPr id="4" name="Slide Image Placeholder 3"/>
          <p:cNvSpPr>
            <a:spLocks noGrp="1" noRot="1" noChangeAspect="1"/>
          </p:cNvSpPr>
          <p:nvPr>
            <p:ph type="sldImg" idx="2"/>
          </p:nvPr>
        </p:nvSpPr>
        <p:spPr>
          <a:xfrm>
            <a:off x="1512888" y="1128713"/>
            <a:ext cx="4060825" cy="3044825"/>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708660" y="4343252"/>
            <a:ext cx="5669280" cy="3553569"/>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572125"/>
            <a:ext cx="3070860" cy="452813"/>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4014100" y="8572125"/>
            <a:ext cx="3070860" cy="452813"/>
          </a:xfrm>
          <a:prstGeom prst="rect">
            <a:avLst/>
          </a:prstGeom>
        </p:spPr>
        <p:txBody>
          <a:bodyPr vert="horz" lIns="91440" tIns="45720" rIns="91440" bIns="45720" rtlCol="0" anchor="b"/>
          <a:lstStyle>
            <a:lvl1pPr algn="r">
              <a:defRPr sz="1200"/>
            </a:lvl1pPr>
          </a:lstStyle>
          <a:p>
            <a:fld id="{C5EB09CC-0B57-D947-82BF-D08E19DC22FF}" type="slidenum">
              <a:rPr lang="en-US" smtClean="0"/>
              <a:t>‹#›</a:t>
            </a:fld>
            <a:endParaRPr lang="en-US" dirty="0"/>
          </a:p>
        </p:txBody>
      </p:sp>
    </p:spTree>
    <p:extLst>
      <p:ext uri="{BB962C8B-B14F-4D97-AF65-F5344CB8AC3E}">
        <p14:creationId xmlns:p14="http://schemas.microsoft.com/office/powerpoint/2010/main" val="720141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5EB09CC-0B57-D947-82BF-D08E19DC22FF}" type="slidenum">
              <a:rPr lang="en-US" smtClean="0">
                <a:solidFill>
                  <a:prstClr val="black"/>
                </a:solidFill>
              </a:rPr>
              <a:pPr/>
              <a:t>1</a:t>
            </a:fld>
            <a:endParaRPr lang="en-US" dirty="0">
              <a:solidFill>
                <a:prstClr val="black"/>
              </a:solidFill>
            </a:endParaRPr>
          </a:p>
        </p:txBody>
      </p:sp>
    </p:spTree>
    <p:extLst>
      <p:ext uri="{BB962C8B-B14F-4D97-AF65-F5344CB8AC3E}">
        <p14:creationId xmlns:p14="http://schemas.microsoft.com/office/powerpoint/2010/main" val="3408835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Figure 3.4</a:t>
            </a:r>
            <a:r>
              <a:rPr lang="en-US" b="1" baseline="0" dirty="0" smtClean="0"/>
              <a:t>B: Negative Association</a:t>
            </a:r>
          </a:p>
          <a:p>
            <a:pPr marL="0" marR="0" indent="0" algn="l" defTabSz="914400" rtl="0" eaLnBrk="1" fontAlgn="auto" latinLnBrk="0" hangingPunct="1">
              <a:lnSpc>
                <a:spcPct val="100000"/>
              </a:lnSpc>
              <a:spcBef>
                <a:spcPts val="0"/>
              </a:spcBef>
              <a:spcAft>
                <a:spcPts val="0"/>
              </a:spcAft>
              <a:buClrTx/>
              <a:buSzTx/>
              <a:buFontTx/>
              <a:buNone/>
              <a:tabLst/>
              <a:defRPr/>
            </a:pPr>
            <a:endParaRPr lang="en-US" b="1"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figure depicts a scatterplot showing </a:t>
            </a:r>
            <a:r>
              <a:rPr lang="en-US" b="0" i="1" dirty="0" smtClean="0"/>
              <a:t>negative association </a:t>
            </a:r>
            <a:r>
              <a:rPr lang="en-US" b="0" dirty="0" smtClean="0"/>
              <a:t>(also known as </a:t>
            </a:r>
            <a:r>
              <a:rPr lang="en-US" b="0" i="1" dirty="0" smtClean="0"/>
              <a:t>inverse </a:t>
            </a:r>
            <a:r>
              <a:rPr lang="en-US" i="1" dirty="0" smtClean="0"/>
              <a:t>association</a:t>
            </a:r>
            <a:r>
              <a:rPr lang="en-US" b="1" dirty="0" smtClean="0"/>
              <a:t> </a:t>
            </a:r>
            <a:r>
              <a:rPr lang="en-US" dirty="0" smtClean="0"/>
              <a:t>or</a:t>
            </a:r>
            <a:r>
              <a:rPr lang="en-US" b="1" dirty="0" smtClean="0"/>
              <a:t> </a:t>
            </a:r>
            <a:r>
              <a:rPr lang="en-US" i="1" dirty="0" smtClean="0"/>
              <a:t>negative correlation</a:t>
            </a:r>
            <a:r>
              <a:rPr lang="en-US" dirty="0" smtClean="0"/>
              <a:t>):</a:t>
            </a:r>
            <a:r>
              <a:rPr lang="en-US" b="1" dirty="0" smtClean="0"/>
              <a:t> </a:t>
            </a:r>
            <a:r>
              <a:rPr lang="en-US" b="0" dirty="0" smtClean="0"/>
              <a:t>H</a:t>
            </a:r>
            <a:r>
              <a:rPr lang="en-US" dirty="0" smtClean="0"/>
              <a:t>igh scores on one variable are associated with low scores on another variable </a:t>
            </a:r>
            <a:r>
              <a:rPr lang="en-US" i="1" dirty="0" smtClean="0"/>
              <a:t>or</a:t>
            </a:r>
            <a:r>
              <a:rPr lang="en-US" dirty="0" smtClean="0"/>
              <a:t> low scores on one variable associated with high scores on another variable.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u="none" dirty="0" smtClean="0"/>
              <a:t>Example:</a:t>
            </a:r>
            <a:r>
              <a:rPr lang="en-US" u="none" baseline="0" dirty="0" smtClean="0"/>
              <a:t> </a:t>
            </a:r>
            <a:r>
              <a:rPr lang="en-US" dirty="0" smtClean="0"/>
              <a:t>“</a:t>
            </a:r>
            <a:r>
              <a:rPr lang="en-US" sz="1200" kern="1200" dirty="0" smtClean="0">
                <a:solidFill>
                  <a:schemeClr val="tx1"/>
                </a:solidFill>
                <a:effectLst/>
                <a:latin typeface="+mn-lt"/>
                <a:ea typeface="+mn-ea"/>
                <a:cs typeface="+mn-cs"/>
              </a:rPr>
              <a:t>People who multitask the most are the worst at it.</a:t>
            </a:r>
            <a:r>
              <a:rPr lang="en-US" dirty="0" smtClean="0"/>
              <a:t>” </a:t>
            </a:r>
          </a:p>
          <a:p>
            <a:pPr marL="171450" marR="0" indent="-171450" algn="l" defTabSz="914400" rtl="0" eaLnBrk="1" fontAlgn="auto" latinLnBrk="0" hangingPunct="1">
              <a:lnSpc>
                <a:spcPct val="100000"/>
              </a:lnSpc>
              <a:spcBef>
                <a:spcPts val="0"/>
              </a:spcBef>
              <a:spcAft>
                <a:spcPts val="0"/>
              </a:spcAft>
              <a:buClrTx/>
              <a:buSzTx/>
              <a:buFont typeface="Arial" charset="0"/>
              <a:buChar char="•"/>
              <a:tabLst/>
              <a:defRPr/>
            </a:pPr>
            <a:endParaRPr lang="en-US" dirty="0" smtClean="0"/>
          </a:p>
          <a:p>
            <a:pPr marL="0" marR="0" indent="0" algn="l" defTabSz="914400" rtl="0" eaLnBrk="1" fontAlgn="auto" latinLnBrk="0" hangingPunct="1">
              <a:lnSpc>
                <a:spcPct val="100000"/>
              </a:lnSpc>
              <a:spcBef>
                <a:spcPts val="0"/>
              </a:spcBef>
              <a:spcAft>
                <a:spcPts val="0"/>
              </a:spcAft>
              <a:buClrTx/>
              <a:buSzTx/>
              <a:buFont typeface="Arial" charset="0"/>
              <a:buNone/>
              <a:tabLst/>
              <a:defRPr/>
            </a:pPr>
            <a:r>
              <a:rPr lang="en-US" dirty="0" smtClean="0"/>
              <a:t>Describe the negative slope, which decreases as you move from left to right across the scatterplot. </a:t>
            </a:r>
            <a:r>
              <a:rPr lang="en-US" baseline="0" dirty="0" smtClean="0"/>
              <a:t> </a:t>
            </a:r>
            <a:endParaRPr lang="en-US" dirty="0" smtClean="0"/>
          </a:p>
          <a:p>
            <a:endParaRPr lang="en-US" dirty="0"/>
          </a:p>
        </p:txBody>
      </p:sp>
      <p:sp>
        <p:nvSpPr>
          <p:cNvPr id="4" name="Slide Number Placeholder 3"/>
          <p:cNvSpPr>
            <a:spLocks noGrp="1"/>
          </p:cNvSpPr>
          <p:nvPr>
            <p:ph type="sldNum" sz="quarter" idx="10"/>
          </p:nvPr>
        </p:nvSpPr>
        <p:spPr/>
        <p:txBody>
          <a:bodyPr/>
          <a:lstStyle/>
          <a:p>
            <a:fld id="{C5EB09CC-0B57-D947-82BF-D08E19DC22FF}" type="slidenum">
              <a:rPr lang="en-US" smtClean="0"/>
              <a:t>10</a:t>
            </a:fld>
            <a:endParaRPr lang="en-US" dirty="0"/>
          </a:p>
        </p:txBody>
      </p:sp>
    </p:spTree>
    <p:extLst>
      <p:ext uri="{BB962C8B-B14F-4D97-AF65-F5344CB8AC3E}">
        <p14:creationId xmlns:p14="http://schemas.microsoft.com/office/powerpoint/2010/main" val="2553616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Figure 3.4</a:t>
            </a:r>
            <a:r>
              <a:rPr lang="en-US" b="1" baseline="0" dirty="0" smtClean="0"/>
              <a:t>C: Zero Association</a:t>
            </a:r>
          </a:p>
          <a:p>
            <a:pPr marL="0" marR="0" indent="0" algn="l" defTabSz="914400" rtl="0" eaLnBrk="1" fontAlgn="auto" latinLnBrk="0" hangingPunct="1">
              <a:lnSpc>
                <a:spcPct val="100000"/>
              </a:lnSpc>
              <a:spcBef>
                <a:spcPts val="0"/>
              </a:spcBef>
              <a:spcAft>
                <a:spcPts val="0"/>
              </a:spcAft>
              <a:buClrTx/>
              <a:buSzTx/>
              <a:buFontTx/>
              <a:buNone/>
              <a:tabLst/>
              <a:defRPr/>
            </a:pPr>
            <a:endParaRPr lang="en-US" b="1"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figure depicts a scatterplot showing </a:t>
            </a:r>
            <a:r>
              <a:rPr lang="en-US" b="0" i="1" dirty="0" smtClean="0"/>
              <a:t>zero association </a:t>
            </a:r>
            <a:r>
              <a:rPr lang="en-US" b="0" dirty="0" smtClean="0"/>
              <a:t>(also known as </a:t>
            </a:r>
            <a:r>
              <a:rPr lang="en-US" b="0" i="1" dirty="0" smtClean="0"/>
              <a:t>zero correlation</a:t>
            </a:r>
            <a:r>
              <a:rPr lang="en-US" b="0" dirty="0" smtClean="0"/>
              <a:t>): There is no association between variables.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u="none" dirty="0" smtClean="0"/>
              <a:t>Example: </a:t>
            </a:r>
            <a:r>
              <a:rPr lang="en-US" dirty="0" smtClean="0"/>
              <a:t>“</a:t>
            </a:r>
            <a:r>
              <a:rPr lang="en-US" sz="1200" kern="1200" dirty="0" smtClean="0">
                <a:solidFill>
                  <a:schemeClr val="tx1"/>
                </a:solidFill>
                <a:effectLst/>
                <a:latin typeface="+mn-lt"/>
                <a:ea typeface="+mn-ea"/>
                <a:cs typeface="+mn-cs"/>
              </a:rPr>
              <a:t>A late dinner is not linked to childhood obesity, study shows.</a:t>
            </a:r>
            <a:r>
              <a:rPr lang="en-US" dirty="0" smtClean="0"/>
              <a: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Describe the cloud of points that results. </a:t>
            </a:r>
            <a:r>
              <a:rPr lang="en-US" baseline="0" dirty="0" smtClean="0"/>
              <a:t> </a:t>
            </a:r>
            <a:endParaRPr lang="en-US" dirty="0" smtClean="0"/>
          </a:p>
          <a:p>
            <a:endParaRPr lang="en-US" dirty="0"/>
          </a:p>
        </p:txBody>
      </p:sp>
      <p:sp>
        <p:nvSpPr>
          <p:cNvPr id="4" name="Slide Number Placeholder 3"/>
          <p:cNvSpPr>
            <a:spLocks noGrp="1"/>
          </p:cNvSpPr>
          <p:nvPr>
            <p:ph type="sldNum" sz="quarter" idx="10"/>
          </p:nvPr>
        </p:nvSpPr>
        <p:spPr/>
        <p:txBody>
          <a:bodyPr/>
          <a:lstStyle/>
          <a:p>
            <a:fld id="{C5EB09CC-0B57-D947-82BF-D08E19DC22FF}" type="slidenum">
              <a:rPr lang="en-US" smtClean="0"/>
              <a:t>11</a:t>
            </a:fld>
            <a:endParaRPr lang="en-US" dirty="0"/>
          </a:p>
        </p:txBody>
      </p:sp>
    </p:spTree>
    <p:extLst>
      <p:ext uri="{BB962C8B-B14F-4D97-AF65-F5344CB8AC3E}">
        <p14:creationId xmlns:p14="http://schemas.microsoft.com/office/powerpoint/2010/main" val="2553616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600"/>
              </a:spcBef>
            </a:pPr>
            <a:r>
              <a:rPr lang="en-US" u="none" dirty="0" smtClean="0"/>
              <a:t>Some association claims are useful because they help us make predictions.</a:t>
            </a:r>
          </a:p>
          <a:p>
            <a:pPr marL="171450" indent="-171450">
              <a:spcBef>
                <a:spcPts val="600"/>
              </a:spcBef>
              <a:buFont typeface="Arial" charset="0"/>
              <a:buChar char="•"/>
            </a:pPr>
            <a:r>
              <a:rPr lang="en-US" dirty="0" smtClean="0"/>
              <a:t>Prediction is using the association to make our estimates more accurate; it does not necessarily mean we can know what will happen in the future.</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u="none" dirty="0" smtClean="0"/>
              <a:t>The stronger the association between the two variables, the more accurate the prediction will be. And t</a:t>
            </a:r>
            <a:r>
              <a:rPr lang="en-US" baseline="0" dirty="0" smtClean="0"/>
              <a:t>he weaker the relationship, the less accurate the prediction wil</a:t>
            </a:r>
            <a:r>
              <a:rPr lang="en-US" dirty="0" smtClean="0"/>
              <a:t>l be.</a:t>
            </a: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u="none" dirty="0" smtClean="0"/>
              <a:t>Both positive and negative associations can help us make predictions, but zero associations cannot.  </a:t>
            </a:r>
          </a:p>
          <a:p>
            <a:endParaRPr lang="en-US" dirty="0"/>
          </a:p>
        </p:txBody>
      </p:sp>
      <p:sp>
        <p:nvSpPr>
          <p:cNvPr id="4" name="Slide Number Placeholder 3"/>
          <p:cNvSpPr>
            <a:spLocks noGrp="1"/>
          </p:cNvSpPr>
          <p:nvPr>
            <p:ph type="sldNum" sz="quarter" idx="10"/>
          </p:nvPr>
        </p:nvSpPr>
        <p:spPr/>
        <p:txBody>
          <a:bodyPr/>
          <a:lstStyle/>
          <a:p>
            <a:fld id="{C5EB09CC-0B57-D947-82BF-D08E19DC22FF}" type="slidenum">
              <a:rPr lang="en-US" smtClean="0"/>
              <a:t>12</a:t>
            </a:fld>
            <a:endParaRPr lang="en-US" dirty="0"/>
          </a:p>
        </p:txBody>
      </p:sp>
    </p:spTree>
    <p:extLst>
      <p:ext uri="{BB962C8B-B14F-4D97-AF65-F5344CB8AC3E}">
        <p14:creationId xmlns:p14="http://schemas.microsoft.com/office/powerpoint/2010/main" val="22091009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800"/>
              </a:spcBef>
            </a:pPr>
            <a:r>
              <a:rPr lang="en-US" b="1" dirty="0" smtClean="0"/>
              <a:t>Table 3.3: Verb Phrases That Distinguish Association and Causal Claims</a:t>
            </a:r>
            <a:endParaRPr lang="en-US" dirty="0"/>
          </a:p>
          <a:p>
            <a:pPr>
              <a:spcBef>
                <a:spcPts val="800"/>
              </a:spcBef>
            </a:pPr>
            <a:endParaRPr lang="en-US" b="0" dirty="0" smtClean="0"/>
          </a:p>
          <a:p>
            <a:pPr>
              <a:spcBef>
                <a:spcPts val="800"/>
              </a:spcBef>
            </a:pPr>
            <a:r>
              <a:rPr lang="en-US" b="0" dirty="0" smtClean="0"/>
              <a:t>Causal claim: </a:t>
            </a:r>
            <a:r>
              <a:rPr lang="en-US" dirty="0" smtClean="0"/>
              <a:t>One of the variables is responsible for changing</a:t>
            </a:r>
            <a:r>
              <a:rPr lang="en-US" baseline="0" dirty="0" smtClean="0"/>
              <a:t> the other; one measured variable and one manipulated variable. Like an association claim, the two variables covary.</a:t>
            </a:r>
          </a:p>
          <a:p>
            <a:endParaRPr lang="en-US" u="none" baseline="0" dirty="0" smtClean="0"/>
          </a:p>
          <a:p>
            <a:r>
              <a:rPr lang="en-US" u="none" baseline="0" dirty="0" smtClean="0"/>
              <a:t>Example: </a:t>
            </a:r>
            <a:r>
              <a:rPr lang="en-US" sz="1200" kern="1200" dirty="0" smtClean="0">
                <a:solidFill>
                  <a:schemeClr val="tx1"/>
                </a:solidFill>
                <a:effectLst/>
                <a:latin typeface="+mn-lt"/>
                <a:ea typeface="+mn-ea"/>
                <a:cs typeface="+mn-cs"/>
              </a:rPr>
              <a:t>Music lessons enhance IQ.</a:t>
            </a:r>
          </a:p>
          <a:p>
            <a:pPr marL="0" marR="0" indent="0" algn="l" defTabSz="914400" rtl="0" eaLnBrk="1" fontAlgn="auto" latinLnBrk="0" hangingPunct="1">
              <a:lnSpc>
                <a:spcPct val="100000"/>
              </a:lnSpc>
              <a:spcBef>
                <a:spcPts val="300"/>
              </a:spcBef>
              <a:spcAft>
                <a:spcPts val="0"/>
              </a:spcAft>
              <a:buClrTx/>
              <a:buSzTx/>
              <a:buFontTx/>
              <a:buNone/>
              <a:tabLst/>
              <a:defRPr/>
            </a:pPr>
            <a:endParaRPr lang="en-US" u="none" dirty="0" smtClean="0"/>
          </a:p>
          <a:p>
            <a:pPr marL="0" marR="0" indent="0" algn="l" defTabSz="914400" rtl="0" eaLnBrk="1" fontAlgn="auto" latinLnBrk="0" hangingPunct="1">
              <a:lnSpc>
                <a:spcPct val="100000"/>
              </a:lnSpc>
              <a:spcBef>
                <a:spcPts val="300"/>
              </a:spcBef>
              <a:spcAft>
                <a:spcPts val="0"/>
              </a:spcAft>
              <a:buClrTx/>
              <a:buSzTx/>
              <a:buFontTx/>
              <a:buNone/>
              <a:tabLst/>
              <a:defRPr/>
            </a:pPr>
            <a:r>
              <a:rPr lang="en-US" u="none" dirty="0" smtClean="0"/>
              <a:t>Verbs for casual claims:</a:t>
            </a:r>
            <a:r>
              <a:rPr lang="en-US" u="none" baseline="0" dirty="0" smtClean="0"/>
              <a:t> </a:t>
            </a:r>
          </a:p>
          <a:p>
            <a:pPr marL="171450" marR="0" indent="-171450" algn="l" defTabSz="914400" rtl="0" eaLnBrk="1" fontAlgn="auto" latinLnBrk="0" hangingPunct="1">
              <a:lnSpc>
                <a:spcPct val="100000"/>
              </a:lnSpc>
              <a:spcBef>
                <a:spcPts val="300"/>
              </a:spcBef>
              <a:spcAft>
                <a:spcPts val="0"/>
              </a:spcAft>
              <a:buClrTx/>
              <a:buSzTx/>
              <a:buFont typeface="Arial" charset="0"/>
              <a:buChar char="•"/>
              <a:tabLst/>
              <a:defRPr/>
            </a:pPr>
            <a:r>
              <a:rPr lang="en-US" sz="1200" i="1" kern="1200" dirty="0" smtClean="0">
                <a:solidFill>
                  <a:schemeClr val="tx1"/>
                </a:solidFill>
                <a:effectLst/>
                <a:latin typeface="+mn-lt"/>
                <a:ea typeface="+mn-ea"/>
                <a:cs typeface="+mn-cs"/>
              </a:rPr>
              <a:t>affects</a:t>
            </a:r>
            <a:endParaRPr lang="en-US" sz="1200" i="0" kern="1200" dirty="0" smtClean="0">
              <a:solidFill>
                <a:schemeClr val="tx1"/>
              </a:solidFill>
              <a:effectLst/>
              <a:latin typeface="+mn-lt"/>
              <a:ea typeface="+mn-ea"/>
              <a:cs typeface="+mn-cs"/>
            </a:endParaRPr>
          </a:p>
          <a:p>
            <a:pPr marL="171450" marR="0" indent="-171450" algn="l" defTabSz="914400" rtl="0" eaLnBrk="1" fontAlgn="auto" latinLnBrk="0" hangingPunct="1">
              <a:lnSpc>
                <a:spcPct val="100000"/>
              </a:lnSpc>
              <a:spcBef>
                <a:spcPts val="300"/>
              </a:spcBef>
              <a:spcAft>
                <a:spcPts val="0"/>
              </a:spcAft>
              <a:buClrTx/>
              <a:buSzTx/>
              <a:buFont typeface="Arial" charset="0"/>
              <a:buChar char="•"/>
              <a:tabLst/>
              <a:defRPr/>
            </a:pPr>
            <a:r>
              <a:rPr lang="en-US" sz="1200" i="1" kern="1200" dirty="0" smtClean="0">
                <a:solidFill>
                  <a:schemeClr val="tx1"/>
                </a:solidFill>
                <a:effectLst/>
                <a:latin typeface="+mn-lt"/>
                <a:ea typeface="+mn-ea"/>
                <a:cs typeface="+mn-cs"/>
              </a:rPr>
              <a:t>leads to</a:t>
            </a:r>
            <a:endParaRPr lang="en-US" sz="1200" i="0" kern="1200" dirty="0" smtClean="0">
              <a:solidFill>
                <a:schemeClr val="tx1"/>
              </a:solidFill>
              <a:effectLst/>
              <a:latin typeface="+mn-lt"/>
              <a:ea typeface="+mn-ea"/>
              <a:cs typeface="+mn-cs"/>
            </a:endParaRPr>
          </a:p>
          <a:p>
            <a:pPr marL="171450" marR="0" indent="-171450" algn="l" defTabSz="914400" rtl="0" eaLnBrk="1" fontAlgn="auto" latinLnBrk="0" hangingPunct="1">
              <a:lnSpc>
                <a:spcPct val="100000"/>
              </a:lnSpc>
              <a:spcBef>
                <a:spcPts val="300"/>
              </a:spcBef>
              <a:spcAft>
                <a:spcPts val="0"/>
              </a:spcAft>
              <a:buClrTx/>
              <a:buSzTx/>
              <a:buFont typeface="Arial" charset="0"/>
              <a:buChar char="•"/>
              <a:tabLst/>
              <a:defRPr/>
            </a:pPr>
            <a:r>
              <a:rPr lang="en-US" sz="1200" i="1" kern="1200" dirty="0" smtClean="0">
                <a:solidFill>
                  <a:schemeClr val="tx1"/>
                </a:solidFill>
                <a:effectLst/>
                <a:latin typeface="+mn-lt"/>
                <a:ea typeface="+mn-ea"/>
                <a:cs typeface="+mn-cs"/>
              </a:rPr>
              <a:t>reduces</a:t>
            </a:r>
            <a:endParaRPr lang="en-US" u="sng" baseline="0" dirty="0" smtClean="0"/>
          </a:p>
          <a:p>
            <a:pPr>
              <a:spcBef>
                <a:spcPts val="300"/>
              </a:spcBef>
            </a:pPr>
            <a:endParaRPr lang="en-US" u="none" baseline="0" dirty="0" smtClean="0"/>
          </a:p>
          <a:p>
            <a:pPr>
              <a:spcBef>
                <a:spcPts val="300"/>
              </a:spcBef>
            </a:pPr>
            <a:r>
              <a:rPr lang="en-US" u="none" baseline="0" dirty="0" smtClean="0"/>
              <a:t>Verbs for association claims: </a:t>
            </a:r>
          </a:p>
          <a:p>
            <a:pPr marL="171450" indent="-171450">
              <a:spcBef>
                <a:spcPts val="300"/>
              </a:spcBef>
              <a:buFont typeface="Arial" charset="0"/>
              <a:buChar char="•"/>
            </a:pPr>
            <a:r>
              <a:rPr lang="en-US" sz="1200" i="1" kern="1200" dirty="0" smtClean="0">
                <a:solidFill>
                  <a:schemeClr val="tx1"/>
                </a:solidFill>
                <a:effectLst/>
                <a:latin typeface="+mn-lt"/>
                <a:ea typeface="+mn-ea"/>
                <a:cs typeface="+mn-cs"/>
              </a:rPr>
              <a:t>is associated with</a:t>
            </a:r>
            <a:endParaRPr lang="en-US" sz="1200" i="0" kern="1200" dirty="0" smtClean="0">
              <a:solidFill>
                <a:schemeClr val="tx1"/>
              </a:solidFill>
              <a:effectLst/>
              <a:latin typeface="+mn-lt"/>
              <a:ea typeface="+mn-ea"/>
              <a:cs typeface="+mn-cs"/>
            </a:endParaRPr>
          </a:p>
          <a:p>
            <a:pPr marL="171450" indent="-171450">
              <a:spcBef>
                <a:spcPts val="300"/>
              </a:spcBef>
              <a:buFont typeface="Arial" charset="0"/>
              <a:buChar char="•"/>
            </a:pPr>
            <a:r>
              <a:rPr lang="en-US" sz="1200" i="1" kern="1200" dirty="0" smtClean="0">
                <a:solidFill>
                  <a:schemeClr val="tx1"/>
                </a:solidFill>
                <a:effectLst/>
                <a:latin typeface="+mn-lt"/>
                <a:ea typeface="+mn-ea"/>
                <a:cs typeface="+mn-cs"/>
              </a:rPr>
              <a:t>is related to</a:t>
            </a:r>
            <a:endParaRPr lang="en-US" sz="1200" i="0" kern="1200" dirty="0" smtClean="0">
              <a:solidFill>
                <a:schemeClr val="tx1"/>
              </a:solidFill>
              <a:effectLst/>
              <a:latin typeface="+mn-lt"/>
              <a:ea typeface="+mn-ea"/>
              <a:cs typeface="+mn-cs"/>
            </a:endParaRPr>
          </a:p>
          <a:p>
            <a:pPr marL="171450" indent="-171450">
              <a:spcBef>
                <a:spcPts val="300"/>
              </a:spcBef>
              <a:buFont typeface="Arial" charset="0"/>
              <a:buChar char="•"/>
            </a:pPr>
            <a:r>
              <a:rPr lang="en-US" sz="1200" i="1" kern="1200" dirty="0" smtClean="0">
                <a:solidFill>
                  <a:schemeClr val="tx1"/>
                </a:solidFill>
                <a:effectLst/>
                <a:latin typeface="+mn-lt"/>
                <a:ea typeface="+mn-ea"/>
                <a:cs typeface="+mn-cs"/>
              </a:rPr>
              <a:t>is linked to </a:t>
            </a:r>
            <a:endParaRPr lang="en-US" baseline="0" dirty="0" smtClean="0"/>
          </a:p>
          <a:p>
            <a:pPr marL="0" marR="0" indent="0" algn="l" defTabSz="914400" rtl="0" eaLnBrk="1" fontAlgn="auto" latinLnBrk="0" hangingPunct="1">
              <a:lnSpc>
                <a:spcPct val="100000"/>
              </a:lnSpc>
              <a:spcBef>
                <a:spcPts val="30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300"/>
              </a:spcBef>
              <a:spcAft>
                <a:spcPts val="0"/>
              </a:spcAft>
              <a:buClrTx/>
              <a:buSzTx/>
              <a:buFontTx/>
              <a:buNone/>
              <a:tabLst/>
              <a:defRPr/>
            </a:pPr>
            <a:r>
              <a:rPr lang="en-US" baseline="0" dirty="0" smtClean="0"/>
              <a:t>A causal claim that contains tentative language (</a:t>
            </a:r>
            <a:r>
              <a:rPr lang="en-US" i="1" baseline="0" dirty="0" smtClean="0"/>
              <a:t>could, may, seem, suggest</a:t>
            </a:r>
            <a:r>
              <a:rPr lang="en-US" baseline="0" dirty="0" smtClean="0"/>
              <a:t>) is still a causal claim. </a:t>
            </a:r>
          </a:p>
          <a:p>
            <a:pPr marL="0" marR="0" indent="0" algn="l" defTabSz="914400" rtl="0" eaLnBrk="1" fontAlgn="auto" latinLnBrk="0" hangingPunct="1">
              <a:lnSpc>
                <a:spcPct val="100000"/>
              </a:lnSpc>
              <a:spcAft>
                <a:spcPts val="0"/>
              </a:spcAft>
              <a:buClrTx/>
              <a:buSzTx/>
              <a:buFontTx/>
              <a:buNone/>
              <a:tabLst/>
              <a:defRPr/>
            </a:pPr>
            <a:endParaRPr lang="en-US" u="none" baseline="0" dirty="0" smtClean="0"/>
          </a:p>
          <a:p>
            <a:pPr marL="0" marR="0" indent="0" algn="l" defTabSz="914400" rtl="0" eaLnBrk="1" fontAlgn="auto" latinLnBrk="0" hangingPunct="1">
              <a:lnSpc>
                <a:spcPct val="100000"/>
              </a:lnSpc>
              <a:spcAft>
                <a:spcPts val="0"/>
              </a:spcAft>
              <a:buClrTx/>
              <a:buSzTx/>
              <a:buFontTx/>
              <a:buNone/>
              <a:tabLst/>
              <a:defRPr/>
            </a:pPr>
            <a:r>
              <a:rPr lang="en-US" u="none" baseline="0" dirty="0" smtClean="0"/>
              <a:t>Example: </a:t>
            </a:r>
            <a:r>
              <a:rPr lang="en-US" sz="1200" kern="1200" dirty="0" smtClean="0">
                <a:solidFill>
                  <a:schemeClr val="tx1"/>
                </a:solidFill>
                <a:effectLst/>
                <a:latin typeface="+mn-lt"/>
                <a:ea typeface="+mn-ea"/>
                <a:cs typeface="+mn-cs"/>
              </a:rPr>
              <a:t>Music lessons </a:t>
            </a:r>
            <a:r>
              <a:rPr lang="en-US" sz="1200" i="1" kern="1200" dirty="0" smtClean="0">
                <a:solidFill>
                  <a:schemeClr val="tx1"/>
                </a:solidFill>
                <a:effectLst/>
                <a:latin typeface="+mn-lt"/>
                <a:ea typeface="+mn-ea"/>
                <a:cs typeface="+mn-cs"/>
              </a:rPr>
              <a:t>may </a:t>
            </a:r>
            <a:r>
              <a:rPr lang="en-US" sz="1200" kern="1200" dirty="0" smtClean="0">
                <a:solidFill>
                  <a:schemeClr val="tx1"/>
                </a:solidFill>
                <a:effectLst/>
                <a:latin typeface="+mn-lt"/>
                <a:ea typeface="+mn-ea"/>
                <a:cs typeface="+mn-cs"/>
              </a:rPr>
              <a:t>enhance IQ.</a:t>
            </a:r>
            <a:endParaRPr lang="en-US" dirty="0" smtClean="0"/>
          </a:p>
        </p:txBody>
      </p:sp>
      <p:sp>
        <p:nvSpPr>
          <p:cNvPr id="4" name="Slide Number Placeholder 3"/>
          <p:cNvSpPr>
            <a:spLocks noGrp="1"/>
          </p:cNvSpPr>
          <p:nvPr>
            <p:ph type="sldNum" sz="quarter" idx="10"/>
          </p:nvPr>
        </p:nvSpPr>
        <p:spPr/>
        <p:txBody>
          <a:bodyPr/>
          <a:lstStyle/>
          <a:p>
            <a:fld id="{C5EB09CC-0B57-D947-82BF-D08E19DC22FF}" type="slidenum">
              <a:rPr lang="en-US" smtClean="0"/>
              <a:t>13</a:t>
            </a:fld>
            <a:endParaRPr lang="en-US" dirty="0"/>
          </a:p>
        </p:txBody>
      </p:sp>
    </p:spTree>
    <p:extLst>
      <p:ext uri="{BB962C8B-B14F-4D97-AF65-F5344CB8AC3E}">
        <p14:creationId xmlns:p14="http://schemas.microsoft.com/office/powerpoint/2010/main" val="8057468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discussed in </a:t>
            </a:r>
            <a:r>
              <a:rPr lang="en-US" baseline="0" dirty="0" smtClean="0"/>
              <a:t>Chapter 2, there are other ways of knowing besides research (e.g., experience, intuition, or authority). Not all claims that we see, hear, or read about in the popular media are based on research. </a:t>
            </a:r>
          </a:p>
          <a:p>
            <a:endParaRPr lang="en-US" baseline="0" dirty="0" smtClean="0"/>
          </a:p>
          <a:p>
            <a:r>
              <a:rPr lang="en-US" u="none" baseline="0" dirty="0" smtClean="0"/>
              <a:t>Examples: </a:t>
            </a:r>
          </a:p>
          <a:p>
            <a:pPr marL="171450" indent="-171450">
              <a:buFont typeface="Arial" charset="0"/>
              <a:buChar char="•"/>
            </a:pPr>
            <a:r>
              <a:rPr lang="en-US" sz="1200" b="0" kern="1200" dirty="0" smtClean="0">
                <a:solidFill>
                  <a:schemeClr val="tx1"/>
                </a:solidFill>
                <a:effectLst/>
                <a:latin typeface="+mn-lt"/>
                <a:ea typeface="+mn-ea"/>
                <a:cs typeface="+mn-cs"/>
              </a:rPr>
              <a:t>12-Year-Old’s Insight on Autism and Vaccines Goes Viral</a:t>
            </a:r>
          </a:p>
          <a:p>
            <a:pPr marL="171450" indent="-171450">
              <a:buFont typeface="Arial" charset="0"/>
              <a:buChar char="•"/>
            </a:pPr>
            <a:r>
              <a:rPr lang="en-US" sz="1200" b="0" kern="1200" dirty="0" smtClean="0">
                <a:solidFill>
                  <a:schemeClr val="tx1"/>
                </a:solidFill>
                <a:effectLst/>
                <a:latin typeface="+mn-lt"/>
                <a:ea typeface="+mn-ea"/>
                <a:cs typeface="+mn-cs"/>
              </a:rPr>
              <a:t>Living in the Shadow of Huntington’s Disease</a:t>
            </a:r>
          </a:p>
          <a:p>
            <a:pPr marL="171450" indent="-171450">
              <a:buFont typeface="Arial" charset="0"/>
              <a:buChar char="•"/>
            </a:pPr>
            <a:r>
              <a:rPr lang="en-US" sz="1200" b="0" kern="1200" dirty="0" smtClean="0">
                <a:solidFill>
                  <a:schemeClr val="tx1"/>
                </a:solidFill>
                <a:effectLst/>
                <a:latin typeface="+mn-lt"/>
                <a:ea typeface="+mn-ea"/>
                <a:cs typeface="+mn-cs"/>
              </a:rPr>
              <a:t>Baby Born Without Skull in the Back of His Head Defies Odds </a:t>
            </a:r>
            <a:endParaRPr lang="en-US" b="0" dirty="0" smtClean="0"/>
          </a:p>
          <a:p>
            <a:endParaRPr lang="en-US" dirty="0"/>
          </a:p>
        </p:txBody>
      </p:sp>
      <p:sp>
        <p:nvSpPr>
          <p:cNvPr id="4" name="Slide Number Placeholder 3"/>
          <p:cNvSpPr>
            <a:spLocks noGrp="1"/>
          </p:cNvSpPr>
          <p:nvPr>
            <p:ph type="sldNum" sz="quarter" idx="10"/>
          </p:nvPr>
        </p:nvSpPr>
        <p:spPr/>
        <p:txBody>
          <a:bodyPr/>
          <a:lstStyle/>
          <a:p>
            <a:fld id="{C5EB09CC-0B57-D947-82BF-D08E19DC22FF}" type="slidenum">
              <a:rPr lang="en-US" smtClean="0"/>
              <a:t>14</a:t>
            </a:fld>
            <a:endParaRPr lang="en-US" dirty="0"/>
          </a:p>
        </p:txBody>
      </p:sp>
    </p:spTree>
    <p:extLst>
      <p:ext uri="{BB962C8B-B14F-4D97-AF65-F5344CB8AC3E}">
        <p14:creationId xmlns:p14="http://schemas.microsoft.com/office/powerpoint/2010/main" val="29961650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dirty="0" smtClean="0"/>
              <a:t>Validity refers to the appropriateness of a conclusion or decision.  In general a valid claim is reasonable, accurate, and justifiable.</a:t>
            </a:r>
          </a:p>
          <a:p>
            <a:endParaRPr lang="en-US" dirty="0"/>
          </a:p>
        </p:txBody>
      </p:sp>
      <p:sp>
        <p:nvSpPr>
          <p:cNvPr id="4" name="Slide Number Placeholder 3"/>
          <p:cNvSpPr>
            <a:spLocks noGrp="1"/>
          </p:cNvSpPr>
          <p:nvPr>
            <p:ph type="sldNum" sz="quarter" idx="10"/>
          </p:nvPr>
        </p:nvSpPr>
        <p:spPr/>
        <p:txBody>
          <a:bodyPr/>
          <a:lstStyle/>
          <a:p>
            <a:fld id="{C5EB09CC-0B57-D947-82BF-D08E19DC22FF}" type="slidenum">
              <a:rPr lang="en-US" smtClean="0"/>
              <a:t>15</a:t>
            </a:fld>
            <a:endParaRPr lang="en-US" dirty="0"/>
          </a:p>
        </p:txBody>
      </p:sp>
    </p:spTree>
    <p:extLst>
      <p:ext uri="{BB962C8B-B14F-4D97-AF65-F5344CB8AC3E}">
        <p14:creationId xmlns:p14="http://schemas.microsoft.com/office/powerpoint/2010/main" val="42006346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Table 3.4: The Four Big Validities</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Introduce the four big validities</a:t>
            </a:r>
            <a:r>
              <a:rPr lang="en-US" baseline="0" dirty="0" smtClean="0"/>
              <a:t> in general before describing how they are interrogated for the three different types of claims.</a:t>
            </a:r>
            <a:endParaRPr lang="en-US" dirty="0" smtClean="0"/>
          </a:p>
          <a:p>
            <a:endParaRPr lang="en-US" dirty="0"/>
          </a:p>
        </p:txBody>
      </p:sp>
      <p:sp>
        <p:nvSpPr>
          <p:cNvPr id="4" name="Slide Number Placeholder 3"/>
          <p:cNvSpPr>
            <a:spLocks noGrp="1"/>
          </p:cNvSpPr>
          <p:nvPr>
            <p:ph type="sldNum" sz="quarter" idx="10"/>
          </p:nvPr>
        </p:nvSpPr>
        <p:spPr/>
        <p:txBody>
          <a:bodyPr/>
          <a:lstStyle/>
          <a:p>
            <a:fld id="{C5EB09CC-0B57-D947-82BF-D08E19DC22FF}" type="slidenum">
              <a:rPr lang="en-US" smtClean="0"/>
              <a:t>16</a:t>
            </a:fld>
            <a:endParaRPr lang="en-US" dirty="0"/>
          </a:p>
        </p:txBody>
      </p:sp>
    </p:spTree>
    <p:extLst>
      <p:ext uri="{BB962C8B-B14F-4D97-AF65-F5344CB8AC3E}">
        <p14:creationId xmlns:p14="http://schemas.microsoft.com/office/powerpoint/2010/main" val="165628535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409700" lvl="2" indent="-609600">
              <a:defRPr/>
            </a:pPr>
            <a:r>
              <a:rPr lang="en-US" dirty="0" smtClean="0"/>
              <a:t>Type I error is saying there is an effect, when there is not (false positive)</a:t>
            </a:r>
          </a:p>
          <a:p>
            <a:pPr marL="1409700" lvl="2" indent="-609600">
              <a:defRPr/>
            </a:pPr>
            <a:r>
              <a:rPr lang="en-US" dirty="0" smtClean="0"/>
              <a:t>Type II error is saying there isn’t an effect, when there is (miss)</a:t>
            </a:r>
          </a:p>
          <a:p>
            <a:endParaRPr lang="en-US" dirty="0"/>
          </a:p>
        </p:txBody>
      </p:sp>
      <p:sp>
        <p:nvSpPr>
          <p:cNvPr id="4" name="Slide Number Placeholder 3"/>
          <p:cNvSpPr>
            <a:spLocks noGrp="1"/>
          </p:cNvSpPr>
          <p:nvPr>
            <p:ph type="sldNum" sz="quarter" idx="10"/>
          </p:nvPr>
        </p:nvSpPr>
        <p:spPr/>
        <p:txBody>
          <a:bodyPr/>
          <a:lstStyle/>
          <a:p>
            <a:fld id="{C5EB09CC-0B57-D947-82BF-D08E19DC22FF}" type="slidenum">
              <a:rPr lang="en-US" smtClean="0"/>
              <a:t>21</a:t>
            </a:fld>
            <a:endParaRPr lang="en-US" dirty="0"/>
          </a:p>
        </p:txBody>
      </p:sp>
    </p:spTree>
    <p:extLst>
      <p:ext uri="{BB962C8B-B14F-4D97-AF65-F5344CB8AC3E}">
        <p14:creationId xmlns:p14="http://schemas.microsoft.com/office/powerpoint/2010/main" val="41983026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1" u="none" dirty="0" smtClean="0"/>
              <a:t>Variable</a:t>
            </a:r>
            <a:r>
              <a:rPr lang="en-US" b="0" u="none" dirty="0" smtClean="0"/>
              <a:t>: </a:t>
            </a:r>
            <a:r>
              <a:rPr lang="en-US" b="0" dirty="0" smtClean="0"/>
              <a:t>A variable is something that changes or varies, so it needs to have at least two levels or values (but it can have more). </a:t>
            </a:r>
          </a:p>
          <a:p>
            <a:endParaRPr lang="en-US" b="0" u="none" dirty="0" smtClean="0"/>
          </a:p>
          <a:p>
            <a:r>
              <a:rPr lang="en-US" b="0" u="none" dirty="0" smtClean="0"/>
              <a:t>Here are examples of variables from made-up headlines:</a:t>
            </a:r>
            <a:r>
              <a:rPr lang="en-US" b="0" u="none" baseline="0" dirty="0" smtClean="0"/>
              <a:t> </a:t>
            </a:r>
          </a:p>
          <a:p>
            <a:pPr marL="171450" indent="-171450">
              <a:buFont typeface="Arial" charset="0"/>
              <a:buChar char="•"/>
            </a:pPr>
            <a:r>
              <a:rPr lang="en-US" b="0" baseline="0" dirty="0" smtClean="0"/>
              <a:t>“80% of college undergraduates have sexted.” </a:t>
            </a:r>
          </a:p>
          <a:p>
            <a:pPr marL="628650" lvl="1" indent="-171450">
              <a:buFont typeface="Arial" charset="0"/>
              <a:buChar char="•"/>
            </a:pPr>
            <a:r>
              <a:rPr lang="en-US" b="0" baseline="0" dirty="0" smtClean="0"/>
              <a:t>Sexting is the variable, and there are two levels: those who have sent sexually explicit photos electronically, and those who have not. </a:t>
            </a:r>
          </a:p>
          <a:p>
            <a:pPr marL="171450" indent="-171450">
              <a:buFont typeface="Arial" charset="0"/>
              <a:buChar char="•"/>
            </a:pPr>
            <a:r>
              <a:rPr lang="en-US" b="0" baseline="0" dirty="0" smtClean="0"/>
              <a:t>“People who attend church regularly lie more often than others.” </a:t>
            </a:r>
          </a:p>
          <a:p>
            <a:pPr marL="628650" lvl="1" indent="-171450">
              <a:buFont typeface="Arial" charset="0"/>
              <a:buChar char="•"/>
            </a:pPr>
            <a:r>
              <a:rPr lang="en-US" b="0" baseline="0" dirty="0" smtClean="0"/>
              <a:t>There are two variables here: church attendance (attend church at least once a month or do not attend church at least once a month) and lying (some numerical score on a lying inventory).</a:t>
            </a:r>
          </a:p>
          <a:p>
            <a:pPr>
              <a:spcBef>
                <a:spcPts val="600"/>
              </a:spcBef>
            </a:pPr>
            <a:endParaRPr lang="en-US" b="0" i="1" baseline="0" dirty="0" smtClean="0"/>
          </a:p>
          <a:p>
            <a:pPr>
              <a:spcBef>
                <a:spcPts val="600"/>
              </a:spcBef>
            </a:pPr>
            <a:r>
              <a:rPr lang="en-US" b="0" i="1" baseline="0" dirty="0" smtClean="0"/>
              <a:t>Constant</a:t>
            </a:r>
            <a:r>
              <a:rPr lang="en-US" b="0" baseline="0" dirty="0" smtClean="0"/>
              <a:t>: A constant does not vary. In other words, it stays the same. </a:t>
            </a:r>
          </a:p>
          <a:p>
            <a:pPr>
              <a:spcBef>
                <a:spcPts val="600"/>
              </a:spcBef>
            </a:pPr>
            <a:endParaRPr lang="en-US" b="0" baseline="0" dirty="0" smtClean="0"/>
          </a:p>
          <a:p>
            <a:pPr>
              <a:spcBef>
                <a:spcPts val="600"/>
              </a:spcBef>
            </a:pPr>
            <a:r>
              <a:rPr lang="en-US" b="0" baseline="0" dirty="0" smtClean="0"/>
              <a:t>Here is an examples of a constant from a made-up headline: “30% of women have been sexually harassed in the workplace.” Gender is a constant.  </a:t>
            </a:r>
            <a:r>
              <a:rPr lang="en-US" b="0" dirty="0" smtClean="0"/>
              <a:t> </a:t>
            </a:r>
            <a:endParaRPr lang="en-US" b="0" dirty="0" smtClean="0"/>
          </a:p>
        </p:txBody>
      </p:sp>
      <p:sp>
        <p:nvSpPr>
          <p:cNvPr id="4" name="Slide Number Placeholder 3"/>
          <p:cNvSpPr>
            <a:spLocks noGrp="1"/>
          </p:cNvSpPr>
          <p:nvPr>
            <p:ph type="sldNum" sz="quarter" idx="10"/>
          </p:nvPr>
        </p:nvSpPr>
        <p:spPr/>
        <p:txBody>
          <a:bodyPr/>
          <a:lstStyle/>
          <a:p>
            <a:fld id="{C5EB09CC-0B57-D947-82BF-D08E19DC22FF}" type="slidenum">
              <a:rPr lang="en-US" smtClean="0"/>
              <a:t>2</a:t>
            </a:fld>
            <a:endParaRPr lang="en-US" dirty="0"/>
          </a:p>
        </p:txBody>
      </p:sp>
    </p:spTree>
    <p:extLst>
      <p:ext uri="{BB962C8B-B14F-4D97-AF65-F5344CB8AC3E}">
        <p14:creationId xmlns:p14="http://schemas.microsoft.com/office/powerpoint/2010/main" val="30179803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smtClean="0"/>
              <a:t>Researchers either measure or manipulate variables in a study. </a:t>
            </a:r>
          </a:p>
          <a:p>
            <a:endParaRPr lang="en-US" b="0" i="1" dirty="0" smtClean="0"/>
          </a:p>
          <a:p>
            <a:r>
              <a:rPr lang="en-US" b="0" i="1" dirty="0" smtClean="0"/>
              <a:t>Measured</a:t>
            </a:r>
            <a:r>
              <a:rPr lang="en-US" b="0" i="1" baseline="0" dirty="0" smtClean="0"/>
              <a:t> variable</a:t>
            </a:r>
            <a:r>
              <a:rPr lang="en-US" b="0" baseline="0" dirty="0" smtClean="0"/>
              <a:t>: Levels are observed and recorded by the researcher. Examples of a measured variable include height, IQ, gender, and hair color. Psychologists also measure more abstract variables such as depression and stress.</a:t>
            </a:r>
          </a:p>
          <a:p>
            <a:endParaRPr lang="en-US" b="0" i="1" baseline="0" dirty="0" smtClean="0"/>
          </a:p>
          <a:p>
            <a:r>
              <a:rPr lang="en-US" b="0" i="1" baseline="0" dirty="0" smtClean="0"/>
              <a:t>Manipulated variable</a:t>
            </a:r>
            <a:r>
              <a:rPr lang="en-US" b="0" baseline="0" dirty="0" smtClean="0"/>
              <a:t>: The researcher controls a variable, usually by assigning participants to different levels of that variable. As an example of a manipulated variable, </a:t>
            </a:r>
            <a:r>
              <a:rPr lang="en-US" sz="1200" b="0" kern="1200" dirty="0" smtClean="0">
                <a:solidFill>
                  <a:schemeClr val="tx1"/>
                </a:solidFill>
                <a:effectLst/>
                <a:latin typeface="+mn-lt"/>
                <a:ea typeface="+mn-ea"/>
                <a:cs typeface="+mn-cs"/>
              </a:rPr>
              <a:t>a researcher might assign some people to take a test in a room with many other people and assign others to take the test alone. </a:t>
            </a:r>
          </a:p>
          <a:p>
            <a:endParaRPr lang="en-US" sz="1200" b="0" kern="1200" dirty="0" smtClean="0">
              <a:solidFill>
                <a:schemeClr val="tx1"/>
              </a:solidFill>
              <a:effectLst/>
              <a:latin typeface="+mn-lt"/>
              <a:ea typeface="+mn-ea"/>
              <a:cs typeface="+mn-cs"/>
            </a:endParaRPr>
          </a:p>
          <a:p>
            <a:r>
              <a:rPr lang="en-US" sz="1200" b="0" kern="1200" dirty="0" smtClean="0">
                <a:solidFill>
                  <a:schemeClr val="tx1"/>
                </a:solidFill>
                <a:effectLst/>
                <a:latin typeface="+mn-lt"/>
                <a:ea typeface="+mn-ea"/>
                <a:cs typeface="+mn-cs"/>
              </a:rPr>
              <a:t>S</a:t>
            </a:r>
            <a:r>
              <a:rPr lang="en-US" b="0" u="none" dirty="0" smtClean="0"/>
              <a:t>ome variables can only be measured—not manipulated: </a:t>
            </a:r>
          </a:p>
          <a:p>
            <a:pPr marL="171450" indent="-171450">
              <a:buFont typeface="Arial" charset="0"/>
              <a:buChar char="•"/>
            </a:pPr>
            <a:r>
              <a:rPr lang="en-US" b="0" dirty="0" smtClean="0"/>
              <a:t>You cannot assign</a:t>
            </a:r>
            <a:r>
              <a:rPr lang="en-US" b="0" baseline="0" dirty="0" smtClean="0"/>
              <a:t> participants to be a particular age, as age is a naturally occurring variable. Also, s</a:t>
            </a:r>
            <a:r>
              <a:rPr lang="en-US" b="0" dirty="0" smtClean="0"/>
              <a:t>ometimes it is unethical to manipulate variables. For </a:t>
            </a:r>
            <a:r>
              <a:rPr lang="en-US" b="0" baseline="0" dirty="0" smtClean="0"/>
              <a:t>example, i</a:t>
            </a:r>
            <a:r>
              <a:rPr lang="en-US" sz="1200" b="0" kern="1200" dirty="0" smtClean="0">
                <a:solidFill>
                  <a:schemeClr val="tx1"/>
                </a:solidFill>
                <a:effectLst/>
                <a:latin typeface="+mn-lt"/>
                <a:ea typeface="+mn-ea"/>
                <a:cs typeface="+mn-cs"/>
              </a:rPr>
              <a:t>n a study on the long-term effects of elementary education, you</a:t>
            </a:r>
            <a:r>
              <a:rPr lang="en-US" sz="1200" b="0" kern="1200" baseline="0" dirty="0" smtClean="0">
                <a:solidFill>
                  <a:schemeClr val="tx1"/>
                </a:solidFill>
                <a:effectLst/>
                <a:latin typeface="+mn-lt"/>
                <a:ea typeface="+mn-ea"/>
                <a:cs typeface="+mn-cs"/>
              </a:rPr>
              <a:t> </a:t>
            </a:r>
            <a:r>
              <a:rPr lang="en-US" sz="1200" b="0" kern="1200" dirty="0" smtClean="0">
                <a:solidFill>
                  <a:schemeClr val="tx1"/>
                </a:solidFill>
                <a:effectLst/>
                <a:latin typeface="+mn-lt"/>
                <a:ea typeface="+mn-ea"/>
                <a:cs typeface="+mn-cs"/>
              </a:rPr>
              <a:t>could not ethically assign children to “high-quality school” and “low-quality school” conditions. </a:t>
            </a:r>
            <a:endParaRPr lang="en-US" b="0" dirty="0" smtClean="0"/>
          </a:p>
          <a:p>
            <a:pPr marL="0" marR="0" indent="0" algn="l" defTabSz="914400" rtl="0" eaLnBrk="1" fontAlgn="auto" latinLnBrk="0" hangingPunct="1">
              <a:lnSpc>
                <a:spcPct val="100000"/>
              </a:lnSpc>
              <a:spcAft>
                <a:spcPts val="0"/>
              </a:spcAft>
              <a:buClrTx/>
              <a:buSzTx/>
              <a:buFontTx/>
              <a:buNone/>
              <a:tabLst/>
              <a:defRPr/>
            </a:pPr>
            <a:endParaRPr lang="en-US" b="0" u="none" dirty="0" smtClean="0"/>
          </a:p>
          <a:p>
            <a:pPr marL="0" marR="0" indent="0" algn="l" defTabSz="914400" rtl="0" eaLnBrk="1" fontAlgn="auto" latinLnBrk="0" hangingPunct="1">
              <a:lnSpc>
                <a:spcPct val="100000"/>
              </a:lnSpc>
              <a:spcAft>
                <a:spcPts val="0"/>
              </a:spcAft>
              <a:buClrTx/>
              <a:buSzTx/>
              <a:buFontTx/>
              <a:buNone/>
              <a:tabLst/>
              <a:defRPr/>
            </a:pPr>
            <a:r>
              <a:rPr lang="en-US" b="0" u="none" dirty="0" smtClean="0"/>
              <a:t>Some variables can be either manipulated or measured: </a:t>
            </a:r>
          </a:p>
          <a:p>
            <a:pPr marL="171450" marR="0" indent="-171450" algn="l" defTabSz="914400" rtl="0" eaLnBrk="1" fontAlgn="auto" latinLnBrk="0" hangingPunct="1">
              <a:lnSpc>
                <a:spcPct val="100000"/>
              </a:lnSpc>
              <a:spcAft>
                <a:spcPts val="0"/>
              </a:spcAft>
              <a:buClrTx/>
              <a:buSzTx/>
              <a:buFont typeface="Arial" charset="0"/>
              <a:buChar char="•"/>
              <a:tabLst/>
              <a:defRPr/>
            </a:pPr>
            <a:r>
              <a:rPr lang="en-US" sz="1200" b="0" kern="1200" dirty="0" smtClean="0">
                <a:solidFill>
                  <a:schemeClr val="tx1"/>
                </a:solidFill>
                <a:effectLst/>
                <a:latin typeface="+mn-lt"/>
                <a:ea typeface="+mn-ea"/>
                <a:cs typeface="+mn-cs"/>
              </a:rPr>
              <a:t>For</a:t>
            </a:r>
            <a:r>
              <a:rPr lang="en-US" sz="1200" b="0" kern="1200" baseline="0" dirty="0" smtClean="0">
                <a:solidFill>
                  <a:schemeClr val="tx1"/>
                </a:solidFill>
                <a:effectLst/>
                <a:latin typeface="+mn-lt"/>
                <a:ea typeface="+mn-ea"/>
                <a:cs typeface="+mn-cs"/>
              </a:rPr>
              <a:t> example, i</a:t>
            </a:r>
            <a:r>
              <a:rPr lang="en-US" sz="1200" b="0" kern="1200" dirty="0" smtClean="0">
                <a:solidFill>
                  <a:schemeClr val="tx1"/>
                </a:solidFill>
                <a:effectLst/>
                <a:latin typeface="+mn-lt"/>
                <a:ea typeface="+mn-ea"/>
                <a:cs typeface="+mn-cs"/>
              </a:rPr>
              <a:t>f childhood extracurricular activities were the variable of interest, you could </a:t>
            </a:r>
            <a:r>
              <a:rPr lang="en-US" sz="1200" b="0" i="1" kern="1200" dirty="0" smtClean="0">
                <a:solidFill>
                  <a:schemeClr val="tx1"/>
                </a:solidFill>
                <a:effectLst/>
                <a:latin typeface="+mn-lt"/>
                <a:ea typeface="+mn-ea"/>
                <a:cs typeface="+mn-cs"/>
              </a:rPr>
              <a:t>measure </a:t>
            </a:r>
            <a:r>
              <a:rPr lang="en-US" sz="1200" b="0" kern="1200" dirty="0" smtClean="0">
                <a:solidFill>
                  <a:schemeClr val="tx1"/>
                </a:solidFill>
                <a:effectLst/>
                <a:latin typeface="+mn-lt"/>
                <a:ea typeface="+mn-ea"/>
                <a:cs typeface="+mn-cs"/>
              </a:rPr>
              <a:t>whether children already take music or drama lessons, or you could </a:t>
            </a:r>
            <a:r>
              <a:rPr lang="en-US" sz="1200" b="0" i="1" kern="1200" dirty="0" smtClean="0">
                <a:solidFill>
                  <a:schemeClr val="tx1"/>
                </a:solidFill>
                <a:effectLst/>
                <a:latin typeface="+mn-lt"/>
                <a:ea typeface="+mn-ea"/>
                <a:cs typeface="+mn-cs"/>
              </a:rPr>
              <a:t>manipulate </a:t>
            </a:r>
            <a:r>
              <a:rPr lang="en-US" sz="1200" b="0" kern="1200" dirty="0" smtClean="0">
                <a:solidFill>
                  <a:schemeClr val="tx1"/>
                </a:solidFill>
                <a:effectLst/>
                <a:latin typeface="+mn-lt"/>
                <a:ea typeface="+mn-ea"/>
                <a:cs typeface="+mn-cs"/>
              </a:rPr>
              <a:t>this variable by assigning some children to take music lessons and others to take drama lessons. </a:t>
            </a:r>
            <a:endParaRPr lang="en-US" b="0" dirty="0" smtClean="0"/>
          </a:p>
          <a:p>
            <a:endParaRPr lang="en-US" b="0" dirty="0" smtClean="0"/>
          </a:p>
          <a:p>
            <a:endParaRPr lang="en-US" dirty="0"/>
          </a:p>
        </p:txBody>
      </p:sp>
      <p:sp>
        <p:nvSpPr>
          <p:cNvPr id="4" name="Slide Number Placeholder 3"/>
          <p:cNvSpPr>
            <a:spLocks noGrp="1"/>
          </p:cNvSpPr>
          <p:nvPr>
            <p:ph type="sldNum" sz="quarter" idx="10"/>
          </p:nvPr>
        </p:nvSpPr>
        <p:spPr/>
        <p:txBody>
          <a:bodyPr/>
          <a:lstStyle/>
          <a:p>
            <a:fld id="{C5EB09CC-0B57-D947-82BF-D08E19DC22FF}" type="slidenum">
              <a:rPr lang="en-US" smtClean="0"/>
              <a:t>3</a:t>
            </a:fld>
            <a:endParaRPr lang="en-US" dirty="0"/>
          </a:p>
        </p:txBody>
      </p:sp>
    </p:spTree>
    <p:extLst>
      <p:ext uri="{BB962C8B-B14F-4D97-AF65-F5344CB8AC3E}">
        <p14:creationId xmlns:p14="http://schemas.microsoft.com/office/powerpoint/2010/main" val="26603892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1" dirty="0" smtClean="0"/>
              <a:t>Conceptual</a:t>
            </a:r>
            <a:r>
              <a:rPr lang="en-US" b="0" i="1" baseline="0" dirty="0" smtClean="0"/>
              <a:t> variables, construct</a:t>
            </a:r>
            <a:r>
              <a:rPr lang="en-US" b="0" baseline="0" dirty="0" smtClean="0"/>
              <a:t>, and </a:t>
            </a:r>
            <a:r>
              <a:rPr lang="en-US" b="0" i="1" baseline="0" dirty="0" smtClean="0"/>
              <a:t>conceptual definitions</a:t>
            </a:r>
            <a:r>
              <a:rPr lang="en-US" b="0" baseline="0" dirty="0" smtClean="0"/>
              <a:t> are abstract, theoretical concepts such as “infant temperament” and “anxiety.” I think of them as being “up in the clouds,” but we need to bring them down to the ground from the lofty theoretical level so that we may measure them.</a:t>
            </a:r>
          </a:p>
          <a:p>
            <a:pPr marL="0" marR="0" indent="0" algn="l" defTabSz="914400" rtl="0" eaLnBrk="1" fontAlgn="auto" latinLnBrk="0" hangingPunct="1">
              <a:lnSpc>
                <a:spcPct val="100000"/>
              </a:lnSpc>
              <a:spcBef>
                <a:spcPts val="1200"/>
              </a:spcBef>
              <a:spcAft>
                <a:spcPts val="0"/>
              </a:spcAft>
              <a:buClrTx/>
              <a:buSzTx/>
              <a:buFontTx/>
              <a:buNone/>
              <a:tabLst/>
              <a:defRPr/>
            </a:pPr>
            <a:endParaRPr lang="en-US" b="0" i="1" baseline="0" dirty="0" smtClean="0"/>
          </a:p>
          <a:p>
            <a:pPr marL="0" marR="0" indent="0" algn="l" defTabSz="914400" rtl="0" eaLnBrk="1" fontAlgn="auto" latinLnBrk="0" hangingPunct="1">
              <a:lnSpc>
                <a:spcPct val="100000"/>
              </a:lnSpc>
              <a:spcBef>
                <a:spcPts val="1200"/>
              </a:spcBef>
              <a:spcAft>
                <a:spcPts val="0"/>
              </a:spcAft>
              <a:buClrTx/>
              <a:buSzTx/>
              <a:buFontTx/>
              <a:buNone/>
              <a:tabLst/>
              <a:defRPr/>
            </a:pPr>
            <a:r>
              <a:rPr lang="en-US" b="0" i="1" baseline="0" dirty="0" smtClean="0"/>
              <a:t>Operational definitions, operational variables</a:t>
            </a:r>
            <a:r>
              <a:rPr lang="en-US" b="0" baseline="0" dirty="0" smtClean="0"/>
              <a:t>, and </a:t>
            </a:r>
            <a:r>
              <a:rPr lang="en-US" b="0" i="1" baseline="0" dirty="0" smtClean="0"/>
              <a:t>to operationalize</a:t>
            </a:r>
            <a:r>
              <a:rPr lang="en-US" b="0" baseline="0" dirty="0" smtClean="0"/>
              <a:t>: In order to test their hypotheses with empirical data, researchers need to develop operational definitions, or operational variables. To operationalize is to turn a conceptual definition into a measured or manipulated variable. </a:t>
            </a:r>
          </a:p>
          <a:p>
            <a:pPr marL="171450" marR="0" indent="-171450" algn="l" defTabSz="914400" rtl="0" eaLnBrk="1" fontAlgn="auto" latinLnBrk="0" hangingPunct="1">
              <a:lnSpc>
                <a:spcPct val="100000"/>
              </a:lnSpc>
              <a:spcBef>
                <a:spcPts val="1200"/>
              </a:spcBef>
              <a:spcAft>
                <a:spcPts val="0"/>
              </a:spcAft>
              <a:buClrTx/>
              <a:buSzTx/>
              <a:buFont typeface="Arial" charset="0"/>
              <a:buChar char="•"/>
              <a:tabLst/>
              <a:defRPr/>
            </a:pPr>
            <a:r>
              <a:rPr lang="en-US" b="0" baseline="0" dirty="0" smtClean="0"/>
              <a:t>Example: </a:t>
            </a:r>
            <a:r>
              <a:rPr lang="en-US" sz="1200" b="0" kern="1200" dirty="0" smtClean="0">
                <a:solidFill>
                  <a:schemeClr val="tx1"/>
                </a:solidFill>
                <a:effectLst/>
                <a:latin typeface="+mn-lt"/>
                <a:ea typeface="+mn-ea"/>
                <a:cs typeface="+mn-cs"/>
              </a:rPr>
              <a:t>spending time socializing is a conceptual variable,</a:t>
            </a:r>
            <a:r>
              <a:rPr lang="en-US" sz="1200" b="0" kern="1200" baseline="0" dirty="0" smtClean="0">
                <a:solidFill>
                  <a:schemeClr val="tx1"/>
                </a:solidFill>
                <a:effectLst/>
                <a:latin typeface="+mn-lt"/>
                <a:ea typeface="+mn-ea"/>
                <a:cs typeface="+mn-cs"/>
              </a:rPr>
              <a:t> </a:t>
            </a:r>
            <a:r>
              <a:rPr lang="en-US" b="0" baseline="0" dirty="0" smtClean="0"/>
              <a:t>and </a:t>
            </a:r>
            <a:r>
              <a:rPr lang="en-US" sz="1200" b="0" kern="1200" dirty="0" smtClean="0">
                <a:solidFill>
                  <a:schemeClr val="tx1"/>
                </a:solidFill>
                <a:effectLst/>
                <a:latin typeface="+mn-lt"/>
                <a:ea typeface="+mn-ea"/>
                <a:cs typeface="+mn-cs"/>
              </a:rPr>
              <a:t>how often a person spends an evening alone, socializes with friends, and sees relatives in a typical week are operational variables. </a:t>
            </a:r>
            <a:endParaRPr lang="en-US" b="0" dirty="0" smtClean="0"/>
          </a:p>
          <a:p>
            <a:endParaRPr lang="en-US" dirty="0"/>
          </a:p>
        </p:txBody>
      </p:sp>
      <p:sp>
        <p:nvSpPr>
          <p:cNvPr id="4" name="Slide Number Placeholder 3"/>
          <p:cNvSpPr>
            <a:spLocks noGrp="1"/>
          </p:cNvSpPr>
          <p:nvPr>
            <p:ph type="sldNum" sz="quarter" idx="10"/>
          </p:nvPr>
        </p:nvSpPr>
        <p:spPr/>
        <p:txBody>
          <a:bodyPr/>
          <a:lstStyle/>
          <a:p>
            <a:fld id="{C5EB09CC-0B57-D947-82BF-D08E19DC22FF}" type="slidenum">
              <a:rPr lang="en-US" smtClean="0"/>
              <a:t>4</a:t>
            </a:fld>
            <a:endParaRPr lang="en-US" dirty="0"/>
          </a:p>
        </p:txBody>
      </p:sp>
    </p:spTree>
    <p:extLst>
      <p:ext uri="{BB962C8B-B14F-4D97-AF65-F5344CB8AC3E}">
        <p14:creationId xmlns:p14="http://schemas.microsoft.com/office/powerpoint/2010/main" val="24643883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Table 3.1: Describing Variables</a:t>
            </a:r>
          </a:p>
          <a:p>
            <a:endParaRPr lang="en-US" b="1" i="1" dirty="0"/>
          </a:p>
        </p:txBody>
      </p:sp>
      <p:sp>
        <p:nvSpPr>
          <p:cNvPr id="4" name="Slide Number Placeholder 3"/>
          <p:cNvSpPr>
            <a:spLocks noGrp="1"/>
          </p:cNvSpPr>
          <p:nvPr>
            <p:ph type="sldNum" sz="quarter" idx="10"/>
          </p:nvPr>
        </p:nvSpPr>
        <p:spPr/>
        <p:txBody>
          <a:bodyPr/>
          <a:lstStyle/>
          <a:p>
            <a:fld id="{C5EB09CC-0B57-D947-82BF-D08E19DC22FF}" type="slidenum">
              <a:rPr lang="en-US" smtClean="0"/>
              <a:t>5</a:t>
            </a:fld>
            <a:endParaRPr lang="en-US" dirty="0"/>
          </a:p>
        </p:txBody>
      </p:sp>
    </p:spTree>
    <p:extLst>
      <p:ext uri="{BB962C8B-B14F-4D97-AF65-F5344CB8AC3E}">
        <p14:creationId xmlns:p14="http://schemas.microsoft.com/office/powerpoint/2010/main" val="22147556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Table 3.2: Examples of Each Type of Claim</a:t>
            </a:r>
          </a:p>
          <a:p>
            <a:endParaRPr lang="en-US" b="1" dirty="0"/>
          </a:p>
          <a:p>
            <a:r>
              <a:rPr lang="en-US" b="0" i="1" dirty="0" smtClean="0"/>
              <a:t>Claim</a:t>
            </a:r>
            <a:r>
              <a:rPr lang="en-US" b="0" dirty="0" smtClean="0"/>
              <a:t>: A</a:t>
            </a:r>
            <a:r>
              <a:rPr lang="en-US" b="0" baseline="0" dirty="0" smtClean="0"/>
              <a:t>n a</a:t>
            </a:r>
            <a:r>
              <a:rPr lang="en-US" b="0" dirty="0" smtClean="0"/>
              <a:t>rgument someone is trying to make. Psychological scientists use data to test and refine</a:t>
            </a:r>
            <a:r>
              <a:rPr lang="en-US" b="0" baseline="0" dirty="0" smtClean="0"/>
              <a:t> theories and claims.</a:t>
            </a:r>
          </a:p>
          <a:p>
            <a:pPr marL="171450" indent="-171450">
              <a:spcBef>
                <a:spcPts val="600"/>
              </a:spcBef>
              <a:buFont typeface="Arial" charset="0"/>
              <a:buChar char="•"/>
            </a:pPr>
            <a:r>
              <a:rPr lang="en-US" b="0" i="1" baseline="0" dirty="0" smtClean="0"/>
              <a:t>Frequency claim</a:t>
            </a:r>
            <a:r>
              <a:rPr lang="en-US" b="0" baseline="0" dirty="0" smtClean="0"/>
              <a:t>: one variable</a:t>
            </a:r>
          </a:p>
          <a:p>
            <a:pPr marL="171450" indent="-171450">
              <a:spcBef>
                <a:spcPts val="600"/>
              </a:spcBef>
              <a:buFont typeface="Arial" charset="0"/>
              <a:buChar char="•"/>
            </a:pPr>
            <a:r>
              <a:rPr lang="en-US" b="0" i="1" baseline="0" dirty="0" smtClean="0"/>
              <a:t>Association claim</a:t>
            </a:r>
            <a:r>
              <a:rPr lang="en-US" b="0" baseline="0" dirty="0" smtClean="0"/>
              <a:t>: two variables that are related</a:t>
            </a:r>
          </a:p>
          <a:p>
            <a:pPr marL="171450" indent="-171450">
              <a:spcBef>
                <a:spcPts val="600"/>
              </a:spcBef>
              <a:buFont typeface="Arial" charset="0"/>
              <a:buChar char="•"/>
            </a:pPr>
            <a:r>
              <a:rPr lang="en-US" b="0" i="1" baseline="0" dirty="0" smtClean="0"/>
              <a:t>Causal claim</a:t>
            </a:r>
            <a:r>
              <a:rPr lang="en-US" b="0" baseline="0" dirty="0" smtClean="0"/>
              <a:t>: two variables, one of which causes the other</a:t>
            </a:r>
            <a:endParaRPr lang="en-US" b="0" dirty="0" smtClean="0"/>
          </a:p>
          <a:p>
            <a:endParaRPr lang="en-US" b="0" dirty="0"/>
          </a:p>
        </p:txBody>
      </p:sp>
      <p:sp>
        <p:nvSpPr>
          <p:cNvPr id="4" name="Slide Number Placeholder 3"/>
          <p:cNvSpPr>
            <a:spLocks noGrp="1"/>
          </p:cNvSpPr>
          <p:nvPr>
            <p:ph type="sldNum" sz="quarter" idx="10"/>
          </p:nvPr>
        </p:nvSpPr>
        <p:spPr/>
        <p:txBody>
          <a:bodyPr/>
          <a:lstStyle/>
          <a:p>
            <a:fld id="{C5EB09CC-0B57-D947-82BF-D08E19DC22FF}" type="slidenum">
              <a:rPr lang="en-US" smtClean="0"/>
              <a:t>6</a:t>
            </a:fld>
            <a:endParaRPr lang="en-US" dirty="0"/>
          </a:p>
        </p:txBody>
      </p:sp>
    </p:spTree>
    <p:extLst>
      <p:ext uri="{BB962C8B-B14F-4D97-AF65-F5344CB8AC3E}">
        <p14:creationId xmlns:p14="http://schemas.microsoft.com/office/powerpoint/2010/main" val="18186172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600"/>
              </a:spcBef>
            </a:pPr>
            <a:r>
              <a:rPr lang="en-US" u="none" dirty="0" smtClean="0"/>
              <a:t>Examples: </a:t>
            </a:r>
          </a:p>
          <a:p>
            <a:pPr marL="171450" indent="-171450">
              <a:spcBef>
                <a:spcPts val="600"/>
              </a:spcBef>
              <a:buFont typeface="Arial" charset="0"/>
              <a:buChar char="•"/>
            </a:pPr>
            <a:r>
              <a:rPr lang="en-US" sz="1200" b="0" kern="1200" dirty="0" smtClean="0">
                <a:solidFill>
                  <a:schemeClr val="tx1"/>
                </a:solidFill>
                <a:effectLst/>
                <a:latin typeface="+mn-lt"/>
                <a:ea typeface="+mn-ea"/>
                <a:cs typeface="+mn-cs"/>
              </a:rPr>
              <a:t>Two Out of Five Americans Say They Worry Every Day </a:t>
            </a:r>
          </a:p>
          <a:p>
            <a:pPr marL="171450" marR="0" indent="-171450" algn="l" defTabSz="914400" rtl="0" eaLnBrk="1" fontAlgn="auto" latinLnBrk="0" hangingPunct="1">
              <a:lnSpc>
                <a:spcPct val="100000"/>
              </a:lnSpc>
              <a:spcBef>
                <a:spcPts val="600"/>
              </a:spcBef>
              <a:spcAft>
                <a:spcPts val="0"/>
              </a:spcAft>
              <a:buClrTx/>
              <a:buSzTx/>
              <a:buFont typeface="Arial" charset="0"/>
              <a:buChar char="•"/>
              <a:tabLst/>
              <a:defRPr/>
            </a:pPr>
            <a:r>
              <a:rPr lang="en-US" sz="1200" b="0" kern="1200" dirty="0" smtClean="0">
                <a:solidFill>
                  <a:schemeClr val="tx1"/>
                </a:solidFill>
                <a:effectLst/>
                <a:latin typeface="+mn-lt"/>
                <a:ea typeface="+mn-ea"/>
                <a:cs typeface="+mn-cs"/>
              </a:rPr>
              <a:t>Just 15% of Americans Smoke</a:t>
            </a:r>
          </a:p>
          <a:p>
            <a:pPr marL="171450" marR="0" indent="-171450" algn="l" defTabSz="914400" rtl="0" eaLnBrk="1" fontAlgn="auto" latinLnBrk="0" hangingPunct="1">
              <a:lnSpc>
                <a:spcPct val="100000"/>
              </a:lnSpc>
              <a:spcBef>
                <a:spcPts val="600"/>
              </a:spcBef>
              <a:spcAft>
                <a:spcPts val="0"/>
              </a:spcAft>
              <a:buClrTx/>
              <a:buSzTx/>
              <a:buFont typeface="Arial" charset="0"/>
              <a:buChar char="•"/>
              <a:tabLst/>
              <a:defRPr/>
            </a:pPr>
            <a:r>
              <a:rPr lang="en-US" sz="1200" b="0" kern="1200" dirty="0" smtClean="0">
                <a:solidFill>
                  <a:schemeClr val="tx1"/>
                </a:solidFill>
                <a:effectLst/>
                <a:latin typeface="+mn-lt"/>
                <a:ea typeface="+mn-ea"/>
                <a:cs typeface="+mn-cs"/>
              </a:rPr>
              <a:t>72% of the World Smiled Yesterday</a:t>
            </a:r>
          </a:p>
          <a:p>
            <a:pPr marL="171450" marR="0" indent="-171450" algn="l" defTabSz="914400" rtl="0" eaLnBrk="1" fontAlgn="auto" latinLnBrk="0" hangingPunct="1">
              <a:lnSpc>
                <a:spcPct val="100000"/>
              </a:lnSpc>
              <a:spcBef>
                <a:spcPts val="600"/>
              </a:spcBef>
              <a:spcAft>
                <a:spcPts val="0"/>
              </a:spcAft>
              <a:buClrTx/>
              <a:buSzTx/>
              <a:buFont typeface="Arial" charset="0"/>
              <a:buChar char="•"/>
              <a:tabLst/>
              <a:defRPr/>
            </a:pPr>
            <a:r>
              <a:rPr lang="en-US" sz="1200" b="0" kern="1200" dirty="0" smtClean="0">
                <a:solidFill>
                  <a:schemeClr val="tx1"/>
                </a:solidFill>
                <a:effectLst/>
                <a:latin typeface="+mn-lt"/>
                <a:ea typeface="+mn-ea"/>
                <a:cs typeface="+mn-cs"/>
              </a:rPr>
              <a:t>4 in 10 Teens Admit to Texting While Driving </a:t>
            </a:r>
            <a:endParaRPr lang="en-US" b="0" dirty="0" smtClean="0"/>
          </a:p>
        </p:txBody>
      </p:sp>
      <p:sp>
        <p:nvSpPr>
          <p:cNvPr id="4" name="Slide Number Placeholder 3"/>
          <p:cNvSpPr>
            <a:spLocks noGrp="1"/>
          </p:cNvSpPr>
          <p:nvPr>
            <p:ph type="sldNum" sz="quarter" idx="10"/>
          </p:nvPr>
        </p:nvSpPr>
        <p:spPr/>
        <p:txBody>
          <a:bodyPr/>
          <a:lstStyle/>
          <a:p>
            <a:fld id="{C5EB09CC-0B57-D947-82BF-D08E19DC22FF}" type="slidenum">
              <a:rPr lang="en-US" smtClean="0"/>
              <a:t>7</a:t>
            </a:fld>
            <a:endParaRPr lang="en-US" dirty="0"/>
          </a:p>
        </p:txBody>
      </p:sp>
    </p:spTree>
    <p:extLst>
      <p:ext uri="{BB962C8B-B14F-4D97-AF65-F5344CB8AC3E}">
        <p14:creationId xmlns:p14="http://schemas.microsoft.com/office/powerpoint/2010/main" val="35480583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600"/>
              </a:spcBef>
            </a:pPr>
            <a:r>
              <a:rPr lang="en-US" b="0" i="1" dirty="0" smtClean="0"/>
              <a:t>Association</a:t>
            </a:r>
            <a:r>
              <a:rPr lang="en-US" b="0" i="1" baseline="0" dirty="0" smtClean="0"/>
              <a:t> claim</a:t>
            </a:r>
            <a:r>
              <a:rPr lang="en-US" b="0" baseline="0" dirty="0" smtClean="0"/>
              <a:t>: </a:t>
            </a:r>
            <a:r>
              <a:rPr lang="en-US" b="0" dirty="0" smtClean="0"/>
              <a:t>O</a:t>
            </a:r>
            <a:r>
              <a:rPr lang="en-US" b="0" baseline="0" dirty="0" smtClean="0"/>
              <a:t>ne level of a variable is likely to be associated with a particular level of another variable.</a:t>
            </a:r>
          </a:p>
          <a:p>
            <a:pPr>
              <a:spcBef>
                <a:spcPts val="600"/>
              </a:spcBef>
            </a:pPr>
            <a:endParaRPr lang="en-US" b="0" u="none" baseline="0" dirty="0" smtClean="0"/>
          </a:p>
          <a:p>
            <a:pPr>
              <a:spcBef>
                <a:spcPts val="600"/>
              </a:spcBef>
            </a:pPr>
            <a:r>
              <a:rPr lang="en-US" b="0" u="none" baseline="0" dirty="0" smtClean="0"/>
              <a:t>Examples: </a:t>
            </a:r>
          </a:p>
          <a:p>
            <a:pPr marL="171450" indent="-171450">
              <a:spcBef>
                <a:spcPts val="600"/>
              </a:spcBef>
              <a:buFont typeface="Arial" charset="0"/>
              <a:buChar char="•"/>
            </a:pPr>
            <a:r>
              <a:rPr lang="en-US" b="0" baseline="0" dirty="0" smtClean="0"/>
              <a:t>P</a:t>
            </a:r>
            <a:r>
              <a:rPr lang="en-US" sz="1200" b="0" kern="1200" dirty="0" smtClean="0">
                <a:solidFill>
                  <a:schemeClr val="tx1"/>
                </a:solidFill>
                <a:effectLst/>
                <a:latin typeface="+mn-lt"/>
                <a:ea typeface="+mn-ea"/>
                <a:cs typeface="+mn-cs"/>
              </a:rPr>
              <a:t>eople with Higher Incomes Spend Less Time Socializing</a:t>
            </a:r>
          </a:p>
          <a:p>
            <a:pPr marL="171450" indent="-171450">
              <a:spcBef>
                <a:spcPts val="600"/>
              </a:spcBef>
              <a:buFont typeface="Arial" charset="0"/>
              <a:buChar char="•"/>
            </a:pPr>
            <a:r>
              <a:rPr lang="en-US" sz="1200" b="0" kern="1200" dirty="0" smtClean="0">
                <a:solidFill>
                  <a:schemeClr val="tx1"/>
                </a:solidFill>
                <a:effectLst/>
                <a:latin typeface="+mn-lt"/>
                <a:ea typeface="+mn-ea"/>
                <a:cs typeface="+mn-cs"/>
              </a:rPr>
              <a:t>Romantic Partners Who Express Gratitude Are Three Times More Likely to Stay Together</a:t>
            </a:r>
          </a:p>
          <a:p>
            <a:pPr marL="171450" indent="-171450">
              <a:spcBef>
                <a:spcPts val="600"/>
              </a:spcBef>
              <a:buFont typeface="Arial" charset="0"/>
              <a:buChar char="•"/>
            </a:pPr>
            <a:r>
              <a:rPr lang="en-US" sz="1200" b="0" kern="1200" dirty="0" smtClean="0">
                <a:solidFill>
                  <a:schemeClr val="tx1"/>
                </a:solidFill>
                <a:effectLst/>
                <a:latin typeface="+mn-lt"/>
                <a:ea typeface="+mn-ea"/>
                <a:cs typeface="+mn-cs"/>
              </a:rPr>
              <a:t>People Who Multitask the Most Are the Worst at It</a:t>
            </a:r>
          </a:p>
          <a:p>
            <a:pPr marL="171450" indent="-171450">
              <a:spcBef>
                <a:spcPts val="600"/>
              </a:spcBef>
              <a:buFont typeface="Arial" charset="0"/>
              <a:buChar char="•"/>
            </a:pPr>
            <a:r>
              <a:rPr lang="en-US" sz="1200" b="0" kern="1200" dirty="0" smtClean="0">
                <a:solidFill>
                  <a:schemeClr val="tx1"/>
                </a:solidFill>
                <a:effectLst/>
                <a:latin typeface="+mn-lt"/>
                <a:ea typeface="+mn-ea"/>
                <a:cs typeface="+mn-cs"/>
              </a:rPr>
              <a:t>A Late Dinner Is Not Linked to Childhood Obesity, Study Shows </a:t>
            </a:r>
            <a:endParaRPr lang="en-US" b="0" baseline="0" dirty="0" smtClean="0"/>
          </a:p>
          <a:p>
            <a:pPr>
              <a:spcBef>
                <a:spcPts val="600"/>
              </a:spcBef>
            </a:pPr>
            <a:endParaRPr lang="en-US" b="0" i="1" baseline="0" dirty="0" smtClean="0"/>
          </a:p>
          <a:p>
            <a:pPr>
              <a:spcBef>
                <a:spcPts val="600"/>
              </a:spcBef>
            </a:pPr>
            <a:r>
              <a:rPr lang="en-US" b="0" i="1" baseline="0" dirty="0" smtClean="0"/>
              <a:t>Correlate</a:t>
            </a:r>
            <a:r>
              <a:rPr lang="en-US" b="0" baseline="0" dirty="0" smtClean="0"/>
              <a:t>: Variables covary, meaning they are related; as one variable changes, the other tends to change, too.</a:t>
            </a:r>
          </a:p>
          <a:p>
            <a:pPr>
              <a:spcBef>
                <a:spcPts val="600"/>
              </a:spcBef>
            </a:pPr>
            <a:endParaRPr lang="en-US" b="0" dirty="0" smtClean="0"/>
          </a:p>
          <a:p>
            <a:pPr>
              <a:spcBef>
                <a:spcPts val="600"/>
              </a:spcBef>
            </a:pPr>
            <a:r>
              <a:rPr lang="en-US" b="0" dirty="0" smtClean="0"/>
              <a:t>Three basic types of associations:</a:t>
            </a:r>
            <a:r>
              <a:rPr lang="en-US" b="0" baseline="0" dirty="0" smtClean="0"/>
              <a:t> </a:t>
            </a:r>
          </a:p>
          <a:p>
            <a:pPr marL="171450" indent="-171450">
              <a:spcBef>
                <a:spcPts val="600"/>
              </a:spcBef>
              <a:buFont typeface="Arial" charset="0"/>
              <a:buChar char="•"/>
            </a:pPr>
            <a:r>
              <a:rPr lang="en-US" b="0" baseline="0" dirty="0" smtClean="0"/>
              <a:t>P</a:t>
            </a:r>
            <a:r>
              <a:rPr lang="en-US" b="0" dirty="0" smtClean="0"/>
              <a:t>ositive</a:t>
            </a:r>
          </a:p>
          <a:p>
            <a:pPr marL="171450" indent="-171450">
              <a:spcBef>
                <a:spcPts val="600"/>
              </a:spcBef>
              <a:buFont typeface="Arial" charset="0"/>
              <a:buChar char="•"/>
            </a:pPr>
            <a:r>
              <a:rPr lang="en-US" b="0" dirty="0" smtClean="0"/>
              <a:t>Negative</a:t>
            </a:r>
          </a:p>
          <a:p>
            <a:pPr marL="171450" indent="-171450">
              <a:spcBef>
                <a:spcPts val="600"/>
              </a:spcBef>
              <a:buFont typeface="Arial" charset="0"/>
              <a:buChar char="•"/>
            </a:pPr>
            <a:r>
              <a:rPr lang="en-US" b="0" dirty="0" smtClean="0"/>
              <a:t>Zero</a:t>
            </a:r>
          </a:p>
        </p:txBody>
      </p:sp>
      <p:sp>
        <p:nvSpPr>
          <p:cNvPr id="4" name="Slide Number Placeholder 3"/>
          <p:cNvSpPr>
            <a:spLocks noGrp="1"/>
          </p:cNvSpPr>
          <p:nvPr>
            <p:ph type="sldNum" sz="quarter" idx="10"/>
          </p:nvPr>
        </p:nvSpPr>
        <p:spPr/>
        <p:txBody>
          <a:bodyPr/>
          <a:lstStyle/>
          <a:p>
            <a:fld id="{C5EB09CC-0B57-D947-82BF-D08E19DC22FF}" type="slidenum">
              <a:rPr lang="en-US" smtClean="0"/>
              <a:t>8</a:t>
            </a:fld>
            <a:endParaRPr lang="en-US" dirty="0"/>
          </a:p>
        </p:txBody>
      </p:sp>
    </p:spTree>
    <p:extLst>
      <p:ext uri="{BB962C8B-B14F-4D97-AF65-F5344CB8AC3E}">
        <p14:creationId xmlns:p14="http://schemas.microsoft.com/office/powerpoint/2010/main" val="35480583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Figure 3.4A: Positive Association</a:t>
            </a:r>
          </a:p>
          <a:p>
            <a:endParaRPr lang="en-US" b="1" dirty="0"/>
          </a:p>
          <a:p>
            <a:r>
              <a:rPr lang="en-US" b="0" i="1" dirty="0" smtClean="0"/>
              <a:t>Positive association </a:t>
            </a:r>
            <a:r>
              <a:rPr lang="en-US" b="0" dirty="0" smtClean="0"/>
              <a:t>(also known as</a:t>
            </a:r>
            <a:r>
              <a:rPr lang="en-US" b="0" baseline="0" dirty="0" smtClean="0"/>
              <a:t> </a:t>
            </a:r>
            <a:r>
              <a:rPr lang="en-US" b="0" i="1" dirty="0" smtClean="0"/>
              <a:t>positive correlation</a:t>
            </a:r>
            <a:r>
              <a:rPr lang="en-US" b="0" dirty="0" smtClean="0"/>
              <a:t>): High scores on one variable are associated with high scores on another variable </a:t>
            </a:r>
            <a:r>
              <a:rPr lang="en-US" b="0" i="1" dirty="0" smtClean="0"/>
              <a:t>or</a:t>
            </a:r>
            <a:r>
              <a:rPr lang="en-US" b="0" dirty="0" smtClean="0"/>
              <a:t> low scores on one variable are associated with low scores on another variable.</a:t>
            </a:r>
          </a:p>
          <a:p>
            <a:endParaRPr lang="en-US" b="0" u="sng" dirty="0" smtClean="0"/>
          </a:p>
          <a:p>
            <a:pPr>
              <a:spcBef>
                <a:spcPts val="600"/>
              </a:spcBef>
            </a:pPr>
            <a:r>
              <a:rPr lang="en-US" b="0" u="none" dirty="0" smtClean="0"/>
              <a:t>Example (see the figure):</a:t>
            </a:r>
            <a:r>
              <a:rPr lang="en-US" b="0" u="none" baseline="0" dirty="0" smtClean="0"/>
              <a:t> </a:t>
            </a:r>
          </a:p>
          <a:p>
            <a:pPr marL="171450" indent="-171450">
              <a:spcBef>
                <a:spcPts val="600"/>
              </a:spcBef>
              <a:buFont typeface="Arial" charset="0"/>
              <a:buChar char="•"/>
            </a:pPr>
            <a:r>
              <a:rPr lang="en-US" sz="1200" b="0" kern="1200" dirty="0" smtClean="0">
                <a:solidFill>
                  <a:schemeClr val="tx1"/>
                </a:solidFill>
                <a:effectLst/>
                <a:latin typeface="+mn-lt"/>
                <a:ea typeface="+mn-ea"/>
                <a:cs typeface="+mn-cs"/>
              </a:rPr>
              <a:t>Romantic partners who express gratitude are more likely to stay together.</a:t>
            </a:r>
          </a:p>
          <a:p>
            <a:pPr marL="171450" indent="-171450">
              <a:spcBef>
                <a:spcPts val="600"/>
              </a:spcBef>
              <a:buFont typeface="Arial" charset="0"/>
              <a:buChar char="•"/>
            </a:pPr>
            <a:endParaRPr lang="en-US" b="0" baseline="0" dirty="0" smtClean="0"/>
          </a:p>
          <a:p>
            <a:pPr>
              <a:spcBef>
                <a:spcPts val="600"/>
              </a:spcBef>
            </a:pPr>
            <a:r>
              <a:rPr lang="en-US" b="0" i="1" baseline="0" dirty="0" smtClean="0"/>
              <a:t>Scatterplot</a:t>
            </a:r>
            <a:r>
              <a:rPr lang="en-US" b="0" baseline="0" dirty="0" smtClean="0"/>
              <a:t>: One way to represent an association is to plot one variable on the x-axis and the other variable on the y-axis</a:t>
            </a:r>
          </a:p>
          <a:p>
            <a:pPr marL="171450" indent="-171450">
              <a:spcBef>
                <a:spcPts val="600"/>
              </a:spcBef>
              <a:buFont typeface="Arial" charset="0"/>
              <a:buChar char="•"/>
            </a:pPr>
            <a:r>
              <a:rPr lang="en-US" b="0" baseline="0" dirty="0" smtClean="0"/>
              <a:t>The slope of a positive association goes up as you move from left to right.</a:t>
            </a:r>
            <a:endParaRPr lang="en-US" b="0" dirty="0" smtClean="0"/>
          </a:p>
          <a:p>
            <a:pPr>
              <a:spcBef>
                <a:spcPts val="600"/>
              </a:spcBef>
            </a:pPr>
            <a:endParaRPr lang="en-US" b="0" dirty="0"/>
          </a:p>
        </p:txBody>
      </p:sp>
      <p:sp>
        <p:nvSpPr>
          <p:cNvPr id="4" name="Slide Number Placeholder 3"/>
          <p:cNvSpPr>
            <a:spLocks noGrp="1"/>
          </p:cNvSpPr>
          <p:nvPr>
            <p:ph type="sldNum" sz="quarter" idx="10"/>
          </p:nvPr>
        </p:nvSpPr>
        <p:spPr/>
        <p:txBody>
          <a:bodyPr/>
          <a:lstStyle/>
          <a:p>
            <a:fld id="{C5EB09CC-0B57-D947-82BF-D08E19DC22FF}" type="slidenum">
              <a:rPr lang="en-US" smtClean="0"/>
              <a:t>9</a:t>
            </a:fld>
            <a:endParaRPr lang="en-US" dirty="0"/>
          </a:p>
        </p:txBody>
      </p:sp>
    </p:spTree>
    <p:extLst>
      <p:ext uri="{BB962C8B-B14F-4D97-AF65-F5344CB8AC3E}">
        <p14:creationId xmlns:p14="http://schemas.microsoft.com/office/powerpoint/2010/main" val="25536169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8.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8.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8.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8.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8.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8.png"/></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HAPTER OPENER">
    <p:spTree>
      <p:nvGrpSpPr>
        <p:cNvPr id="1" name=""/>
        <p:cNvGrpSpPr/>
        <p:nvPr/>
      </p:nvGrpSpPr>
      <p:grpSpPr>
        <a:xfrm>
          <a:off x="0" y="0"/>
          <a:ext cx="0" cy="0"/>
          <a:chOff x="0" y="0"/>
          <a:chExt cx="0" cy="0"/>
        </a:xfrm>
      </p:grpSpPr>
      <p:sp>
        <p:nvSpPr>
          <p:cNvPr id="4" name="Text Placeholder 3"/>
          <p:cNvSpPr>
            <a:spLocks noGrp="1"/>
          </p:cNvSpPr>
          <p:nvPr>
            <p:ph type="body" sz="half" idx="2" hasCustomPrompt="1"/>
          </p:nvPr>
        </p:nvSpPr>
        <p:spPr>
          <a:xfrm>
            <a:off x="11145" y="1"/>
            <a:ext cx="9132855" cy="6855140"/>
          </a:xfrm>
          <a:prstGeom prst="rect">
            <a:avLst/>
          </a:prstGeom>
          <a:noFill/>
          <a:ln w="57150" cmpd="sng">
            <a:solidFill>
              <a:schemeClr val="accent1"/>
            </a:solidFill>
          </a:ln>
        </p:spPr>
        <p:style>
          <a:lnRef idx="2">
            <a:schemeClr val="dk1"/>
          </a:lnRef>
          <a:fillRef idx="1">
            <a:schemeClr val="lt1"/>
          </a:fillRef>
          <a:effectRef idx="0">
            <a:schemeClr val="dk1"/>
          </a:effectRef>
          <a:fontRef idx="none"/>
        </p:style>
        <p:txBody>
          <a:bodyPr/>
          <a:lstStyle>
            <a:lvl1pPr marL="0" indent="0">
              <a:buNone/>
              <a:defRPr sz="1400">
                <a:solidFill>
                  <a:srgbClr val="F1532D"/>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 </a:t>
            </a:r>
          </a:p>
        </p:txBody>
      </p:sp>
      <p:sp>
        <p:nvSpPr>
          <p:cNvPr id="5" name="Title 4"/>
          <p:cNvSpPr>
            <a:spLocks noGrp="1"/>
          </p:cNvSpPr>
          <p:nvPr>
            <p:ph type="title"/>
          </p:nvPr>
        </p:nvSpPr>
        <p:spPr>
          <a:xfrm>
            <a:off x="5139691" y="17231"/>
            <a:ext cx="4004310" cy="2309109"/>
          </a:xfrm>
        </p:spPr>
        <p:txBody>
          <a:bodyPr/>
          <a:lstStyle>
            <a:lvl1pPr algn="l">
              <a:defRPr>
                <a:solidFill>
                  <a:schemeClr val="accent1"/>
                </a:solidFill>
              </a:defRPr>
            </a:lvl1pPr>
          </a:lstStyle>
          <a:p>
            <a:r>
              <a:rPr lang="en-US" dirty="0" smtClean="0"/>
              <a:t>Click to edit Master title style</a:t>
            </a:r>
            <a:endParaRPr lang="en-US" dirty="0"/>
          </a:p>
        </p:txBody>
      </p:sp>
      <p:sp>
        <p:nvSpPr>
          <p:cNvPr id="9" name="Text Placeholder 8"/>
          <p:cNvSpPr>
            <a:spLocks noGrp="1"/>
          </p:cNvSpPr>
          <p:nvPr>
            <p:ph type="body" sz="quarter" idx="11" hasCustomPrompt="1"/>
          </p:nvPr>
        </p:nvSpPr>
        <p:spPr>
          <a:xfrm>
            <a:off x="5115796" y="5876366"/>
            <a:ext cx="4028203" cy="961544"/>
          </a:xfrm>
          <a:prstGeom prst="rect">
            <a:avLst/>
          </a:prstGeom>
          <a:solidFill>
            <a:schemeClr val="accent1"/>
          </a:solidFill>
          <a:ln>
            <a:solidFill>
              <a:schemeClr val="accent1"/>
            </a:solidFill>
          </a:ln>
        </p:spPr>
        <p:txBody>
          <a:bodyPr/>
          <a:lstStyle>
            <a:lvl1pPr marL="0" indent="0" algn="ctr">
              <a:buNone/>
              <a:defRPr sz="5400">
                <a:solidFill>
                  <a:schemeClr val="bg1"/>
                </a:solidFill>
                <a:latin typeface="Arial" charset="0"/>
                <a:ea typeface="Arial" charset="0"/>
                <a:cs typeface="Arial" charset="0"/>
              </a:defRPr>
            </a:lvl1pPr>
          </a:lstStyle>
          <a:p>
            <a:pPr lvl="0"/>
            <a:r>
              <a:rPr lang="en-US" dirty="0" smtClean="0"/>
              <a:t>PART I</a:t>
            </a:r>
            <a:endParaRPr lang="en-US" dirty="0"/>
          </a:p>
        </p:txBody>
      </p:sp>
      <p:pic>
        <p:nvPicPr>
          <p:cNvPr id="6" name="Picture 5" descr="Cover.jpg"/>
          <p:cNvPicPr>
            <a:picLocks noChangeAspect="1"/>
          </p:cNvPicPr>
          <p:nvPr userDrawn="1"/>
        </p:nvPicPr>
        <p:blipFill rotWithShape="1">
          <a:blip r:embed="rId2">
            <a:extLst>
              <a:ext uri="{28A0092B-C50C-407E-A947-70E740481C1C}">
                <a14:useLocalDpi xmlns:a14="http://schemas.microsoft.com/office/drawing/2010/main" val="0"/>
              </a:ext>
            </a:extLst>
          </a:blip>
          <a:srcRect l="2458" t="1816" r="2754" b="3284"/>
          <a:stretch/>
        </p:blipFill>
        <p:spPr>
          <a:xfrm>
            <a:off x="208354" y="257950"/>
            <a:ext cx="4792135" cy="5536006"/>
          </a:xfrm>
          <a:prstGeom prst="rect">
            <a:avLst/>
          </a:prstGeom>
        </p:spPr>
      </p:pic>
    </p:spTree>
    <p:extLst>
      <p:ext uri="{BB962C8B-B14F-4D97-AF65-F5344CB8AC3E}">
        <p14:creationId xmlns:p14="http://schemas.microsoft.com/office/powerpoint/2010/main" val="326830772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n Class Activity Slide">
    <p:spTree>
      <p:nvGrpSpPr>
        <p:cNvPr id="1" name=""/>
        <p:cNvGrpSpPr/>
        <p:nvPr/>
      </p:nvGrpSpPr>
      <p:grpSpPr>
        <a:xfrm>
          <a:off x="0" y="0"/>
          <a:ext cx="0" cy="0"/>
          <a:chOff x="0" y="0"/>
          <a:chExt cx="0" cy="0"/>
        </a:xfrm>
      </p:grpSpPr>
      <p:sp>
        <p:nvSpPr>
          <p:cNvPr id="9" name="Rectangle 8"/>
          <p:cNvSpPr/>
          <p:nvPr userDrawn="1"/>
        </p:nvSpPr>
        <p:spPr>
          <a:xfrm>
            <a:off x="0" y="0"/>
            <a:ext cx="9144000" cy="6858000"/>
          </a:xfrm>
          <a:prstGeom prst="rect">
            <a:avLst/>
          </a:prstGeom>
          <a:solidFill>
            <a:srgbClr val="E1E0DF"/>
          </a:solidFill>
          <a:ln w="76200" cmpd="sng">
            <a:solidFill>
              <a:srgbClr val="67B034"/>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solidFill>
                <a:schemeClr val="tx1"/>
              </a:solidFill>
            </a:endParaRPr>
          </a:p>
        </p:txBody>
      </p:sp>
      <p:sp>
        <p:nvSpPr>
          <p:cNvPr id="4" name="Title 3"/>
          <p:cNvSpPr>
            <a:spLocks noGrp="1"/>
          </p:cNvSpPr>
          <p:nvPr>
            <p:ph type="title" hasCustomPrompt="1"/>
          </p:nvPr>
        </p:nvSpPr>
        <p:spPr>
          <a:xfrm>
            <a:off x="1665096" y="422556"/>
            <a:ext cx="7001860" cy="1143000"/>
          </a:xfrm>
          <a:noFill/>
        </p:spPr>
        <p:txBody>
          <a:bodyPr>
            <a:normAutofit/>
          </a:bodyPr>
          <a:lstStyle>
            <a:lvl1pPr algn="l">
              <a:defRPr sz="4400" b="1">
                <a:solidFill>
                  <a:srgbClr val="67B034"/>
                </a:solidFill>
                <a:latin typeface="Arial" charset="0"/>
                <a:ea typeface="Arial" charset="0"/>
                <a:cs typeface="Arial" charset="0"/>
              </a:defRPr>
            </a:lvl1pPr>
          </a:lstStyle>
          <a:p>
            <a:r>
              <a:rPr lang="en-US" dirty="0" smtClean="0"/>
              <a:t>In-Class Activity</a:t>
            </a:r>
            <a:endParaRPr lang="en-US" dirty="0"/>
          </a:p>
        </p:txBody>
      </p:sp>
      <p:sp>
        <p:nvSpPr>
          <p:cNvPr id="7" name="Text Placeholder 2"/>
          <p:cNvSpPr>
            <a:spLocks noGrp="1"/>
          </p:cNvSpPr>
          <p:nvPr>
            <p:ph type="body" sz="quarter" idx="10"/>
          </p:nvPr>
        </p:nvSpPr>
        <p:spPr>
          <a:xfrm>
            <a:off x="437356" y="1810171"/>
            <a:ext cx="8189913" cy="4733925"/>
          </a:xfrm>
          <a:prstGeom prst="rect">
            <a:avLst/>
          </a:prstGeom>
        </p:spPr>
        <p:txBody>
          <a:bodyPr/>
          <a:lstStyle>
            <a:lvl1pPr marL="514350" indent="-514350">
              <a:buFont typeface="+mj-lt"/>
              <a:buAutoNum type="alphaLcPeriod"/>
              <a:defRPr sz="2800">
                <a:latin typeface="Arial" charset="0"/>
                <a:ea typeface="Arial" charset="0"/>
                <a:cs typeface="Arial" charset="0"/>
              </a:defRPr>
            </a:lvl1pPr>
            <a:lvl2pPr marL="742950" indent="-285750">
              <a:buFont typeface="Courier New" charset="0"/>
              <a:buChar char="o"/>
              <a:defRPr sz="2600">
                <a:latin typeface="Arial" charset="0"/>
                <a:ea typeface="Arial" charset="0"/>
                <a:cs typeface="Arial" charset="0"/>
              </a:defRPr>
            </a:lvl2pPr>
            <a:lvl3pPr marL="1143000" indent="-228600">
              <a:buFont typeface="Arial" charset="0"/>
              <a:buChar char="•"/>
              <a:defRPr>
                <a:latin typeface="Arial" charset="0"/>
                <a:ea typeface="Arial" charset="0"/>
                <a:cs typeface="Arial" charset="0"/>
              </a:defRPr>
            </a:lvl3pPr>
            <a:lvl4pPr>
              <a:defRPr>
                <a:latin typeface="Arial" charset="0"/>
                <a:ea typeface="Arial" charset="0"/>
                <a:cs typeface="Arial" charset="0"/>
              </a:defRPr>
            </a:lvl4pPr>
            <a:lvl5pPr>
              <a:defRPr>
                <a:latin typeface="Arial" charset="0"/>
                <a:ea typeface="Arial" charset="0"/>
                <a:cs typeface="Arial"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37356" y="422556"/>
            <a:ext cx="1227740" cy="1142083"/>
          </a:xfrm>
          <a:prstGeom prst="rect">
            <a:avLst/>
          </a:prstGeom>
        </p:spPr>
      </p:pic>
    </p:spTree>
    <p:extLst>
      <p:ext uri="{BB962C8B-B14F-4D97-AF65-F5344CB8AC3E}">
        <p14:creationId xmlns:p14="http://schemas.microsoft.com/office/powerpoint/2010/main" val="2558147515"/>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licker Question">
    <p:spTree>
      <p:nvGrpSpPr>
        <p:cNvPr id="1" name=""/>
        <p:cNvGrpSpPr/>
        <p:nvPr/>
      </p:nvGrpSpPr>
      <p:grpSpPr>
        <a:xfrm>
          <a:off x="0" y="0"/>
          <a:ext cx="0" cy="0"/>
          <a:chOff x="0" y="0"/>
          <a:chExt cx="0" cy="0"/>
        </a:xfrm>
      </p:grpSpPr>
      <p:sp>
        <p:nvSpPr>
          <p:cNvPr id="5" name="Rectangle 4"/>
          <p:cNvSpPr/>
          <p:nvPr userDrawn="1"/>
        </p:nvSpPr>
        <p:spPr>
          <a:xfrm>
            <a:off x="0" y="0"/>
            <a:ext cx="9144000" cy="6858000"/>
          </a:xfrm>
          <a:prstGeom prst="rect">
            <a:avLst/>
          </a:prstGeom>
          <a:solidFill>
            <a:srgbClr val="E1E0DF"/>
          </a:solidFill>
          <a:ln w="76200" cmpd="sng">
            <a:solidFill>
              <a:srgbClr val="003354"/>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pic>
        <p:nvPicPr>
          <p:cNvPr id="12" name="Picture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9827" y="404795"/>
            <a:ext cx="594360" cy="1490472"/>
          </a:xfrm>
          <a:prstGeom prst="rect">
            <a:avLst/>
          </a:prstGeom>
        </p:spPr>
      </p:pic>
      <p:sp>
        <p:nvSpPr>
          <p:cNvPr id="3" name="Text Placeholder 2"/>
          <p:cNvSpPr>
            <a:spLocks noGrp="1"/>
          </p:cNvSpPr>
          <p:nvPr>
            <p:ph type="body" sz="quarter" idx="10"/>
          </p:nvPr>
        </p:nvSpPr>
        <p:spPr>
          <a:xfrm>
            <a:off x="560388" y="2325688"/>
            <a:ext cx="7978775" cy="4008437"/>
          </a:xfrm>
          <a:prstGeom prst="rect">
            <a:avLst/>
          </a:prstGeom>
        </p:spPr>
        <p:txBody>
          <a:bodyPr/>
          <a:lstStyle>
            <a:lvl1pPr marL="514350" indent="-514350">
              <a:buFont typeface="+mj-lt"/>
              <a:buAutoNum type="arabicPeriod"/>
              <a:defRPr sz="2800">
                <a:latin typeface="Arial" charset="0"/>
                <a:ea typeface="Arial" charset="0"/>
                <a:cs typeface="Arial" charset="0"/>
              </a:defRPr>
            </a:lvl1pPr>
            <a:lvl2pPr marL="971550" indent="-514350">
              <a:buFont typeface="+mj-lt"/>
              <a:buAutoNum type="alphaLcPeriod"/>
              <a:defRPr sz="2600">
                <a:latin typeface="Arial" charset="0"/>
                <a:ea typeface="Arial" charset="0"/>
                <a:cs typeface="Arial" charset="0"/>
              </a:defRPr>
            </a:lvl2pPr>
            <a:lvl3pPr>
              <a:defRPr>
                <a:latin typeface="Arial" charset="0"/>
                <a:ea typeface="Arial" charset="0"/>
                <a:cs typeface="Arial" charset="0"/>
              </a:defRPr>
            </a:lvl3pPr>
            <a:lvl4pPr>
              <a:defRPr>
                <a:latin typeface="Arial" charset="0"/>
                <a:ea typeface="Arial" charset="0"/>
                <a:cs typeface="Arial" charset="0"/>
              </a:defRPr>
            </a:lvl4pPr>
            <a:lvl5pPr>
              <a:defRPr>
                <a:latin typeface="Arial" charset="0"/>
                <a:ea typeface="Arial" charset="0"/>
                <a:cs typeface="Arial"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itle 15"/>
          <p:cNvSpPr>
            <a:spLocks noGrp="1"/>
          </p:cNvSpPr>
          <p:nvPr>
            <p:ph type="title" hasCustomPrompt="1"/>
          </p:nvPr>
        </p:nvSpPr>
        <p:spPr>
          <a:xfrm>
            <a:off x="1254703" y="538390"/>
            <a:ext cx="5401591" cy="1223282"/>
          </a:xfrm>
        </p:spPr>
        <p:txBody>
          <a:bodyPr>
            <a:normAutofit/>
          </a:bodyPr>
          <a:lstStyle>
            <a:lvl1pPr algn="l">
              <a:defRPr sz="5000" b="1">
                <a:solidFill>
                  <a:srgbClr val="003354"/>
                </a:solidFill>
                <a:latin typeface="Arial" charset="0"/>
                <a:ea typeface="Arial" charset="0"/>
                <a:cs typeface="Arial" charset="0"/>
              </a:defRPr>
            </a:lvl1pPr>
          </a:lstStyle>
          <a:p>
            <a:r>
              <a:rPr lang="en-US" dirty="0" smtClean="0"/>
              <a:t>Clicker Question</a:t>
            </a:r>
            <a:endParaRPr lang="en-US" dirty="0"/>
          </a:p>
        </p:txBody>
      </p:sp>
    </p:spTree>
    <p:extLst>
      <p:ext uri="{BB962C8B-B14F-4D97-AF65-F5344CB8AC3E}">
        <p14:creationId xmlns:p14="http://schemas.microsoft.com/office/powerpoint/2010/main" val="1546911245"/>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licker Question Answer">
    <p:spTree>
      <p:nvGrpSpPr>
        <p:cNvPr id="1" name=""/>
        <p:cNvGrpSpPr/>
        <p:nvPr/>
      </p:nvGrpSpPr>
      <p:grpSpPr>
        <a:xfrm>
          <a:off x="0" y="0"/>
          <a:ext cx="0" cy="0"/>
          <a:chOff x="0" y="0"/>
          <a:chExt cx="0" cy="0"/>
        </a:xfrm>
      </p:grpSpPr>
      <p:sp>
        <p:nvSpPr>
          <p:cNvPr id="5" name="Rectangle 4"/>
          <p:cNvSpPr/>
          <p:nvPr userDrawn="1"/>
        </p:nvSpPr>
        <p:spPr>
          <a:xfrm>
            <a:off x="0" y="0"/>
            <a:ext cx="9144000" cy="6858000"/>
          </a:xfrm>
          <a:prstGeom prst="rect">
            <a:avLst/>
          </a:prstGeom>
          <a:solidFill>
            <a:srgbClr val="E1E0DF"/>
          </a:solidFill>
          <a:ln w="76200" cmpd="sng">
            <a:solidFill>
              <a:srgbClr val="003354"/>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pic>
        <p:nvPicPr>
          <p:cNvPr id="12" name="Picture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9827" y="404795"/>
            <a:ext cx="594360" cy="1490472"/>
          </a:xfrm>
          <a:prstGeom prst="rect">
            <a:avLst/>
          </a:prstGeom>
        </p:spPr>
      </p:pic>
      <p:sp>
        <p:nvSpPr>
          <p:cNvPr id="3" name="Text Placeholder 2"/>
          <p:cNvSpPr>
            <a:spLocks noGrp="1"/>
          </p:cNvSpPr>
          <p:nvPr>
            <p:ph type="body" sz="quarter" idx="10"/>
          </p:nvPr>
        </p:nvSpPr>
        <p:spPr>
          <a:xfrm>
            <a:off x="560388" y="2325688"/>
            <a:ext cx="7978775" cy="4008437"/>
          </a:xfrm>
          <a:prstGeom prst="rect">
            <a:avLst/>
          </a:prstGeom>
        </p:spPr>
        <p:txBody>
          <a:bodyPr/>
          <a:lstStyle>
            <a:lvl1pPr marL="514350" indent="-514350">
              <a:buFont typeface="+mj-lt"/>
              <a:buAutoNum type="arabicPeriod"/>
              <a:defRPr sz="2800">
                <a:latin typeface="Arial" charset="0"/>
                <a:ea typeface="Arial" charset="0"/>
                <a:cs typeface="Arial" charset="0"/>
              </a:defRPr>
            </a:lvl1pPr>
            <a:lvl2pPr marL="971550" indent="-514350">
              <a:buFont typeface="+mj-lt"/>
              <a:buAutoNum type="alphaLcPeriod"/>
              <a:defRPr sz="2600">
                <a:latin typeface="Arial" charset="0"/>
                <a:ea typeface="Arial" charset="0"/>
                <a:cs typeface="Arial" charset="0"/>
              </a:defRPr>
            </a:lvl2pPr>
            <a:lvl3pPr>
              <a:defRPr>
                <a:latin typeface="Arial" charset="0"/>
                <a:ea typeface="Arial" charset="0"/>
                <a:cs typeface="Arial" charset="0"/>
              </a:defRPr>
            </a:lvl3pPr>
            <a:lvl4pPr>
              <a:defRPr>
                <a:latin typeface="Arial" charset="0"/>
                <a:ea typeface="Arial" charset="0"/>
                <a:cs typeface="Arial" charset="0"/>
              </a:defRPr>
            </a:lvl4pPr>
            <a:lvl5pPr>
              <a:defRPr>
                <a:latin typeface="Arial" charset="0"/>
                <a:ea typeface="Arial" charset="0"/>
                <a:cs typeface="Arial"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itle 15"/>
          <p:cNvSpPr>
            <a:spLocks noGrp="1"/>
          </p:cNvSpPr>
          <p:nvPr>
            <p:ph type="title" hasCustomPrompt="1"/>
          </p:nvPr>
        </p:nvSpPr>
        <p:spPr>
          <a:xfrm>
            <a:off x="1254703" y="538390"/>
            <a:ext cx="7755614" cy="1223282"/>
          </a:xfrm>
        </p:spPr>
        <p:txBody>
          <a:bodyPr>
            <a:normAutofit/>
          </a:bodyPr>
          <a:lstStyle>
            <a:lvl1pPr algn="l">
              <a:defRPr sz="4800" b="1">
                <a:solidFill>
                  <a:srgbClr val="003354"/>
                </a:solidFill>
                <a:latin typeface="Arial" charset="0"/>
                <a:ea typeface="Arial" charset="0"/>
                <a:cs typeface="Arial" charset="0"/>
              </a:defRPr>
            </a:lvl1pPr>
          </a:lstStyle>
          <a:p>
            <a:r>
              <a:rPr lang="en-US" dirty="0" smtClean="0"/>
              <a:t>Clicker Question - Answer</a:t>
            </a:r>
            <a:endParaRPr lang="en-US" dirty="0"/>
          </a:p>
        </p:txBody>
      </p:sp>
    </p:spTree>
    <p:extLst>
      <p:ext uri="{BB962C8B-B14F-4D97-AF65-F5344CB8AC3E}">
        <p14:creationId xmlns:p14="http://schemas.microsoft.com/office/powerpoint/2010/main" val="3218533997"/>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Reading Quiz">
    <p:spTree>
      <p:nvGrpSpPr>
        <p:cNvPr id="1" name=""/>
        <p:cNvGrpSpPr/>
        <p:nvPr/>
      </p:nvGrpSpPr>
      <p:grpSpPr>
        <a:xfrm>
          <a:off x="0" y="0"/>
          <a:ext cx="0" cy="0"/>
          <a:chOff x="0" y="0"/>
          <a:chExt cx="0" cy="0"/>
        </a:xfrm>
      </p:grpSpPr>
      <p:sp>
        <p:nvSpPr>
          <p:cNvPr id="13" name="Rectangle 12"/>
          <p:cNvSpPr/>
          <p:nvPr userDrawn="1"/>
        </p:nvSpPr>
        <p:spPr>
          <a:xfrm>
            <a:off x="0" y="0"/>
            <a:ext cx="9144000" cy="6858000"/>
          </a:xfrm>
          <a:prstGeom prst="rect">
            <a:avLst/>
          </a:prstGeom>
          <a:solidFill>
            <a:srgbClr val="E1E0DF"/>
          </a:solidFill>
          <a:ln w="76200" cmpd="sng">
            <a:solidFill>
              <a:srgbClr val="FDC20C"/>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pic>
        <p:nvPicPr>
          <p:cNvPr id="18" name="Picture 17" descr="Screen Shot 2017-04-04 at 12.39.38 PM.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0759" y="488430"/>
            <a:ext cx="927100" cy="952500"/>
          </a:xfrm>
          <a:prstGeom prst="rect">
            <a:avLst/>
          </a:prstGeom>
        </p:spPr>
      </p:pic>
      <p:sp>
        <p:nvSpPr>
          <p:cNvPr id="8" name="Text Placeholder 2"/>
          <p:cNvSpPr>
            <a:spLocks noGrp="1"/>
          </p:cNvSpPr>
          <p:nvPr>
            <p:ph type="body" sz="quarter" idx="10"/>
          </p:nvPr>
        </p:nvSpPr>
        <p:spPr>
          <a:xfrm>
            <a:off x="582612" y="1929360"/>
            <a:ext cx="7978775" cy="4008437"/>
          </a:xfrm>
          <a:prstGeom prst="rect">
            <a:avLst/>
          </a:prstGeom>
        </p:spPr>
        <p:txBody>
          <a:bodyPr/>
          <a:lstStyle>
            <a:lvl1pPr marL="514350" indent="-514350">
              <a:buFont typeface="+mj-lt"/>
              <a:buAutoNum type="arabicPeriod"/>
              <a:defRPr sz="2800">
                <a:latin typeface="Arial" charset="0"/>
                <a:ea typeface="Arial" charset="0"/>
                <a:cs typeface="Arial" charset="0"/>
              </a:defRPr>
            </a:lvl1pPr>
            <a:lvl2pPr marL="971550" indent="-514350">
              <a:buFont typeface="+mj-lt"/>
              <a:buAutoNum type="alphaLcPeriod"/>
              <a:defRPr sz="2600">
                <a:latin typeface="Arial" charset="0"/>
                <a:ea typeface="Arial" charset="0"/>
                <a:cs typeface="Arial" charset="0"/>
              </a:defRPr>
            </a:lvl2pPr>
            <a:lvl3pPr>
              <a:defRPr>
                <a:latin typeface="Arial" charset="0"/>
                <a:ea typeface="Arial" charset="0"/>
                <a:cs typeface="Arial" charset="0"/>
              </a:defRPr>
            </a:lvl3pPr>
            <a:lvl4pPr>
              <a:defRPr>
                <a:latin typeface="Arial" charset="0"/>
                <a:ea typeface="Arial" charset="0"/>
                <a:cs typeface="Arial" charset="0"/>
              </a:defRPr>
            </a:lvl4pPr>
            <a:lvl5pPr>
              <a:defRPr>
                <a:latin typeface="Arial" charset="0"/>
                <a:ea typeface="Arial" charset="0"/>
                <a:cs typeface="Arial"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15"/>
          <p:cNvSpPr>
            <a:spLocks noGrp="1"/>
          </p:cNvSpPr>
          <p:nvPr>
            <p:ph type="title" hasCustomPrompt="1"/>
          </p:nvPr>
        </p:nvSpPr>
        <p:spPr>
          <a:xfrm>
            <a:off x="1317859" y="353039"/>
            <a:ext cx="5401591" cy="1223282"/>
          </a:xfrm>
        </p:spPr>
        <p:txBody>
          <a:bodyPr>
            <a:normAutofit/>
          </a:bodyPr>
          <a:lstStyle>
            <a:lvl1pPr algn="l">
              <a:defRPr sz="5000" b="1">
                <a:solidFill>
                  <a:srgbClr val="003354"/>
                </a:solidFill>
                <a:latin typeface="Arial" charset="0"/>
                <a:ea typeface="Arial" charset="0"/>
                <a:cs typeface="Arial" charset="0"/>
              </a:defRPr>
            </a:lvl1pPr>
          </a:lstStyle>
          <a:p>
            <a:r>
              <a:rPr lang="en-US" dirty="0" smtClean="0"/>
              <a:t>Reading Quiz</a:t>
            </a:r>
            <a:endParaRPr lang="en-US" dirty="0"/>
          </a:p>
        </p:txBody>
      </p:sp>
    </p:spTree>
    <p:extLst>
      <p:ext uri="{BB962C8B-B14F-4D97-AF65-F5344CB8AC3E}">
        <p14:creationId xmlns:p14="http://schemas.microsoft.com/office/powerpoint/2010/main" val="556582788"/>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Reading Quiz Answer">
    <p:spTree>
      <p:nvGrpSpPr>
        <p:cNvPr id="1" name=""/>
        <p:cNvGrpSpPr/>
        <p:nvPr/>
      </p:nvGrpSpPr>
      <p:grpSpPr>
        <a:xfrm>
          <a:off x="0" y="0"/>
          <a:ext cx="0" cy="0"/>
          <a:chOff x="0" y="0"/>
          <a:chExt cx="0" cy="0"/>
        </a:xfrm>
      </p:grpSpPr>
      <p:sp>
        <p:nvSpPr>
          <p:cNvPr id="13" name="Rectangle 12"/>
          <p:cNvSpPr/>
          <p:nvPr userDrawn="1"/>
        </p:nvSpPr>
        <p:spPr>
          <a:xfrm>
            <a:off x="0" y="0"/>
            <a:ext cx="9144000" cy="6858000"/>
          </a:xfrm>
          <a:prstGeom prst="rect">
            <a:avLst/>
          </a:prstGeom>
          <a:solidFill>
            <a:srgbClr val="E1E0DF"/>
          </a:solidFill>
          <a:ln w="76200" cmpd="sng">
            <a:solidFill>
              <a:srgbClr val="FDC20C"/>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pic>
        <p:nvPicPr>
          <p:cNvPr id="18" name="Picture 17" descr="Screen Shot 2017-04-04 at 12.39.38 PM.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0759" y="488430"/>
            <a:ext cx="927100" cy="952500"/>
          </a:xfrm>
          <a:prstGeom prst="rect">
            <a:avLst/>
          </a:prstGeom>
        </p:spPr>
      </p:pic>
      <p:sp>
        <p:nvSpPr>
          <p:cNvPr id="8" name="Text Placeholder 2"/>
          <p:cNvSpPr>
            <a:spLocks noGrp="1"/>
          </p:cNvSpPr>
          <p:nvPr>
            <p:ph type="body" sz="quarter" idx="10"/>
          </p:nvPr>
        </p:nvSpPr>
        <p:spPr>
          <a:xfrm>
            <a:off x="582612" y="1929360"/>
            <a:ext cx="7978775" cy="4008437"/>
          </a:xfrm>
          <a:prstGeom prst="rect">
            <a:avLst/>
          </a:prstGeom>
        </p:spPr>
        <p:txBody>
          <a:bodyPr/>
          <a:lstStyle>
            <a:lvl1pPr marL="514350" indent="-514350">
              <a:buFont typeface="+mj-lt"/>
              <a:buAutoNum type="arabicPeriod"/>
              <a:defRPr sz="2800">
                <a:latin typeface="Arial" charset="0"/>
                <a:ea typeface="Arial" charset="0"/>
                <a:cs typeface="Arial" charset="0"/>
              </a:defRPr>
            </a:lvl1pPr>
            <a:lvl2pPr marL="971550" indent="-514350">
              <a:buFont typeface="+mj-lt"/>
              <a:buAutoNum type="alphaLcPeriod"/>
              <a:defRPr sz="2600">
                <a:latin typeface="Arial" charset="0"/>
                <a:ea typeface="Arial" charset="0"/>
                <a:cs typeface="Arial" charset="0"/>
              </a:defRPr>
            </a:lvl2pPr>
            <a:lvl3pPr>
              <a:defRPr>
                <a:latin typeface="Arial" charset="0"/>
                <a:ea typeface="Arial" charset="0"/>
                <a:cs typeface="Arial" charset="0"/>
              </a:defRPr>
            </a:lvl3pPr>
            <a:lvl4pPr>
              <a:defRPr>
                <a:latin typeface="Arial" charset="0"/>
                <a:ea typeface="Arial" charset="0"/>
                <a:cs typeface="Arial" charset="0"/>
              </a:defRPr>
            </a:lvl4pPr>
            <a:lvl5pPr>
              <a:defRPr>
                <a:latin typeface="Arial" charset="0"/>
                <a:ea typeface="Arial" charset="0"/>
                <a:cs typeface="Arial"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15"/>
          <p:cNvSpPr>
            <a:spLocks noGrp="1"/>
          </p:cNvSpPr>
          <p:nvPr>
            <p:ph type="title" hasCustomPrompt="1"/>
          </p:nvPr>
        </p:nvSpPr>
        <p:spPr>
          <a:xfrm>
            <a:off x="1317859" y="353039"/>
            <a:ext cx="7050773" cy="1223282"/>
          </a:xfrm>
        </p:spPr>
        <p:txBody>
          <a:bodyPr>
            <a:normAutofit/>
          </a:bodyPr>
          <a:lstStyle>
            <a:lvl1pPr algn="l">
              <a:defRPr sz="5000" b="1" baseline="0">
                <a:solidFill>
                  <a:srgbClr val="003354"/>
                </a:solidFill>
                <a:latin typeface="Arial" charset="0"/>
                <a:ea typeface="Arial" charset="0"/>
                <a:cs typeface="Arial" charset="0"/>
              </a:defRPr>
            </a:lvl1pPr>
          </a:lstStyle>
          <a:p>
            <a:r>
              <a:rPr lang="en-US" dirty="0" smtClean="0"/>
              <a:t>Reading Quiz-Answer</a:t>
            </a:r>
            <a:endParaRPr lang="en-US" dirty="0"/>
          </a:p>
        </p:txBody>
      </p:sp>
    </p:spTree>
    <p:extLst>
      <p:ext uri="{BB962C8B-B14F-4D97-AF65-F5344CB8AC3E}">
        <p14:creationId xmlns:p14="http://schemas.microsoft.com/office/powerpoint/2010/main" val="3192662460"/>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Active Learning Opener">
    <p:spTree>
      <p:nvGrpSpPr>
        <p:cNvPr id="1" name=""/>
        <p:cNvGrpSpPr/>
        <p:nvPr/>
      </p:nvGrpSpPr>
      <p:grpSpPr>
        <a:xfrm>
          <a:off x="0" y="0"/>
          <a:ext cx="0" cy="0"/>
          <a:chOff x="0" y="0"/>
          <a:chExt cx="0" cy="0"/>
        </a:xfrm>
      </p:grpSpPr>
      <p:sp>
        <p:nvSpPr>
          <p:cNvPr id="9" name="Rectangle 8"/>
          <p:cNvSpPr/>
          <p:nvPr userDrawn="1"/>
        </p:nvSpPr>
        <p:spPr>
          <a:xfrm>
            <a:off x="0" y="0"/>
            <a:ext cx="9144000" cy="6858000"/>
          </a:xfrm>
          <a:prstGeom prst="rect">
            <a:avLst/>
          </a:prstGeom>
          <a:solidFill>
            <a:srgbClr val="E1E0DF"/>
          </a:solidFill>
          <a:ln w="76200" cmpd="sng">
            <a:solidFill>
              <a:srgbClr val="0099B8"/>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pic>
        <p:nvPicPr>
          <p:cNvPr id="10" name="Picture 9" descr="Screen Shot 2017-04-04 at 12.05.24 PM.png"/>
          <p:cNvPicPr>
            <a:picLocks noChangeAspect="1"/>
          </p:cNvPicPr>
          <p:nvPr userDrawn="1"/>
        </p:nvPicPr>
        <p:blipFill rotWithShape="1">
          <a:blip r:embed="rId2">
            <a:extLst>
              <a:ext uri="{28A0092B-C50C-407E-A947-70E740481C1C}">
                <a14:useLocalDpi xmlns:a14="http://schemas.microsoft.com/office/drawing/2010/main" val="0"/>
              </a:ext>
            </a:extLst>
          </a:blip>
          <a:srcRect t="8503" r="87225" b="34735"/>
          <a:stretch/>
        </p:blipFill>
        <p:spPr>
          <a:xfrm>
            <a:off x="115491" y="5326956"/>
            <a:ext cx="1967305" cy="1392072"/>
          </a:xfrm>
          <a:prstGeom prst="rect">
            <a:avLst/>
          </a:prstGeom>
        </p:spPr>
      </p:pic>
      <p:pic>
        <p:nvPicPr>
          <p:cNvPr id="12" name="Picture 11" descr="Screen Shot 2017-04-04 at 12.39.38 PM.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168779" y="5103190"/>
            <a:ext cx="1547223" cy="1589613"/>
          </a:xfrm>
          <a:prstGeom prst="rect">
            <a:avLst/>
          </a:prstGeom>
        </p:spPr>
      </p:pic>
      <p:pic>
        <p:nvPicPr>
          <p:cNvPr id="14" name="Picture 13" descr="Screen Shot 2017-04-04 at 11.59.34 AM.png"/>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383211" y="5445469"/>
            <a:ext cx="1543110" cy="1277888"/>
          </a:xfrm>
          <a:prstGeom prst="rect">
            <a:avLst/>
          </a:prstGeom>
        </p:spPr>
      </p:pic>
      <p:pic>
        <p:nvPicPr>
          <p:cNvPr id="17" name="Picture 16"/>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2399259" y="5326956"/>
            <a:ext cx="1227740" cy="1142083"/>
          </a:xfrm>
          <a:prstGeom prst="rect">
            <a:avLst/>
          </a:prstGeom>
        </p:spPr>
      </p:pic>
      <p:pic>
        <p:nvPicPr>
          <p:cNvPr id="28" name="Picture 27"/>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6442320" y="5152760"/>
            <a:ext cx="594360" cy="1490472"/>
          </a:xfrm>
          <a:prstGeom prst="rect">
            <a:avLst/>
          </a:prstGeom>
        </p:spPr>
      </p:pic>
      <p:sp>
        <p:nvSpPr>
          <p:cNvPr id="3" name="Content Placeholder 2"/>
          <p:cNvSpPr>
            <a:spLocks noGrp="1"/>
          </p:cNvSpPr>
          <p:nvPr>
            <p:ph sz="quarter" idx="10" hasCustomPrompt="1"/>
          </p:nvPr>
        </p:nvSpPr>
        <p:spPr>
          <a:xfrm>
            <a:off x="4129331" y="2850776"/>
            <a:ext cx="4625975" cy="2158681"/>
          </a:xfrm>
          <a:prstGeom prst="rect">
            <a:avLst/>
          </a:prstGeom>
        </p:spPr>
        <p:txBody>
          <a:bodyPr/>
          <a:lstStyle>
            <a:lvl1pPr marL="0" indent="0" algn="ctr">
              <a:buNone/>
              <a:defRPr baseline="0">
                <a:latin typeface="Arial" charset="0"/>
                <a:ea typeface="Arial" charset="0"/>
                <a:cs typeface="Arial" charset="0"/>
              </a:defRPr>
            </a:lvl1pPr>
          </a:lstStyle>
          <a:p>
            <a:pPr lvl="0"/>
            <a:r>
              <a:rPr lang="en-US" dirty="0" smtClean="0"/>
              <a:t>CHAPTER TITLE</a:t>
            </a:r>
          </a:p>
        </p:txBody>
      </p:sp>
      <p:pic>
        <p:nvPicPr>
          <p:cNvPr id="11" name="Picture 10"/>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285574" y="274638"/>
            <a:ext cx="3594444" cy="4703001"/>
          </a:xfrm>
          <a:prstGeom prst="rect">
            <a:avLst/>
          </a:prstGeom>
        </p:spPr>
      </p:pic>
      <p:sp>
        <p:nvSpPr>
          <p:cNvPr id="4" name="TextBox 3"/>
          <p:cNvSpPr txBox="1"/>
          <p:nvPr userDrawn="1"/>
        </p:nvSpPr>
        <p:spPr>
          <a:xfrm>
            <a:off x="4129332" y="274638"/>
            <a:ext cx="4625975" cy="1077218"/>
          </a:xfrm>
          <a:prstGeom prst="rect">
            <a:avLst/>
          </a:prstGeom>
          <a:solidFill>
            <a:srgbClr val="0099B8"/>
          </a:solidFill>
        </p:spPr>
        <p:txBody>
          <a:bodyPr wrap="square" rtlCol="0">
            <a:spAutoFit/>
          </a:bodyPr>
          <a:lstStyle/>
          <a:p>
            <a:pPr algn="ctr"/>
            <a:r>
              <a:rPr lang="en-US" sz="3200" b="1" dirty="0" smtClean="0">
                <a:solidFill>
                  <a:schemeClr val="bg1"/>
                </a:solidFill>
                <a:latin typeface="Arial" charset="0"/>
                <a:ea typeface="Arial" charset="0"/>
                <a:cs typeface="Arial" charset="0"/>
              </a:rPr>
              <a:t>Active Learning</a:t>
            </a:r>
            <a:r>
              <a:rPr lang="en-US" sz="3200" b="1" baseline="0" dirty="0" smtClean="0">
                <a:solidFill>
                  <a:schemeClr val="bg1"/>
                </a:solidFill>
                <a:latin typeface="Arial" charset="0"/>
                <a:ea typeface="Arial" charset="0"/>
                <a:cs typeface="Arial" charset="0"/>
              </a:rPr>
              <a:t> </a:t>
            </a:r>
          </a:p>
          <a:p>
            <a:pPr algn="ctr"/>
            <a:r>
              <a:rPr lang="en-US" sz="3200" b="1" baseline="0" dirty="0" smtClean="0">
                <a:solidFill>
                  <a:schemeClr val="bg1"/>
                </a:solidFill>
                <a:latin typeface="Arial" charset="0"/>
                <a:ea typeface="Arial" charset="0"/>
                <a:cs typeface="Arial" charset="0"/>
              </a:rPr>
              <a:t>PART I</a:t>
            </a:r>
            <a:endParaRPr lang="en-US" sz="3200" b="1" dirty="0">
              <a:solidFill>
                <a:schemeClr val="bg1"/>
              </a:solidFill>
              <a:latin typeface="Arial" charset="0"/>
              <a:ea typeface="Arial" charset="0"/>
              <a:cs typeface="Arial" charset="0"/>
            </a:endParaRPr>
          </a:p>
        </p:txBody>
      </p:sp>
      <p:sp>
        <p:nvSpPr>
          <p:cNvPr id="6" name="Title 5"/>
          <p:cNvSpPr>
            <a:spLocks noGrp="1"/>
          </p:cNvSpPr>
          <p:nvPr>
            <p:ph type="title" hasCustomPrompt="1"/>
          </p:nvPr>
        </p:nvSpPr>
        <p:spPr>
          <a:xfrm>
            <a:off x="4129331" y="1542579"/>
            <a:ext cx="4625975" cy="1143000"/>
          </a:xfrm>
        </p:spPr>
        <p:txBody>
          <a:bodyPr/>
          <a:lstStyle>
            <a:lvl1pPr algn="ctr">
              <a:defRPr b="1" baseline="0">
                <a:solidFill>
                  <a:srgbClr val="0099B8"/>
                </a:solidFill>
                <a:latin typeface="Arial" charset="0"/>
                <a:ea typeface="Arial" charset="0"/>
                <a:cs typeface="Arial" charset="0"/>
              </a:defRPr>
            </a:lvl1pPr>
          </a:lstStyle>
          <a:p>
            <a:r>
              <a:rPr lang="en-US" dirty="0" smtClean="0"/>
              <a:t>CHAPTER NUMBER</a:t>
            </a:r>
            <a:endParaRPr lang="en-US" dirty="0"/>
          </a:p>
        </p:txBody>
      </p:sp>
    </p:spTree>
    <p:extLst>
      <p:ext uri="{BB962C8B-B14F-4D97-AF65-F5344CB8AC3E}">
        <p14:creationId xmlns:p14="http://schemas.microsoft.com/office/powerpoint/2010/main" val="2621756820"/>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Active Learning Intro">
    <p:spTree>
      <p:nvGrpSpPr>
        <p:cNvPr id="1" name=""/>
        <p:cNvGrpSpPr/>
        <p:nvPr/>
      </p:nvGrpSpPr>
      <p:grpSpPr>
        <a:xfrm>
          <a:off x="0" y="0"/>
          <a:ext cx="0" cy="0"/>
          <a:chOff x="0" y="0"/>
          <a:chExt cx="0" cy="0"/>
        </a:xfrm>
      </p:grpSpPr>
      <p:sp>
        <p:nvSpPr>
          <p:cNvPr id="9" name="Rectangle 8"/>
          <p:cNvSpPr/>
          <p:nvPr userDrawn="1"/>
        </p:nvSpPr>
        <p:spPr>
          <a:xfrm>
            <a:off x="0" y="0"/>
            <a:ext cx="9144000" cy="6858000"/>
          </a:xfrm>
          <a:prstGeom prst="rect">
            <a:avLst/>
          </a:prstGeom>
          <a:solidFill>
            <a:srgbClr val="E1E0DF"/>
          </a:solidFill>
          <a:ln w="76200" cmpd="sng">
            <a:solidFill>
              <a:srgbClr val="0099B8"/>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pic>
        <p:nvPicPr>
          <p:cNvPr id="10" name="Picture 9" descr="Screen Shot 2017-04-04 at 12.05.24 PM.png"/>
          <p:cNvPicPr>
            <a:picLocks noChangeAspect="1"/>
          </p:cNvPicPr>
          <p:nvPr userDrawn="1"/>
        </p:nvPicPr>
        <p:blipFill rotWithShape="1">
          <a:blip r:embed="rId2">
            <a:extLst>
              <a:ext uri="{28A0092B-C50C-407E-A947-70E740481C1C}">
                <a14:useLocalDpi xmlns:a14="http://schemas.microsoft.com/office/drawing/2010/main" val="0"/>
              </a:ext>
            </a:extLst>
          </a:blip>
          <a:srcRect t="8503" r="87225" b="34735"/>
          <a:stretch/>
        </p:blipFill>
        <p:spPr>
          <a:xfrm>
            <a:off x="115491" y="5326956"/>
            <a:ext cx="1967305" cy="1392072"/>
          </a:xfrm>
          <a:prstGeom prst="rect">
            <a:avLst/>
          </a:prstGeom>
        </p:spPr>
      </p:pic>
      <p:pic>
        <p:nvPicPr>
          <p:cNvPr id="12" name="Picture 11" descr="Screen Shot 2017-04-04 at 12.39.38 PM.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168779" y="5103190"/>
            <a:ext cx="1547223" cy="1589613"/>
          </a:xfrm>
          <a:prstGeom prst="rect">
            <a:avLst/>
          </a:prstGeom>
        </p:spPr>
      </p:pic>
      <p:pic>
        <p:nvPicPr>
          <p:cNvPr id="14" name="Picture 13" descr="Screen Shot 2017-04-04 at 11.59.34 AM.png"/>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383211" y="5445469"/>
            <a:ext cx="1543110" cy="1277888"/>
          </a:xfrm>
          <a:prstGeom prst="rect">
            <a:avLst/>
          </a:prstGeom>
        </p:spPr>
      </p:pic>
      <p:pic>
        <p:nvPicPr>
          <p:cNvPr id="17" name="Picture 16"/>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2399259" y="5326956"/>
            <a:ext cx="1227740" cy="1142083"/>
          </a:xfrm>
          <a:prstGeom prst="rect">
            <a:avLst/>
          </a:prstGeom>
        </p:spPr>
      </p:pic>
      <p:pic>
        <p:nvPicPr>
          <p:cNvPr id="28" name="Picture 27"/>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6442320" y="5152760"/>
            <a:ext cx="594360" cy="1490472"/>
          </a:xfrm>
          <a:prstGeom prst="rect">
            <a:avLst/>
          </a:prstGeom>
        </p:spPr>
      </p:pic>
      <p:sp>
        <p:nvSpPr>
          <p:cNvPr id="3" name="Content Placeholder 2"/>
          <p:cNvSpPr>
            <a:spLocks noGrp="1"/>
          </p:cNvSpPr>
          <p:nvPr>
            <p:ph sz="quarter" idx="10"/>
          </p:nvPr>
        </p:nvSpPr>
        <p:spPr>
          <a:xfrm>
            <a:off x="430307" y="1856688"/>
            <a:ext cx="8283386" cy="3107530"/>
          </a:xfrm>
          <a:prstGeom prst="rect">
            <a:avLst/>
          </a:prstGeom>
        </p:spPr>
        <p:txBody>
          <a:bodyPr/>
          <a:lstStyle>
            <a:lvl1pPr marL="0" indent="0">
              <a:buNone/>
              <a:defRPr sz="3000">
                <a:latin typeface="Arial" charset="0"/>
                <a:ea typeface="Arial" charset="0"/>
                <a:cs typeface="Arial" charset="0"/>
              </a:defRPr>
            </a:lvl1pPr>
          </a:lstStyle>
          <a:p>
            <a:pPr lvl="0"/>
            <a:r>
              <a:rPr lang="en-US" dirty="0" smtClean="0"/>
              <a:t>Click to edit Master text styles</a:t>
            </a:r>
          </a:p>
        </p:txBody>
      </p:sp>
      <p:sp>
        <p:nvSpPr>
          <p:cNvPr id="11" name="Title 15"/>
          <p:cNvSpPr>
            <a:spLocks noGrp="1"/>
          </p:cNvSpPr>
          <p:nvPr>
            <p:ph type="title" hasCustomPrompt="1"/>
          </p:nvPr>
        </p:nvSpPr>
        <p:spPr>
          <a:xfrm>
            <a:off x="430306" y="316703"/>
            <a:ext cx="8283387" cy="1223282"/>
          </a:xfrm>
        </p:spPr>
        <p:txBody>
          <a:bodyPr>
            <a:noAutofit/>
          </a:bodyPr>
          <a:lstStyle>
            <a:lvl1pPr algn="ctr">
              <a:defRPr sz="3800" b="1" baseline="0">
                <a:solidFill>
                  <a:srgbClr val="003354"/>
                </a:solidFill>
                <a:latin typeface="Arial" charset="0"/>
                <a:ea typeface="Arial" charset="0"/>
                <a:cs typeface="Arial" charset="0"/>
              </a:defRPr>
            </a:lvl1pPr>
          </a:lstStyle>
          <a:p>
            <a:r>
              <a:rPr lang="en-US" dirty="0" smtClean="0"/>
              <a:t>Teaching Notes</a:t>
            </a:r>
            <a:endParaRPr lang="en-US" dirty="0"/>
          </a:p>
        </p:txBody>
      </p:sp>
    </p:spTree>
    <p:extLst>
      <p:ext uri="{BB962C8B-B14F-4D97-AF65-F5344CB8AC3E}">
        <p14:creationId xmlns:p14="http://schemas.microsoft.com/office/powerpoint/2010/main" val="2229687386"/>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heck Your Understanding Title Slide">
    <p:spTree>
      <p:nvGrpSpPr>
        <p:cNvPr id="1" name=""/>
        <p:cNvGrpSpPr/>
        <p:nvPr/>
      </p:nvGrpSpPr>
      <p:grpSpPr>
        <a:xfrm>
          <a:off x="0" y="0"/>
          <a:ext cx="0" cy="0"/>
          <a:chOff x="0" y="0"/>
          <a:chExt cx="0" cy="0"/>
        </a:xfrm>
      </p:grpSpPr>
      <p:sp>
        <p:nvSpPr>
          <p:cNvPr id="9" name="Rectangle 8"/>
          <p:cNvSpPr/>
          <p:nvPr userDrawn="1"/>
        </p:nvSpPr>
        <p:spPr>
          <a:xfrm>
            <a:off x="0" y="0"/>
            <a:ext cx="9144000" cy="6858000"/>
          </a:xfrm>
          <a:prstGeom prst="rect">
            <a:avLst/>
          </a:prstGeom>
          <a:solidFill>
            <a:srgbClr val="E1E0DF"/>
          </a:solidFill>
          <a:ln w="76200" cmpd="sng">
            <a:solidFill>
              <a:srgbClr val="0099B8"/>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pic>
        <p:nvPicPr>
          <p:cNvPr id="10" name="Picture 9" descr="Screen Shot 2017-04-04 at 12.05.24 PM.png"/>
          <p:cNvPicPr>
            <a:picLocks noChangeAspect="1"/>
          </p:cNvPicPr>
          <p:nvPr userDrawn="1"/>
        </p:nvPicPr>
        <p:blipFill rotWithShape="1">
          <a:blip r:embed="rId2">
            <a:extLst>
              <a:ext uri="{28A0092B-C50C-407E-A947-70E740481C1C}">
                <a14:useLocalDpi xmlns:a14="http://schemas.microsoft.com/office/drawing/2010/main" val="0"/>
              </a:ext>
            </a:extLst>
          </a:blip>
          <a:srcRect t="8503" r="87225" b="34735"/>
          <a:stretch/>
        </p:blipFill>
        <p:spPr>
          <a:xfrm>
            <a:off x="3626999" y="1028289"/>
            <a:ext cx="1967305" cy="1392072"/>
          </a:xfrm>
          <a:prstGeom prst="rect">
            <a:avLst/>
          </a:prstGeom>
        </p:spPr>
      </p:pic>
      <p:pic>
        <p:nvPicPr>
          <p:cNvPr id="12" name="Picture 11" descr="Screen Shot 2017-04-04 at 12.39.38 PM.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168779" y="5103190"/>
            <a:ext cx="1547223" cy="1589613"/>
          </a:xfrm>
          <a:prstGeom prst="rect">
            <a:avLst/>
          </a:prstGeom>
        </p:spPr>
      </p:pic>
      <p:pic>
        <p:nvPicPr>
          <p:cNvPr id="14" name="Picture 13" descr="Screen Shot 2017-04-04 at 11.59.34 AM.png"/>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383211" y="5445469"/>
            <a:ext cx="1543110" cy="1277888"/>
          </a:xfrm>
          <a:prstGeom prst="rect">
            <a:avLst/>
          </a:prstGeom>
        </p:spPr>
      </p:pic>
      <p:pic>
        <p:nvPicPr>
          <p:cNvPr id="17" name="Picture 16"/>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2399259" y="5326956"/>
            <a:ext cx="1227740" cy="1142083"/>
          </a:xfrm>
          <a:prstGeom prst="rect">
            <a:avLst/>
          </a:prstGeom>
        </p:spPr>
      </p:pic>
      <p:pic>
        <p:nvPicPr>
          <p:cNvPr id="28" name="Picture 27"/>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6442320" y="5152760"/>
            <a:ext cx="594360" cy="1490472"/>
          </a:xfrm>
          <a:prstGeom prst="rect">
            <a:avLst/>
          </a:prstGeom>
        </p:spPr>
      </p:pic>
      <p:sp>
        <p:nvSpPr>
          <p:cNvPr id="11" name="Title 15"/>
          <p:cNvSpPr>
            <a:spLocks noGrp="1"/>
          </p:cNvSpPr>
          <p:nvPr>
            <p:ph type="title" hasCustomPrompt="1"/>
          </p:nvPr>
        </p:nvSpPr>
        <p:spPr>
          <a:xfrm>
            <a:off x="1252092" y="2461143"/>
            <a:ext cx="6742224" cy="1223282"/>
          </a:xfrm>
        </p:spPr>
        <p:txBody>
          <a:bodyPr>
            <a:noAutofit/>
          </a:bodyPr>
          <a:lstStyle>
            <a:lvl1pPr algn="ctr">
              <a:defRPr sz="4400" b="1" baseline="0">
                <a:solidFill>
                  <a:schemeClr val="accent2"/>
                </a:solidFill>
                <a:latin typeface="Arial" charset="0"/>
                <a:ea typeface="Arial" charset="0"/>
                <a:cs typeface="Arial" charset="0"/>
              </a:defRPr>
            </a:lvl1pPr>
          </a:lstStyle>
          <a:p>
            <a:r>
              <a:rPr lang="en-US" dirty="0" smtClean="0"/>
              <a:t>Check Your Understanding</a:t>
            </a:r>
            <a:endParaRPr lang="en-US" dirty="0"/>
          </a:p>
        </p:txBody>
      </p:sp>
    </p:spTree>
    <p:extLst>
      <p:ext uri="{BB962C8B-B14F-4D97-AF65-F5344CB8AC3E}">
        <p14:creationId xmlns:p14="http://schemas.microsoft.com/office/powerpoint/2010/main" val="1904289494"/>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Reading Quiz Title Slide">
    <p:spTree>
      <p:nvGrpSpPr>
        <p:cNvPr id="1" name=""/>
        <p:cNvGrpSpPr/>
        <p:nvPr/>
      </p:nvGrpSpPr>
      <p:grpSpPr>
        <a:xfrm>
          <a:off x="0" y="0"/>
          <a:ext cx="0" cy="0"/>
          <a:chOff x="0" y="0"/>
          <a:chExt cx="0" cy="0"/>
        </a:xfrm>
      </p:grpSpPr>
      <p:sp>
        <p:nvSpPr>
          <p:cNvPr id="9" name="Rectangle 8"/>
          <p:cNvSpPr/>
          <p:nvPr userDrawn="1"/>
        </p:nvSpPr>
        <p:spPr>
          <a:xfrm>
            <a:off x="0" y="0"/>
            <a:ext cx="9144000" cy="6858000"/>
          </a:xfrm>
          <a:prstGeom prst="rect">
            <a:avLst/>
          </a:prstGeom>
          <a:solidFill>
            <a:srgbClr val="E1E0DF"/>
          </a:solidFill>
          <a:ln w="76200" cmpd="sng">
            <a:solidFill>
              <a:srgbClr val="FDC20C"/>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pic>
        <p:nvPicPr>
          <p:cNvPr id="10" name="Picture 9" descr="Screen Shot 2017-04-04 at 12.05.24 PM.png"/>
          <p:cNvPicPr>
            <a:picLocks noChangeAspect="1"/>
          </p:cNvPicPr>
          <p:nvPr userDrawn="1"/>
        </p:nvPicPr>
        <p:blipFill rotWithShape="1">
          <a:blip r:embed="rId2">
            <a:extLst>
              <a:ext uri="{28A0092B-C50C-407E-A947-70E740481C1C}">
                <a14:useLocalDpi xmlns:a14="http://schemas.microsoft.com/office/drawing/2010/main" val="0"/>
              </a:ext>
            </a:extLst>
          </a:blip>
          <a:srcRect t="8503" r="87225" b="34735"/>
          <a:stretch/>
        </p:blipFill>
        <p:spPr>
          <a:xfrm>
            <a:off x="115491" y="5326956"/>
            <a:ext cx="1967305" cy="1392072"/>
          </a:xfrm>
          <a:prstGeom prst="rect">
            <a:avLst/>
          </a:prstGeom>
        </p:spPr>
      </p:pic>
      <p:pic>
        <p:nvPicPr>
          <p:cNvPr id="14" name="Picture 13" descr="Screen Shot 2017-04-04 at 11.59.34 AM.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383211" y="5445469"/>
            <a:ext cx="1543110" cy="1277888"/>
          </a:xfrm>
          <a:prstGeom prst="rect">
            <a:avLst/>
          </a:prstGeom>
        </p:spPr>
      </p:pic>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399259" y="5326956"/>
            <a:ext cx="1227740" cy="1142083"/>
          </a:xfrm>
          <a:prstGeom prst="rect">
            <a:avLst/>
          </a:prstGeom>
        </p:spPr>
      </p:pic>
      <p:pic>
        <p:nvPicPr>
          <p:cNvPr id="28" name="Picture 27"/>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6442320" y="5152760"/>
            <a:ext cx="594360" cy="1490472"/>
          </a:xfrm>
          <a:prstGeom prst="rect">
            <a:avLst/>
          </a:prstGeom>
        </p:spPr>
      </p:pic>
      <p:sp>
        <p:nvSpPr>
          <p:cNvPr id="13" name="Title 15"/>
          <p:cNvSpPr>
            <a:spLocks noGrp="1"/>
          </p:cNvSpPr>
          <p:nvPr>
            <p:ph type="title" hasCustomPrompt="1"/>
          </p:nvPr>
        </p:nvSpPr>
        <p:spPr>
          <a:xfrm>
            <a:off x="1252092" y="2461143"/>
            <a:ext cx="6742224" cy="1223282"/>
          </a:xfrm>
        </p:spPr>
        <p:txBody>
          <a:bodyPr>
            <a:noAutofit/>
          </a:bodyPr>
          <a:lstStyle>
            <a:lvl1pPr algn="ctr">
              <a:defRPr sz="4400" b="1" baseline="0">
                <a:solidFill>
                  <a:srgbClr val="FDC20C"/>
                </a:solidFill>
                <a:latin typeface="Arial" charset="0"/>
                <a:ea typeface="Arial" charset="0"/>
                <a:cs typeface="Arial" charset="0"/>
              </a:defRPr>
            </a:lvl1pPr>
          </a:lstStyle>
          <a:p>
            <a:r>
              <a:rPr lang="en-US" dirty="0" smtClean="0"/>
              <a:t>Reading</a:t>
            </a:r>
            <a:br>
              <a:rPr lang="en-US" dirty="0" smtClean="0"/>
            </a:br>
            <a:r>
              <a:rPr lang="en-US" dirty="0" smtClean="0"/>
              <a:t>Quiz</a:t>
            </a:r>
            <a:endParaRPr lang="en-US" dirty="0"/>
          </a:p>
        </p:txBody>
      </p:sp>
      <p:pic>
        <p:nvPicPr>
          <p:cNvPr id="15" name="Picture 14" descr="Screen Shot 2017-04-04 at 12.39.38 PM.png"/>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3893389" y="684372"/>
            <a:ext cx="1547223" cy="1589613"/>
          </a:xfrm>
          <a:prstGeom prst="rect">
            <a:avLst/>
          </a:prstGeom>
        </p:spPr>
      </p:pic>
    </p:spTree>
    <p:extLst>
      <p:ext uri="{BB962C8B-B14F-4D97-AF65-F5344CB8AC3E}">
        <p14:creationId xmlns:p14="http://schemas.microsoft.com/office/powerpoint/2010/main" val="2397186572"/>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licker Question Title Slide">
    <p:spTree>
      <p:nvGrpSpPr>
        <p:cNvPr id="1" name=""/>
        <p:cNvGrpSpPr/>
        <p:nvPr/>
      </p:nvGrpSpPr>
      <p:grpSpPr>
        <a:xfrm>
          <a:off x="0" y="0"/>
          <a:ext cx="0" cy="0"/>
          <a:chOff x="0" y="0"/>
          <a:chExt cx="0" cy="0"/>
        </a:xfrm>
      </p:grpSpPr>
      <p:sp>
        <p:nvSpPr>
          <p:cNvPr id="9" name="Rectangle 8"/>
          <p:cNvSpPr/>
          <p:nvPr userDrawn="1"/>
        </p:nvSpPr>
        <p:spPr>
          <a:xfrm>
            <a:off x="0" y="0"/>
            <a:ext cx="9144000" cy="6858000"/>
          </a:xfrm>
          <a:prstGeom prst="rect">
            <a:avLst/>
          </a:prstGeom>
          <a:solidFill>
            <a:srgbClr val="E1E0DF"/>
          </a:solidFill>
          <a:ln w="76200" cmpd="sng">
            <a:solidFill>
              <a:srgbClr val="2C2D2F"/>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pic>
        <p:nvPicPr>
          <p:cNvPr id="10" name="Picture 9" descr="Screen Shot 2017-04-04 at 12.05.24 PM.png"/>
          <p:cNvPicPr>
            <a:picLocks noChangeAspect="1"/>
          </p:cNvPicPr>
          <p:nvPr userDrawn="1"/>
        </p:nvPicPr>
        <p:blipFill rotWithShape="1">
          <a:blip r:embed="rId2">
            <a:extLst>
              <a:ext uri="{28A0092B-C50C-407E-A947-70E740481C1C}">
                <a14:useLocalDpi xmlns:a14="http://schemas.microsoft.com/office/drawing/2010/main" val="0"/>
              </a:ext>
            </a:extLst>
          </a:blip>
          <a:srcRect t="8503" r="87225" b="34735"/>
          <a:stretch/>
        </p:blipFill>
        <p:spPr>
          <a:xfrm>
            <a:off x="115491" y="5326956"/>
            <a:ext cx="1967305" cy="1392072"/>
          </a:xfrm>
          <a:prstGeom prst="rect">
            <a:avLst/>
          </a:prstGeom>
        </p:spPr>
      </p:pic>
      <p:pic>
        <p:nvPicPr>
          <p:cNvPr id="12" name="Picture 11" descr="Screen Shot 2017-04-04 at 12.39.38 PM.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168779" y="5103190"/>
            <a:ext cx="1547223" cy="1589613"/>
          </a:xfrm>
          <a:prstGeom prst="rect">
            <a:avLst/>
          </a:prstGeom>
        </p:spPr>
      </p:pic>
      <p:pic>
        <p:nvPicPr>
          <p:cNvPr id="14" name="Picture 13" descr="Screen Shot 2017-04-04 at 11.59.34 AM.png"/>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383211" y="5445469"/>
            <a:ext cx="1543110" cy="1277888"/>
          </a:xfrm>
          <a:prstGeom prst="rect">
            <a:avLst/>
          </a:prstGeom>
        </p:spPr>
      </p:pic>
      <p:pic>
        <p:nvPicPr>
          <p:cNvPr id="17" name="Picture 16"/>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2399259" y="5326956"/>
            <a:ext cx="1227740" cy="1142083"/>
          </a:xfrm>
          <a:prstGeom prst="rect">
            <a:avLst/>
          </a:prstGeom>
        </p:spPr>
      </p:pic>
      <p:pic>
        <p:nvPicPr>
          <p:cNvPr id="28" name="Picture 27"/>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4330109" y="861497"/>
            <a:ext cx="594360" cy="1490472"/>
          </a:xfrm>
          <a:prstGeom prst="rect">
            <a:avLst/>
          </a:prstGeom>
        </p:spPr>
      </p:pic>
      <p:sp>
        <p:nvSpPr>
          <p:cNvPr id="13" name="Title 15"/>
          <p:cNvSpPr>
            <a:spLocks noGrp="1"/>
          </p:cNvSpPr>
          <p:nvPr>
            <p:ph type="title" hasCustomPrompt="1"/>
          </p:nvPr>
        </p:nvSpPr>
        <p:spPr>
          <a:xfrm>
            <a:off x="1252092" y="2461143"/>
            <a:ext cx="6742224" cy="1223282"/>
          </a:xfrm>
        </p:spPr>
        <p:txBody>
          <a:bodyPr>
            <a:noAutofit/>
          </a:bodyPr>
          <a:lstStyle>
            <a:lvl1pPr algn="ctr">
              <a:defRPr sz="4400" b="1" baseline="0">
                <a:solidFill>
                  <a:srgbClr val="2C2D2F"/>
                </a:solidFill>
                <a:latin typeface="Arial" charset="0"/>
                <a:ea typeface="Arial" charset="0"/>
                <a:cs typeface="Arial" charset="0"/>
              </a:defRPr>
            </a:lvl1pPr>
          </a:lstStyle>
          <a:p>
            <a:r>
              <a:rPr lang="en-US" dirty="0" smtClean="0"/>
              <a:t>Clicker </a:t>
            </a:r>
            <a:br>
              <a:rPr lang="en-US" dirty="0" smtClean="0"/>
            </a:br>
            <a:r>
              <a:rPr lang="en-US" dirty="0" smtClean="0"/>
              <a:t>Question</a:t>
            </a:r>
            <a:endParaRPr lang="en-US" dirty="0"/>
          </a:p>
        </p:txBody>
      </p:sp>
    </p:spTree>
    <p:extLst>
      <p:ext uri="{BB962C8B-B14F-4D97-AF65-F5344CB8AC3E}">
        <p14:creationId xmlns:p14="http://schemas.microsoft.com/office/powerpoint/2010/main" val="299609227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earning Objectives Slide_FINAL">
    <p:spTree>
      <p:nvGrpSpPr>
        <p:cNvPr id="1" name=""/>
        <p:cNvGrpSpPr/>
        <p:nvPr/>
      </p:nvGrpSpPr>
      <p:grpSpPr>
        <a:xfrm>
          <a:off x="0" y="0"/>
          <a:ext cx="0" cy="0"/>
          <a:chOff x="0" y="0"/>
          <a:chExt cx="0" cy="0"/>
        </a:xfrm>
      </p:grpSpPr>
      <p:sp>
        <p:nvSpPr>
          <p:cNvPr id="7" name="TextBox 6"/>
          <p:cNvSpPr txBox="1"/>
          <p:nvPr userDrawn="1"/>
        </p:nvSpPr>
        <p:spPr>
          <a:xfrm>
            <a:off x="87580" y="87588"/>
            <a:ext cx="8918273" cy="1754326"/>
          </a:xfrm>
          <a:prstGeom prst="rect">
            <a:avLst/>
          </a:prstGeom>
          <a:solidFill>
            <a:srgbClr val="E7E6E5"/>
          </a:solidFill>
          <a:ln w="76200" cmpd="sng">
            <a:solidFill>
              <a:schemeClr val="bg1"/>
            </a:solidFill>
          </a:ln>
        </p:spPr>
        <p:txBody>
          <a:bodyPr wrap="square" rtlCol="0">
            <a:spAutoFit/>
          </a:bodyPr>
          <a:lstStyle/>
          <a:p>
            <a:endParaRPr lang="en-US" sz="3600" b="1" baseline="0" dirty="0" smtClean="0">
              <a:solidFill>
                <a:srgbClr val="D0D329"/>
              </a:solidFill>
              <a:latin typeface="Arial"/>
              <a:cs typeface="Arial"/>
            </a:endParaRPr>
          </a:p>
          <a:p>
            <a:endParaRPr lang="en-US" sz="3600" b="1" baseline="0" dirty="0" smtClean="0">
              <a:solidFill>
                <a:srgbClr val="D0D329"/>
              </a:solidFill>
              <a:latin typeface="Arial"/>
              <a:cs typeface="Arial"/>
            </a:endParaRPr>
          </a:p>
          <a:p>
            <a:endParaRPr lang="en-US" sz="3600" b="1" baseline="0" dirty="0" smtClean="0">
              <a:solidFill>
                <a:srgbClr val="D0D329"/>
              </a:solidFill>
              <a:latin typeface="Arial"/>
              <a:cs typeface="Arial"/>
            </a:endParaRPr>
          </a:p>
        </p:txBody>
      </p:sp>
      <p:sp>
        <p:nvSpPr>
          <p:cNvPr id="2" name="Title 1"/>
          <p:cNvSpPr>
            <a:spLocks noGrp="1"/>
          </p:cNvSpPr>
          <p:nvPr>
            <p:ph type="title" hasCustomPrompt="1"/>
          </p:nvPr>
        </p:nvSpPr>
        <p:spPr>
          <a:ln>
            <a:noFill/>
          </a:ln>
        </p:spPr>
        <p:txBody>
          <a:bodyPr>
            <a:noAutofit/>
          </a:bodyPr>
          <a:lstStyle>
            <a:lvl1pPr marL="0" indent="0" algn="l">
              <a:buFont typeface="Arial" charset="0"/>
              <a:buNone/>
              <a:defRPr sz="4000" b="1" baseline="0">
                <a:solidFill>
                  <a:schemeClr val="accent1"/>
                </a:solidFill>
                <a:latin typeface="Arial" charset="0"/>
                <a:ea typeface="Arial" charset="0"/>
                <a:cs typeface="Arial" charset="0"/>
              </a:defRPr>
            </a:lvl1pPr>
          </a:lstStyle>
          <a:p>
            <a:r>
              <a:rPr lang="en-US" dirty="0" smtClean="0"/>
              <a:t>Learning Objectives</a:t>
            </a:r>
            <a:endParaRPr lang="en-US" dirty="0"/>
          </a:p>
        </p:txBody>
      </p:sp>
      <p:sp>
        <p:nvSpPr>
          <p:cNvPr id="3" name="Text Placeholder 12"/>
          <p:cNvSpPr>
            <a:spLocks noGrp="1"/>
          </p:cNvSpPr>
          <p:nvPr>
            <p:ph type="body" sz="quarter" idx="10"/>
          </p:nvPr>
        </p:nvSpPr>
        <p:spPr>
          <a:xfrm>
            <a:off x="337460" y="1841914"/>
            <a:ext cx="8418512" cy="403383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8" name="Picture 7" descr="Screen Shot 2017-03-21 at 11.38.33 AM.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31498" y="953828"/>
            <a:ext cx="583641" cy="576253"/>
          </a:xfrm>
          <a:prstGeom prst="rect">
            <a:avLst/>
          </a:prstGeom>
        </p:spPr>
      </p:pic>
      <p:cxnSp>
        <p:nvCxnSpPr>
          <p:cNvPr id="9" name="Straight Connector 8"/>
          <p:cNvCxnSpPr/>
          <p:nvPr userDrawn="1"/>
        </p:nvCxnSpPr>
        <p:spPr>
          <a:xfrm>
            <a:off x="615587" y="1530081"/>
            <a:ext cx="1684362" cy="0"/>
          </a:xfrm>
          <a:prstGeom prst="line">
            <a:avLst/>
          </a:prstGeom>
          <a:ln w="76200" cmpd="sng">
            <a:solidFill>
              <a:schemeClr val="accent1"/>
            </a:solidFill>
          </a:ln>
          <a:effectLst/>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78591483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og Post Title Slide">
    <p:spTree>
      <p:nvGrpSpPr>
        <p:cNvPr id="1" name=""/>
        <p:cNvGrpSpPr/>
        <p:nvPr/>
      </p:nvGrpSpPr>
      <p:grpSpPr>
        <a:xfrm>
          <a:off x="0" y="0"/>
          <a:ext cx="0" cy="0"/>
          <a:chOff x="0" y="0"/>
          <a:chExt cx="0" cy="0"/>
        </a:xfrm>
      </p:grpSpPr>
      <p:sp>
        <p:nvSpPr>
          <p:cNvPr id="9" name="Rectangle 8"/>
          <p:cNvSpPr/>
          <p:nvPr userDrawn="1"/>
        </p:nvSpPr>
        <p:spPr>
          <a:xfrm>
            <a:off x="0" y="0"/>
            <a:ext cx="9144000" cy="6858000"/>
          </a:xfrm>
          <a:prstGeom prst="rect">
            <a:avLst/>
          </a:prstGeom>
          <a:solidFill>
            <a:srgbClr val="E1E0DF"/>
          </a:solidFill>
          <a:ln w="76200" cmpd="sng">
            <a:solidFill>
              <a:schemeClr val="accent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pic>
        <p:nvPicPr>
          <p:cNvPr id="10" name="Picture 9" descr="Screen Shot 2017-04-04 at 12.05.24 PM.png"/>
          <p:cNvPicPr>
            <a:picLocks noChangeAspect="1"/>
          </p:cNvPicPr>
          <p:nvPr userDrawn="1"/>
        </p:nvPicPr>
        <p:blipFill rotWithShape="1">
          <a:blip r:embed="rId2">
            <a:extLst>
              <a:ext uri="{28A0092B-C50C-407E-A947-70E740481C1C}">
                <a14:useLocalDpi xmlns:a14="http://schemas.microsoft.com/office/drawing/2010/main" val="0"/>
              </a:ext>
            </a:extLst>
          </a:blip>
          <a:srcRect t="8503" r="87225" b="34735"/>
          <a:stretch/>
        </p:blipFill>
        <p:spPr>
          <a:xfrm>
            <a:off x="115491" y="5326956"/>
            <a:ext cx="1967305" cy="1392072"/>
          </a:xfrm>
          <a:prstGeom prst="rect">
            <a:avLst/>
          </a:prstGeom>
        </p:spPr>
      </p:pic>
      <p:pic>
        <p:nvPicPr>
          <p:cNvPr id="12" name="Picture 11" descr="Screen Shot 2017-04-04 at 12.39.38 PM.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168779" y="5103190"/>
            <a:ext cx="1547223" cy="1589613"/>
          </a:xfrm>
          <a:prstGeom prst="rect">
            <a:avLst/>
          </a:prstGeom>
        </p:spPr>
      </p:pic>
      <p:pic>
        <p:nvPicPr>
          <p:cNvPr id="14" name="Picture 13" descr="Screen Shot 2017-04-04 at 11.59.34 AM.png"/>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853948" y="1060627"/>
            <a:ext cx="1543110" cy="1277888"/>
          </a:xfrm>
          <a:prstGeom prst="rect">
            <a:avLst/>
          </a:prstGeom>
        </p:spPr>
      </p:pic>
      <p:pic>
        <p:nvPicPr>
          <p:cNvPr id="17" name="Picture 16"/>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2399259" y="5326956"/>
            <a:ext cx="1227740" cy="1142083"/>
          </a:xfrm>
          <a:prstGeom prst="rect">
            <a:avLst/>
          </a:prstGeom>
        </p:spPr>
      </p:pic>
      <p:pic>
        <p:nvPicPr>
          <p:cNvPr id="28" name="Picture 27"/>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6442320" y="5152760"/>
            <a:ext cx="594360" cy="1490472"/>
          </a:xfrm>
          <a:prstGeom prst="rect">
            <a:avLst/>
          </a:prstGeom>
        </p:spPr>
      </p:pic>
      <p:sp>
        <p:nvSpPr>
          <p:cNvPr id="13" name="Title 15"/>
          <p:cNvSpPr>
            <a:spLocks noGrp="1"/>
          </p:cNvSpPr>
          <p:nvPr>
            <p:ph type="title" hasCustomPrompt="1"/>
          </p:nvPr>
        </p:nvSpPr>
        <p:spPr>
          <a:xfrm>
            <a:off x="1252092" y="2461143"/>
            <a:ext cx="6742224" cy="1223282"/>
          </a:xfrm>
        </p:spPr>
        <p:txBody>
          <a:bodyPr>
            <a:noAutofit/>
          </a:bodyPr>
          <a:lstStyle>
            <a:lvl1pPr algn="ctr">
              <a:defRPr sz="4400" b="1" baseline="0">
                <a:solidFill>
                  <a:schemeClr val="accent1"/>
                </a:solidFill>
                <a:latin typeface="Arial" charset="0"/>
                <a:ea typeface="Arial" charset="0"/>
                <a:cs typeface="Arial" charset="0"/>
              </a:defRPr>
            </a:lvl1pPr>
          </a:lstStyle>
          <a:p>
            <a:r>
              <a:rPr lang="en-US" dirty="0" smtClean="0"/>
              <a:t>Blog</a:t>
            </a:r>
            <a:br>
              <a:rPr lang="en-US" dirty="0" smtClean="0"/>
            </a:br>
            <a:r>
              <a:rPr lang="en-US" dirty="0" smtClean="0"/>
              <a:t>Post</a:t>
            </a:r>
            <a:endParaRPr lang="en-US" dirty="0"/>
          </a:p>
        </p:txBody>
      </p:sp>
    </p:spTree>
    <p:extLst>
      <p:ext uri="{BB962C8B-B14F-4D97-AF65-F5344CB8AC3E}">
        <p14:creationId xmlns:p14="http://schemas.microsoft.com/office/powerpoint/2010/main" val="3820462185"/>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Working it Through Title Slide">
    <p:spTree>
      <p:nvGrpSpPr>
        <p:cNvPr id="1" name=""/>
        <p:cNvGrpSpPr/>
        <p:nvPr/>
      </p:nvGrpSpPr>
      <p:grpSpPr>
        <a:xfrm>
          <a:off x="0" y="0"/>
          <a:ext cx="0" cy="0"/>
          <a:chOff x="0" y="0"/>
          <a:chExt cx="0" cy="0"/>
        </a:xfrm>
      </p:grpSpPr>
      <p:sp>
        <p:nvSpPr>
          <p:cNvPr id="9" name="Rectangle 8"/>
          <p:cNvSpPr/>
          <p:nvPr userDrawn="1"/>
        </p:nvSpPr>
        <p:spPr>
          <a:xfrm>
            <a:off x="0" y="0"/>
            <a:ext cx="9144000" cy="6858000"/>
          </a:xfrm>
          <a:prstGeom prst="rect">
            <a:avLst/>
          </a:prstGeom>
          <a:solidFill>
            <a:srgbClr val="E1E0DF"/>
          </a:solidFill>
          <a:ln w="76200" cmpd="sng">
            <a:solidFill>
              <a:srgbClr val="67B034"/>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solidFill>
                <a:srgbClr val="67B034"/>
              </a:solidFill>
            </a:endParaRPr>
          </a:p>
        </p:txBody>
      </p:sp>
      <p:pic>
        <p:nvPicPr>
          <p:cNvPr id="10" name="Picture 9" descr="Screen Shot 2017-04-04 at 12.05.24 PM.png"/>
          <p:cNvPicPr>
            <a:picLocks noChangeAspect="1"/>
          </p:cNvPicPr>
          <p:nvPr userDrawn="1"/>
        </p:nvPicPr>
        <p:blipFill rotWithShape="1">
          <a:blip r:embed="rId2">
            <a:extLst>
              <a:ext uri="{28A0092B-C50C-407E-A947-70E740481C1C}">
                <a14:useLocalDpi xmlns:a14="http://schemas.microsoft.com/office/drawing/2010/main" val="0"/>
              </a:ext>
            </a:extLst>
          </a:blip>
          <a:srcRect t="8503" r="87225" b="34735"/>
          <a:stretch/>
        </p:blipFill>
        <p:spPr>
          <a:xfrm>
            <a:off x="115491" y="5326956"/>
            <a:ext cx="1967305" cy="1392072"/>
          </a:xfrm>
          <a:prstGeom prst="rect">
            <a:avLst/>
          </a:prstGeom>
        </p:spPr>
      </p:pic>
      <p:pic>
        <p:nvPicPr>
          <p:cNvPr id="12" name="Picture 11" descr="Screen Shot 2017-04-04 at 12.39.38 PM.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168779" y="5103190"/>
            <a:ext cx="1547223" cy="1589613"/>
          </a:xfrm>
          <a:prstGeom prst="rect">
            <a:avLst/>
          </a:prstGeom>
        </p:spPr>
      </p:pic>
      <p:pic>
        <p:nvPicPr>
          <p:cNvPr id="14" name="Picture 13" descr="Screen Shot 2017-04-04 at 11.59.34 AM.png"/>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383211" y="5326956"/>
            <a:ext cx="1543110" cy="1277888"/>
          </a:xfrm>
          <a:prstGeom prst="rect">
            <a:avLst/>
          </a:prstGeom>
        </p:spPr>
      </p:pic>
      <p:pic>
        <p:nvPicPr>
          <p:cNvPr id="17" name="Picture 16"/>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4016838" y="1035693"/>
            <a:ext cx="1227740" cy="1142083"/>
          </a:xfrm>
          <a:prstGeom prst="rect">
            <a:avLst/>
          </a:prstGeom>
        </p:spPr>
      </p:pic>
      <p:pic>
        <p:nvPicPr>
          <p:cNvPr id="28" name="Picture 27"/>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6442320" y="5152760"/>
            <a:ext cx="594360" cy="1490472"/>
          </a:xfrm>
          <a:prstGeom prst="rect">
            <a:avLst/>
          </a:prstGeom>
        </p:spPr>
      </p:pic>
      <p:sp>
        <p:nvSpPr>
          <p:cNvPr id="13" name="Title 15"/>
          <p:cNvSpPr>
            <a:spLocks noGrp="1"/>
          </p:cNvSpPr>
          <p:nvPr>
            <p:ph type="title" hasCustomPrompt="1"/>
          </p:nvPr>
        </p:nvSpPr>
        <p:spPr>
          <a:xfrm>
            <a:off x="1252092" y="2461143"/>
            <a:ext cx="6742224" cy="1223282"/>
          </a:xfrm>
        </p:spPr>
        <p:txBody>
          <a:bodyPr>
            <a:noAutofit/>
          </a:bodyPr>
          <a:lstStyle>
            <a:lvl1pPr algn="ctr">
              <a:defRPr sz="4400" b="1" baseline="0">
                <a:solidFill>
                  <a:srgbClr val="67B034"/>
                </a:solidFill>
                <a:latin typeface="Arial" charset="0"/>
                <a:ea typeface="Arial" charset="0"/>
                <a:cs typeface="Arial" charset="0"/>
              </a:defRPr>
            </a:lvl1pPr>
          </a:lstStyle>
          <a:p>
            <a:r>
              <a:rPr lang="en-US" dirty="0" smtClean="0"/>
              <a:t>Working It </a:t>
            </a:r>
            <a:br>
              <a:rPr lang="en-US" dirty="0" smtClean="0"/>
            </a:br>
            <a:r>
              <a:rPr lang="en-US" dirty="0" smtClean="0"/>
              <a:t>Through</a:t>
            </a:r>
            <a:endParaRPr lang="en-US" dirty="0"/>
          </a:p>
        </p:txBody>
      </p:sp>
    </p:spTree>
    <p:extLst>
      <p:ext uri="{BB962C8B-B14F-4D97-AF65-F5344CB8AC3E}">
        <p14:creationId xmlns:p14="http://schemas.microsoft.com/office/powerpoint/2010/main" val="876916337"/>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In-Class Activity Title Slide">
    <p:spTree>
      <p:nvGrpSpPr>
        <p:cNvPr id="1" name=""/>
        <p:cNvGrpSpPr/>
        <p:nvPr/>
      </p:nvGrpSpPr>
      <p:grpSpPr>
        <a:xfrm>
          <a:off x="0" y="0"/>
          <a:ext cx="0" cy="0"/>
          <a:chOff x="0" y="0"/>
          <a:chExt cx="0" cy="0"/>
        </a:xfrm>
      </p:grpSpPr>
      <p:sp>
        <p:nvSpPr>
          <p:cNvPr id="9" name="Rectangle 8"/>
          <p:cNvSpPr/>
          <p:nvPr userDrawn="1"/>
        </p:nvSpPr>
        <p:spPr>
          <a:xfrm>
            <a:off x="0" y="0"/>
            <a:ext cx="9144000" cy="6858000"/>
          </a:xfrm>
          <a:prstGeom prst="rect">
            <a:avLst/>
          </a:prstGeom>
          <a:solidFill>
            <a:srgbClr val="E1E0DF"/>
          </a:solidFill>
          <a:ln w="76200" cmpd="sng">
            <a:solidFill>
              <a:srgbClr val="67B034"/>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solidFill>
                <a:srgbClr val="67B034"/>
              </a:solidFill>
            </a:endParaRPr>
          </a:p>
        </p:txBody>
      </p:sp>
      <p:pic>
        <p:nvPicPr>
          <p:cNvPr id="10" name="Picture 9" descr="Screen Shot 2017-04-04 at 12.05.24 PM.png"/>
          <p:cNvPicPr>
            <a:picLocks noChangeAspect="1"/>
          </p:cNvPicPr>
          <p:nvPr userDrawn="1"/>
        </p:nvPicPr>
        <p:blipFill rotWithShape="1">
          <a:blip r:embed="rId2">
            <a:extLst>
              <a:ext uri="{28A0092B-C50C-407E-A947-70E740481C1C}">
                <a14:useLocalDpi xmlns:a14="http://schemas.microsoft.com/office/drawing/2010/main" val="0"/>
              </a:ext>
            </a:extLst>
          </a:blip>
          <a:srcRect t="8503" r="87225" b="34735"/>
          <a:stretch/>
        </p:blipFill>
        <p:spPr>
          <a:xfrm>
            <a:off x="115491" y="5326956"/>
            <a:ext cx="1967305" cy="1392072"/>
          </a:xfrm>
          <a:prstGeom prst="rect">
            <a:avLst/>
          </a:prstGeom>
        </p:spPr>
      </p:pic>
      <p:pic>
        <p:nvPicPr>
          <p:cNvPr id="12" name="Picture 11" descr="Screen Shot 2017-04-04 at 12.39.38 PM.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168779" y="5103190"/>
            <a:ext cx="1547223" cy="1589613"/>
          </a:xfrm>
          <a:prstGeom prst="rect">
            <a:avLst/>
          </a:prstGeom>
        </p:spPr>
      </p:pic>
      <p:pic>
        <p:nvPicPr>
          <p:cNvPr id="14" name="Picture 13" descr="Screen Shot 2017-04-04 at 11.59.34 AM.png"/>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383211" y="5326956"/>
            <a:ext cx="1543110" cy="1277888"/>
          </a:xfrm>
          <a:prstGeom prst="rect">
            <a:avLst/>
          </a:prstGeom>
        </p:spPr>
      </p:pic>
      <p:pic>
        <p:nvPicPr>
          <p:cNvPr id="17" name="Picture 16"/>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4016838" y="1035692"/>
            <a:ext cx="1227740" cy="1142083"/>
          </a:xfrm>
          <a:prstGeom prst="rect">
            <a:avLst/>
          </a:prstGeom>
        </p:spPr>
      </p:pic>
      <p:pic>
        <p:nvPicPr>
          <p:cNvPr id="28" name="Picture 27"/>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6442320" y="5152760"/>
            <a:ext cx="594360" cy="1490472"/>
          </a:xfrm>
          <a:prstGeom prst="rect">
            <a:avLst/>
          </a:prstGeom>
        </p:spPr>
      </p:pic>
      <p:sp>
        <p:nvSpPr>
          <p:cNvPr id="13" name="Title 15"/>
          <p:cNvSpPr>
            <a:spLocks noGrp="1"/>
          </p:cNvSpPr>
          <p:nvPr>
            <p:ph type="title" hasCustomPrompt="1"/>
          </p:nvPr>
        </p:nvSpPr>
        <p:spPr>
          <a:xfrm>
            <a:off x="1252092" y="2461143"/>
            <a:ext cx="6742224" cy="1223282"/>
          </a:xfrm>
        </p:spPr>
        <p:txBody>
          <a:bodyPr>
            <a:noAutofit/>
          </a:bodyPr>
          <a:lstStyle>
            <a:lvl1pPr algn="ctr">
              <a:defRPr sz="4400" b="1" baseline="0">
                <a:solidFill>
                  <a:srgbClr val="67B034"/>
                </a:solidFill>
                <a:latin typeface="Arial" charset="0"/>
                <a:ea typeface="Arial" charset="0"/>
                <a:cs typeface="Arial" charset="0"/>
              </a:defRPr>
            </a:lvl1pPr>
          </a:lstStyle>
          <a:p>
            <a:r>
              <a:rPr lang="en-US" dirty="0" smtClean="0"/>
              <a:t>In-Class </a:t>
            </a:r>
            <a:br>
              <a:rPr lang="en-US" dirty="0" smtClean="0"/>
            </a:br>
            <a:r>
              <a:rPr lang="en-US" dirty="0" smtClean="0"/>
              <a:t>Activity</a:t>
            </a:r>
            <a:endParaRPr lang="en-US" dirty="0"/>
          </a:p>
        </p:txBody>
      </p:sp>
    </p:spTree>
    <p:extLst>
      <p:ext uri="{BB962C8B-B14F-4D97-AF65-F5344CB8AC3E}">
        <p14:creationId xmlns:p14="http://schemas.microsoft.com/office/powerpoint/2010/main" val="4005581362"/>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log Post">
    <p:spTree>
      <p:nvGrpSpPr>
        <p:cNvPr id="1" name=""/>
        <p:cNvGrpSpPr/>
        <p:nvPr/>
      </p:nvGrpSpPr>
      <p:grpSpPr>
        <a:xfrm>
          <a:off x="0" y="0"/>
          <a:ext cx="0" cy="0"/>
          <a:chOff x="0" y="0"/>
          <a:chExt cx="0" cy="0"/>
        </a:xfrm>
      </p:grpSpPr>
      <p:sp>
        <p:nvSpPr>
          <p:cNvPr id="4" name="Rectangle 3"/>
          <p:cNvSpPr/>
          <p:nvPr userDrawn="1"/>
        </p:nvSpPr>
        <p:spPr>
          <a:xfrm>
            <a:off x="0" y="0"/>
            <a:ext cx="9144000" cy="6858000"/>
          </a:xfrm>
          <a:prstGeom prst="rect">
            <a:avLst/>
          </a:prstGeom>
          <a:solidFill>
            <a:srgbClr val="E1E0DF"/>
          </a:solidFill>
          <a:ln w="76200" cmpd="sng">
            <a:solidFill>
              <a:srgbClr val="D33826"/>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pic>
        <p:nvPicPr>
          <p:cNvPr id="5" name="Picture 4" descr="Screen Shot 2017-04-04 at 11.59.34 AM.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7573" y="5464665"/>
            <a:ext cx="1543110" cy="1277888"/>
          </a:xfrm>
          <a:prstGeom prst="rect">
            <a:avLst/>
          </a:prstGeom>
        </p:spPr>
      </p:pic>
      <p:sp>
        <p:nvSpPr>
          <p:cNvPr id="3" name="Text Placeholder 2"/>
          <p:cNvSpPr>
            <a:spLocks noGrp="1"/>
          </p:cNvSpPr>
          <p:nvPr>
            <p:ph type="body" sz="quarter" idx="10"/>
          </p:nvPr>
        </p:nvSpPr>
        <p:spPr>
          <a:xfrm>
            <a:off x="390525" y="484188"/>
            <a:ext cx="8323263" cy="4706937"/>
          </a:xfrm>
          <a:prstGeom prst="rect">
            <a:avLst/>
          </a:prstGeom>
        </p:spPr>
        <p:txBody>
          <a:bodyPr/>
          <a:lstStyle>
            <a:lvl1pPr>
              <a:defRPr sz="3000">
                <a:latin typeface="Arial" charset="0"/>
                <a:ea typeface="Arial" charset="0"/>
                <a:cs typeface="Arial" charset="0"/>
              </a:defRPr>
            </a:lvl1pPr>
            <a:lvl2pPr marL="742950" indent="-285750">
              <a:buFont typeface="Courier New" charset="0"/>
              <a:buChar char="o"/>
              <a:defRPr>
                <a:latin typeface="Arial" charset="0"/>
                <a:ea typeface="Arial" charset="0"/>
                <a:cs typeface="Arial" charset="0"/>
              </a:defRPr>
            </a:lvl2pPr>
            <a:lvl3pPr>
              <a:defRPr>
                <a:latin typeface="Arial" charset="0"/>
                <a:ea typeface="Arial" charset="0"/>
                <a:cs typeface="Arial" charset="0"/>
              </a:defRPr>
            </a:lvl3pPr>
            <a:lvl4pPr>
              <a:defRPr>
                <a:latin typeface="Arial" charset="0"/>
                <a:ea typeface="Arial" charset="0"/>
                <a:cs typeface="Arial" charset="0"/>
              </a:defRPr>
            </a:lvl4pPr>
            <a:lvl5pPr>
              <a:defRPr>
                <a:latin typeface="Arial" charset="0"/>
                <a:ea typeface="Arial" charset="0"/>
                <a:cs typeface="Arial"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 name="Title 1"/>
          <p:cNvSpPr>
            <a:spLocks noGrp="1"/>
          </p:cNvSpPr>
          <p:nvPr>
            <p:ph type="title" hasCustomPrompt="1"/>
          </p:nvPr>
        </p:nvSpPr>
        <p:spPr>
          <a:xfrm>
            <a:off x="1778255" y="5453062"/>
            <a:ext cx="7190933" cy="1143000"/>
          </a:xfrm>
        </p:spPr>
        <p:txBody>
          <a:bodyPr>
            <a:noAutofit/>
          </a:bodyPr>
          <a:lstStyle>
            <a:lvl1pPr algn="l">
              <a:defRPr sz="4000" b="1">
                <a:solidFill>
                  <a:srgbClr val="DF4E33"/>
                </a:solidFill>
                <a:latin typeface="Arial" charset="0"/>
                <a:ea typeface="Arial" charset="0"/>
                <a:cs typeface="Arial" charset="0"/>
              </a:defRPr>
            </a:lvl1pPr>
          </a:lstStyle>
          <a:p>
            <a:r>
              <a:rPr lang="en-US" dirty="0" smtClean="0"/>
              <a:t>Everyday Research Methods</a:t>
            </a:r>
            <a:endParaRPr lang="en-US" dirty="0"/>
          </a:p>
        </p:txBody>
      </p:sp>
    </p:spTree>
    <p:extLst>
      <p:ext uri="{BB962C8B-B14F-4D97-AF65-F5344CB8AC3E}">
        <p14:creationId xmlns:p14="http://schemas.microsoft.com/office/powerpoint/2010/main" val="3325273958"/>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Work it through">
    <p:spTree>
      <p:nvGrpSpPr>
        <p:cNvPr id="1" name=""/>
        <p:cNvGrpSpPr/>
        <p:nvPr/>
      </p:nvGrpSpPr>
      <p:grpSpPr>
        <a:xfrm>
          <a:off x="0" y="0"/>
          <a:ext cx="0" cy="0"/>
          <a:chOff x="0" y="0"/>
          <a:chExt cx="0" cy="0"/>
        </a:xfrm>
      </p:grpSpPr>
      <p:pic>
        <p:nvPicPr>
          <p:cNvPr id="3" name="Picture 2" descr="Screen Shot 2017-04-04 at 11.54.28 AM.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2584343" cy="1905000"/>
          </a:xfrm>
          <a:prstGeom prst="rect">
            <a:avLst/>
          </a:prstGeom>
        </p:spPr>
      </p:pic>
      <p:pic>
        <p:nvPicPr>
          <p:cNvPr id="4" name="Picture 3" descr="Screen Shot 2017-04-04 at 11.52.41 AM.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1905000"/>
            <a:ext cx="9144000" cy="4953000"/>
          </a:xfrm>
          <a:prstGeom prst="rect">
            <a:avLst/>
          </a:prstGeom>
        </p:spPr>
      </p:pic>
      <p:pic>
        <p:nvPicPr>
          <p:cNvPr id="5" name="Picture 4" descr="Screen Shot 2017-04-04 at 11.55.45 AM.png"/>
          <p:cNvPicPr>
            <a:picLocks noChangeAspect="1"/>
          </p:cNvPicPr>
          <p:nvPr userDrawn="1"/>
        </p:nvPicPr>
        <p:blipFill rotWithShape="1">
          <a:blip r:embed="rId4">
            <a:extLst>
              <a:ext uri="{28A0092B-C50C-407E-A947-70E740481C1C}">
                <a14:useLocalDpi xmlns:a14="http://schemas.microsoft.com/office/drawing/2010/main" val="0"/>
              </a:ext>
            </a:extLst>
          </a:blip>
          <a:srcRect t="4257" r="11542"/>
          <a:stretch/>
        </p:blipFill>
        <p:spPr>
          <a:xfrm>
            <a:off x="2584343" y="0"/>
            <a:ext cx="6559658" cy="1905000"/>
          </a:xfrm>
          <a:prstGeom prst="rect">
            <a:avLst/>
          </a:prstGeom>
        </p:spPr>
      </p:pic>
    </p:spTree>
    <p:extLst>
      <p:ext uri="{BB962C8B-B14F-4D97-AF65-F5344CB8AC3E}">
        <p14:creationId xmlns:p14="http://schemas.microsoft.com/office/powerpoint/2010/main" val="1608767243"/>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9"/>
          <p:cNvSpPr>
            <a:spLocks noGrp="1" noChangeArrowheads="1"/>
          </p:cNvSpPr>
          <p:nvPr>
            <p:ph type="dt" sz="half" idx="10"/>
          </p:nvPr>
        </p:nvSpPr>
        <p:spPr>
          <a:ln/>
        </p:spPr>
        <p:txBody>
          <a:bodyPr/>
          <a:lstStyle>
            <a:lvl1pPr>
              <a:defRPr/>
            </a:lvl1pPr>
          </a:lstStyle>
          <a:p>
            <a:pPr>
              <a:defRPr/>
            </a:pPr>
            <a:endParaRPr lang="en-US"/>
          </a:p>
        </p:txBody>
      </p:sp>
      <p:sp>
        <p:nvSpPr>
          <p:cNvPr id="5" name="Rectangle 70"/>
          <p:cNvSpPr>
            <a:spLocks noGrp="1" noChangeArrowheads="1"/>
          </p:cNvSpPr>
          <p:nvPr>
            <p:ph type="ftr" sz="quarter" idx="11"/>
          </p:nvPr>
        </p:nvSpPr>
        <p:spPr>
          <a:ln/>
        </p:spPr>
        <p:txBody>
          <a:bodyPr/>
          <a:lstStyle>
            <a:lvl1pPr>
              <a:defRPr/>
            </a:lvl1pPr>
          </a:lstStyle>
          <a:p>
            <a:pPr>
              <a:defRPr/>
            </a:pPr>
            <a:endParaRPr lang="en-US"/>
          </a:p>
        </p:txBody>
      </p:sp>
      <p:sp>
        <p:nvSpPr>
          <p:cNvPr id="6" name="Rectangle 71"/>
          <p:cNvSpPr>
            <a:spLocks noGrp="1" noChangeArrowheads="1"/>
          </p:cNvSpPr>
          <p:nvPr>
            <p:ph type="sldNum" sz="quarter" idx="12"/>
          </p:nvPr>
        </p:nvSpPr>
        <p:spPr>
          <a:ln/>
        </p:spPr>
        <p:txBody>
          <a:bodyPr/>
          <a:lstStyle>
            <a:lvl1pPr>
              <a:defRPr/>
            </a:lvl1pPr>
          </a:lstStyle>
          <a:p>
            <a:pPr>
              <a:defRPr/>
            </a:pPr>
            <a:fld id="{F12963CC-5536-4E1C-8081-0134EEA62772}" type="slidenum">
              <a:rPr lang="en-US" altLang="en-US"/>
              <a:pPr>
                <a:defRPr/>
              </a:pPr>
              <a:t>‹#›</a:t>
            </a:fld>
            <a:endParaRPr lang="en-US" altLang="en-US"/>
          </a:p>
        </p:txBody>
      </p:sp>
    </p:spTree>
    <p:extLst>
      <p:ext uri="{BB962C8B-B14F-4D97-AF65-F5344CB8AC3E}">
        <p14:creationId xmlns:p14="http://schemas.microsoft.com/office/powerpoint/2010/main" val="239816457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HAPTER OPENER">
    <p:spTree>
      <p:nvGrpSpPr>
        <p:cNvPr id="1" name=""/>
        <p:cNvGrpSpPr/>
        <p:nvPr/>
      </p:nvGrpSpPr>
      <p:grpSpPr>
        <a:xfrm>
          <a:off x="0" y="0"/>
          <a:ext cx="0" cy="0"/>
          <a:chOff x="0" y="0"/>
          <a:chExt cx="0" cy="0"/>
        </a:xfrm>
      </p:grpSpPr>
      <p:sp>
        <p:nvSpPr>
          <p:cNvPr id="5" name="Title 4"/>
          <p:cNvSpPr>
            <a:spLocks noGrp="1"/>
          </p:cNvSpPr>
          <p:nvPr>
            <p:ph type="title"/>
          </p:nvPr>
        </p:nvSpPr>
        <p:spPr>
          <a:xfrm>
            <a:off x="5139691" y="17231"/>
            <a:ext cx="4004310" cy="2309109"/>
          </a:xfrm>
        </p:spPr>
        <p:txBody>
          <a:bodyPr/>
          <a:lstStyle>
            <a:lvl1pPr algn="l">
              <a:defRPr>
                <a:solidFill>
                  <a:schemeClr val="accent1"/>
                </a:solidFill>
              </a:defRPr>
            </a:lvl1pPr>
          </a:lstStyle>
          <a:p>
            <a:r>
              <a:rPr lang="en-US" dirty="0" smtClean="0"/>
              <a:t>Click to edit Master title style</a:t>
            </a:r>
            <a:endParaRPr lang="en-US" dirty="0"/>
          </a:p>
        </p:txBody>
      </p:sp>
      <p:sp>
        <p:nvSpPr>
          <p:cNvPr id="9" name="Text Placeholder 8"/>
          <p:cNvSpPr>
            <a:spLocks noGrp="1"/>
          </p:cNvSpPr>
          <p:nvPr>
            <p:ph type="body" sz="quarter" idx="11" hasCustomPrompt="1"/>
          </p:nvPr>
        </p:nvSpPr>
        <p:spPr>
          <a:xfrm>
            <a:off x="5115796" y="5876366"/>
            <a:ext cx="4028203" cy="961544"/>
          </a:xfrm>
          <a:prstGeom prst="rect">
            <a:avLst/>
          </a:prstGeom>
          <a:solidFill>
            <a:schemeClr val="accent1"/>
          </a:solidFill>
          <a:ln>
            <a:solidFill>
              <a:schemeClr val="accent1"/>
            </a:solidFill>
          </a:ln>
        </p:spPr>
        <p:txBody>
          <a:bodyPr/>
          <a:lstStyle>
            <a:lvl1pPr marL="0" indent="0" algn="ctr">
              <a:buNone/>
              <a:defRPr sz="5400">
                <a:solidFill>
                  <a:schemeClr val="bg1"/>
                </a:solidFill>
                <a:latin typeface="Arial" charset="0"/>
                <a:ea typeface="Arial" charset="0"/>
                <a:cs typeface="Arial" charset="0"/>
              </a:defRPr>
            </a:lvl1pPr>
          </a:lstStyle>
          <a:p>
            <a:pPr lvl="0"/>
            <a:r>
              <a:rPr lang="en-US" dirty="0" smtClean="0"/>
              <a:t>PART I</a:t>
            </a:r>
            <a:endParaRPr lang="en-US" dirty="0"/>
          </a:p>
        </p:txBody>
      </p:sp>
      <p:pic>
        <p:nvPicPr>
          <p:cNvPr id="3" name="Picture 2" descr="Cover.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71566" y="213894"/>
            <a:ext cx="4874735" cy="5561261"/>
          </a:xfrm>
          <a:prstGeom prst="rect">
            <a:avLst/>
          </a:prstGeom>
        </p:spPr>
      </p:pic>
    </p:spTree>
    <p:extLst>
      <p:ext uri="{BB962C8B-B14F-4D97-AF65-F5344CB8AC3E}">
        <p14:creationId xmlns:p14="http://schemas.microsoft.com/office/powerpoint/2010/main" val="1652121298"/>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9"/>
          <p:cNvSpPr>
            <a:spLocks noGrp="1" noChangeArrowheads="1"/>
          </p:cNvSpPr>
          <p:nvPr>
            <p:ph type="dt" sz="half" idx="10"/>
          </p:nvPr>
        </p:nvSpPr>
        <p:spPr>
          <a:ln/>
        </p:spPr>
        <p:txBody>
          <a:bodyPr/>
          <a:lstStyle>
            <a:lvl1pPr>
              <a:defRPr/>
            </a:lvl1pPr>
          </a:lstStyle>
          <a:p>
            <a:pPr>
              <a:defRPr/>
            </a:pPr>
            <a:endParaRPr lang="en-US"/>
          </a:p>
        </p:txBody>
      </p:sp>
      <p:sp>
        <p:nvSpPr>
          <p:cNvPr id="5" name="Rectangle 70"/>
          <p:cNvSpPr>
            <a:spLocks noGrp="1" noChangeArrowheads="1"/>
          </p:cNvSpPr>
          <p:nvPr>
            <p:ph type="ftr" sz="quarter" idx="11"/>
          </p:nvPr>
        </p:nvSpPr>
        <p:spPr>
          <a:ln/>
        </p:spPr>
        <p:txBody>
          <a:bodyPr/>
          <a:lstStyle>
            <a:lvl1pPr>
              <a:defRPr/>
            </a:lvl1pPr>
          </a:lstStyle>
          <a:p>
            <a:pPr>
              <a:defRPr/>
            </a:pPr>
            <a:endParaRPr lang="en-US"/>
          </a:p>
        </p:txBody>
      </p:sp>
      <p:sp>
        <p:nvSpPr>
          <p:cNvPr id="6" name="Rectangle 71"/>
          <p:cNvSpPr>
            <a:spLocks noGrp="1" noChangeArrowheads="1"/>
          </p:cNvSpPr>
          <p:nvPr>
            <p:ph type="sldNum" sz="quarter" idx="12"/>
          </p:nvPr>
        </p:nvSpPr>
        <p:spPr>
          <a:ln/>
        </p:spPr>
        <p:txBody>
          <a:bodyPr/>
          <a:lstStyle>
            <a:lvl1pPr>
              <a:defRPr/>
            </a:lvl1pPr>
          </a:lstStyle>
          <a:p>
            <a:pPr>
              <a:defRPr/>
            </a:pPr>
            <a:fld id="{F12963CC-5536-4E1C-8081-0134EEA62772}" type="slidenum">
              <a:rPr lang="en-US" altLang="en-US"/>
              <a:pPr>
                <a:defRPr/>
              </a:pPr>
              <a:t>‹#›</a:t>
            </a:fld>
            <a:endParaRPr lang="en-US" altLang="en-US"/>
          </a:p>
        </p:txBody>
      </p:sp>
    </p:spTree>
    <p:extLst>
      <p:ext uri="{BB962C8B-B14F-4D97-AF65-F5344CB8AC3E}">
        <p14:creationId xmlns:p14="http://schemas.microsoft.com/office/powerpoint/2010/main" val="14015982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Overview">
    <p:spTree>
      <p:nvGrpSpPr>
        <p:cNvPr id="1" name=""/>
        <p:cNvGrpSpPr/>
        <p:nvPr/>
      </p:nvGrpSpPr>
      <p:grpSpPr>
        <a:xfrm>
          <a:off x="0" y="0"/>
          <a:ext cx="0" cy="0"/>
          <a:chOff x="0" y="0"/>
          <a:chExt cx="0" cy="0"/>
        </a:xfrm>
      </p:grpSpPr>
      <p:sp>
        <p:nvSpPr>
          <p:cNvPr id="8" name="TextBox 7"/>
          <p:cNvSpPr txBox="1"/>
          <p:nvPr/>
        </p:nvSpPr>
        <p:spPr>
          <a:xfrm>
            <a:off x="87580" y="5490976"/>
            <a:ext cx="8918273" cy="646331"/>
          </a:xfrm>
          <a:prstGeom prst="rect">
            <a:avLst/>
          </a:prstGeom>
          <a:solidFill>
            <a:srgbClr val="E1E0DF"/>
          </a:solidFill>
          <a:ln w="76200" cmpd="sng">
            <a:solidFill>
              <a:schemeClr val="bg1"/>
            </a:solidFill>
          </a:ln>
        </p:spPr>
        <p:txBody>
          <a:bodyPr wrap="square" rtlCol="0">
            <a:spAutoFit/>
          </a:bodyPr>
          <a:lstStyle/>
          <a:p>
            <a:endParaRPr lang="en-US" sz="3600" b="1" baseline="0" dirty="0" smtClean="0">
              <a:solidFill>
                <a:srgbClr val="139B86"/>
              </a:solidFill>
              <a:latin typeface="Arial"/>
              <a:cs typeface="Arial"/>
            </a:endParaRPr>
          </a:p>
        </p:txBody>
      </p:sp>
      <p:cxnSp>
        <p:nvCxnSpPr>
          <p:cNvPr id="17" name="Straight Connector 16"/>
          <p:cNvCxnSpPr/>
          <p:nvPr/>
        </p:nvCxnSpPr>
        <p:spPr>
          <a:xfrm>
            <a:off x="439476" y="1423321"/>
            <a:ext cx="1684362" cy="0"/>
          </a:xfrm>
          <a:prstGeom prst="line">
            <a:avLst/>
          </a:prstGeom>
          <a:ln w="76200" cmpd="sng">
            <a:solidFill>
              <a:srgbClr val="139B86"/>
            </a:solidFill>
          </a:ln>
          <a:effectLst/>
        </p:spPr>
        <p:style>
          <a:lnRef idx="3">
            <a:schemeClr val="dk1"/>
          </a:lnRef>
          <a:fillRef idx="0">
            <a:schemeClr val="dk1"/>
          </a:fillRef>
          <a:effectRef idx="2">
            <a:schemeClr val="dk1"/>
          </a:effectRef>
          <a:fontRef idx="minor">
            <a:schemeClr val="tx1"/>
          </a:fontRef>
        </p:style>
      </p:cxnSp>
      <p:sp>
        <p:nvSpPr>
          <p:cNvPr id="10" name="TextBox 9"/>
          <p:cNvSpPr txBox="1"/>
          <p:nvPr userDrawn="1"/>
        </p:nvSpPr>
        <p:spPr>
          <a:xfrm>
            <a:off x="87580" y="5490976"/>
            <a:ext cx="8918273" cy="646331"/>
          </a:xfrm>
          <a:prstGeom prst="rect">
            <a:avLst/>
          </a:prstGeom>
          <a:solidFill>
            <a:srgbClr val="E7E6E5"/>
          </a:solidFill>
          <a:ln w="76200" cmpd="sng">
            <a:solidFill>
              <a:schemeClr val="bg1"/>
            </a:solidFill>
          </a:ln>
        </p:spPr>
        <p:txBody>
          <a:bodyPr wrap="square" rtlCol="0">
            <a:spAutoFit/>
          </a:bodyPr>
          <a:lstStyle/>
          <a:p>
            <a:endParaRPr lang="en-US" sz="3600" b="1" baseline="0" dirty="0" smtClean="0">
              <a:solidFill>
                <a:srgbClr val="139B86"/>
              </a:solidFill>
              <a:latin typeface="Arial"/>
              <a:cs typeface="Arial"/>
            </a:endParaRPr>
          </a:p>
        </p:txBody>
      </p:sp>
      <p:cxnSp>
        <p:nvCxnSpPr>
          <p:cNvPr id="14" name="Straight Connector 13"/>
          <p:cNvCxnSpPr/>
          <p:nvPr userDrawn="1"/>
        </p:nvCxnSpPr>
        <p:spPr>
          <a:xfrm>
            <a:off x="439476" y="1423321"/>
            <a:ext cx="1684362" cy="0"/>
          </a:xfrm>
          <a:prstGeom prst="line">
            <a:avLst/>
          </a:prstGeom>
          <a:ln w="76200" cmpd="sng">
            <a:solidFill>
              <a:schemeClr val="accent1"/>
            </a:solidFill>
          </a:ln>
          <a:effectLst/>
        </p:spPr>
        <p:style>
          <a:lnRef idx="3">
            <a:schemeClr val="dk1"/>
          </a:lnRef>
          <a:fillRef idx="0">
            <a:schemeClr val="dk1"/>
          </a:fillRef>
          <a:effectRef idx="2">
            <a:schemeClr val="dk1"/>
          </a:effectRef>
          <a:fontRef idx="minor">
            <a:schemeClr val="tx1"/>
          </a:fontRef>
        </p:style>
      </p:cxnSp>
      <p:sp>
        <p:nvSpPr>
          <p:cNvPr id="3" name="Title 2"/>
          <p:cNvSpPr>
            <a:spLocks noGrp="1"/>
          </p:cNvSpPr>
          <p:nvPr>
            <p:ph type="title" hasCustomPrompt="1"/>
          </p:nvPr>
        </p:nvSpPr>
        <p:spPr>
          <a:xfrm>
            <a:off x="439476" y="180509"/>
            <a:ext cx="8229600" cy="1143000"/>
          </a:xfrm>
        </p:spPr>
        <p:txBody>
          <a:bodyPr>
            <a:noAutofit/>
          </a:bodyPr>
          <a:lstStyle>
            <a:lvl1pPr algn="l">
              <a:defRPr sz="5000" b="1">
                <a:solidFill>
                  <a:schemeClr val="accent1"/>
                </a:solidFill>
                <a:latin typeface="Arial" charset="0"/>
                <a:ea typeface="Arial" charset="0"/>
                <a:cs typeface="Arial" charset="0"/>
              </a:defRPr>
            </a:lvl1pPr>
          </a:lstStyle>
          <a:p>
            <a:r>
              <a:rPr lang="en-US" dirty="0" smtClean="0"/>
              <a:t>Section Overview Slide</a:t>
            </a:r>
            <a:endParaRPr lang="en-US" dirty="0"/>
          </a:p>
        </p:txBody>
      </p:sp>
      <p:sp>
        <p:nvSpPr>
          <p:cNvPr id="5" name="Text Placeholder 4"/>
          <p:cNvSpPr>
            <a:spLocks noGrp="1"/>
          </p:cNvSpPr>
          <p:nvPr>
            <p:ph type="body" sz="quarter" idx="10"/>
          </p:nvPr>
        </p:nvSpPr>
        <p:spPr>
          <a:xfrm>
            <a:off x="439738" y="1693863"/>
            <a:ext cx="8229600" cy="36449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692050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Overview_Text and Photo">
    <p:spTree>
      <p:nvGrpSpPr>
        <p:cNvPr id="1" name=""/>
        <p:cNvGrpSpPr/>
        <p:nvPr/>
      </p:nvGrpSpPr>
      <p:grpSpPr>
        <a:xfrm>
          <a:off x="0" y="0"/>
          <a:ext cx="0" cy="0"/>
          <a:chOff x="0" y="0"/>
          <a:chExt cx="0" cy="0"/>
        </a:xfrm>
      </p:grpSpPr>
      <p:sp>
        <p:nvSpPr>
          <p:cNvPr id="8" name="TextBox 7"/>
          <p:cNvSpPr txBox="1"/>
          <p:nvPr/>
        </p:nvSpPr>
        <p:spPr>
          <a:xfrm>
            <a:off x="87580" y="5490976"/>
            <a:ext cx="4892633" cy="646331"/>
          </a:xfrm>
          <a:prstGeom prst="rect">
            <a:avLst/>
          </a:prstGeom>
          <a:solidFill>
            <a:srgbClr val="E1E0DF"/>
          </a:solidFill>
          <a:ln w="76200" cmpd="sng">
            <a:solidFill>
              <a:schemeClr val="bg1"/>
            </a:solidFill>
          </a:ln>
        </p:spPr>
        <p:txBody>
          <a:bodyPr wrap="square" rtlCol="0">
            <a:spAutoFit/>
          </a:bodyPr>
          <a:lstStyle/>
          <a:p>
            <a:endParaRPr lang="en-US" sz="3600" b="1" baseline="0" dirty="0" smtClean="0">
              <a:solidFill>
                <a:srgbClr val="139B86"/>
              </a:solidFill>
              <a:latin typeface="Arial"/>
              <a:cs typeface="Arial"/>
            </a:endParaRPr>
          </a:p>
        </p:txBody>
      </p:sp>
      <p:cxnSp>
        <p:nvCxnSpPr>
          <p:cNvPr id="17" name="Straight Connector 16"/>
          <p:cNvCxnSpPr/>
          <p:nvPr/>
        </p:nvCxnSpPr>
        <p:spPr>
          <a:xfrm>
            <a:off x="439476" y="1423321"/>
            <a:ext cx="1684362" cy="0"/>
          </a:xfrm>
          <a:prstGeom prst="line">
            <a:avLst/>
          </a:prstGeom>
          <a:ln w="76200" cmpd="sng">
            <a:solidFill>
              <a:srgbClr val="139B86"/>
            </a:solidFill>
          </a:ln>
          <a:effectLst/>
        </p:spPr>
        <p:style>
          <a:lnRef idx="3">
            <a:schemeClr val="dk1"/>
          </a:lnRef>
          <a:fillRef idx="0">
            <a:schemeClr val="dk1"/>
          </a:fillRef>
          <a:effectRef idx="2">
            <a:schemeClr val="dk1"/>
          </a:effectRef>
          <a:fontRef idx="minor">
            <a:schemeClr val="tx1"/>
          </a:fontRef>
        </p:style>
      </p:cxnSp>
      <p:sp>
        <p:nvSpPr>
          <p:cNvPr id="10" name="TextBox 9"/>
          <p:cNvSpPr txBox="1"/>
          <p:nvPr userDrawn="1"/>
        </p:nvSpPr>
        <p:spPr>
          <a:xfrm>
            <a:off x="87580" y="5490976"/>
            <a:ext cx="4892633" cy="646331"/>
          </a:xfrm>
          <a:prstGeom prst="rect">
            <a:avLst/>
          </a:prstGeom>
          <a:solidFill>
            <a:srgbClr val="E7E6E5"/>
          </a:solidFill>
          <a:ln w="76200" cmpd="sng">
            <a:solidFill>
              <a:schemeClr val="bg1"/>
            </a:solidFill>
          </a:ln>
        </p:spPr>
        <p:txBody>
          <a:bodyPr wrap="square" rtlCol="0">
            <a:spAutoFit/>
          </a:bodyPr>
          <a:lstStyle/>
          <a:p>
            <a:endParaRPr lang="en-US" sz="3600" b="1" baseline="0" dirty="0" smtClean="0">
              <a:solidFill>
                <a:srgbClr val="139B86"/>
              </a:solidFill>
              <a:latin typeface="Arial"/>
              <a:cs typeface="Arial"/>
            </a:endParaRPr>
          </a:p>
        </p:txBody>
      </p:sp>
      <p:cxnSp>
        <p:nvCxnSpPr>
          <p:cNvPr id="14" name="Straight Connector 13"/>
          <p:cNvCxnSpPr/>
          <p:nvPr userDrawn="1"/>
        </p:nvCxnSpPr>
        <p:spPr>
          <a:xfrm>
            <a:off x="439476" y="1423321"/>
            <a:ext cx="1684362" cy="0"/>
          </a:xfrm>
          <a:prstGeom prst="line">
            <a:avLst/>
          </a:prstGeom>
          <a:ln w="76200" cmpd="sng">
            <a:solidFill>
              <a:schemeClr val="accent1"/>
            </a:solidFill>
          </a:ln>
          <a:effectLst/>
        </p:spPr>
        <p:style>
          <a:lnRef idx="3">
            <a:schemeClr val="dk1"/>
          </a:lnRef>
          <a:fillRef idx="0">
            <a:schemeClr val="dk1"/>
          </a:fillRef>
          <a:effectRef idx="2">
            <a:schemeClr val="dk1"/>
          </a:effectRef>
          <a:fontRef idx="minor">
            <a:schemeClr val="tx1"/>
          </a:fontRef>
        </p:style>
      </p:cxnSp>
      <p:sp>
        <p:nvSpPr>
          <p:cNvPr id="5" name="Picture Placeholder 4"/>
          <p:cNvSpPr>
            <a:spLocks noGrp="1"/>
          </p:cNvSpPr>
          <p:nvPr>
            <p:ph type="pic" sz="quarter" idx="10"/>
          </p:nvPr>
        </p:nvSpPr>
        <p:spPr>
          <a:xfrm>
            <a:off x="4979988" y="1355725"/>
            <a:ext cx="3962400" cy="4682004"/>
          </a:xfrm>
          <a:prstGeom prst="rect">
            <a:avLst/>
          </a:prstGeom>
        </p:spPr>
        <p:txBody>
          <a:bodyPr/>
          <a:lstStyle/>
          <a:p>
            <a:endParaRPr lang="en-US" dirty="0"/>
          </a:p>
        </p:txBody>
      </p:sp>
      <p:sp>
        <p:nvSpPr>
          <p:cNvPr id="7" name="Text Placeholder 6"/>
          <p:cNvSpPr>
            <a:spLocks noGrp="1"/>
          </p:cNvSpPr>
          <p:nvPr>
            <p:ph type="body" sz="quarter" idx="11"/>
          </p:nvPr>
        </p:nvSpPr>
        <p:spPr>
          <a:xfrm>
            <a:off x="439476" y="1749998"/>
            <a:ext cx="4456113" cy="3603625"/>
          </a:xfrm>
          <a:prstGeom prst="rect">
            <a:avLst/>
          </a:prstGeom>
        </p:spPr>
        <p:txBody>
          <a:bodyPr/>
          <a:lstStyle/>
          <a:p>
            <a:pPr lvl="0"/>
            <a:r>
              <a:rPr lang="en-US"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Title 15"/>
          <p:cNvSpPr>
            <a:spLocks noGrp="1"/>
          </p:cNvSpPr>
          <p:nvPr>
            <p:ph type="title" hasCustomPrompt="1"/>
          </p:nvPr>
        </p:nvSpPr>
        <p:spPr>
          <a:xfrm>
            <a:off x="439476" y="142969"/>
            <a:ext cx="8502912" cy="1143000"/>
          </a:xfrm>
        </p:spPr>
        <p:txBody>
          <a:bodyPr>
            <a:normAutofit/>
          </a:bodyPr>
          <a:lstStyle>
            <a:lvl1pPr algn="l">
              <a:defRPr sz="4000" b="1">
                <a:solidFill>
                  <a:schemeClr val="accent1"/>
                </a:solidFill>
                <a:latin typeface="Arial" charset="0"/>
                <a:ea typeface="Arial" charset="0"/>
                <a:cs typeface="Arial" charset="0"/>
              </a:defRPr>
            </a:lvl1pPr>
          </a:lstStyle>
          <a:p>
            <a:r>
              <a:rPr lang="en-US" dirty="0" smtClean="0"/>
              <a:t>Section Slide with text + photo</a:t>
            </a:r>
            <a:endParaRPr lang="en-US" dirty="0"/>
          </a:p>
        </p:txBody>
      </p:sp>
    </p:spTree>
    <p:extLst>
      <p:ext uri="{BB962C8B-B14F-4D97-AF65-F5344CB8AC3E}">
        <p14:creationId xmlns:p14="http://schemas.microsoft.com/office/powerpoint/2010/main" val="276585005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Overview_2 Content">
    <p:spTree>
      <p:nvGrpSpPr>
        <p:cNvPr id="1" name=""/>
        <p:cNvGrpSpPr/>
        <p:nvPr/>
      </p:nvGrpSpPr>
      <p:grpSpPr>
        <a:xfrm>
          <a:off x="0" y="0"/>
          <a:ext cx="0" cy="0"/>
          <a:chOff x="0" y="0"/>
          <a:chExt cx="0" cy="0"/>
        </a:xfrm>
      </p:grpSpPr>
      <p:sp>
        <p:nvSpPr>
          <p:cNvPr id="8" name="TextBox 7"/>
          <p:cNvSpPr txBox="1"/>
          <p:nvPr/>
        </p:nvSpPr>
        <p:spPr>
          <a:xfrm>
            <a:off x="87580" y="5490976"/>
            <a:ext cx="4892633" cy="646331"/>
          </a:xfrm>
          <a:prstGeom prst="rect">
            <a:avLst/>
          </a:prstGeom>
          <a:solidFill>
            <a:srgbClr val="E1E0DF"/>
          </a:solidFill>
          <a:ln w="76200" cmpd="sng">
            <a:solidFill>
              <a:schemeClr val="bg1"/>
            </a:solidFill>
          </a:ln>
        </p:spPr>
        <p:txBody>
          <a:bodyPr wrap="square" rtlCol="0">
            <a:spAutoFit/>
          </a:bodyPr>
          <a:lstStyle/>
          <a:p>
            <a:endParaRPr lang="en-US" sz="3600" b="1" baseline="0" dirty="0" smtClean="0">
              <a:solidFill>
                <a:srgbClr val="139B86"/>
              </a:solidFill>
              <a:latin typeface="Arial"/>
              <a:cs typeface="Arial"/>
            </a:endParaRPr>
          </a:p>
        </p:txBody>
      </p:sp>
      <p:cxnSp>
        <p:nvCxnSpPr>
          <p:cNvPr id="17" name="Straight Connector 16"/>
          <p:cNvCxnSpPr/>
          <p:nvPr/>
        </p:nvCxnSpPr>
        <p:spPr>
          <a:xfrm>
            <a:off x="439476" y="1423321"/>
            <a:ext cx="1684362" cy="0"/>
          </a:xfrm>
          <a:prstGeom prst="line">
            <a:avLst/>
          </a:prstGeom>
          <a:ln w="76200" cmpd="sng">
            <a:solidFill>
              <a:srgbClr val="139B86"/>
            </a:solidFill>
          </a:ln>
          <a:effectLst/>
        </p:spPr>
        <p:style>
          <a:lnRef idx="3">
            <a:schemeClr val="dk1"/>
          </a:lnRef>
          <a:fillRef idx="0">
            <a:schemeClr val="dk1"/>
          </a:fillRef>
          <a:effectRef idx="2">
            <a:schemeClr val="dk1"/>
          </a:effectRef>
          <a:fontRef idx="minor">
            <a:schemeClr val="tx1"/>
          </a:fontRef>
        </p:style>
      </p:cxnSp>
      <p:sp>
        <p:nvSpPr>
          <p:cNvPr id="10" name="TextBox 9"/>
          <p:cNvSpPr txBox="1"/>
          <p:nvPr userDrawn="1"/>
        </p:nvSpPr>
        <p:spPr>
          <a:xfrm>
            <a:off x="87580" y="5490976"/>
            <a:ext cx="4892633" cy="646331"/>
          </a:xfrm>
          <a:prstGeom prst="rect">
            <a:avLst/>
          </a:prstGeom>
          <a:solidFill>
            <a:srgbClr val="E7E6E5"/>
          </a:solidFill>
          <a:ln w="76200" cmpd="sng">
            <a:solidFill>
              <a:schemeClr val="bg1"/>
            </a:solidFill>
          </a:ln>
        </p:spPr>
        <p:txBody>
          <a:bodyPr wrap="square" rtlCol="0">
            <a:spAutoFit/>
          </a:bodyPr>
          <a:lstStyle/>
          <a:p>
            <a:endParaRPr lang="en-US" sz="3600" b="1" baseline="0" dirty="0" smtClean="0">
              <a:solidFill>
                <a:srgbClr val="139B86"/>
              </a:solidFill>
              <a:latin typeface="Arial"/>
              <a:cs typeface="Arial"/>
            </a:endParaRPr>
          </a:p>
        </p:txBody>
      </p:sp>
      <p:cxnSp>
        <p:nvCxnSpPr>
          <p:cNvPr id="14" name="Straight Connector 13"/>
          <p:cNvCxnSpPr/>
          <p:nvPr userDrawn="1"/>
        </p:nvCxnSpPr>
        <p:spPr>
          <a:xfrm>
            <a:off x="439476" y="1423321"/>
            <a:ext cx="1684362" cy="0"/>
          </a:xfrm>
          <a:prstGeom prst="line">
            <a:avLst/>
          </a:prstGeom>
          <a:ln w="76200" cmpd="sng">
            <a:solidFill>
              <a:schemeClr val="accent1"/>
            </a:solidFill>
          </a:ln>
          <a:effectLst/>
        </p:spPr>
        <p:style>
          <a:lnRef idx="3">
            <a:schemeClr val="dk1"/>
          </a:lnRef>
          <a:fillRef idx="0">
            <a:schemeClr val="dk1"/>
          </a:fillRef>
          <a:effectRef idx="2">
            <a:schemeClr val="dk1"/>
          </a:effectRef>
          <a:fontRef idx="minor">
            <a:schemeClr val="tx1"/>
          </a:fontRef>
        </p:style>
      </p:cxnSp>
      <p:sp>
        <p:nvSpPr>
          <p:cNvPr id="7" name="Text Placeholder 6"/>
          <p:cNvSpPr>
            <a:spLocks noGrp="1"/>
          </p:cNvSpPr>
          <p:nvPr>
            <p:ph type="body" sz="quarter" idx="11"/>
          </p:nvPr>
        </p:nvSpPr>
        <p:spPr>
          <a:xfrm>
            <a:off x="439476" y="1560674"/>
            <a:ext cx="4456113" cy="3792949"/>
          </a:xfrm>
          <a:prstGeom prst="rect">
            <a:avLst/>
          </a:prstGeom>
        </p:spPr>
        <p:txBody>
          <a:bodyPr/>
          <a:lstStyle/>
          <a:p>
            <a:pPr lvl="0"/>
            <a:r>
              <a:rPr lang="en-US"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Title 15"/>
          <p:cNvSpPr>
            <a:spLocks noGrp="1"/>
          </p:cNvSpPr>
          <p:nvPr>
            <p:ph type="title" hasCustomPrompt="1"/>
          </p:nvPr>
        </p:nvSpPr>
        <p:spPr>
          <a:xfrm>
            <a:off x="439476" y="142969"/>
            <a:ext cx="8502912" cy="1143000"/>
          </a:xfrm>
        </p:spPr>
        <p:txBody>
          <a:bodyPr>
            <a:normAutofit/>
          </a:bodyPr>
          <a:lstStyle>
            <a:lvl1pPr algn="l">
              <a:defRPr sz="4000" b="1" baseline="0">
                <a:solidFill>
                  <a:schemeClr val="accent1"/>
                </a:solidFill>
                <a:latin typeface="Arial" charset="0"/>
                <a:ea typeface="Arial" charset="0"/>
                <a:cs typeface="Arial" charset="0"/>
              </a:defRPr>
            </a:lvl1pPr>
          </a:lstStyle>
          <a:p>
            <a:r>
              <a:rPr lang="en-US" dirty="0" smtClean="0"/>
              <a:t>Section Slide with 2 Content</a:t>
            </a:r>
            <a:endParaRPr lang="en-US" dirty="0"/>
          </a:p>
        </p:txBody>
      </p:sp>
      <p:sp>
        <p:nvSpPr>
          <p:cNvPr id="3" name="Content Placeholder 2"/>
          <p:cNvSpPr>
            <a:spLocks noGrp="1"/>
          </p:cNvSpPr>
          <p:nvPr>
            <p:ph sz="quarter" idx="12"/>
          </p:nvPr>
        </p:nvSpPr>
        <p:spPr>
          <a:xfrm>
            <a:off x="5110163" y="1423988"/>
            <a:ext cx="3832225" cy="461327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Photo Slide">
    <p:spTree>
      <p:nvGrpSpPr>
        <p:cNvPr id="1" name=""/>
        <p:cNvGrpSpPr/>
        <p:nvPr/>
      </p:nvGrpSpPr>
      <p:grpSpPr>
        <a:xfrm>
          <a:off x="0" y="0"/>
          <a:ext cx="0" cy="0"/>
          <a:chOff x="0" y="0"/>
          <a:chExt cx="0" cy="0"/>
        </a:xfrm>
      </p:grpSpPr>
      <p:sp>
        <p:nvSpPr>
          <p:cNvPr id="8" name="TextBox 7"/>
          <p:cNvSpPr txBox="1"/>
          <p:nvPr/>
        </p:nvSpPr>
        <p:spPr>
          <a:xfrm>
            <a:off x="87580" y="5490976"/>
            <a:ext cx="4892633" cy="646331"/>
          </a:xfrm>
          <a:prstGeom prst="rect">
            <a:avLst/>
          </a:prstGeom>
          <a:solidFill>
            <a:srgbClr val="E1E0DF"/>
          </a:solidFill>
          <a:ln w="76200" cmpd="sng">
            <a:solidFill>
              <a:schemeClr val="bg1"/>
            </a:solidFill>
          </a:ln>
        </p:spPr>
        <p:txBody>
          <a:bodyPr wrap="square" rtlCol="0">
            <a:spAutoFit/>
          </a:bodyPr>
          <a:lstStyle/>
          <a:p>
            <a:endParaRPr lang="en-US" sz="3600" b="1" baseline="0" dirty="0" smtClean="0">
              <a:solidFill>
                <a:srgbClr val="139B86"/>
              </a:solidFill>
              <a:latin typeface="Arial"/>
              <a:cs typeface="Arial"/>
            </a:endParaRPr>
          </a:p>
        </p:txBody>
      </p:sp>
      <p:cxnSp>
        <p:nvCxnSpPr>
          <p:cNvPr id="17" name="Straight Connector 16"/>
          <p:cNvCxnSpPr/>
          <p:nvPr/>
        </p:nvCxnSpPr>
        <p:spPr>
          <a:xfrm>
            <a:off x="439476" y="1423321"/>
            <a:ext cx="1684362" cy="0"/>
          </a:xfrm>
          <a:prstGeom prst="line">
            <a:avLst/>
          </a:prstGeom>
          <a:ln w="76200" cmpd="sng">
            <a:solidFill>
              <a:srgbClr val="139B86"/>
            </a:solidFill>
          </a:ln>
          <a:effectLst/>
        </p:spPr>
        <p:style>
          <a:lnRef idx="3">
            <a:schemeClr val="dk1"/>
          </a:lnRef>
          <a:fillRef idx="0">
            <a:schemeClr val="dk1"/>
          </a:fillRef>
          <a:effectRef idx="2">
            <a:schemeClr val="dk1"/>
          </a:effectRef>
          <a:fontRef idx="minor">
            <a:schemeClr val="tx1"/>
          </a:fontRef>
        </p:style>
      </p:cxnSp>
      <p:sp>
        <p:nvSpPr>
          <p:cNvPr id="10" name="TextBox 9"/>
          <p:cNvSpPr txBox="1"/>
          <p:nvPr userDrawn="1"/>
        </p:nvSpPr>
        <p:spPr>
          <a:xfrm>
            <a:off x="87580" y="5490976"/>
            <a:ext cx="4892633" cy="646331"/>
          </a:xfrm>
          <a:prstGeom prst="rect">
            <a:avLst/>
          </a:prstGeom>
          <a:solidFill>
            <a:srgbClr val="E7E6E5"/>
          </a:solidFill>
          <a:ln w="76200" cmpd="sng">
            <a:solidFill>
              <a:schemeClr val="bg1"/>
            </a:solidFill>
          </a:ln>
        </p:spPr>
        <p:txBody>
          <a:bodyPr wrap="square" rtlCol="0">
            <a:spAutoFit/>
          </a:bodyPr>
          <a:lstStyle/>
          <a:p>
            <a:endParaRPr lang="en-US" sz="3600" b="1" baseline="0" dirty="0" smtClean="0">
              <a:solidFill>
                <a:srgbClr val="139B86"/>
              </a:solidFill>
              <a:latin typeface="Arial"/>
              <a:cs typeface="Arial"/>
            </a:endParaRPr>
          </a:p>
        </p:txBody>
      </p:sp>
      <p:cxnSp>
        <p:nvCxnSpPr>
          <p:cNvPr id="14" name="Straight Connector 13"/>
          <p:cNvCxnSpPr/>
          <p:nvPr userDrawn="1"/>
        </p:nvCxnSpPr>
        <p:spPr>
          <a:xfrm>
            <a:off x="439476" y="1423321"/>
            <a:ext cx="1684362" cy="0"/>
          </a:xfrm>
          <a:prstGeom prst="line">
            <a:avLst/>
          </a:prstGeom>
          <a:ln w="76200" cmpd="sng">
            <a:solidFill>
              <a:schemeClr val="accent1"/>
            </a:solidFill>
          </a:ln>
          <a:effectLst/>
        </p:spPr>
        <p:style>
          <a:lnRef idx="3">
            <a:schemeClr val="dk1"/>
          </a:lnRef>
          <a:fillRef idx="0">
            <a:schemeClr val="dk1"/>
          </a:fillRef>
          <a:effectRef idx="2">
            <a:schemeClr val="dk1"/>
          </a:effectRef>
          <a:fontRef idx="minor">
            <a:schemeClr val="tx1"/>
          </a:fontRef>
        </p:style>
      </p:cxnSp>
      <p:sp>
        <p:nvSpPr>
          <p:cNvPr id="16" name="Title 15"/>
          <p:cNvSpPr>
            <a:spLocks noGrp="1"/>
          </p:cNvSpPr>
          <p:nvPr>
            <p:ph type="title" hasCustomPrompt="1"/>
          </p:nvPr>
        </p:nvSpPr>
        <p:spPr>
          <a:xfrm>
            <a:off x="439476" y="142969"/>
            <a:ext cx="8502912" cy="1143000"/>
          </a:xfrm>
        </p:spPr>
        <p:txBody>
          <a:bodyPr>
            <a:normAutofit/>
          </a:bodyPr>
          <a:lstStyle>
            <a:lvl1pPr algn="l">
              <a:defRPr sz="4800" b="1">
                <a:solidFill>
                  <a:schemeClr val="accent1"/>
                </a:solidFill>
                <a:latin typeface="Arial" charset="0"/>
                <a:ea typeface="Arial" charset="0"/>
                <a:cs typeface="Arial" charset="0"/>
              </a:defRPr>
            </a:lvl1pPr>
          </a:lstStyle>
          <a:p>
            <a:r>
              <a:rPr lang="en-US" dirty="0" smtClean="0"/>
              <a:t>Photo Only Slide</a:t>
            </a:r>
            <a:endParaRPr lang="en-US" dirty="0"/>
          </a:p>
        </p:txBody>
      </p:sp>
      <p:sp>
        <p:nvSpPr>
          <p:cNvPr id="3" name="Picture Placeholder 2"/>
          <p:cNvSpPr>
            <a:spLocks noGrp="1"/>
          </p:cNvSpPr>
          <p:nvPr>
            <p:ph type="pic" sz="quarter" idx="10"/>
          </p:nvPr>
        </p:nvSpPr>
        <p:spPr>
          <a:xfrm>
            <a:off x="439476" y="1664273"/>
            <a:ext cx="8404225" cy="3689350"/>
          </a:xfrm>
          <a:prstGeom prst="rect">
            <a:avLst/>
          </a:prstGeom>
        </p:spPr>
        <p:txBody>
          <a:bodyPr/>
          <a:lstStyle/>
          <a:p>
            <a:endParaRPr lang="en-US" dirty="0"/>
          </a:p>
        </p:txBody>
      </p:sp>
    </p:spTree>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ecture Conclusion">
    <p:spTree>
      <p:nvGrpSpPr>
        <p:cNvPr id="1" name=""/>
        <p:cNvGrpSpPr/>
        <p:nvPr/>
      </p:nvGrpSpPr>
      <p:grpSpPr>
        <a:xfrm>
          <a:off x="0" y="0"/>
          <a:ext cx="0" cy="0"/>
          <a:chOff x="0" y="0"/>
          <a:chExt cx="0" cy="0"/>
        </a:xfrm>
      </p:grpSpPr>
      <p:cxnSp>
        <p:nvCxnSpPr>
          <p:cNvPr id="15" name="Straight Connector 14"/>
          <p:cNvCxnSpPr/>
          <p:nvPr/>
        </p:nvCxnSpPr>
        <p:spPr>
          <a:xfrm>
            <a:off x="439476" y="1985749"/>
            <a:ext cx="3724310" cy="0"/>
          </a:xfrm>
          <a:prstGeom prst="line">
            <a:avLst/>
          </a:prstGeom>
          <a:ln w="76200" cmpd="sng">
            <a:solidFill>
              <a:srgbClr val="139B86"/>
            </a:solidFill>
          </a:ln>
          <a:effectLst/>
        </p:spPr>
        <p:style>
          <a:lnRef idx="3">
            <a:schemeClr val="dk1"/>
          </a:lnRef>
          <a:fillRef idx="0">
            <a:schemeClr val="dk1"/>
          </a:fillRef>
          <a:effectRef idx="2">
            <a:schemeClr val="dk1"/>
          </a:effectRef>
          <a:fontRef idx="minor">
            <a:schemeClr val="tx1"/>
          </a:fontRef>
        </p:style>
      </p:cxnSp>
      <p:cxnSp>
        <p:nvCxnSpPr>
          <p:cNvPr id="9" name="Straight Connector 8"/>
          <p:cNvCxnSpPr/>
          <p:nvPr userDrawn="1"/>
        </p:nvCxnSpPr>
        <p:spPr>
          <a:xfrm>
            <a:off x="439476" y="1985749"/>
            <a:ext cx="3724310" cy="0"/>
          </a:xfrm>
          <a:prstGeom prst="line">
            <a:avLst/>
          </a:prstGeom>
          <a:ln w="76200" cmpd="sng">
            <a:solidFill>
              <a:schemeClr val="accent1"/>
            </a:solidFill>
          </a:ln>
          <a:effectLst/>
        </p:spPr>
        <p:style>
          <a:lnRef idx="3">
            <a:schemeClr val="dk1"/>
          </a:lnRef>
          <a:fillRef idx="0">
            <a:schemeClr val="dk1"/>
          </a:fillRef>
          <a:effectRef idx="2">
            <a:schemeClr val="dk1"/>
          </a:effectRef>
          <a:fontRef idx="minor">
            <a:schemeClr val="tx1"/>
          </a:fontRef>
        </p:style>
      </p:cxnSp>
      <p:sp>
        <p:nvSpPr>
          <p:cNvPr id="4" name="TextBox 3"/>
          <p:cNvSpPr txBox="1"/>
          <p:nvPr userDrawn="1"/>
        </p:nvSpPr>
        <p:spPr>
          <a:xfrm>
            <a:off x="439476" y="2259106"/>
            <a:ext cx="4630065" cy="3754874"/>
          </a:xfrm>
          <a:prstGeom prst="rect">
            <a:avLst/>
          </a:prstGeom>
          <a:noFill/>
        </p:spPr>
        <p:txBody>
          <a:bodyPr wrap="square" rtlCol="0">
            <a:spAutoFit/>
          </a:bodyPr>
          <a:lstStyle/>
          <a:p>
            <a:pPr algn="ctr"/>
            <a:r>
              <a:rPr lang="en-US" dirty="0" smtClean="0">
                <a:latin typeface="Arial" charset="0"/>
                <a:ea typeface="Arial" charset="0"/>
                <a:cs typeface="Arial" charset="0"/>
              </a:rPr>
              <a:t>This concludes</a:t>
            </a:r>
            <a:r>
              <a:rPr lang="en-US" baseline="0" dirty="0" smtClean="0">
                <a:latin typeface="Arial" charset="0"/>
                <a:ea typeface="Arial" charset="0"/>
                <a:cs typeface="Arial" charset="0"/>
              </a:rPr>
              <a:t> the Lecture Slides for </a:t>
            </a:r>
          </a:p>
          <a:p>
            <a:pPr algn="ctr"/>
            <a:r>
              <a:rPr lang="en-US" sz="2000" b="1" baseline="0" dirty="0" smtClean="0">
                <a:solidFill>
                  <a:schemeClr val="accent1"/>
                </a:solidFill>
                <a:latin typeface="Arial" charset="0"/>
                <a:ea typeface="Arial" charset="0"/>
                <a:cs typeface="Arial" charset="0"/>
              </a:rPr>
              <a:t>Chapter 3</a:t>
            </a:r>
          </a:p>
          <a:p>
            <a:pPr algn="ctr"/>
            <a:r>
              <a:rPr lang="en-US" sz="2000" b="1" baseline="0" dirty="0" smtClean="0">
                <a:latin typeface="Arial" charset="0"/>
                <a:ea typeface="Arial" charset="0"/>
                <a:cs typeface="Arial" charset="0"/>
              </a:rPr>
              <a:t>Research Methods in Psychology</a:t>
            </a:r>
          </a:p>
          <a:p>
            <a:pPr algn="ctr"/>
            <a:r>
              <a:rPr lang="en-US" baseline="0" dirty="0" smtClean="0">
                <a:latin typeface="Arial" charset="0"/>
                <a:ea typeface="Arial" charset="0"/>
                <a:cs typeface="Arial" charset="0"/>
              </a:rPr>
              <a:t>Third Edition </a:t>
            </a:r>
          </a:p>
          <a:p>
            <a:pPr algn="ctr"/>
            <a:r>
              <a:rPr lang="en-US" baseline="0" dirty="0" smtClean="0">
                <a:latin typeface="Arial" charset="0"/>
                <a:ea typeface="Arial" charset="0"/>
                <a:cs typeface="Arial" charset="0"/>
              </a:rPr>
              <a:t>by </a:t>
            </a:r>
          </a:p>
          <a:p>
            <a:pPr algn="ctr"/>
            <a:r>
              <a:rPr lang="en-US" baseline="0" dirty="0" smtClean="0">
                <a:latin typeface="Arial" charset="0"/>
                <a:ea typeface="Arial" charset="0"/>
                <a:cs typeface="Arial" charset="0"/>
              </a:rPr>
              <a:t>Beth Morling</a:t>
            </a:r>
          </a:p>
          <a:p>
            <a:pPr algn="ctr"/>
            <a:endParaRPr lang="en-US" baseline="0" dirty="0" smtClean="0">
              <a:latin typeface="Arial" charset="0"/>
              <a:ea typeface="Arial" charset="0"/>
              <a:cs typeface="Arial" charset="0"/>
            </a:endParaRPr>
          </a:p>
          <a:p>
            <a:pPr algn="ctr"/>
            <a:endParaRPr lang="en-US" baseline="0" dirty="0" smtClean="0">
              <a:latin typeface="Arial" charset="0"/>
              <a:ea typeface="Arial" charset="0"/>
              <a:cs typeface="Arial" charset="0"/>
            </a:endParaRPr>
          </a:p>
          <a:p>
            <a:pPr algn="ctr"/>
            <a:endParaRPr lang="en-US" baseline="0" dirty="0" smtClean="0">
              <a:latin typeface="Arial" charset="0"/>
              <a:ea typeface="Arial" charset="0"/>
              <a:cs typeface="Arial" charset="0"/>
            </a:endParaRPr>
          </a:p>
          <a:p>
            <a:pPr algn="ctr"/>
            <a:endParaRPr lang="en-US" baseline="0" dirty="0" smtClean="0">
              <a:latin typeface="Arial" charset="0"/>
              <a:ea typeface="Arial" charset="0"/>
              <a:cs typeface="Arial" charset="0"/>
            </a:endParaRPr>
          </a:p>
          <a:p>
            <a:pPr algn="ctr"/>
            <a:r>
              <a:rPr lang="en-US" baseline="0" dirty="0" smtClean="0">
                <a:latin typeface="Arial" charset="0"/>
                <a:ea typeface="Arial" charset="0"/>
                <a:cs typeface="Arial" charset="0"/>
              </a:rPr>
              <a:t>For more resources to accompany this text, see wwnorton.com/instructors and everydayresearchmethods.com.</a:t>
            </a:r>
            <a:endParaRPr lang="en-US" dirty="0">
              <a:latin typeface="Arial" charset="0"/>
              <a:ea typeface="Arial" charset="0"/>
              <a:cs typeface="Arial" charset="0"/>
            </a:endParaRPr>
          </a:p>
        </p:txBody>
      </p:sp>
      <p:sp>
        <p:nvSpPr>
          <p:cNvPr id="10" name="Footer Placeholder 5"/>
          <p:cNvSpPr txBox="1">
            <a:spLocks/>
          </p:cNvSpPr>
          <p:nvPr userDrawn="1"/>
        </p:nvSpPr>
        <p:spPr bwMode="auto">
          <a:xfrm>
            <a:off x="439476" y="5807787"/>
            <a:ext cx="4379149" cy="95909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defPPr>
              <a:defRPr lang="en-US"/>
            </a:defPPr>
            <a:lvl1pPr algn="ctr" rtl="0" fontAlgn="base">
              <a:spcBef>
                <a:spcPct val="0"/>
              </a:spcBef>
              <a:spcAft>
                <a:spcPct val="0"/>
              </a:spcAft>
              <a:defRPr sz="1100" kern="1200" baseline="0">
                <a:solidFill>
                  <a:schemeClr val="accent1"/>
                </a:solidFill>
                <a:latin typeface="+mn-lt"/>
                <a:ea typeface="ＭＳ Ｐゴシック" pitchFamily="-101" charset="-128"/>
                <a:cs typeface="ＭＳ Ｐゴシック" pitchFamily="-101" charset="-128"/>
              </a:defRPr>
            </a:lvl1pPr>
            <a:lvl2pPr marL="457200" algn="l" rtl="0" fontAlgn="base">
              <a:spcBef>
                <a:spcPct val="0"/>
              </a:spcBef>
              <a:spcAft>
                <a:spcPct val="0"/>
              </a:spcAft>
              <a:defRPr kern="1200">
                <a:solidFill>
                  <a:schemeClr val="tx1"/>
                </a:solidFill>
                <a:latin typeface="Arial" pitchFamily="-101" charset="0"/>
                <a:ea typeface="ＭＳ Ｐゴシック" pitchFamily="-101" charset="-128"/>
                <a:cs typeface="ＭＳ Ｐゴシック" pitchFamily="-101" charset="-128"/>
              </a:defRPr>
            </a:lvl2pPr>
            <a:lvl3pPr marL="914400" algn="l" rtl="0" fontAlgn="base">
              <a:spcBef>
                <a:spcPct val="0"/>
              </a:spcBef>
              <a:spcAft>
                <a:spcPct val="0"/>
              </a:spcAft>
              <a:defRPr kern="1200">
                <a:solidFill>
                  <a:schemeClr val="tx1"/>
                </a:solidFill>
                <a:latin typeface="Arial" pitchFamily="-101" charset="0"/>
                <a:ea typeface="ＭＳ Ｐゴシック" pitchFamily="-101" charset="-128"/>
                <a:cs typeface="ＭＳ Ｐゴシック" pitchFamily="-101" charset="-128"/>
              </a:defRPr>
            </a:lvl3pPr>
            <a:lvl4pPr marL="1371600" algn="l" rtl="0" fontAlgn="base">
              <a:spcBef>
                <a:spcPct val="0"/>
              </a:spcBef>
              <a:spcAft>
                <a:spcPct val="0"/>
              </a:spcAft>
              <a:defRPr kern="1200">
                <a:solidFill>
                  <a:schemeClr val="tx1"/>
                </a:solidFill>
                <a:latin typeface="Arial" pitchFamily="-101" charset="0"/>
                <a:ea typeface="ＭＳ Ｐゴシック" pitchFamily="-101" charset="-128"/>
                <a:cs typeface="ＭＳ Ｐゴシック" pitchFamily="-101" charset="-128"/>
              </a:defRPr>
            </a:lvl4pPr>
            <a:lvl5pPr marL="1828800" algn="l" rtl="0" fontAlgn="base">
              <a:spcBef>
                <a:spcPct val="0"/>
              </a:spcBef>
              <a:spcAft>
                <a:spcPct val="0"/>
              </a:spcAft>
              <a:defRPr kern="1200">
                <a:solidFill>
                  <a:schemeClr val="tx1"/>
                </a:solidFill>
                <a:latin typeface="Arial" pitchFamily="-101" charset="0"/>
                <a:ea typeface="ＭＳ Ｐゴシック" pitchFamily="-101" charset="-128"/>
                <a:cs typeface="ＭＳ Ｐゴシック" pitchFamily="-101" charset="-128"/>
              </a:defRPr>
            </a:lvl5pPr>
            <a:lvl6pPr marL="2286000" algn="l" defTabSz="457200" rtl="0" eaLnBrk="1" latinLnBrk="0" hangingPunct="1">
              <a:defRPr kern="1200">
                <a:solidFill>
                  <a:schemeClr val="tx1"/>
                </a:solidFill>
                <a:latin typeface="Arial" pitchFamily="-101" charset="0"/>
                <a:ea typeface="ＭＳ Ｐゴシック" pitchFamily="-101" charset="-128"/>
                <a:cs typeface="ＭＳ Ｐゴシック" pitchFamily="-101" charset="-128"/>
              </a:defRPr>
            </a:lvl6pPr>
            <a:lvl7pPr marL="2743200" algn="l" defTabSz="457200" rtl="0" eaLnBrk="1" latinLnBrk="0" hangingPunct="1">
              <a:defRPr kern="1200">
                <a:solidFill>
                  <a:schemeClr val="tx1"/>
                </a:solidFill>
                <a:latin typeface="Arial" pitchFamily="-101" charset="0"/>
                <a:ea typeface="ＭＳ Ｐゴシック" pitchFamily="-101" charset="-128"/>
                <a:cs typeface="ＭＳ Ｐゴシック" pitchFamily="-101" charset="-128"/>
              </a:defRPr>
            </a:lvl7pPr>
            <a:lvl8pPr marL="3200400" algn="l" defTabSz="457200" rtl="0" eaLnBrk="1" latinLnBrk="0" hangingPunct="1">
              <a:defRPr kern="1200">
                <a:solidFill>
                  <a:schemeClr val="tx1"/>
                </a:solidFill>
                <a:latin typeface="Arial" pitchFamily="-101" charset="0"/>
                <a:ea typeface="ＭＳ Ｐゴシック" pitchFamily="-101" charset="-128"/>
                <a:cs typeface="ＭＳ Ｐゴシック" pitchFamily="-101" charset="-128"/>
              </a:defRPr>
            </a:lvl8pPr>
            <a:lvl9pPr marL="3657600" algn="l" defTabSz="457200" rtl="0" eaLnBrk="1" latinLnBrk="0" hangingPunct="1">
              <a:defRPr kern="1200">
                <a:solidFill>
                  <a:schemeClr val="tx1"/>
                </a:solidFill>
                <a:latin typeface="Arial" pitchFamily="-101" charset="0"/>
                <a:ea typeface="ＭＳ Ｐゴシック" pitchFamily="-101" charset="-128"/>
                <a:cs typeface="ＭＳ Ｐゴシック" pitchFamily="-101"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bg1"/>
                </a:solidFill>
                <a:effectLst/>
                <a:uLnTx/>
                <a:uFillTx/>
                <a:latin typeface="Arial"/>
                <a:ea typeface="ＭＳ Ｐゴシック" pitchFamily="-101" charset="-128"/>
              </a:rPr>
              <a:t>Prepared by Greg Sieber, University of Delaware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dirty="0" smtClean="0">
              <a:ln>
                <a:noFill/>
              </a:ln>
              <a:solidFill>
                <a:schemeClr val="bg1"/>
              </a:solidFill>
              <a:effectLst/>
              <a:uLnTx/>
              <a:uFillTx/>
              <a:latin typeface="Arial"/>
              <a:ea typeface="ＭＳ Ｐゴシック" pitchFamily="-101" charset="-128"/>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100" b="0" i="0" u="none" strike="noStrike" kern="1200" cap="none" spc="0" normalizeH="0" baseline="0" noProof="0" dirty="0" smtClean="0">
                <a:ln>
                  <a:noFill/>
                </a:ln>
                <a:solidFill>
                  <a:schemeClr val="bg1"/>
                </a:solidFill>
                <a:effectLst/>
                <a:uLnTx/>
                <a:uFillTx/>
                <a:latin typeface="Arial"/>
                <a:ea typeface="ＭＳ Ｐゴシック" pitchFamily="-101" charset="-128"/>
              </a:rPr>
              <a:t>Copyright © 2018 W. W. Norton &amp; Company</a:t>
            </a:r>
            <a:endParaRPr kumimoji="0" lang="en-US" sz="1100" b="0" i="0" u="none" strike="noStrike" kern="1200" cap="none" spc="0" normalizeH="0" baseline="0" noProof="0" dirty="0">
              <a:ln>
                <a:noFill/>
              </a:ln>
              <a:solidFill>
                <a:schemeClr val="bg1"/>
              </a:solidFill>
              <a:effectLst/>
              <a:uLnTx/>
              <a:uFillTx/>
              <a:latin typeface="Arial"/>
              <a:ea typeface="ＭＳ Ｐゴシック" pitchFamily="-101" charset="-128"/>
            </a:endParaRPr>
          </a:p>
        </p:txBody>
      </p:sp>
      <p:sp>
        <p:nvSpPr>
          <p:cNvPr id="8" name="TextBox 7"/>
          <p:cNvSpPr txBox="1"/>
          <p:nvPr userDrawn="1"/>
        </p:nvSpPr>
        <p:spPr>
          <a:xfrm>
            <a:off x="439476" y="766740"/>
            <a:ext cx="8918273" cy="923330"/>
          </a:xfrm>
          <a:prstGeom prst="rect">
            <a:avLst/>
          </a:prstGeom>
          <a:noFill/>
          <a:ln w="76200" cmpd="sng">
            <a:noFill/>
          </a:ln>
        </p:spPr>
        <p:txBody>
          <a:bodyPr wrap="square" rtlCol="0">
            <a:spAutoFit/>
          </a:bodyPr>
          <a:lstStyle/>
          <a:p>
            <a:r>
              <a:rPr lang="en-US" sz="5400" b="1" u="none" dirty="0" smtClean="0">
                <a:solidFill>
                  <a:schemeClr val="accent1"/>
                </a:solidFill>
                <a:latin typeface="Arial"/>
                <a:cs typeface="Arial"/>
              </a:rPr>
              <a:t>Conclusion</a:t>
            </a:r>
            <a:endParaRPr lang="en-US" sz="5400" b="1" baseline="0" dirty="0" smtClean="0">
              <a:solidFill>
                <a:schemeClr val="accent1"/>
              </a:solidFill>
              <a:latin typeface="Arial"/>
              <a:cs typeface="Arial"/>
            </a:endParaRPr>
          </a:p>
        </p:txBody>
      </p:sp>
      <p:pic>
        <p:nvPicPr>
          <p:cNvPr id="11" name="Picture 10" descr="Cover.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76172" y="974221"/>
            <a:ext cx="4048129" cy="4670918"/>
          </a:xfrm>
          <a:prstGeom prst="rect">
            <a:avLst/>
          </a:prstGeom>
        </p:spPr>
      </p:pic>
    </p:spTree>
    <p:extLst>
      <p:ext uri="{BB962C8B-B14F-4D97-AF65-F5344CB8AC3E}">
        <p14:creationId xmlns:p14="http://schemas.microsoft.com/office/powerpoint/2010/main" val="4206493116"/>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ctive Learning Conclusion">
    <p:spTree>
      <p:nvGrpSpPr>
        <p:cNvPr id="1" name=""/>
        <p:cNvGrpSpPr/>
        <p:nvPr/>
      </p:nvGrpSpPr>
      <p:grpSpPr>
        <a:xfrm>
          <a:off x="0" y="0"/>
          <a:ext cx="0" cy="0"/>
          <a:chOff x="0" y="0"/>
          <a:chExt cx="0" cy="0"/>
        </a:xfrm>
      </p:grpSpPr>
      <p:sp>
        <p:nvSpPr>
          <p:cNvPr id="14" name="TextBox 13"/>
          <p:cNvSpPr txBox="1"/>
          <p:nvPr userDrawn="1"/>
        </p:nvSpPr>
        <p:spPr>
          <a:xfrm>
            <a:off x="439476" y="766740"/>
            <a:ext cx="8918273" cy="923330"/>
          </a:xfrm>
          <a:prstGeom prst="rect">
            <a:avLst/>
          </a:prstGeom>
          <a:noFill/>
          <a:ln w="76200" cmpd="sng">
            <a:noFill/>
          </a:ln>
        </p:spPr>
        <p:txBody>
          <a:bodyPr wrap="square" rtlCol="0">
            <a:spAutoFit/>
          </a:bodyPr>
          <a:lstStyle/>
          <a:p>
            <a:r>
              <a:rPr lang="en-US" sz="5400" b="1" u="none" dirty="0" smtClean="0">
                <a:solidFill>
                  <a:schemeClr val="accent1"/>
                </a:solidFill>
                <a:latin typeface="Arial"/>
                <a:cs typeface="Arial"/>
              </a:rPr>
              <a:t>Conclusion</a:t>
            </a:r>
            <a:endParaRPr lang="en-US" sz="5400" b="1" baseline="0" dirty="0" smtClean="0">
              <a:solidFill>
                <a:schemeClr val="accent1"/>
              </a:solidFill>
              <a:latin typeface="Arial"/>
              <a:cs typeface="Arial"/>
            </a:endParaRPr>
          </a:p>
        </p:txBody>
      </p:sp>
      <p:cxnSp>
        <p:nvCxnSpPr>
          <p:cNvPr id="15" name="Straight Connector 14"/>
          <p:cNvCxnSpPr/>
          <p:nvPr userDrawn="1"/>
        </p:nvCxnSpPr>
        <p:spPr>
          <a:xfrm>
            <a:off x="439476" y="1985749"/>
            <a:ext cx="3724310" cy="0"/>
          </a:xfrm>
          <a:prstGeom prst="line">
            <a:avLst/>
          </a:prstGeom>
          <a:ln w="76200" cmpd="sng">
            <a:solidFill>
              <a:srgbClr val="139B86"/>
            </a:solidFill>
          </a:ln>
          <a:effectLst/>
        </p:spPr>
        <p:style>
          <a:lnRef idx="3">
            <a:schemeClr val="dk1"/>
          </a:lnRef>
          <a:fillRef idx="0">
            <a:schemeClr val="dk1"/>
          </a:fillRef>
          <a:effectRef idx="2">
            <a:schemeClr val="dk1"/>
          </a:effectRef>
          <a:fontRef idx="minor">
            <a:schemeClr val="tx1"/>
          </a:fontRef>
        </p:style>
      </p:cxnSp>
      <p:cxnSp>
        <p:nvCxnSpPr>
          <p:cNvPr id="9" name="Straight Connector 8"/>
          <p:cNvCxnSpPr/>
          <p:nvPr userDrawn="1"/>
        </p:nvCxnSpPr>
        <p:spPr>
          <a:xfrm>
            <a:off x="439476" y="1985749"/>
            <a:ext cx="3724310" cy="0"/>
          </a:xfrm>
          <a:prstGeom prst="line">
            <a:avLst/>
          </a:prstGeom>
          <a:ln w="76200" cmpd="sng">
            <a:solidFill>
              <a:schemeClr val="accent1"/>
            </a:solidFill>
          </a:ln>
          <a:effectLst/>
        </p:spPr>
        <p:style>
          <a:lnRef idx="3">
            <a:schemeClr val="dk1"/>
          </a:lnRef>
          <a:fillRef idx="0">
            <a:schemeClr val="dk1"/>
          </a:fillRef>
          <a:effectRef idx="2">
            <a:schemeClr val="dk1"/>
          </a:effectRef>
          <a:fontRef idx="minor">
            <a:schemeClr val="tx1"/>
          </a:fontRef>
        </p:style>
      </p:cxn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00730" y="1879080"/>
            <a:ext cx="3593689" cy="4824359"/>
          </a:xfrm>
          <a:prstGeom prst="rect">
            <a:avLst/>
          </a:prstGeom>
        </p:spPr>
      </p:pic>
      <p:sp>
        <p:nvSpPr>
          <p:cNvPr id="4" name="TextBox 3"/>
          <p:cNvSpPr txBox="1"/>
          <p:nvPr userDrawn="1"/>
        </p:nvSpPr>
        <p:spPr>
          <a:xfrm>
            <a:off x="439476" y="2259106"/>
            <a:ext cx="4630065" cy="3754874"/>
          </a:xfrm>
          <a:prstGeom prst="rect">
            <a:avLst/>
          </a:prstGeom>
          <a:noFill/>
        </p:spPr>
        <p:txBody>
          <a:bodyPr wrap="square" rtlCol="0">
            <a:spAutoFit/>
          </a:bodyPr>
          <a:lstStyle/>
          <a:p>
            <a:pPr algn="ctr"/>
            <a:r>
              <a:rPr lang="en-US" dirty="0" smtClean="0">
                <a:latin typeface="Arial" charset="0"/>
                <a:ea typeface="Arial" charset="0"/>
                <a:cs typeface="Arial" charset="0"/>
              </a:rPr>
              <a:t>This concludes</a:t>
            </a:r>
            <a:r>
              <a:rPr lang="en-US" baseline="0" dirty="0" smtClean="0">
                <a:latin typeface="Arial" charset="0"/>
                <a:ea typeface="Arial" charset="0"/>
                <a:cs typeface="Arial" charset="0"/>
              </a:rPr>
              <a:t> the Active Learning Slides for </a:t>
            </a:r>
          </a:p>
          <a:p>
            <a:pPr algn="ctr"/>
            <a:r>
              <a:rPr lang="en-US" sz="2000" b="1" baseline="0" dirty="0" smtClean="0">
                <a:solidFill>
                  <a:schemeClr val="accent1"/>
                </a:solidFill>
                <a:latin typeface="Arial" charset="0"/>
                <a:ea typeface="Arial" charset="0"/>
                <a:cs typeface="Arial" charset="0"/>
              </a:rPr>
              <a:t>Chapter 3</a:t>
            </a:r>
          </a:p>
          <a:p>
            <a:pPr algn="ctr"/>
            <a:r>
              <a:rPr lang="en-US" sz="2000" b="1" baseline="0" dirty="0" smtClean="0">
                <a:latin typeface="Arial" charset="0"/>
                <a:ea typeface="Arial" charset="0"/>
                <a:cs typeface="Arial" charset="0"/>
              </a:rPr>
              <a:t>Research Methods in Psychology</a:t>
            </a:r>
          </a:p>
          <a:p>
            <a:pPr algn="ctr"/>
            <a:r>
              <a:rPr lang="en-US" baseline="0" dirty="0" smtClean="0">
                <a:latin typeface="Arial" charset="0"/>
                <a:ea typeface="Arial" charset="0"/>
                <a:cs typeface="Arial" charset="0"/>
              </a:rPr>
              <a:t>Third Edition </a:t>
            </a:r>
          </a:p>
          <a:p>
            <a:pPr algn="ctr"/>
            <a:r>
              <a:rPr lang="en-US" baseline="0" dirty="0" smtClean="0">
                <a:latin typeface="Arial" charset="0"/>
                <a:ea typeface="Arial" charset="0"/>
                <a:cs typeface="Arial" charset="0"/>
              </a:rPr>
              <a:t>by </a:t>
            </a:r>
          </a:p>
          <a:p>
            <a:pPr algn="ctr"/>
            <a:r>
              <a:rPr lang="en-US" baseline="0" dirty="0" smtClean="0">
                <a:latin typeface="Arial" charset="0"/>
                <a:ea typeface="Arial" charset="0"/>
                <a:cs typeface="Arial" charset="0"/>
              </a:rPr>
              <a:t>Beth Morling</a:t>
            </a:r>
          </a:p>
          <a:p>
            <a:pPr algn="ctr"/>
            <a:endParaRPr lang="en-US" baseline="0" dirty="0" smtClean="0">
              <a:latin typeface="Arial" charset="0"/>
              <a:ea typeface="Arial" charset="0"/>
              <a:cs typeface="Arial" charset="0"/>
            </a:endParaRPr>
          </a:p>
          <a:p>
            <a:pPr algn="ctr"/>
            <a:endParaRPr lang="en-US" baseline="0" dirty="0" smtClean="0">
              <a:latin typeface="Arial" charset="0"/>
              <a:ea typeface="Arial" charset="0"/>
              <a:cs typeface="Arial" charset="0"/>
            </a:endParaRPr>
          </a:p>
          <a:p>
            <a:pPr algn="ctr"/>
            <a:endParaRPr lang="en-US" baseline="0" dirty="0" smtClean="0">
              <a:latin typeface="Arial" charset="0"/>
              <a:ea typeface="Arial" charset="0"/>
              <a:cs typeface="Arial" charset="0"/>
            </a:endParaRPr>
          </a:p>
          <a:p>
            <a:pPr algn="ctr"/>
            <a:r>
              <a:rPr lang="en-US" baseline="0" dirty="0" smtClean="0">
                <a:latin typeface="Arial" charset="0"/>
                <a:ea typeface="Arial" charset="0"/>
                <a:cs typeface="Arial" charset="0"/>
              </a:rPr>
              <a:t>For more resources to accompany this text, see wwnorton.com/instructors and everydayresearchmethods.com.</a:t>
            </a:r>
            <a:endParaRPr lang="en-US" dirty="0">
              <a:latin typeface="Arial" charset="0"/>
              <a:ea typeface="Arial" charset="0"/>
              <a:cs typeface="Arial" charset="0"/>
            </a:endParaRPr>
          </a:p>
        </p:txBody>
      </p:sp>
      <p:sp>
        <p:nvSpPr>
          <p:cNvPr id="10" name="Footer Placeholder 5"/>
          <p:cNvSpPr txBox="1">
            <a:spLocks/>
          </p:cNvSpPr>
          <p:nvPr userDrawn="1"/>
        </p:nvSpPr>
        <p:spPr bwMode="auto">
          <a:xfrm>
            <a:off x="439476" y="5807787"/>
            <a:ext cx="4379149" cy="95909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defPPr>
              <a:defRPr lang="en-US"/>
            </a:defPPr>
            <a:lvl1pPr algn="ctr" rtl="0" fontAlgn="base">
              <a:spcBef>
                <a:spcPct val="0"/>
              </a:spcBef>
              <a:spcAft>
                <a:spcPct val="0"/>
              </a:spcAft>
              <a:defRPr sz="1100" kern="1200" baseline="0">
                <a:solidFill>
                  <a:schemeClr val="accent1"/>
                </a:solidFill>
                <a:latin typeface="+mn-lt"/>
                <a:ea typeface="ＭＳ Ｐゴシック" pitchFamily="-101" charset="-128"/>
                <a:cs typeface="ＭＳ Ｐゴシック" pitchFamily="-101" charset="-128"/>
              </a:defRPr>
            </a:lvl1pPr>
            <a:lvl2pPr marL="457200" algn="l" rtl="0" fontAlgn="base">
              <a:spcBef>
                <a:spcPct val="0"/>
              </a:spcBef>
              <a:spcAft>
                <a:spcPct val="0"/>
              </a:spcAft>
              <a:defRPr kern="1200">
                <a:solidFill>
                  <a:schemeClr val="tx1"/>
                </a:solidFill>
                <a:latin typeface="Arial" pitchFamily="-101" charset="0"/>
                <a:ea typeface="ＭＳ Ｐゴシック" pitchFamily="-101" charset="-128"/>
                <a:cs typeface="ＭＳ Ｐゴシック" pitchFamily="-101" charset="-128"/>
              </a:defRPr>
            </a:lvl2pPr>
            <a:lvl3pPr marL="914400" algn="l" rtl="0" fontAlgn="base">
              <a:spcBef>
                <a:spcPct val="0"/>
              </a:spcBef>
              <a:spcAft>
                <a:spcPct val="0"/>
              </a:spcAft>
              <a:defRPr kern="1200">
                <a:solidFill>
                  <a:schemeClr val="tx1"/>
                </a:solidFill>
                <a:latin typeface="Arial" pitchFamily="-101" charset="0"/>
                <a:ea typeface="ＭＳ Ｐゴシック" pitchFamily="-101" charset="-128"/>
                <a:cs typeface="ＭＳ Ｐゴシック" pitchFamily="-101" charset="-128"/>
              </a:defRPr>
            </a:lvl3pPr>
            <a:lvl4pPr marL="1371600" algn="l" rtl="0" fontAlgn="base">
              <a:spcBef>
                <a:spcPct val="0"/>
              </a:spcBef>
              <a:spcAft>
                <a:spcPct val="0"/>
              </a:spcAft>
              <a:defRPr kern="1200">
                <a:solidFill>
                  <a:schemeClr val="tx1"/>
                </a:solidFill>
                <a:latin typeface="Arial" pitchFamily="-101" charset="0"/>
                <a:ea typeface="ＭＳ Ｐゴシック" pitchFamily="-101" charset="-128"/>
                <a:cs typeface="ＭＳ Ｐゴシック" pitchFamily="-101" charset="-128"/>
              </a:defRPr>
            </a:lvl4pPr>
            <a:lvl5pPr marL="1828800" algn="l" rtl="0" fontAlgn="base">
              <a:spcBef>
                <a:spcPct val="0"/>
              </a:spcBef>
              <a:spcAft>
                <a:spcPct val="0"/>
              </a:spcAft>
              <a:defRPr kern="1200">
                <a:solidFill>
                  <a:schemeClr val="tx1"/>
                </a:solidFill>
                <a:latin typeface="Arial" pitchFamily="-101" charset="0"/>
                <a:ea typeface="ＭＳ Ｐゴシック" pitchFamily="-101" charset="-128"/>
                <a:cs typeface="ＭＳ Ｐゴシック" pitchFamily="-101" charset="-128"/>
              </a:defRPr>
            </a:lvl5pPr>
            <a:lvl6pPr marL="2286000" algn="l" defTabSz="457200" rtl="0" eaLnBrk="1" latinLnBrk="0" hangingPunct="1">
              <a:defRPr kern="1200">
                <a:solidFill>
                  <a:schemeClr val="tx1"/>
                </a:solidFill>
                <a:latin typeface="Arial" pitchFamily="-101" charset="0"/>
                <a:ea typeface="ＭＳ Ｐゴシック" pitchFamily="-101" charset="-128"/>
                <a:cs typeface="ＭＳ Ｐゴシック" pitchFamily="-101" charset="-128"/>
              </a:defRPr>
            </a:lvl6pPr>
            <a:lvl7pPr marL="2743200" algn="l" defTabSz="457200" rtl="0" eaLnBrk="1" latinLnBrk="0" hangingPunct="1">
              <a:defRPr kern="1200">
                <a:solidFill>
                  <a:schemeClr val="tx1"/>
                </a:solidFill>
                <a:latin typeface="Arial" pitchFamily="-101" charset="0"/>
                <a:ea typeface="ＭＳ Ｐゴシック" pitchFamily="-101" charset="-128"/>
                <a:cs typeface="ＭＳ Ｐゴシック" pitchFamily="-101" charset="-128"/>
              </a:defRPr>
            </a:lvl7pPr>
            <a:lvl8pPr marL="3200400" algn="l" defTabSz="457200" rtl="0" eaLnBrk="1" latinLnBrk="0" hangingPunct="1">
              <a:defRPr kern="1200">
                <a:solidFill>
                  <a:schemeClr val="tx1"/>
                </a:solidFill>
                <a:latin typeface="Arial" pitchFamily="-101" charset="0"/>
                <a:ea typeface="ＭＳ Ｐゴシック" pitchFamily="-101" charset="-128"/>
                <a:cs typeface="ＭＳ Ｐゴシック" pitchFamily="-101" charset="-128"/>
              </a:defRPr>
            </a:lvl8pPr>
            <a:lvl9pPr marL="3657600" algn="l" defTabSz="457200" rtl="0" eaLnBrk="1" latinLnBrk="0" hangingPunct="1">
              <a:defRPr kern="1200">
                <a:solidFill>
                  <a:schemeClr val="tx1"/>
                </a:solidFill>
                <a:latin typeface="Arial" pitchFamily="-101" charset="0"/>
                <a:ea typeface="ＭＳ Ｐゴシック" pitchFamily="-101" charset="-128"/>
                <a:cs typeface="ＭＳ Ｐゴシック" pitchFamily="-101"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chemeClr val="bg1"/>
                </a:solidFill>
                <a:effectLst/>
                <a:uLnTx/>
                <a:uFillTx/>
                <a:latin typeface="Arial"/>
                <a:ea typeface="ＭＳ Ｐゴシック" pitchFamily="-101" charset="-128"/>
              </a:rPr>
              <a:t>Prepared by Beth Morling, University of Delaware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dirty="0" smtClean="0">
              <a:ln>
                <a:noFill/>
              </a:ln>
              <a:solidFill>
                <a:schemeClr val="bg1"/>
              </a:solidFill>
              <a:effectLst/>
              <a:uLnTx/>
              <a:uFillTx/>
              <a:latin typeface="Arial"/>
              <a:ea typeface="ＭＳ Ｐゴシック" pitchFamily="-101" charset="-128"/>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100" b="0" i="0" u="none" strike="noStrike" kern="1200" cap="none" spc="0" normalizeH="0" baseline="0" noProof="0" dirty="0" smtClean="0">
                <a:ln>
                  <a:noFill/>
                </a:ln>
                <a:solidFill>
                  <a:schemeClr val="bg1"/>
                </a:solidFill>
                <a:effectLst/>
                <a:uLnTx/>
                <a:uFillTx/>
                <a:latin typeface="Arial"/>
                <a:ea typeface="ＭＳ Ｐゴシック" pitchFamily="-101" charset="-128"/>
              </a:rPr>
              <a:t>Copyright © 2018 W. W. Norton &amp; Company</a:t>
            </a:r>
            <a:endParaRPr kumimoji="0" lang="en-US" sz="1100" b="0" i="0" u="none" strike="noStrike" kern="1200" cap="none" spc="0" normalizeH="0" baseline="0" noProof="0" dirty="0">
              <a:ln>
                <a:noFill/>
              </a:ln>
              <a:solidFill>
                <a:schemeClr val="bg1"/>
              </a:solidFill>
              <a:effectLst/>
              <a:uLnTx/>
              <a:uFillTx/>
              <a:latin typeface="Arial"/>
              <a:ea typeface="ＭＳ Ｐゴシック" pitchFamily="-101" charset="-128"/>
            </a:endParaRPr>
          </a:p>
        </p:txBody>
      </p:sp>
    </p:spTree>
    <p:extLst>
      <p:ext uri="{BB962C8B-B14F-4D97-AF65-F5344CB8AC3E}">
        <p14:creationId xmlns:p14="http://schemas.microsoft.com/office/powerpoint/2010/main" val="1113640168"/>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heck Your Understanding">
    <p:spTree>
      <p:nvGrpSpPr>
        <p:cNvPr id="1" name=""/>
        <p:cNvGrpSpPr/>
        <p:nvPr/>
      </p:nvGrpSpPr>
      <p:grpSpPr>
        <a:xfrm>
          <a:off x="0" y="0"/>
          <a:ext cx="0" cy="0"/>
          <a:chOff x="0" y="0"/>
          <a:chExt cx="0" cy="0"/>
        </a:xfrm>
      </p:grpSpPr>
      <p:sp>
        <p:nvSpPr>
          <p:cNvPr id="9" name="Rectangle 8"/>
          <p:cNvSpPr/>
          <p:nvPr userDrawn="1"/>
        </p:nvSpPr>
        <p:spPr>
          <a:xfrm>
            <a:off x="0" y="0"/>
            <a:ext cx="9144000" cy="6858000"/>
          </a:xfrm>
          <a:prstGeom prst="rect">
            <a:avLst/>
          </a:prstGeom>
          <a:solidFill>
            <a:srgbClr val="E1E0DF"/>
          </a:solidFill>
          <a:ln w="76200" cmpd="sng">
            <a:solidFill>
              <a:srgbClr val="0099B8"/>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pic>
        <p:nvPicPr>
          <p:cNvPr id="13" name="Picture 12" descr="Screen Shot 2017-04-04 at 12.05.24 PM.png"/>
          <p:cNvPicPr>
            <a:picLocks noChangeAspect="1"/>
          </p:cNvPicPr>
          <p:nvPr userDrawn="1"/>
        </p:nvPicPr>
        <p:blipFill rotWithShape="1">
          <a:blip r:embed="rId2">
            <a:extLst>
              <a:ext uri="{28A0092B-C50C-407E-A947-70E740481C1C}">
                <a14:useLocalDpi xmlns:a14="http://schemas.microsoft.com/office/drawing/2010/main" val="0"/>
              </a:ext>
            </a:extLst>
          </a:blip>
          <a:srcRect r="89321" b="39199"/>
          <a:stretch/>
        </p:blipFill>
        <p:spPr>
          <a:xfrm>
            <a:off x="97690" y="269775"/>
            <a:ext cx="1080181" cy="985588"/>
          </a:xfrm>
          <a:prstGeom prst="rect">
            <a:avLst/>
          </a:prstGeom>
        </p:spPr>
      </p:pic>
      <p:sp>
        <p:nvSpPr>
          <p:cNvPr id="3" name="Text Placeholder 2"/>
          <p:cNvSpPr>
            <a:spLocks noGrp="1"/>
          </p:cNvSpPr>
          <p:nvPr>
            <p:ph type="body" sz="quarter" idx="10"/>
          </p:nvPr>
        </p:nvSpPr>
        <p:spPr>
          <a:xfrm>
            <a:off x="469900" y="1627188"/>
            <a:ext cx="8189913" cy="4733925"/>
          </a:xfrm>
          <a:prstGeom prst="rect">
            <a:avLst/>
          </a:prstGeom>
        </p:spPr>
        <p:txBody>
          <a:bodyPr/>
          <a:lstStyle>
            <a:lvl1pPr marL="514350" indent="-514350">
              <a:buFont typeface="+mj-lt"/>
              <a:buAutoNum type="arabicPeriod"/>
              <a:defRPr sz="2800">
                <a:latin typeface="Arial" charset="0"/>
                <a:ea typeface="Arial" charset="0"/>
                <a:cs typeface="Arial" charset="0"/>
              </a:defRPr>
            </a:lvl1pPr>
            <a:lvl2pPr marL="742950" indent="-285750">
              <a:buFont typeface="Courier New" charset="0"/>
              <a:buChar char="o"/>
              <a:defRPr sz="2600">
                <a:latin typeface="Arial" charset="0"/>
                <a:ea typeface="Arial" charset="0"/>
                <a:cs typeface="Arial" charset="0"/>
              </a:defRPr>
            </a:lvl2pPr>
            <a:lvl3pPr marL="1143000" indent="-228600">
              <a:buFont typeface="Arial" charset="0"/>
              <a:buChar char="•"/>
              <a:defRPr>
                <a:latin typeface="Arial" charset="0"/>
                <a:ea typeface="Arial" charset="0"/>
                <a:cs typeface="Arial" charset="0"/>
              </a:defRPr>
            </a:lvl3pPr>
            <a:lvl4pPr>
              <a:defRPr>
                <a:latin typeface="Arial" charset="0"/>
                <a:ea typeface="Arial" charset="0"/>
                <a:cs typeface="Arial" charset="0"/>
              </a:defRPr>
            </a:lvl4pPr>
            <a:lvl5pPr>
              <a:defRPr>
                <a:latin typeface="Arial" charset="0"/>
                <a:ea typeface="Arial" charset="0"/>
                <a:cs typeface="Arial"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itle 15"/>
          <p:cNvSpPr>
            <a:spLocks noGrp="1"/>
          </p:cNvSpPr>
          <p:nvPr>
            <p:ph type="title" hasCustomPrompt="1"/>
          </p:nvPr>
        </p:nvSpPr>
        <p:spPr>
          <a:xfrm>
            <a:off x="1275561" y="257162"/>
            <a:ext cx="7384252" cy="1236296"/>
          </a:xfrm>
        </p:spPr>
        <p:txBody>
          <a:bodyPr>
            <a:noAutofit/>
          </a:bodyPr>
          <a:lstStyle>
            <a:lvl1pPr algn="l">
              <a:defRPr sz="4000" b="1">
                <a:solidFill>
                  <a:srgbClr val="003354"/>
                </a:solidFill>
                <a:latin typeface="Arial" charset="0"/>
                <a:ea typeface="Arial" charset="0"/>
                <a:cs typeface="Arial" charset="0"/>
              </a:defRPr>
            </a:lvl1pPr>
          </a:lstStyle>
          <a:p>
            <a:r>
              <a:rPr lang="en-US" dirty="0" smtClean="0"/>
              <a:t>Check Your Understanding</a:t>
            </a:r>
            <a:endParaRPr lang="en-US" dirty="0"/>
          </a:p>
        </p:txBody>
      </p:sp>
    </p:spTree>
    <p:extLst>
      <p:ext uri="{BB962C8B-B14F-4D97-AF65-F5344CB8AC3E}">
        <p14:creationId xmlns:p14="http://schemas.microsoft.com/office/powerpoint/2010/main" val="108189205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27.xml"/><Relationship Id="rId1"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Master</a:t>
            </a:r>
            <a:endParaRPr lang="en-US" dirty="0"/>
          </a:p>
        </p:txBody>
      </p:sp>
      <p:sp>
        <p:nvSpPr>
          <p:cNvPr id="7" name="TextBox 6"/>
          <p:cNvSpPr txBox="1"/>
          <p:nvPr userDrawn="1"/>
        </p:nvSpPr>
        <p:spPr>
          <a:xfrm>
            <a:off x="87580" y="6137307"/>
            <a:ext cx="8918273" cy="646331"/>
          </a:xfrm>
          <a:prstGeom prst="rect">
            <a:avLst/>
          </a:prstGeom>
          <a:solidFill>
            <a:schemeClr val="accent1"/>
          </a:solidFill>
          <a:ln w="76200" cmpd="sng">
            <a:solidFill>
              <a:schemeClr val="bg1"/>
            </a:solidFill>
          </a:ln>
        </p:spPr>
        <p:txBody>
          <a:bodyPr wrap="square" rtlCol="0">
            <a:spAutoFit/>
          </a:bodyPr>
          <a:lstStyle/>
          <a:p>
            <a:r>
              <a:rPr lang="en-US" sz="3600" b="1" u="none" baseline="0" dirty="0" smtClean="0">
                <a:solidFill>
                  <a:srgbClr val="F1532D"/>
                </a:solidFill>
                <a:latin typeface="Arial"/>
                <a:cs typeface="Arial"/>
              </a:rPr>
              <a:t>							</a:t>
            </a:r>
          </a:p>
        </p:txBody>
      </p:sp>
    </p:spTree>
    <p:extLst>
      <p:ext uri="{BB962C8B-B14F-4D97-AF65-F5344CB8AC3E}">
        <p14:creationId xmlns:p14="http://schemas.microsoft.com/office/powerpoint/2010/main" val="1018564023"/>
      </p:ext>
    </p:extLst>
  </p:cSld>
  <p:clrMap bg1="lt1" tx1="dk1" bg2="lt2" tx2="dk2" accent1="accent1" accent2="accent2" accent3="accent3" accent4="accent4" accent5="accent5" accent6="accent6" hlink="hlink" folHlink="folHlink"/>
  <p:sldLayoutIdLst>
    <p:sldLayoutId id="2147483669" r:id="rId1"/>
    <p:sldLayoutId id="2147483695" r:id="rId2"/>
    <p:sldLayoutId id="2147483672" r:id="rId3"/>
    <p:sldLayoutId id="2147483674" r:id="rId4"/>
    <p:sldLayoutId id="2147483697" r:id="rId5"/>
    <p:sldLayoutId id="2147483696" r:id="rId6"/>
    <p:sldLayoutId id="2147483698" r:id="rId7"/>
    <p:sldLayoutId id="2147483699" r:id="rId8"/>
    <p:sldLayoutId id="2147483700" r:id="rId9"/>
    <p:sldLayoutId id="2147483701" r:id="rId10"/>
    <p:sldLayoutId id="2147483702" r:id="rId11"/>
    <p:sldLayoutId id="2147483703" r:id="rId12"/>
    <p:sldLayoutId id="2147483704" r:id="rId13"/>
    <p:sldLayoutId id="2147483705" r:id="rId14"/>
    <p:sldLayoutId id="2147483706" r:id="rId15"/>
    <p:sldLayoutId id="2147483707" r:id="rId16"/>
    <p:sldLayoutId id="2147483708" r:id="rId17"/>
    <p:sldLayoutId id="2147483709" r:id="rId18"/>
    <p:sldLayoutId id="2147483710" r:id="rId19"/>
    <p:sldLayoutId id="2147483711" r:id="rId20"/>
    <p:sldLayoutId id="2147483712" r:id="rId21"/>
    <p:sldLayoutId id="2147483713" r:id="rId22"/>
    <p:sldLayoutId id="2147483714" r:id="rId23"/>
    <p:sldLayoutId id="2147483715" r:id="rId24"/>
    <p:sldLayoutId id="2147483744" r:id="rId25"/>
  </p:sldLayoutIdLst>
  <p:timing>
    <p:tnLst>
      <p:par>
        <p:cTn id="1" dur="indefinite" restart="never" nodeType="tmRoot"/>
      </p:par>
    </p:tnLst>
  </p:timing>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Master</a:t>
            </a:r>
            <a:endParaRPr lang="en-US" dirty="0"/>
          </a:p>
        </p:txBody>
      </p:sp>
      <p:sp>
        <p:nvSpPr>
          <p:cNvPr id="7" name="TextBox 6"/>
          <p:cNvSpPr txBox="1"/>
          <p:nvPr userDrawn="1"/>
        </p:nvSpPr>
        <p:spPr>
          <a:xfrm>
            <a:off x="87580" y="6137307"/>
            <a:ext cx="8918273" cy="646331"/>
          </a:xfrm>
          <a:prstGeom prst="rect">
            <a:avLst/>
          </a:prstGeom>
          <a:solidFill>
            <a:schemeClr val="accent1"/>
          </a:solidFill>
          <a:ln w="76200" cmpd="sng">
            <a:solidFill>
              <a:schemeClr val="bg1"/>
            </a:solidFill>
          </a:ln>
        </p:spPr>
        <p:txBody>
          <a:bodyPr wrap="square" rtlCol="0">
            <a:spAutoFit/>
          </a:bodyPr>
          <a:lstStyle/>
          <a:p>
            <a:r>
              <a:rPr lang="en-US" sz="3600" b="1" dirty="0" smtClean="0">
                <a:solidFill>
                  <a:srgbClr val="F1532D"/>
                </a:solidFill>
                <a:latin typeface="Arial"/>
                <a:cs typeface="Arial"/>
              </a:rPr>
              <a:t>							</a:t>
            </a:r>
          </a:p>
        </p:txBody>
      </p:sp>
      <p:sp>
        <p:nvSpPr>
          <p:cNvPr id="4" name="Text Placeholder 3"/>
          <p:cNvSpPr txBox="1">
            <a:spLocks/>
          </p:cNvSpPr>
          <p:nvPr userDrawn="1"/>
        </p:nvSpPr>
        <p:spPr>
          <a:xfrm>
            <a:off x="11145" y="1"/>
            <a:ext cx="9132855" cy="6855140"/>
          </a:xfrm>
          <a:prstGeom prst="rect">
            <a:avLst/>
          </a:prstGeom>
          <a:noFill/>
          <a:ln w="57150" cap="flat" cmpd="sng" algn="ctr">
            <a:solidFill>
              <a:schemeClr val="accent1"/>
            </a:solidFill>
            <a:prstDash val="solid"/>
          </a:ln>
        </p:spPr>
        <p:style>
          <a:lnRef idx="2">
            <a:schemeClr val="dk1"/>
          </a:lnRef>
          <a:fillRef idx="1">
            <a:schemeClr val="lt1"/>
          </a:fillRef>
          <a:effectRef idx="0">
            <a:schemeClr val="dk1"/>
          </a:effectRef>
          <a:fontRef idx="none"/>
        </p:style>
        <p:txBody>
          <a:bodyPr/>
          <a:lstStyle>
            <a:lvl1pPr marL="0" indent="0" algn="l" defTabSz="457200" rtl="0" eaLnBrk="1" latinLnBrk="0" hangingPunct="1">
              <a:spcBef>
                <a:spcPct val="20000"/>
              </a:spcBef>
              <a:buFont typeface="Arial"/>
              <a:buNone/>
              <a:defRPr sz="1400" kern="1200">
                <a:solidFill>
                  <a:srgbClr val="F1532D"/>
                </a:solidFill>
                <a:latin typeface="+mn-lt"/>
                <a:ea typeface="+mn-ea"/>
                <a:cs typeface="+mn-cs"/>
              </a:defRPr>
            </a:lvl1pPr>
            <a:lvl2pPr marL="457200" indent="0" algn="l" defTabSz="457200" rtl="0" eaLnBrk="1" latinLnBrk="0" hangingPunct="1">
              <a:spcBef>
                <a:spcPct val="20000"/>
              </a:spcBef>
              <a:buFont typeface="Arial"/>
              <a:buNone/>
              <a:defRPr sz="1200" kern="1200">
                <a:solidFill>
                  <a:schemeClr val="tx1"/>
                </a:solidFill>
                <a:latin typeface="+mn-lt"/>
                <a:ea typeface="+mn-ea"/>
                <a:cs typeface="+mn-cs"/>
              </a:defRPr>
            </a:lvl2pPr>
            <a:lvl3pPr marL="914400" indent="0" algn="l" defTabSz="457200" rtl="0" eaLnBrk="1" latinLnBrk="0" hangingPunct="1">
              <a:spcBef>
                <a:spcPct val="20000"/>
              </a:spcBef>
              <a:buFont typeface="Arial"/>
              <a:buNone/>
              <a:defRPr sz="1000" kern="1200">
                <a:solidFill>
                  <a:schemeClr val="tx1"/>
                </a:solidFill>
                <a:latin typeface="+mn-lt"/>
                <a:ea typeface="+mn-ea"/>
                <a:cs typeface="+mn-cs"/>
              </a:defRPr>
            </a:lvl3pPr>
            <a:lvl4pPr marL="1371600" indent="0" algn="l" defTabSz="457200" rtl="0" eaLnBrk="1" latinLnBrk="0" hangingPunct="1">
              <a:spcBef>
                <a:spcPct val="20000"/>
              </a:spcBef>
              <a:buFont typeface="Arial"/>
              <a:buNone/>
              <a:defRPr sz="900" kern="1200">
                <a:solidFill>
                  <a:schemeClr val="tx1"/>
                </a:solidFill>
                <a:latin typeface="+mn-lt"/>
                <a:ea typeface="+mn-ea"/>
                <a:cs typeface="+mn-cs"/>
              </a:defRPr>
            </a:lvl4pPr>
            <a:lvl5pPr marL="1828800" indent="0" algn="l" defTabSz="457200" rtl="0" eaLnBrk="1" latinLnBrk="0" hangingPunct="1">
              <a:spcBef>
                <a:spcPct val="20000"/>
              </a:spcBef>
              <a:buFont typeface="Arial"/>
              <a:buNone/>
              <a:defRPr sz="900" kern="1200">
                <a:solidFill>
                  <a:schemeClr val="tx1"/>
                </a:solidFill>
                <a:latin typeface="+mn-lt"/>
                <a:ea typeface="+mn-ea"/>
                <a:cs typeface="+mn-cs"/>
              </a:defRPr>
            </a:lvl5pPr>
            <a:lvl6pPr marL="2286000" indent="0" algn="l" defTabSz="457200" rtl="0" eaLnBrk="1" latinLnBrk="0" hangingPunct="1">
              <a:spcBef>
                <a:spcPct val="20000"/>
              </a:spcBef>
              <a:buFont typeface="Arial"/>
              <a:buNone/>
              <a:defRPr sz="900" kern="1200">
                <a:solidFill>
                  <a:schemeClr val="tx1"/>
                </a:solidFill>
                <a:latin typeface="+mn-lt"/>
                <a:ea typeface="+mn-ea"/>
                <a:cs typeface="+mn-cs"/>
              </a:defRPr>
            </a:lvl6pPr>
            <a:lvl7pPr marL="2743200" indent="0" algn="l" defTabSz="457200" rtl="0" eaLnBrk="1" latinLnBrk="0" hangingPunct="1">
              <a:spcBef>
                <a:spcPct val="20000"/>
              </a:spcBef>
              <a:buFont typeface="Arial"/>
              <a:buNone/>
              <a:defRPr sz="900" kern="1200">
                <a:solidFill>
                  <a:schemeClr val="tx1"/>
                </a:solidFill>
                <a:latin typeface="+mn-lt"/>
                <a:ea typeface="+mn-ea"/>
                <a:cs typeface="+mn-cs"/>
              </a:defRPr>
            </a:lvl7pPr>
            <a:lvl8pPr marL="3200400" indent="0" algn="l" defTabSz="457200" rtl="0" eaLnBrk="1" latinLnBrk="0" hangingPunct="1">
              <a:spcBef>
                <a:spcPct val="20000"/>
              </a:spcBef>
              <a:buFont typeface="Arial"/>
              <a:buNone/>
              <a:defRPr sz="900" kern="1200">
                <a:solidFill>
                  <a:schemeClr val="tx1"/>
                </a:solidFill>
                <a:latin typeface="+mn-lt"/>
                <a:ea typeface="+mn-ea"/>
                <a:cs typeface="+mn-cs"/>
              </a:defRPr>
            </a:lvl8pPr>
            <a:lvl9pPr marL="3657600" indent="0" algn="l" defTabSz="457200" rtl="0" eaLnBrk="1" latinLnBrk="0" hangingPunct="1">
              <a:spcBef>
                <a:spcPct val="20000"/>
              </a:spcBef>
              <a:buFont typeface="Arial"/>
              <a:buNone/>
              <a:defRPr sz="900" kern="1200">
                <a:solidFill>
                  <a:schemeClr val="tx1"/>
                </a:solidFill>
                <a:latin typeface="+mn-lt"/>
                <a:ea typeface="+mn-ea"/>
                <a:cs typeface="+mn-cs"/>
              </a:defRPr>
            </a:lvl9pPr>
          </a:lstStyle>
          <a:p>
            <a:r>
              <a:rPr lang="en-US" smtClean="0"/>
              <a:t> </a:t>
            </a:r>
            <a:endParaRPr lang="en-US" dirty="0" smtClean="0"/>
          </a:p>
        </p:txBody>
      </p:sp>
    </p:spTree>
    <p:extLst>
      <p:ext uri="{BB962C8B-B14F-4D97-AF65-F5344CB8AC3E}">
        <p14:creationId xmlns:p14="http://schemas.microsoft.com/office/powerpoint/2010/main" val="146730274"/>
      </p:ext>
    </p:extLst>
  </p:cSld>
  <p:clrMap bg1="lt1" tx1="dk1" bg2="lt2" tx2="dk2" accent1="accent1" accent2="accent2" accent3="accent3" accent4="accent4" accent5="accent5" accent6="accent6" hlink="hlink" folHlink="folHlink"/>
  <p:sldLayoutIdLst>
    <p:sldLayoutId id="2147483717" r:id="rId1"/>
    <p:sldLayoutId id="2147483743" r:id="rId2"/>
  </p:sldLayoutIdLst>
  <p:timing>
    <p:tnLst>
      <p:par>
        <p:cTn id="1" dur="indefinite" restart="never" nodeType="tmRoot"/>
      </p:par>
    </p:tnLst>
  </p:timing>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6.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4.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5.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6.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3.xml"/><Relationship Id="rId1" Type="http://schemas.openxmlformats.org/officeDocument/2006/relationships/tags" Target="../tags/tag1.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7.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3.xml"/><Relationship Id="rId1" Type="http://schemas.openxmlformats.org/officeDocument/2006/relationships/tags" Target="../tags/tag8.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9.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10.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11.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12.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13.xml"/></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14.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15.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3.xml"/><Relationship Id="rId1" Type="http://schemas.openxmlformats.org/officeDocument/2006/relationships/tags" Target="../tags/tag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3.xml"/><Relationship Id="rId1" Type="http://schemas.openxmlformats.org/officeDocument/2006/relationships/tags" Target="../tags/tag3.xml"/></Relationships>
</file>

<file path=ppt/slides/_rels/slide5.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a:spLocks noGrp="1"/>
          </p:cNvSpPr>
          <p:nvPr>
            <p:ph type="title"/>
          </p:nvPr>
        </p:nvSpPr>
        <p:spPr>
          <a:xfrm>
            <a:off x="5139691" y="17231"/>
            <a:ext cx="4004310" cy="3667801"/>
          </a:xfrm>
        </p:spPr>
        <p:txBody>
          <a:bodyPr>
            <a:noAutofit/>
          </a:bodyPr>
          <a:lstStyle/>
          <a:p>
            <a:pPr algn="ctr"/>
            <a:r>
              <a:rPr lang="en-US" sz="4800" b="1" dirty="0" smtClean="0">
                <a:latin typeface="Arial" charset="0"/>
                <a:ea typeface="Arial" charset="0"/>
                <a:cs typeface="Arial" charset="0"/>
              </a:rPr>
              <a:t>CHAPTER 3</a:t>
            </a:r>
            <a:br>
              <a:rPr lang="en-US" sz="4800" b="1" dirty="0" smtClean="0">
                <a:latin typeface="Arial" charset="0"/>
                <a:ea typeface="Arial" charset="0"/>
                <a:cs typeface="Arial" charset="0"/>
              </a:rPr>
            </a:br>
            <a:r>
              <a:rPr lang="en-US" sz="3000" b="1" dirty="0" smtClean="0">
                <a:solidFill>
                  <a:schemeClr val="tx1"/>
                </a:solidFill>
                <a:latin typeface="Arial" charset="0"/>
                <a:ea typeface="Arial" charset="0"/>
                <a:cs typeface="Arial" charset="0"/>
              </a:rPr>
              <a:t>Three Claims, Four Validities: Interrogation Tools for Consumes of Research</a:t>
            </a:r>
            <a:endParaRPr lang="en-US" sz="3000" b="1" dirty="0">
              <a:solidFill>
                <a:schemeClr val="tx1"/>
              </a:solidFill>
              <a:latin typeface="Arial" charset="0"/>
              <a:ea typeface="Arial" charset="0"/>
              <a:cs typeface="Arial" charset="0"/>
            </a:endParaRPr>
          </a:p>
        </p:txBody>
      </p:sp>
      <p:sp>
        <p:nvSpPr>
          <p:cNvPr id="3" name="Text Placeholder 2"/>
          <p:cNvSpPr>
            <a:spLocks noGrp="1"/>
          </p:cNvSpPr>
          <p:nvPr>
            <p:ph type="body" sz="quarter" idx="11"/>
          </p:nvPr>
        </p:nvSpPr>
        <p:spPr/>
        <p:txBody>
          <a:bodyPr/>
          <a:lstStyle/>
          <a:p>
            <a:r>
              <a:rPr lang="en-US" dirty="0" smtClean="0"/>
              <a:t>PART I</a:t>
            </a:r>
            <a:endParaRPr lang="en-US" dirty="0"/>
          </a:p>
        </p:txBody>
      </p:sp>
    </p:spTree>
    <p:extLst>
      <p:ext uri="{BB962C8B-B14F-4D97-AF65-F5344CB8AC3E}">
        <p14:creationId xmlns:p14="http://schemas.microsoft.com/office/powerpoint/2010/main" val="366238855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smtClean="0"/>
              <a:t>Negative Association</a:t>
            </a:r>
            <a:endParaRPr lang="en-US" sz="4400" dirty="0"/>
          </a:p>
        </p:txBody>
      </p:sp>
      <p:pic>
        <p:nvPicPr>
          <p:cNvPr id="3" name="Picture 2" descr="Figure 3.4 part B is a scatterplot with frequency of multitasking on the x axis, from 0 to 5, and skill at multitasking on the y axis, from 0 to 70. There is a weak negative linear correlation between the two."/>
          <p:cNvPicPr>
            <a:picLocks noChangeAspect="1"/>
          </p:cNvPicPr>
          <p:nvPr/>
        </p:nvPicPr>
        <p:blipFill rotWithShape="1">
          <a:blip r:embed="rId3">
            <a:extLst>
              <a:ext uri="{28A0092B-C50C-407E-A947-70E740481C1C}">
                <a14:useLocalDpi xmlns:a14="http://schemas.microsoft.com/office/drawing/2010/main" val="0"/>
              </a:ext>
            </a:extLst>
          </a:blip>
          <a:srcRect t="34169" b="33425"/>
          <a:stretch/>
        </p:blipFill>
        <p:spPr>
          <a:xfrm>
            <a:off x="1316980" y="1615329"/>
            <a:ext cx="6243170" cy="3793387"/>
          </a:xfrm>
          <a:prstGeom prst="rect">
            <a:avLst/>
          </a:prstGeom>
        </p:spPr>
      </p:pic>
    </p:spTree>
    <p:extLst>
      <p:ext uri="{BB962C8B-B14F-4D97-AF65-F5344CB8AC3E}">
        <p14:creationId xmlns:p14="http://schemas.microsoft.com/office/powerpoint/2010/main" val="118424869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smtClean="0"/>
              <a:t>Zero Association</a:t>
            </a:r>
            <a:endParaRPr lang="en-US" sz="4400" dirty="0"/>
          </a:p>
        </p:txBody>
      </p:sp>
      <p:pic>
        <p:nvPicPr>
          <p:cNvPr id="3" name="Picture 2" descr="Figure 3.4 part C is a scatterplot with time of dinner on the x axis, from early to late, and childhood weight on the y axis, from less obese to more obese. There is no correlation between the two variables."/>
          <p:cNvPicPr>
            <a:picLocks noChangeAspect="1"/>
          </p:cNvPicPr>
          <p:nvPr/>
        </p:nvPicPr>
        <p:blipFill rotWithShape="1">
          <a:blip r:embed="rId3">
            <a:extLst>
              <a:ext uri="{28A0092B-C50C-407E-A947-70E740481C1C}">
                <a14:useLocalDpi xmlns:a14="http://schemas.microsoft.com/office/drawing/2010/main" val="0"/>
              </a:ext>
            </a:extLst>
          </a:blip>
          <a:srcRect t="66796" b="2121"/>
          <a:stretch/>
        </p:blipFill>
        <p:spPr>
          <a:xfrm>
            <a:off x="1270862" y="1635435"/>
            <a:ext cx="6259048" cy="3647809"/>
          </a:xfrm>
          <a:prstGeom prst="rect">
            <a:avLst/>
          </a:prstGeom>
        </p:spPr>
      </p:pic>
    </p:spTree>
    <p:extLst>
      <p:ext uri="{BB962C8B-B14F-4D97-AF65-F5344CB8AC3E}">
        <p14:creationId xmlns:p14="http://schemas.microsoft.com/office/powerpoint/2010/main" val="418162546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t>Making Predictions Based on Associations</a:t>
            </a:r>
            <a:endParaRPr lang="en-US" sz="4400" dirty="0"/>
          </a:p>
        </p:txBody>
      </p:sp>
      <p:sp>
        <p:nvSpPr>
          <p:cNvPr id="3" name="Text Placeholder 2"/>
          <p:cNvSpPr>
            <a:spLocks noGrp="1"/>
          </p:cNvSpPr>
          <p:nvPr>
            <p:ph type="body" sz="quarter" idx="10"/>
          </p:nvPr>
        </p:nvSpPr>
        <p:spPr>
          <a:xfrm>
            <a:off x="439738" y="1693863"/>
            <a:ext cx="8229600" cy="3856332"/>
          </a:xfrm>
        </p:spPr>
        <p:txBody>
          <a:bodyPr/>
          <a:lstStyle/>
          <a:p>
            <a:pPr>
              <a:spcBef>
                <a:spcPts val="100"/>
              </a:spcBef>
            </a:pPr>
            <a:r>
              <a:rPr lang="en-US" sz="3000" dirty="0"/>
              <a:t>Some association claims are useful because they help us make predictions</a:t>
            </a:r>
            <a:r>
              <a:rPr lang="en-US" sz="3000" dirty="0" smtClean="0"/>
              <a:t>.</a:t>
            </a:r>
            <a:endParaRPr lang="en-US" sz="3000" dirty="0"/>
          </a:p>
          <a:p>
            <a:pPr>
              <a:spcBef>
                <a:spcPts val="100"/>
              </a:spcBef>
            </a:pPr>
            <a:r>
              <a:rPr lang="en-US" sz="3000" dirty="0"/>
              <a:t>The stronger the association between the two variables, the more accurate the </a:t>
            </a:r>
            <a:r>
              <a:rPr lang="en-US" sz="3000" dirty="0" smtClean="0"/>
              <a:t>prediction will be.</a:t>
            </a:r>
            <a:endParaRPr lang="en-US" sz="3000" dirty="0"/>
          </a:p>
          <a:p>
            <a:pPr>
              <a:spcBef>
                <a:spcPts val="100"/>
              </a:spcBef>
            </a:pPr>
            <a:r>
              <a:rPr lang="en-US" sz="3000" dirty="0"/>
              <a:t>Both positive and negative associations can help us make predictions, but zero associations cannot</a:t>
            </a:r>
            <a:r>
              <a:rPr lang="en-US" sz="3000" dirty="0" smtClean="0"/>
              <a:t>.</a:t>
            </a:r>
            <a:endParaRPr lang="en-US" sz="2400" dirty="0"/>
          </a:p>
        </p:txBody>
      </p:sp>
    </p:spTree>
    <p:extLst>
      <p:ext uri="{BB962C8B-B14F-4D97-AF65-F5344CB8AC3E}">
        <p14:creationId xmlns:p14="http://schemas.microsoft.com/office/powerpoint/2010/main" val="312123137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9476" y="0"/>
            <a:ext cx="8502912" cy="1285969"/>
          </a:xfrm>
        </p:spPr>
        <p:txBody>
          <a:bodyPr>
            <a:normAutofit fontScale="90000"/>
          </a:bodyPr>
          <a:lstStyle/>
          <a:p>
            <a:r>
              <a:rPr lang="en-US" dirty="0"/>
              <a:t>Verbs for Association and Causal Claims</a:t>
            </a:r>
          </a:p>
        </p:txBody>
      </p:sp>
      <p:graphicFrame>
        <p:nvGraphicFramePr>
          <p:cNvPr id="4" name="Table 3" descr="A table has 3 columns and 10 rows. The column headers are Association Claim Verbs, Causal Claim Verbs, and Causal Claim Verbs."/>
          <p:cNvGraphicFramePr>
            <a:graphicFrameLocks noGrp="1"/>
          </p:cNvGraphicFramePr>
          <p:nvPr>
            <p:extLst>
              <p:ext uri="{D42A27DB-BD31-4B8C-83A1-F6EECF244321}">
                <p14:modId xmlns:p14="http://schemas.microsoft.com/office/powerpoint/2010/main" val="611742609"/>
              </p:ext>
            </p:extLst>
          </p:nvPr>
        </p:nvGraphicFramePr>
        <p:xfrm>
          <a:off x="2057399" y="1632860"/>
          <a:ext cx="4909458" cy="4332511"/>
        </p:xfrm>
        <a:graphic>
          <a:graphicData uri="http://schemas.openxmlformats.org/drawingml/2006/table">
            <a:tbl>
              <a:tblPr firstRow="1">
                <a:tableStyleId>{5940675A-B579-460E-94D1-54222C63F5DA}</a:tableStyleId>
              </a:tblPr>
              <a:tblGrid>
                <a:gridCol w="1636136">
                  <a:extLst>
                    <a:ext uri="{9D8B030D-6E8A-4147-A177-3AD203B41FA5}">
                      <a16:colId xmlns:a16="http://schemas.microsoft.com/office/drawing/2014/main" val="20000"/>
                    </a:ext>
                  </a:extLst>
                </a:gridCol>
                <a:gridCol w="1636661">
                  <a:extLst>
                    <a:ext uri="{9D8B030D-6E8A-4147-A177-3AD203B41FA5}">
                      <a16:colId xmlns:a16="http://schemas.microsoft.com/office/drawing/2014/main" val="20001"/>
                    </a:ext>
                  </a:extLst>
                </a:gridCol>
                <a:gridCol w="1636661">
                  <a:extLst>
                    <a:ext uri="{9D8B030D-6E8A-4147-A177-3AD203B41FA5}">
                      <a16:colId xmlns:a16="http://schemas.microsoft.com/office/drawing/2014/main" val="20002"/>
                    </a:ext>
                  </a:extLst>
                </a:gridCol>
              </a:tblGrid>
              <a:tr h="451064">
                <a:tc>
                  <a:txBody>
                    <a:bodyPr/>
                    <a:lstStyle/>
                    <a:p>
                      <a:pPr marL="0" marR="0">
                        <a:lnSpc>
                          <a:spcPct val="107000"/>
                        </a:lnSpc>
                        <a:spcBef>
                          <a:spcPts val="0"/>
                        </a:spcBef>
                        <a:spcAft>
                          <a:spcPts val="0"/>
                        </a:spcAft>
                      </a:pPr>
                      <a:r>
                        <a:rPr lang="en-US" sz="1100" dirty="0">
                          <a:effectLst/>
                        </a:rPr>
                        <a:t>Association </a:t>
                      </a:r>
                      <a:r>
                        <a:rPr lang="en-US" sz="1100" dirty="0" smtClean="0">
                          <a:effectLst/>
                        </a:rPr>
                        <a:t>Claim Verbs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dirty="0">
                          <a:effectLst/>
                        </a:rPr>
                        <a:t>Casual </a:t>
                      </a:r>
                      <a:r>
                        <a:rPr lang="en-US" sz="1100" dirty="0" smtClean="0">
                          <a:effectLst/>
                        </a:rPr>
                        <a:t>Claim Verbs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dirty="0">
                          <a:effectLst/>
                        </a:rPr>
                        <a:t>Casual </a:t>
                      </a:r>
                      <a:r>
                        <a:rPr lang="en-US" sz="1100" dirty="0" smtClean="0">
                          <a:effectLst/>
                        </a:rPr>
                        <a:t>Claim Verbs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0"/>
                  </a:ext>
                </a:extLst>
              </a:tr>
              <a:tr h="425617">
                <a:tc>
                  <a:txBody>
                    <a:bodyPr/>
                    <a:lstStyle/>
                    <a:p>
                      <a:pPr marL="0" marR="0">
                        <a:lnSpc>
                          <a:spcPct val="107000"/>
                        </a:lnSpc>
                        <a:spcBef>
                          <a:spcPts val="0"/>
                        </a:spcBef>
                        <a:spcAft>
                          <a:spcPts val="0"/>
                        </a:spcAft>
                      </a:pPr>
                      <a:r>
                        <a:rPr lang="en-US" sz="1100">
                          <a:effectLst/>
                        </a:rPr>
                        <a:t>Is linked to</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a:effectLst/>
                        </a:rPr>
                        <a:t>Causes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dirty="0">
                          <a:effectLst/>
                        </a:rPr>
                        <a:t>Promotes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1"/>
                  </a:ext>
                </a:extLst>
              </a:tr>
              <a:tr h="451064">
                <a:tc>
                  <a:txBody>
                    <a:bodyPr/>
                    <a:lstStyle/>
                    <a:p>
                      <a:pPr marL="0" marR="0">
                        <a:lnSpc>
                          <a:spcPct val="107000"/>
                        </a:lnSpc>
                        <a:spcBef>
                          <a:spcPts val="0"/>
                        </a:spcBef>
                        <a:spcAft>
                          <a:spcPts val="0"/>
                        </a:spcAft>
                      </a:pPr>
                      <a:r>
                        <a:rPr lang="en-US" sz="1100">
                          <a:effectLst/>
                        </a:rPr>
                        <a:t>Is at higher risk for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dirty="0">
                          <a:effectLst/>
                        </a:rPr>
                        <a:t>Affects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dirty="0">
                          <a:effectLst/>
                        </a:rPr>
                        <a:t>Reduces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2"/>
                  </a:ext>
                </a:extLst>
              </a:tr>
              <a:tr h="425617">
                <a:tc>
                  <a:txBody>
                    <a:bodyPr/>
                    <a:lstStyle/>
                    <a:p>
                      <a:pPr marL="0" marR="0">
                        <a:lnSpc>
                          <a:spcPct val="107000"/>
                        </a:lnSpc>
                        <a:spcBef>
                          <a:spcPts val="0"/>
                        </a:spcBef>
                        <a:spcAft>
                          <a:spcPts val="0"/>
                        </a:spcAft>
                      </a:pPr>
                      <a:r>
                        <a:rPr lang="en-US" sz="1100">
                          <a:effectLst/>
                        </a:rPr>
                        <a:t>Is associated with</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a:effectLst/>
                        </a:rPr>
                        <a:t>May curb</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a:effectLst/>
                        </a:rPr>
                        <a:t>Prevents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3"/>
                  </a:ext>
                </a:extLst>
              </a:tr>
              <a:tr h="425617">
                <a:tc>
                  <a:txBody>
                    <a:bodyPr/>
                    <a:lstStyle/>
                    <a:p>
                      <a:pPr marL="0" marR="0">
                        <a:lnSpc>
                          <a:spcPct val="107000"/>
                        </a:lnSpc>
                        <a:spcBef>
                          <a:spcPts val="0"/>
                        </a:spcBef>
                        <a:spcAft>
                          <a:spcPts val="0"/>
                        </a:spcAft>
                      </a:pPr>
                      <a:r>
                        <a:rPr lang="en-US" sz="1100">
                          <a:effectLst/>
                        </a:rPr>
                        <a:t>Is correlated with</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a:effectLst/>
                        </a:rPr>
                        <a:t>Exacerbates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a:effectLst/>
                        </a:rPr>
                        <a:t>Distracts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4"/>
                  </a:ext>
                </a:extLst>
              </a:tr>
              <a:tr h="425617">
                <a:tc>
                  <a:txBody>
                    <a:bodyPr/>
                    <a:lstStyle/>
                    <a:p>
                      <a:pPr marL="0" marR="0">
                        <a:lnSpc>
                          <a:spcPct val="107000"/>
                        </a:lnSpc>
                        <a:spcBef>
                          <a:spcPts val="0"/>
                        </a:spcBef>
                        <a:spcAft>
                          <a:spcPts val="0"/>
                        </a:spcAft>
                      </a:pPr>
                      <a:r>
                        <a:rPr lang="en-US" sz="1100">
                          <a:effectLst/>
                        </a:rPr>
                        <a:t>Prefers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a:effectLst/>
                        </a:rPr>
                        <a:t>Changes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a:effectLst/>
                        </a:rPr>
                        <a:t>Fights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5"/>
                  </a:ext>
                </a:extLst>
              </a:tr>
              <a:tr h="451064">
                <a:tc>
                  <a:txBody>
                    <a:bodyPr/>
                    <a:lstStyle/>
                    <a:p>
                      <a:pPr marL="0" marR="0">
                        <a:lnSpc>
                          <a:spcPct val="107000"/>
                        </a:lnSpc>
                        <a:spcBef>
                          <a:spcPts val="0"/>
                        </a:spcBef>
                        <a:spcAft>
                          <a:spcPts val="0"/>
                        </a:spcAft>
                      </a:pPr>
                      <a:r>
                        <a:rPr lang="en-US" sz="1100">
                          <a:effectLst/>
                        </a:rPr>
                        <a:t>Are more or less likely to</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a:effectLst/>
                        </a:rPr>
                        <a:t>May lead to</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a:effectLst/>
                        </a:rPr>
                        <a:t>Worsens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6"/>
                  </a:ext>
                </a:extLst>
              </a:tr>
              <a:tr h="425617">
                <a:tc>
                  <a:txBody>
                    <a:bodyPr/>
                    <a:lstStyle/>
                    <a:p>
                      <a:pPr marL="0" marR="0">
                        <a:lnSpc>
                          <a:spcPct val="107000"/>
                        </a:lnSpc>
                        <a:spcBef>
                          <a:spcPts val="0"/>
                        </a:spcBef>
                        <a:spcAft>
                          <a:spcPts val="0"/>
                        </a:spcAft>
                      </a:pPr>
                      <a:r>
                        <a:rPr lang="en-US" sz="1100">
                          <a:effectLst/>
                        </a:rPr>
                        <a:t>May predict</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a:effectLst/>
                        </a:rPr>
                        <a:t>Makes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a:effectLst/>
                        </a:rPr>
                        <a:t>Increases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7"/>
                  </a:ext>
                </a:extLst>
              </a:tr>
              <a:tr h="425617">
                <a:tc>
                  <a:txBody>
                    <a:bodyPr/>
                    <a:lstStyle/>
                    <a:p>
                      <a:pPr marL="0" marR="0">
                        <a:lnSpc>
                          <a:spcPct val="107000"/>
                        </a:lnSpc>
                        <a:spcBef>
                          <a:spcPts val="0"/>
                        </a:spcBef>
                        <a:spcAft>
                          <a:spcPts val="0"/>
                        </a:spcAft>
                      </a:pPr>
                      <a:r>
                        <a:rPr lang="en-US" sz="1100">
                          <a:effectLst/>
                        </a:rPr>
                        <a:t>Is tied to</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a:effectLst/>
                        </a:rPr>
                        <a:t>Sometimes makes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a:effectLst/>
                        </a:rPr>
                        <a:t>Trims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8"/>
                  </a:ext>
                </a:extLst>
              </a:tr>
              <a:tr h="425617">
                <a:tc>
                  <a:txBody>
                    <a:bodyPr/>
                    <a:lstStyle/>
                    <a:p>
                      <a:pPr marL="0" marR="0">
                        <a:lnSpc>
                          <a:spcPct val="107000"/>
                        </a:lnSpc>
                        <a:spcBef>
                          <a:spcPts val="0"/>
                        </a:spcBef>
                        <a:spcAft>
                          <a:spcPts val="0"/>
                        </a:spcAft>
                      </a:pPr>
                      <a:r>
                        <a:rPr lang="en-US" sz="1100">
                          <a:effectLst/>
                        </a:rPr>
                        <a:t>Goes with</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a:effectLst/>
                        </a:rPr>
                        <a:t>Hurts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dirty="0">
                          <a:effectLst/>
                        </a:rPr>
                        <a:t>Adds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9"/>
                  </a:ext>
                </a:extLst>
              </a:tr>
            </a:tbl>
          </a:graphicData>
        </a:graphic>
      </p:graphicFrame>
      <p:pic>
        <p:nvPicPr>
          <p:cNvPr id="3" name="Picture 2" descr="Table 3.3 is titled verb phrases that distinguish association and causal claim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43266" y="1526940"/>
            <a:ext cx="5161905" cy="4580819"/>
          </a:xfrm>
          <a:prstGeom prst="rect">
            <a:avLst/>
          </a:prstGeom>
        </p:spPr>
      </p:pic>
    </p:spTree>
    <p:extLst>
      <p:ext uri="{BB962C8B-B14F-4D97-AF65-F5344CB8AC3E}">
        <p14:creationId xmlns:p14="http://schemas.microsoft.com/office/powerpoint/2010/main" val="197995919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5897" y="0"/>
            <a:ext cx="8229600" cy="1316860"/>
          </a:xfrm>
        </p:spPr>
        <p:txBody>
          <a:bodyPr/>
          <a:lstStyle/>
          <a:p>
            <a:r>
              <a:rPr lang="en-US" sz="4400" dirty="0" smtClean="0"/>
              <a:t>Not All Claims Are Based on Research</a:t>
            </a:r>
            <a:endParaRPr lang="en-US" sz="4400" dirty="0"/>
          </a:p>
        </p:txBody>
      </p:sp>
      <p:sp>
        <p:nvSpPr>
          <p:cNvPr id="3" name="Text Placeholder 2"/>
          <p:cNvSpPr>
            <a:spLocks noGrp="1"/>
          </p:cNvSpPr>
          <p:nvPr>
            <p:ph type="body" sz="quarter" idx="10"/>
          </p:nvPr>
        </p:nvSpPr>
        <p:spPr>
          <a:xfrm>
            <a:off x="439738" y="1693863"/>
            <a:ext cx="7717291" cy="3644900"/>
          </a:xfrm>
        </p:spPr>
        <p:txBody>
          <a:bodyPr/>
          <a:lstStyle/>
          <a:p>
            <a:pPr>
              <a:lnSpc>
                <a:spcPct val="150000"/>
              </a:lnSpc>
            </a:pPr>
            <a:r>
              <a:rPr lang="en-US" dirty="0"/>
              <a:t>Not all claims we read about in the popular press are based on </a:t>
            </a:r>
            <a:r>
              <a:rPr lang="en-US" dirty="0" smtClean="0"/>
              <a:t>research.</a:t>
            </a:r>
            <a:endParaRPr lang="en-US" dirty="0"/>
          </a:p>
          <a:p>
            <a:pPr>
              <a:lnSpc>
                <a:spcPct val="150000"/>
              </a:lnSpc>
            </a:pPr>
            <a:r>
              <a:rPr lang="en-US" dirty="0"/>
              <a:t>Some claims are based on experience, intuition, or authority</a:t>
            </a:r>
            <a:r>
              <a:rPr lang="en-US" dirty="0" smtClean="0"/>
              <a:t>.</a:t>
            </a:r>
            <a:endParaRPr lang="en-US" dirty="0"/>
          </a:p>
        </p:txBody>
      </p:sp>
    </p:spTree>
    <p:extLst>
      <p:ext uri="{BB962C8B-B14F-4D97-AF65-F5344CB8AC3E}">
        <p14:creationId xmlns:p14="http://schemas.microsoft.com/office/powerpoint/2010/main" val="73033221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5897" y="0"/>
            <a:ext cx="8229600" cy="1323509"/>
          </a:xfrm>
        </p:spPr>
        <p:txBody>
          <a:bodyPr/>
          <a:lstStyle/>
          <a:p>
            <a:r>
              <a:rPr lang="en-US" sz="3900" dirty="0" smtClean="0"/>
              <a:t>Interrogating the Three Claims Using the Four Big Validities</a:t>
            </a:r>
            <a:endParaRPr lang="en-US" sz="3900" dirty="0"/>
          </a:p>
        </p:txBody>
      </p:sp>
      <p:sp>
        <p:nvSpPr>
          <p:cNvPr id="3" name="Text Placeholder 2"/>
          <p:cNvSpPr>
            <a:spLocks noGrp="1"/>
          </p:cNvSpPr>
          <p:nvPr>
            <p:ph type="body" sz="quarter" idx="10"/>
          </p:nvPr>
        </p:nvSpPr>
        <p:spPr/>
        <p:txBody>
          <a:bodyPr/>
          <a:lstStyle/>
          <a:p>
            <a:pPr>
              <a:defRPr/>
            </a:pPr>
            <a:r>
              <a:rPr lang="en-US" dirty="0"/>
              <a:t>Once you identify the type of claim you are looking at, you can ask targeted questions to evaluate those claims.</a:t>
            </a:r>
          </a:p>
        </p:txBody>
      </p:sp>
    </p:spTree>
    <p:extLst>
      <p:ext uri="{BB962C8B-B14F-4D97-AF65-F5344CB8AC3E}">
        <p14:creationId xmlns:p14="http://schemas.microsoft.com/office/powerpoint/2010/main" val="87684371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smtClean="0"/>
              <a:t>The Four Big Validities</a:t>
            </a:r>
            <a:endParaRPr lang="en-US" sz="4400" dirty="0"/>
          </a:p>
        </p:txBody>
      </p:sp>
      <p:graphicFrame>
        <p:nvGraphicFramePr>
          <p:cNvPr id="4" name="Table 3" descr="A table with 2 columns and 5 rows. The column headers are Type of Validity and Descriptions."/>
          <p:cNvGraphicFramePr>
            <a:graphicFrameLocks noGrp="1"/>
          </p:cNvGraphicFramePr>
          <p:nvPr>
            <p:extLst>
              <p:ext uri="{D42A27DB-BD31-4B8C-83A1-F6EECF244321}">
                <p14:modId xmlns:p14="http://schemas.microsoft.com/office/powerpoint/2010/main" val="484982551"/>
              </p:ext>
            </p:extLst>
          </p:nvPr>
        </p:nvGraphicFramePr>
        <p:xfrm>
          <a:off x="217714" y="1675110"/>
          <a:ext cx="8534400" cy="3401824"/>
        </p:xfrm>
        <a:graphic>
          <a:graphicData uri="http://schemas.openxmlformats.org/drawingml/2006/table">
            <a:tbl>
              <a:tblPr firstRow="1">
                <a:tableStyleId>{2D5ABB26-0587-4C30-8999-92F81FD0307C}</a:tableStyleId>
              </a:tblPr>
              <a:tblGrid>
                <a:gridCol w="4267200">
                  <a:extLst>
                    <a:ext uri="{9D8B030D-6E8A-4147-A177-3AD203B41FA5}">
                      <a16:colId xmlns:a16="http://schemas.microsoft.com/office/drawing/2014/main" val="20000"/>
                    </a:ext>
                  </a:extLst>
                </a:gridCol>
                <a:gridCol w="4267200">
                  <a:extLst>
                    <a:ext uri="{9D8B030D-6E8A-4147-A177-3AD203B41FA5}">
                      <a16:colId xmlns:a16="http://schemas.microsoft.com/office/drawing/2014/main" val="20001"/>
                    </a:ext>
                  </a:extLst>
                </a:gridCol>
              </a:tblGrid>
              <a:tr h="141476">
                <a:tc>
                  <a:txBody>
                    <a:bodyPr/>
                    <a:lstStyle/>
                    <a:p>
                      <a:pPr marL="0" marR="0">
                        <a:lnSpc>
                          <a:spcPct val="107000"/>
                        </a:lnSpc>
                        <a:spcBef>
                          <a:spcPts val="0"/>
                        </a:spcBef>
                        <a:spcAft>
                          <a:spcPts val="0"/>
                        </a:spcAft>
                      </a:pPr>
                      <a:r>
                        <a:rPr lang="en-US" sz="1100" dirty="0">
                          <a:effectLst/>
                        </a:rPr>
                        <a:t>Type of Validity</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a:effectLst/>
                        </a:rPr>
                        <a:t>Description</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585555">
                <a:tc>
                  <a:txBody>
                    <a:bodyPr/>
                    <a:lstStyle/>
                    <a:p>
                      <a:pPr marL="0" marR="0">
                        <a:lnSpc>
                          <a:spcPct val="107000"/>
                        </a:lnSpc>
                        <a:spcBef>
                          <a:spcPts val="0"/>
                        </a:spcBef>
                        <a:spcAft>
                          <a:spcPts val="0"/>
                        </a:spcAft>
                      </a:pPr>
                      <a:r>
                        <a:rPr lang="en-US" sz="1100">
                          <a:effectLst/>
                        </a:rPr>
                        <a:t>Construct validity</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dirty="0">
                          <a:effectLst/>
                        </a:rPr>
                        <a:t>How well the variables in a study are measured or manipulated. The extent to which the operational variables in a study are a good approximation of the conceptual variables.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1029632">
                <a:tc>
                  <a:txBody>
                    <a:bodyPr/>
                    <a:lstStyle/>
                    <a:p>
                      <a:pPr marL="0" marR="0">
                        <a:lnSpc>
                          <a:spcPct val="107000"/>
                        </a:lnSpc>
                        <a:spcBef>
                          <a:spcPts val="0"/>
                        </a:spcBef>
                        <a:spcAft>
                          <a:spcPts val="0"/>
                        </a:spcAft>
                      </a:pPr>
                      <a:r>
                        <a:rPr lang="en-US" sz="1100">
                          <a:effectLst/>
                        </a:rPr>
                        <a:t>External validity</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dirty="0">
                          <a:effectLst/>
                        </a:rPr>
                        <a:t>The extent to which the results of a study generalize to some larger population, for example, whether the results from this sample of children apply to all U. S. schoolchildren, as well as to other times or situations, for examples, whether the results are based on this type of music apply to other types of music.</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1029632">
                <a:tc>
                  <a:txBody>
                    <a:bodyPr/>
                    <a:lstStyle/>
                    <a:p>
                      <a:pPr marL="0" marR="0">
                        <a:lnSpc>
                          <a:spcPct val="107000"/>
                        </a:lnSpc>
                        <a:spcBef>
                          <a:spcPts val="0"/>
                        </a:spcBef>
                        <a:spcAft>
                          <a:spcPts val="0"/>
                        </a:spcAft>
                      </a:pPr>
                      <a:r>
                        <a:rPr lang="en-US" sz="1100">
                          <a:effectLst/>
                        </a:rPr>
                        <a:t>Statistical validity</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a:effectLst/>
                        </a:rPr>
                        <a:t>The extent to which the data support the conclusions. Among many other questions, it is important to ask about the strength of an association and its statistical significance, the probability that the results could have been obtained by chance if there really is no relationship.</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585555">
                <a:tc>
                  <a:txBody>
                    <a:bodyPr/>
                    <a:lstStyle/>
                    <a:p>
                      <a:pPr marL="0" marR="0">
                        <a:lnSpc>
                          <a:spcPct val="107000"/>
                        </a:lnSpc>
                        <a:spcBef>
                          <a:spcPts val="0"/>
                        </a:spcBef>
                        <a:spcAft>
                          <a:spcPts val="0"/>
                        </a:spcAft>
                      </a:pPr>
                      <a:r>
                        <a:rPr lang="en-US" sz="1100">
                          <a:effectLst/>
                        </a:rPr>
                        <a:t>Internal validity</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dirty="0">
                          <a:effectLst/>
                        </a:rPr>
                        <a:t>In a relationship between one variable, A, and another, B, the extent to which A, rather than some other variable, C, is responsible for changes in B.</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pic>
        <p:nvPicPr>
          <p:cNvPr id="3" name="Picture 2" descr="Table 3.4 is titled the Four Big Validities. "/>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415110"/>
            <a:ext cx="9144000" cy="4108450"/>
          </a:xfrm>
          <a:prstGeom prst="rect">
            <a:avLst/>
          </a:prstGeom>
        </p:spPr>
      </p:pic>
    </p:spTree>
    <p:extLst>
      <p:ext uri="{BB962C8B-B14F-4D97-AF65-F5344CB8AC3E}">
        <p14:creationId xmlns:p14="http://schemas.microsoft.com/office/powerpoint/2010/main" val="376114502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defRPr/>
            </a:pPr>
            <a:r>
              <a:rPr lang="en-US" dirty="0" smtClean="0"/>
              <a:t>The Four Big Validities</a:t>
            </a:r>
          </a:p>
        </p:txBody>
      </p:sp>
      <p:sp>
        <p:nvSpPr>
          <p:cNvPr id="2" name="Text Placeholder 1"/>
          <p:cNvSpPr>
            <a:spLocks noGrp="1"/>
          </p:cNvSpPr>
          <p:nvPr>
            <p:ph type="body" sz="quarter" idx="10"/>
          </p:nvPr>
        </p:nvSpPr>
        <p:spPr/>
        <p:txBody>
          <a:bodyPr/>
          <a:lstStyle/>
          <a:p>
            <a:pPr marL="609600" indent="-609600">
              <a:defRPr/>
            </a:pPr>
            <a:r>
              <a:rPr lang="en-US" sz="2400" dirty="0"/>
              <a:t>Construct Validity</a:t>
            </a:r>
          </a:p>
          <a:p>
            <a:pPr marL="1009650" lvl="1" indent="-609600">
              <a:defRPr/>
            </a:pPr>
            <a:r>
              <a:rPr lang="en-US" sz="2400" dirty="0"/>
              <a:t>How accurately a researcher has operationalized each variable</a:t>
            </a:r>
          </a:p>
          <a:p>
            <a:pPr marL="1009650" lvl="1" indent="-609600">
              <a:defRPr/>
            </a:pPr>
            <a:r>
              <a:rPr lang="en-US" sz="2400" dirty="0"/>
              <a:t>Measurement must be reliable (measure gives similar scores on repeated testing)</a:t>
            </a:r>
          </a:p>
          <a:p>
            <a:pPr marL="1009650" lvl="1" indent="-609600">
              <a:defRPr/>
            </a:pPr>
            <a:r>
              <a:rPr lang="en-US" sz="2400" dirty="0"/>
              <a:t>Different levels of a variable should correspond to true differences in that variable</a:t>
            </a:r>
          </a:p>
          <a:p>
            <a:pPr marL="1009650" lvl="1" indent="-609600">
              <a:defRPr/>
            </a:pPr>
            <a:r>
              <a:rPr lang="en-US" sz="2400" dirty="0"/>
              <a:t>e.g. depression = score on Beck depression inventory</a:t>
            </a:r>
          </a:p>
          <a:p>
            <a:endParaRPr lang="en-US" dirty="0"/>
          </a:p>
        </p:txBody>
      </p:sp>
    </p:spTree>
    <p:custDataLst>
      <p:tags r:id="rId1"/>
    </p:custDataLst>
    <p:extLst>
      <p:ext uri="{BB962C8B-B14F-4D97-AF65-F5344CB8AC3E}">
        <p14:creationId xmlns:p14="http://schemas.microsoft.com/office/powerpoint/2010/main" val="168148559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defRPr/>
            </a:pPr>
            <a:r>
              <a:rPr lang="en-US" dirty="0" smtClean="0"/>
              <a:t>The Four Big Validities</a:t>
            </a:r>
          </a:p>
        </p:txBody>
      </p:sp>
      <p:sp>
        <p:nvSpPr>
          <p:cNvPr id="2" name="Text Placeholder 1"/>
          <p:cNvSpPr>
            <a:spLocks noGrp="1"/>
          </p:cNvSpPr>
          <p:nvPr>
            <p:ph type="body" sz="quarter" idx="10"/>
          </p:nvPr>
        </p:nvSpPr>
        <p:spPr/>
        <p:txBody>
          <a:bodyPr/>
          <a:lstStyle/>
          <a:p>
            <a:pPr marL="609600" indent="-609600">
              <a:defRPr/>
            </a:pPr>
            <a:r>
              <a:rPr lang="en-US" dirty="0"/>
              <a:t>Construct Validity</a:t>
            </a:r>
          </a:p>
          <a:p>
            <a:pPr marL="1009650" lvl="1" indent="-609600">
              <a:defRPr/>
            </a:pPr>
            <a:r>
              <a:rPr lang="en-US" dirty="0"/>
              <a:t>For Frequency claims, how well did the researchers measure their variable?</a:t>
            </a:r>
          </a:p>
          <a:p>
            <a:pPr marL="1009650" lvl="1" indent="-609600">
              <a:defRPr/>
            </a:pPr>
            <a:r>
              <a:rPr lang="en-US" dirty="0"/>
              <a:t>For Association claims, this needs to be asked for each variable (two).</a:t>
            </a:r>
          </a:p>
          <a:p>
            <a:pPr marL="1009650" lvl="1" indent="-609600">
              <a:defRPr/>
            </a:pPr>
            <a:r>
              <a:rPr lang="en-US" dirty="0"/>
              <a:t>For Causal claims, how well did the researchers measure the manipulated and measured variables?</a:t>
            </a:r>
          </a:p>
          <a:p>
            <a:endParaRPr lang="en-US" dirty="0"/>
          </a:p>
        </p:txBody>
      </p:sp>
    </p:spTree>
    <p:custDataLst>
      <p:tags r:id="rId1"/>
    </p:custDataLst>
    <p:extLst>
      <p:ext uri="{BB962C8B-B14F-4D97-AF65-F5344CB8AC3E}">
        <p14:creationId xmlns:p14="http://schemas.microsoft.com/office/powerpoint/2010/main" val="408473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defRPr/>
            </a:pPr>
            <a:r>
              <a:rPr lang="en-US" dirty="0" smtClean="0"/>
              <a:t>The Four Big Validities</a:t>
            </a:r>
          </a:p>
        </p:txBody>
      </p:sp>
      <p:sp>
        <p:nvSpPr>
          <p:cNvPr id="2" name="Text Placeholder 1"/>
          <p:cNvSpPr>
            <a:spLocks noGrp="1"/>
          </p:cNvSpPr>
          <p:nvPr>
            <p:ph type="body" sz="quarter" idx="10"/>
          </p:nvPr>
        </p:nvSpPr>
        <p:spPr/>
        <p:txBody>
          <a:bodyPr/>
          <a:lstStyle/>
          <a:p>
            <a:pPr marL="609600" indent="-609600">
              <a:defRPr/>
            </a:pPr>
            <a:r>
              <a:rPr lang="en-US" dirty="0"/>
              <a:t>External Validity</a:t>
            </a:r>
          </a:p>
          <a:p>
            <a:pPr marL="1009650" lvl="1" indent="-609600">
              <a:defRPr/>
            </a:pPr>
            <a:r>
              <a:rPr lang="en-US" dirty="0"/>
              <a:t>How well the results of the study generalize to, or represent, people and contexts besides those in the study itself</a:t>
            </a:r>
          </a:p>
          <a:p>
            <a:pPr marL="1009650" lvl="1" indent="-609600">
              <a:defRPr/>
            </a:pPr>
            <a:r>
              <a:rPr lang="en-US" dirty="0"/>
              <a:t>How were participants chosen?</a:t>
            </a:r>
          </a:p>
          <a:p>
            <a:pPr marL="1009650" lvl="1" indent="-609600">
              <a:defRPr/>
            </a:pPr>
            <a:r>
              <a:rPr lang="en-US" dirty="0"/>
              <a:t>How well does the sample represent the population?</a:t>
            </a:r>
          </a:p>
          <a:p>
            <a:pPr marL="0" indent="0">
              <a:buNone/>
            </a:pPr>
            <a:endParaRPr lang="en-US" dirty="0"/>
          </a:p>
        </p:txBody>
      </p:sp>
    </p:spTree>
    <p:custDataLst>
      <p:tags r:id="rId1"/>
    </p:custDataLst>
    <p:extLst>
      <p:ext uri="{BB962C8B-B14F-4D97-AF65-F5344CB8AC3E}">
        <p14:creationId xmlns:p14="http://schemas.microsoft.com/office/powerpoint/2010/main" val="377188570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defRPr/>
            </a:pPr>
            <a:r>
              <a:rPr lang="en-US" smtClean="0"/>
              <a:t>Some Definitions</a:t>
            </a:r>
          </a:p>
        </p:txBody>
      </p:sp>
      <p:sp>
        <p:nvSpPr>
          <p:cNvPr id="2" name="Text Placeholder 1"/>
          <p:cNvSpPr>
            <a:spLocks noGrp="1"/>
          </p:cNvSpPr>
          <p:nvPr>
            <p:ph type="body" sz="quarter" idx="10"/>
          </p:nvPr>
        </p:nvSpPr>
        <p:spPr/>
        <p:txBody>
          <a:bodyPr/>
          <a:lstStyle/>
          <a:p>
            <a:pPr marL="609600" indent="-609600">
              <a:defRPr/>
            </a:pPr>
            <a:r>
              <a:rPr lang="en-US" sz="2800" dirty="0"/>
              <a:t>Variable</a:t>
            </a:r>
          </a:p>
          <a:p>
            <a:pPr marL="990600" lvl="1" indent="-533400">
              <a:defRPr/>
            </a:pPr>
            <a:r>
              <a:rPr lang="en-US" sz="2400" dirty="0"/>
              <a:t>Something that varies</a:t>
            </a:r>
          </a:p>
          <a:p>
            <a:pPr marL="990600" lvl="1" indent="-533400">
              <a:defRPr/>
            </a:pPr>
            <a:r>
              <a:rPr lang="en-US" sz="2400" dirty="0"/>
              <a:t>Must have at least 2 levels (values)</a:t>
            </a:r>
          </a:p>
          <a:p>
            <a:pPr marL="990600" lvl="1" indent="-533400">
              <a:defRPr/>
            </a:pPr>
            <a:r>
              <a:rPr lang="en-US" sz="2400" dirty="0"/>
              <a:t>Example – amount of alcohol consumption</a:t>
            </a:r>
          </a:p>
          <a:p>
            <a:pPr marL="609600" indent="-609600">
              <a:defRPr/>
            </a:pPr>
            <a:r>
              <a:rPr lang="en-US" sz="2800" dirty="0"/>
              <a:t>Constant</a:t>
            </a:r>
          </a:p>
          <a:p>
            <a:pPr marL="990600" lvl="1" indent="-533400">
              <a:defRPr/>
            </a:pPr>
            <a:r>
              <a:rPr lang="en-US" sz="2400" dirty="0"/>
              <a:t>Something that could vary, but only has one level in the study </a:t>
            </a:r>
          </a:p>
          <a:p>
            <a:pPr marL="990600" lvl="1" indent="-533400">
              <a:defRPr/>
            </a:pPr>
            <a:r>
              <a:rPr lang="en-US" sz="2400" dirty="0"/>
              <a:t>Ex – level of education</a:t>
            </a:r>
          </a:p>
          <a:p>
            <a:endParaRPr lang="en-US" dirty="0"/>
          </a:p>
        </p:txBody>
      </p:sp>
      <p:sp>
        <p:nvSpPr>
          <p:cNvPr id="5123" name="Rectangle 3"/>
          <p:cNvSpPr>
            <a:spLocks noGrp="1" noChangeArrowheads="1"/>
          </p:cNvSpPr>
          <p:nvPr>
            <p:ph type="body" idx="4294967295"/>
          </p:nvPr>
        </p:nvSpPr>
        <p:spPr/>
        <p:txBody>
          <a:bodyPr/>
          <a:lstStyle/>
          <a:p>
            <a:pPr marL="57150" indent="0" eaLnBrk="1" hangingPunct="1">
              <a:buFont typeface="Wingdings" panose="05000000000000000000" pitchFamily="2" charset="2"/>
              <a:buNone/>
              <a:defRPr/>
            </a:pPr>
            <a:endParaRPr lang="en-US" dirty="0" smtClean="0"/>
          </a:p>
        </p:txBody>
      </p:sp>
    </p:spTree>
    <p:custDataLst>
      <p:tags r:id="rId1"/>
    </p:custDataLst>
    <p:extLst>
      <p:ext uri="{BB962C8B-B14F-4D97-AF65-F5344CB8AC3E}">
        <p14:creationId xmlns:p14="http://schemas.microsoft.com/office/powerpoint/2010/main" val="246157591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nodePh="1">
                                  <p:stCondLst>
                                    <p:cond delay="0"/>
                                  </p:stCondLst>
                                  <p:endCondLst>
                                    <p:cond evt="begin" delay="0">
                                      <p:tn val="5"/>
                                    </p:cond>
                                  </p:endCondLst>
                                  <p:childTnLst>
                                    <p:set>
                                      <p:cBhvr>
                                        <p:cTn id="6" dur="1" fill="hold">
                                          <p:stCondLst>
                                            <p:cond delay="499"/>
                                          </p:stCondLst>
                                        </p:cTn>
                                        <p:tgtEl>
                                          <p:spTgt spid="512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build="p" bldLvl="3"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defRPr/>
            </a:pPr>
            <a:r>
              <a:rPr lang="en-US" dirty="0" smtClean="0"/>
              <a:t>The Four Big Validities</a:t>
            </a:r>
          </a:p>
        </p:txBody>
      </p:sp>
      <p:sp>
        <p:nvSpPr>
          <p:cNvPr id="2" name="Text Placeholder 1"/>
          <p:cNvSpPr>
            <a:spLocks noGrp="1"/>
          </p:cNvSpPr>
          <p:nvPr>
            <p:ph type="body" sz="quarter" idx="10"/>
          </p:nvPr>
        </p:nvSpPr>
        <p:spPr/>
        <p:txBody>
          <a:bodyPr/>
          <a:lstStyle/>
          <a:p>
            <a:pPr marL="609600" indent="-609600">
              <a:defRPr/>
            </a:pPr>
            <a:r>
              <a:rPr lang="en-US" sz="2400" dirty="0"/>
              <a:t>External Validity</a:t>
            </a:r>
          </a:p>
          <a:p>
            <a:pPr marL="1009650" lvl="1" indent="-609600">
              <a:defRPr/>
            </a:pPr>
            <a:r>
              <a:rPr lang="en-US" sz="2400" dirty="0"/>
              <a:t>For Frequency claims, how were participants chosen, and how representative are p’s of population?</a:t>
            </a:r>
          </a:p>
          <a:p>
            <a:pPr marL="1009650" lvl="1" indent="-609600">
              <a:defRPr/>
            </a:pPr>
            <a:r>
              <a:rPr lang="en-US" sz="2400" dirty="0"/>
              <a:t>For Association claims, can the association generalize to other populations, as well as to other contexts, times, or places.</a:t>
            </a:r>
          </a:p>
          <a:p>
            <a:pPr marL="1009650" lvl="1" indent="-609600">
              <a:defRPr/>
            </a:pPr>
            <a:r>
              <a:rPr lang="en-US" sz="2400" dirty="0"/>
              <a:t>For Causal claims, do the findings generalize to other populations, contexts, times, or places?</a:t>
            </a:r>
          </a:p>
          <a:p>
            <a:endParaRPr lang="en-US" dirty="0"/>
          </a:p>
        </p:txBody>
      </p:sp>
    </p:spTree>
    <p:custDataLst>
      <p:tags r:id="rId1"/>
    </p:custDataLst>
    <p:extLst>
      <p:ext uri="{BB962C8B-B14F-4D97-AF65-F5344CB8AC3E}">
        <p14:creationId xmlns:p14="http://schemas.microsoft.com/office/powerpoint/2010/main" val="129709214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defRPr/>
            </a:pPr>
            <a:r>
              <a:rPr lang="en-US" dirty="0" smtClean="0"/>
              <a:t>The Four Big Validities</a:t>
            </a:r>
          </a:p>
        </p:txBody>
      </p:sp>
      <p:sp>
        <p:nvSpPr>
          <p:cNvPr id="2" name="Text Placeholder 1"/>
          <p:cNvSpPr>
            <a:spLocks noGrp="1"/>
          </p:cNvSpPr>
          <p:nvPr>
            <p:ph type="body" sz="quarter" idx="10"/>
          </p:nvPr>
        </p:nvSpPr>
        <p:spPr/>
        <p:txBody>
          <a:bodyPr/>
          <a:lstStyle/>
          <a:p>
            <a:pPr marL="609600" indent="-609600">
              <a:defRPr/>
            </a:pPr>
            <a:r>
              <a:rPr lang="en-US" dirty="0"/>
              <a:t>Statistical Validity</a:t>
            </a:r>
          </a:p>
          <a:p>
            <a:pPr marL="1009650" lvl="1" indent="-609600">
              <a:defRPr/>
            </a:pPr>
            <a:r>
              <a:rPr lang="en-US" dirty="0"/>
              <a:t>The extent to which the study’s statistical conclusions are accurate and reasonable (were stats appropriate for data?)</a:t>
            </a:r>
          </a:p>
          <a:p>
            <a:pPr marL="1009650" lvl="1" indent="-609600">
              <a:defRPr/>
            </a:pPr>
            <a:r>
              <a:rPr lang="en-US" dirty="0"/>
              <a:t>Researchers should minimize chances of Type I and Type II errors</a:t>
            </a:r>
            <a:r>
              <a:rPr lang="en-US" dirty="0" smtClean="0"/>
              <a:t>.</a:t>
            </a:r>
            <a:endParaRPr lang="en-US" dirty="0"/>
          </a:p>
        </p:txBody>
      </p:sp>
    </p:spTree>
    <p:custDataLst>
      <p:tags r:id="rId1"/>
    </p:custDataLst>
    <p:extLst>
      <p:ext uri="{BB962C8B-B14F-4D97-AF65-F5344CB8AC3E}">
        <p14:creationId xmlns:p14="http://schemas.microsoft.com/office/powerpoint/2010/main" val="348946598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defRPr/>
            </a:pPr>
            <a:r>
              <a:rPr lang="en-US" dirty="0" smtClean="0"/>
              <a:t>The Four Big Validities</a:t>
            </a:r>
          </a:p>
        </p:txBody>
      </p:sp>
      <p:sp>
        <p:nvSpPr>
          <p:cNvPr id="2" name="Text Placeholder 1"/>
          <p:cNvSpPr>
            <a:spLocks noGrp="1"/>
          </p:cNvSpPr>
          <p:nvPr>
            <p:ph type="body" sz="quarter" idx="10"/>
          </p:nvPr>
        </p:nvSpPr>
        <p:spPr/>
        <p:txBody>
          <a:bodyPr/>
          <a:lstStyle/>
          <a:p>
            <a:pPr marL="609600" indent="-609600">
              <a:defRPr/>
            </a:pPr>
            <a:r>
              <a:rPr lang="en-US" dirty="0"/>
              <a:t>Statistical Validity</a:t>
            </a:r>
          </a:p>
          <a:p>
            <a:pPr marL="1009650" lvl="1" indent="-609600">
              <a:defRPr/>
            </a:pPr>
            <a:r>
              <a:rPr lang="en-US" sz="2400" dirty="0"/>
              <a:t>For frequency claims, what is the margin of error of the estimate?</a:t>
            </a:r>
          </a:p>
          <a:p>
            <a:pPr marL="1009650" lvl="1" indent="-609600">
              <a:defRPr/>
            </a:pPr>
            <a:r>
              <a:rPr lang="en-US" sz="2400" dirty="0"/>
              <a:t>For Association claims, how strong is the association?  How significant is the association?  Much better predictions with strong, significant associations.</a:t>
            </a:r>
          </a:p>
          <a:p>
            <a:pPr marL="1009650" lvl="1" indent="-609600">
              <a:defRPr/>
            </a:pPr>
            <a:r>
              <a:rPr lang="en-US" sz="2400" dirty="0"/>
              <a:t>For Causal claims, was Type I error minimized? How strong was the association? What was the statistical significance of the finding?</a:t>
            </a:r>
          </a:p>
          <a:p>
            <a:endParaRPr lang="en-US" dirty="0"/>
          </a:p>
        </p:txBody>
      </p:sp>
    </p:spTree>
    <p:custDataLst>
      <p:tags r:id="rId1"/>
    </p:custDataLst>
    <p:extLst>
      <p:ext uri="{BB962C8B-B14F-4D97-AF65-F5344CB8AC3E}">
        <p14:creationId xmlns:p14="http://schemas.microsoft.com/office/powerpoint/2010/main" val="139245014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defRPr/>
            </a:pPr>
            <a:r>
              <a:rPr lang="en-US" dirty="0" smtClean="0"/>
              <a:t>The Four Big Validities</a:t>
            </a:r>
          </a:p>
        </p:txBody>
      </p:sp>
      <p:sp>
        <p:nvSpPr>
          <p:cNvPr id="2" name="Text Placeholder 1"/>
          <p:cNvSpPr>
            <a:spLocks noGrp="1"/>
          </p:cNvSpPr>
          <p:nvPr>
            <p:ph type="body" sz="quarter" idx="10"/>
          </p:nvPr>
        </p:nvSpPr>
        <p:spPr>
          <a:xfrm>
            <a:off x="439738" y="1523175"/>
            <a:ext cx="8229600" cy="3644900"/>
          </a:xfrm>
        </p:spPr>
        <p:txBody>
          <a:bodyPr/>
          <a:lstStyle/>
          <a:p>
            <a:pPr marL="609600" indent="-609600">
              <a:defRPr/>
            </a:pPr>
            <a:r>
              <a:rPr lang="en-US" dirty="0"/>
              <a:t>Internal Validity</a:t>
            </a:r>
          </a:p>
          <a:p>
            <a:pPr marL="1009650" lvl="1" indent="-609600">
              <a:defRPr/>
            </a:pPr>
            <a:r>
              <a:rPr lang="en-US" sz="2400" dirty="0"/>
              <a:t>Also called the third variable rule</a:t>
            </a:r>
          </a:p>
          <a:p>
            <a:pPr marL="1009650" lvl="1" indent="-609600">
              <a:defRPr/>
            </a:pPr>
            <a:r>
              <a:rPr lang="en-US" sz="2400" dirty="0"/>
              <a:t>A study should be able to rule out alternative explanations for the association</a:t>
            </a:r>
          </a:p>
          <a:p>
            <a:pPr marL="1009650" lvl="1" indent="-609600">
              <a:defRPr/>
            </a:pPr>
            <a:r>
              <a:rPr lang="en-US" sz="2400" dirty="0"/>
              <a:t>Some outside third variable could account for the association</a:t>
            </a:r>
          </a:p>
          <a:p>
            <a:pPr marL="1409700" lvl="2" indent="-609600">
              <a:defRPr/>
            </a:pPr>
            <a:r>
              <a:rPr lang="en-US" sz="2000" dirty="0"/>
              <a:t>For ice cream sales are associated with drowning deaths</a:t>
            </a:r>
          </a:p>
          <a:p>
            <a:pPr marL="1409700" lvl="2" indent="-609600">
              <a:defRPr/>
            </a:pPr>
            <a:r>
              <a:rPr lang="en-US" sz="2000" dirty="0"/>
              <a:t>For GPA and hours of studying</a:t>
            </a:r>
          </a:p>
          <a:p>
            <a:pPr marL="1009650" lvl="1" indent="-609600">
              <a:defRPr/>
            </a:pPr>
            <a:r>
              <a:rPr lang="en-US" sz="2400" dirty="0"/>
              <a:t>What is degree to which A (and not some other variable) causes B</a:t>
            </a:r>
          </a:p>
          <a:p>
            <a:endParaRPr lang="en-US" dirty="0"/>
          </a:p>
        </p:txBody>
      </p:sp>
    </p:spTree>
    <p:custDataLst>
      <p:tags r:id="rId1"/>
    </p:custDataLst>
    <p:extLst>
      <p:ext uri="{BB962C8B-B14F-4D97-AF65-F5344CB8AC3E}">
        <p14:creationId xmlns:p14="http://schemas.microsoft.com/office/powerpoint/2010/main" val="222341228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defRPr/>
            </a:pPr>
            <a:r>
              <a:rPr lang="en-US" dirty="0" smtClean="0"/>
              <a:t>The Four Big Validities</a:t>
            </a:r>
          </a:p>
        </p:txBody>
      </p:sp>
      <p:sp>
        <p:nvSpPr>
          <p:cNvPr id="2" name="Text Placeholder 1"/>
          <p:cNvSpPr>
            <a:spLocks noGrp="1"/>
          </p:cNvSpPr>
          <p:nvPr>
            <p:ph type="body" sz="quarter" idx="10"/>
          </p:nvPr>
        </p:nvSpPr>
        <p:spPr/>
        <p:txBody>
          <a:bodyPr/>
          <a:lstStyle/>
          <a:p>
            <a:pPr marL="609600" indent="-609600">
              <a:defRPr/>
            </a:pPr>
            <a:r>
              <a:rPr lang="en-US" dirty="0"/>
              <a:t>Internal Validity</a:t>
            </a:r>
          </a:p>
          <a:p>
            <a:pPr marL="1009650" lvl="1" indent="-609600">
              <a:defRPr/>
            </a:pPr>
            <a:r>
              <a:rPr lang="en-US" dirty="0"/>
              <a:t>Only for causal claims.  Does the study limit confounds and randomly assign p’s to groups? </a:t>
            </a:r>
          </a:p>
          <a:p>
            <a:pPr marL="1409700" lvl="2" indent="-609600">
              <a:defRPr/>
            </a:pPr>
            <a:r>
              <a:rPr lang="en-US" dirty="0"/>
              <a:t>What if we don’t randomly assign p’s to groups?</a:t>
            </a:r>
          </a:p>
          <a:p>
            <a:pPr marL="1009650" lvl="1" indent="-609600">
              <a:defRPr/>
            </a:pPr>
            <a:r>
              <a:rPr lang="en-US" dirty="0"/>
              <a:t>We will discuss several threats to internal validity in chapters 9 and 10</a:t>
            </a:r>
          </a:p>
          <a:p>
            <a:endParaRPr lang="en-US" dirty="0"/>
          </a:p>
        </p:txBody>
      </p:sp>
    </p:spTree>
    <p:custDataLst>
      <p:tags r:id="rId1"/>
    </p:custDataLst>
    <p:extLst>
      <p:ext uri="{BB962C8B-B14F-4D97-AF65-F5344CB8AC3E}">
        <p14:creationId xmlns:p14="http://schemas.microsoft.com/office/powerpoint/2010/main" val="9568376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defRPr/>
            </a:pPr>
            <a:r>
              <a:rPr lang="en-US" dirty="0" smtClean="0"/>
              <a:t>Causal Claims</a:t>
            </a:r>
          </a:p>
        </p:txBody>
      </p:sp>
      <p:sp>
        <p:nvSpPr>
          <p:cNvPr id="2" name="Text Placeholder 1"/>
          <p:cNvSpPr>
            <a:spLocks noGrp="1"/>
          </p:cNvSpPr>
          <p:nvPr>
            <p:ph type="body" sz="quarter" idx="10"/>
          </p:nvPr>
        </p:nvSpPr>
        <p:spPr/>
        <p:txBody>
          <a:bodyPr/>
          <a:lstStyle/>
          <a:p>
            <a:pPr marL="609600" indent="-609600">
              <a:defRPr/>
            </a:pPr>
            <a:r>
              <a:rPr lang="en-US" dirty="0"/>
              <a:t>Should only be made if an experiment was done</a:t>
            </a:r>
          </a:p>
          <a:p>
            <a:pPr marL="1009650" lvl="1" indent="-609600">
              <a:defRPr/>
            </a:pPr>
            <a:r>
              <a:rPr lang="en-US" dirty="0"/>
              <a:t>One variable is manipulated (the one thought to be the cause); called the Independent Variable</a:t>
            </a:r>
          </a:p>
          <a:p>
            <a:pPr marL="1009650" lvl="1" indent="-609600">
              <a:defRPr/>
            </a:pPr>
            <a:r>
              <a:rPr lang="en-US" dirty="0"/>
              <a:t>One variable is measured (the one thought to be the effect); called the Dependent Variable</a:t>
            </a:r>
          </a:p>
          <a:p>
            <a:endParaRPr lang="en-US" dirty="0"/>
          </a:p>
        </p:txBody>
      </p:sp>
    </p:spTree>
    <p:custDataLst>
      <p:tags r:id="rId1"/>
    </p:custDataLst>
    <p:extLst>
      <p:ext uri="{BB962C8B-B14F-4D97-AF65-F5344CB8AC3E}">
        <p14:creationId xmlns:p14="http://schemas.microsoft.com/office/powerpoint/2010/main" val="163375943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defRPr/>
            </a:pPr>
            <a:r>
              <a:rPr lang="en-US" dirty="0" smtClean="0"/>
              <a:t>Causal Claims</a:t>
            </a:r>
          </a:p>
        </p:txBody>
      </p:sp>
      <p:sp>
        <p:nvSpPr>
          <p:cNvPr id="2" name="Text Placeholder 1"/>
          <p:cNvSpPr>
            <a:spLocks noGrp="1"/>
          </p:cNvSpPr>
          <p:nvPr>
            <p:ph type="body" sz="quarter" idx="10"/>
          </p:nvPr>
        </p:nvSpPr>
        <p:spPr/>
        <p:txBody>
          <a:bodyPr/>
          <a:lstStyle/>
          <a:p>
            <a:pPr marL="609600" indent="-609600">
              <a:defRPr/>
            </a:pPr>
            <a:r>
              <a:rPr lang="en-US" dirty="0"/>
              <a:t>3 Rules for Causation</a:t>
            </a:r>
          </a:p>
          <a:p>
            <a:pPr marL="1009650" lvl="1" indent="-609600">
              <a:defRPr/>
            </a:pPr>
            <a:r>
              <a:rPr lang="en-US" sz="2400" dirty="0"/>
              <a:t>Covariance – shows that 2 variables are associated</a:t>
            </a:r>
          </a:p>
          <a:p>
            <a:pPr marL="1409700" lvl="2" indent="-609600">
              <a:defRPr/>
            </a:pPr>
            <a:r>
              <a:rPr lang="en-US" dirty="0"/>
              <a:t>As A changes, B </a:t>
            </a:r>
            <a:r>
              <a:rPr lang="en-US" dirty="0" smtClean="0"/>
              <a:t>changes</a:t>
            </a:r>
            <a:endParaRPr lang="en-US" dirty="0"/>
          </a:p>
          <a:p>
            <a:pPr marL="1009650" lvl="1" indent="-609600">
              <a:defRPr/>
            </a:pPr>
            <a:r>
              <a:rPr lang="en-US" sz="2400" dirty="0"/>
              <a:t>Temporal Precedence – one variable (causative) must come before the other (the one affected</a:t>
            </a:r>
            <a:r>
              <a:rPr lang="en-US" sz="2400" dirty="0" smtClean="0"/>
              <a:t>)</a:t>
            </a:r>
            <a:endParaRPr lang="en-US" sz="2400" dirty="0"/>
          </a:p>
          <a:p>
            <a:pPr marL="1009650" lvl="1" indent="-609600">
              <a:defRPr/>
            </a:pPr>
            <a:r>
              <a:rPr lang="en-US" sz="2400" dirty="0"/>
              <a:t>Internal Validity – did study clearly show that A caused B?  Or are there other explanations? Is A the only thing that changed?</a:t>
            </a:r>
          </a:p>
          <a:p>
            <a:endParaRPr lang="en-US" dirty="0"/>
          </a:p>
        </p:txBody>
      </p:sp>
    </p:spTree>
    <p:custDataLst>
      <p:tags r:id="rId1"/>
    </p:custDataLst>
    <p:extLst>
      <p:ext uri="{BB962C8B-B14F-4D97-AF65-F5344CB8AC3E}">
        <p14:creationId xmlns:p14="http://schemas.microsoft.com/office/powerpoint/2010/main" val="217875418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defRPr/>
            </a:pPr>
            <a:r>
              <a:rPr lang="en-US" dirty="0" smtClean="0"/>
              <a:t>Prioritizing Validities</a:t>
            </a:r>
          </a:p>
        </p:txBody>
      </p:sp>
      <p:sp>
        <p:nvSpPr>
          <p:cNvPr id="2" name="Text Placeholder 1"/>
          <p:cNvSpPr>
            <a:spLocks noGrp="1"/>
          </p:cNvSpPr>
          <p:nvPr>
            <p:ph type="body" sz="quarter" idx="10"/>
          </p:nvPr>
        </p:nvSpPr>
        <p:spPr/>
        <p:txBody>
          <a:bodyPr/>
          <a:lstStyle/>
          <a:p>
            <a:pPr marL="609600" indent="-609600">
              <a:defRPr/>
            </a:pPr>
            <a:r>
              <a:rPr lang="en-US" dirty="0"/>
              <a:t>All 4 Validities are important, but it can be hard to design a study that satisfies all 4 at once.</a:t>
            </a:r>
          </a:p>
          <a:p>
            <a:pPr marL="609600" indent="-609600">
              <a:defRPr/>
            </a:pPr>
            <a:r>
              <a:rPr lang="en-US" dirty="0"/>
              <a:t>In an experiment, usually researchers prioritize internal validity over external validity.  </a:t>
            </a:r>
          </a:p>
          <a:p>
            <a:endParaRPr lang="en-US" dirty="0"/>
          </a:p>
        </p:txBody>
      </p:sp>
    </p:spTree>
    <p:custDataLst>
      <p:tags r:id="rId1"/>
    </p:custDataLst>
    <p:extLst>
      <p:ext uri="{BB962C8B-B14F-4D97-AF65-F5344CB8AC3E}">
        <p14:creationId xmlns:p14="http://schemas.microsoft.com/office/powerpoint/2010/main" val="235436532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normAutofit fontScale="90000"/>
          </a:bodyPr>
          <a:lstStyle/>
          <a:p>
            <a:pPr eaLnBrk="1" hangingPunct="1">
              <a:defRPr/>
            </a:pPr>
            <a:r>
              <a:rPr lang="en-US" sz="2800" dirty="0" smtClean="0"/>
              <a:t>Design an Experiment to test this claim: Distributed studying (over many days) leads to better recall than Massed studying (cramming)</a:t>
            </a:r>
          </a:p>
        </p:txBody>
      </p:sp>
      <p:sp>
        <p:nvSpPr>
          <p:cNvPr id="2" name="Text Placeholder 1"/>
          <p:cNvSpPr>
            <a:spLocks noGrp="1"/>
          </p:cNvSpPr>
          <p:nvPr>
            <p:ph type="body" sz="quarter" idx="10"/>
          </p:nvPr>
        </p:nvSpPr>
        <p:spPr/>
        <p:txBody>
          <a:bodyPr/>
          <a:lstStyle/>
          <a:p>
            <a:pPr marL="609600" indent="-609600">
              <a:defRPr/>
            </a:pPr>
            <a:r>
              <a:rPr lang="en-US" dirty="0"/>
              <a:t>What are the variables?</a:t>
            </a:r>
          </a:p>
          <a:p>
            <a:pPr marL="609600" indent="-609600">
              <a:defRPr/>
            </a:pPr>
            <a:r>
              <a:rPr lang="en-US" dirty="0"/>
              <a:t>How will you manipulate/measure them?</a:t>
            </a:r>
          </a:p>
          <a:p>
            <a:pPr marL="609600" indent="-609600">
              <a:defRPr/>
            </a:pPr>
            <a:r>
              <a:rPr lang="en-US" dirty="0"/>
              <a:t>Does your experiment fulfill the 3 criteria for supporting a causal statement?</a:t>
            </a:r>
          </a:p>
          <a:p>
            <a:pPr marL="609600" indent="-609600">
              <a:defRPr/>
            </a:pPr>
            <a:r>
              <a:rPr lang="en-US"/>
              <a:t>What limitations does it </a:t>
            </a:r>
            <a:r>
              <a:rPr lang="en-US"/>
              <a:t>have</a:t>
            </a:r>
            <a:r>
              <a:rPr lang="en-US" smtClean="0"/>
              <a:t>?</a:t>
            </a:r>
            <a:endParaRPr lang="en-US"/>
          </a:p>
        </p:txBody>
      </p:sp>
    </p:spTree>
    <p:custDataLst>
      <p:tags r:id="rId1"/>
    </p:custDataLst>
    <p:extLst>
      <p:ext uri="{BB962C8B-B14F-4D97-AF65-F5344CB8AC3E}">
        <p14:creationId xmlns:p14="http://schemas.microsoft.com/office/powerpoint/2010/main" val="37807445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defRPr/>
            </a:pPr>
            <a:r>
              <a:rPr lang="en-US" sz="4000" dirty="0" smtClean="0"/>
              <a:t>Measured vs. Manipulated Variables</a:t>
            </a:r>
          </a:p>
        </p:txBody>
      </p:sp>
      <p:sp>
        <p:nvSpPr>
          <p:cNvPr id="2" name="Text Placeholder 1"/>
          <p:cNvSpPr>
            <a:spLocks noGrp="1"/>
          </p:cNvSpPr>
          <p:nvPr>
            <p:ph type="body" sz="quarter" idx="10"/>
          </p:nvPr>
        </p:nvSpPr>
        <p:spPr/>
        <p:txBody>
          <a:bodyPr/>
          <a:lstStyle/>
          <a:p>
            <a:pPr marL="609600" indent="-609600">
              <a:defRPr/>
            </a:pPr>
            <a:r>
              <a:rPr lang="en-US" sz="2800" dirty="0"/>
              <a:t>Measuring a variable involves recording an observation (male, female), a statement (republican, democrat), or a value (weight; score on a test).</a:t>
            </a:r>
          </a:p>
          <a:p>
            <a:pPr marL="609600" indent="-609600">
              <a:defRPr/>
            </a:pPr>
            <a:r>
              <a:rPr lang="en-US" sz="2800" dirty="0"/>
              <a:t>Manipulating a variable involves something the researcher controls.  Such as assigning participants to one level of the variable or another (hot room or cold room).</a:t>
            </a:r>
          </a:p>
          <a:p>
            <a:endParaRPr lang="en-US" dirty="0"/>
          </a:p>
        </p:txBody>
      </p:sp>
      <p:sp>
        <p:nvSpPr>
          <p:cNvPr id="20483" name="Rectangle 3"/>
          <p:cNvSpPr>
            <a:spLocks noGrp="1" noChangeArrowheads="1"/>
          </p:cNvSpPr>
          <p:nvPr>
            <p:ph type="body" idx="4294967295"/>
          </p:nvPr>
        </p:nvSpPr>
        <p:spPr/>
        <p:txBody>
          <a:bodyPr/>
          <a:lstStyle/>
          <a:p>
            <a:pPr marL="609600" indent="-609600" eaLnBrk="1" hangingPunct="1">
              <a:defRPr/>
            </a:pPr>
            <a:endParaRPr lang="en-US" dirty="0" smtClean="0"/>
          </a:p>
        </p:txBody>
      </p:sp>
    </p:spTree>
    <p:custDataLst>
      <p:tags r:id="rId1"/>
    </p:custDataLst>
    <p:extLst>
      <p:ext uri="{BB962C8B-B14F-4D97-AF65-F5344CB8AC3E}">
        <p14:creationId xmlns:p14="http://schemas.microsoft.com/office/powerpoint/2010/main" val="402774544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nodePh="1">
                                  <p:stCondLst>
                                    <p:cond delay="0"/>
                                  </p:stCondLst>
                                  <p:endCondLst>
                                    <p:cond evt="begin" delay="0">
                                      <p:tn val="5"/>
                                    </p:cond>
                                  </p:endCondLst>
                                  <p:childTnLst>
                                    <p:set>
                                      <p:cBhvr>
                                        <p:cTn id="6" dur="1" fill="hold">
                                          <p:stCondLst>
                                            <p:cond delay="499"/>
                                          </p:stCondLst>
                                        </p:cTn>
                                        <p:tgtEl>
                                          <p:spTgt spid="2048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3" grpId="0" build="p" bldLvl="3" autoUpdateAnimBg="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normAutofit fontScale="90000"/>
          </a:bodyPr>
          <a:lstStyle/>
          <a:p>
            <a:pPr eaLnBrk="1" hangingPunct="1">
              <a:defRPr/>
            </a:pPr>
            <a:r>
              <a:rPr lang="en-US" dirty="0" smtClean="0"/>
              <a:t>Conceptual vs. Operational Definition</a:t>
            </a:r>
          </a:p>
        </p:txBody>
      </p:sp>
      <p:sp>
        <p:nvSpPr>
          <p:cNvPr id="2" name="Text Placeholder 1"/>
          <p:cNvSpPr>
            <a:spLocks noGrp="1"/>
          </p:cNvSpPr>
          <p:nvPr>
            <p:ph type="body" sz="quarter" idx="10"/>
          </p:nvPr>
        </p:nvSpPr>
        <p:spPr>
          <a:xfrm>
            <a:off x="439738" y="1693862"/>
            <a:ext cx="8229600" cy="3743769"/>
          </a:xfrm>
        </p:spPr>
        <p:txBody>
          <a:bodyPr/>
          <a:lstStyle/>
          <a:p>
            <a:pPr lvl="1">
              <a:buFont typeface="Wingdings" panose="05000000000000000000" pitchFamily="2" charset="2"/>
              <a:buChar char="Ø"/>
              <a:defRPr/>
            </a:pPr>
            <a:r>
              <a:rPr lang="en-US" sz="2400" dirty="0"/>
              <a:t>Conceptual Definitions are based on an abstract concept.  Also called a construct.</a:t>
            </a:r>
          </a:p>
          <a:p>
            <a:pPr lvl="1">
              <a:buFont typeface="Wingdings" panose="05000000000000000000" pitchFamily="2" charset="2"/>
              <a:buChar char="§"/>
              <a:defRPr/>
            </a:pPr>
            <a:r>
              <a:rPr lang="en-US" sz="2400" dirty="0"/>
              <a:t>Stress</a:t>
            </a:r>
          </a:p>
          <a:p>
            <a:pPr lvl="1">
              <a:buFont typeface="Wingdings" panose="05000000000000000000" pitchFamily="2" charset="2"/>
              <a:buChar char="§"/>
              <a:defRPr/>
            </a:pPr>
            <a:r>
              <a:rPr lang="en-US" sz="2400" dirty="0"/>
              <a:t>Happiness</a:t>
            </a:r>
          </a:p>
          <a:p>
            <a:pPr lvl="1">
              <a:buFont typeface="Wingdings" panose="05000000000000000000" pitchFamily="2" charset="2"/>
              <a:buChar char="Ø"/>
              <a:defRPr/>
            </a:pPr>
            <a:r>
              <a:rPr lang="en-US" sz="2400" dirty="0"/>
              <a:t>Operational Definitions turn these into measured or manipulated variables by quantifying them in some way</a:t>
            </a:r>
          </a:p>
          <a:p>
            <a:pPr lvl="1">
              <a:buFont typeface="Wingdings" panose="05000000000000000000" pitchFamily="2" charset="2"/>
              <a:buChar char="§"/>
              <a:defRPr/>
            </a:pPr>
            <a:r>
              <a:rPr lang="en-US" sz="2400" dirty="0"/>
              <a:t>	Score on a stress inventory</a:t>
            </a:r>
          </a:p>
          <a:p>
            <a:pPr lvl="1">
              <a:buFont typeface="Wingdings" panose="05000000000000000000" pitchFamily="2" charset="2"/>
              <a:buChar char="§"/>
              <a:defRPr/>
            </a:pPr>
            <a:r>
              <a:rPr lang="en-US" sz="2400" dirty="0"/>
              <a:t>	Giving p’s a hard or easy puzzle to solve</a:t>
            </a:r>
          </a:p>
          <a:p>
            <a:pPr lvl="1">
              <a:buFont typeface="Wingdings" panose="05000000000000000000" pitchFamily="2" charset="2"/>
              <a:buChar char="§"/>
              <a:defRPr/>
            </a:pPr>
            <a:r>
              <a:rPr lang="en-US" sz="2400" dirty="0"/>
              <a:t>How would you operationally define shyness?</a:t>
            </a:r>
          </a:p>
          <a:p>
            <a:pPr marL="0" indent="0">
              <a:buNone/>
            </a:pPr>
            <a:endParaRPr lang="en-US" dirty="0"/>
          </a:p>
        </p:txBody>
      </p:sp>
    </p:spTree>
    <p:custDataLst>
      <p:tags r:id="rId1"/>
    </p:custDataLst>
    <p:extLst>
      <p:ext uri="{BB962C8B-B14F-4D97-AF65-F5344CB8AC3E}">
        <p14:creationId xmlns:p14="http://schemas.microsoft.com/office/powerpoint/2010/main" val="84996666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5897" y="0"/>
            <a:ext cx="8502912" cy="1285969"/>
          </a:xfrm>
        </p:spPr>
        <p:txBody>
          <a:bodyPr>
            <a:noAutofit/>
          </a:bodyPr>
          <a:lstStyle/>
          <a:p>
            <a:r>
              <a:rPr lang="en-US" sz="4400" dirty="0" smtClean="0"/>
              <a:t>From Conceptual Variable to Operational Definition</a:t>
            </a:r>
            <a:endParaRPr lang="en-US" sz="4400" dirty="0"/>
          </a:p>
        </p:txBody>
      </p:sp>
      <p:graphicFrame>
        <p:nvGraphicFramePr>
          <p:cNvPr id="4" name="Table 3" descr="A table with 4 columns and 5 rows. The column headers are Variable name and conceptual variable, operational definition or one possibility, levels of this variable, and is the variable measured or manipulated in this context."/>
          <p:cNvGraphicFramePr>
            <a:graphicFrameLocks noGrp="1"/>
          </p:cNvGraphicFramePr>
          <p:nvPr>
            <p:extLst>
              <p:ext uri="{D42A27DB-BD31-4B8C-83A1-F6EECF244321}">
                <p14:modId xmlns:p14="http://schemas.microsoft.com/office/powerpoint/2010/main" val="1891643945"/>
              </p:ext>
            </p:extLst>
          </p:nvPr>
        </p:nvGraphicFramePr>
        <p:xfrm>
          <a:off x="609600" y="1647372"/>
          <a:ext cx="7895772" cy="5000173"/>
        </p:xfrm>
        <a:graphic>
          <a:graphicData uri="http://schemas.openxmlformats.org/drawingml/2006/table">
            <a:tbl>
              <a:tblPr firstRow="1" bandRow="1">
                <a:tableStyleId>{5940675A-B579-460E-94D1-54222C63F5DA}</a:tableStyleId>
              </a:tblPr>
              <a:tblGrid>
                <a:gridCol w="1973520">
                  <a:extLst>
                    <a:ext uri="{9D8B030D-6E8A-4147-A177-3AD203B41FA5}">
                      <a16:colId xmlns:a16="http://schemas.microsoft.com/office/drawing/2014/main" val="20000"/>
                    </a:ext>
                  </a:extLst>
                </a:gridCol>
                <a:gridCol w="1973520">
                  <a:extLst>
                    <a:ext uri="{9D8B030D-6E8A-4147-A177-3AD203B41FA5}">
                      <a16:colId xmlns:a16="http://schemas.microsoft.com/office/drawing/2014/main" val="20001"/>
                    </a:ext>
                  </a:extLst>
                </a:gridCol>
                <a:gridCol w="1974366">
                  <a:extLst>
                    <a:ext uri="{9D8B030D-6E8A-4147-A177-3AD203B41FA5}">
                      <a16:colId xmlns:a16="http://schemas.microsoft.com/office/drawing/2014/main" val="20002"/>
                    </a:ext>
                  </a:extLst>
                </a:gridCol>
                <a:gridCol w="1974366">
                  <a:extLst>
                    <a:ext uri="{9D8B030D-6E8A-4147-A177-3AD203B41FA5}">
                      <a16:colId xmlns:a16="http://schemas.microsoft.com/office/drawing/2014/main" val="20003"/>
                    </a:ext>
                  </a:extLst>
                </a:gridCol>
              </a:tblGrid>
              <a:tr h="603708">
                <a:tc>
                  <a:txBody>
                    <a:bodyPr/>
                    <a:lstStyle/>
                    <a:p>
                      <a:pPr marL="0" marR="0">
                        <a:lnSpc>
                          <a:spcPct val="107000"/>
                        </a:lnSpc>
                        <a:spcBef>
                          <a:spcPts val="0"/>
                        </a:spcBef>
                        <a:spcAft>
                          <a:spcPts val="0"/>
                        </a:spcAft>
                      </a:pPr>
                      <a:r>
                        <a:rPr lang="en-US" sz="1200" dirty="0">
                          <a:effectLst/>
                        </a:rPr>
                        <a:t>Variable name, conceptual variable</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1796" marR="61796" marT="0" marB="0"/>
                </a:tc>
                <a:tc>
                  <a:txBody>
                    <a:bodyPr/>
                    <a:lstStyle/>
                    <a:p>
                      <a:pPr marL="0" marR="0">
                        <a:lnSpc>
                          <a:spcPct val="107000"/>
                        </a:lnSpc>
                        <a:spcBef>
                          <a:spcPts val="0"/>
                        </a:spcBef>
                        <a:spcAft>
                          <a:spcPts val="0"/>
                        </a:spcAft>
                      </a:pPr>
                      <a:r>
                        <a:rPr lang="en-US" sz="1200">
                          <a:effectLst/>
                        </a:rPr>
                        <a:t>Operational definition, one possibility</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61796" marR="61796" marT="0" marB="0"/>
                </a:tc>
                <a:tc>
                  <a:txBody>
                    <a:bodyPr/>
                    <a:lstStyle/>
                    <a:p>
                      <a:pPr marL="0" marR="0">
                        <a:lnSpc>
                          <a:spcPct val="107000"/>
                        </a:lnSpc>
                        <a:spcBef>
                          <a:spcPts val="0"/>
                        </a:spcBef>
                        <a:spcAft>
                          <a:spcPts val="0"/>
                        </a:spcAft>
                      </a:pPr>
                      <a:r>
                        <a:rPr lang="en-US" sz="1200" dirty="0">
                          <a:effectLst/>
                        </a:rPr>
                        <a:t>Levels of this variable</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1796" marR="61796" marT="0" marB="0"/>
                </a:tc>
                <a:tc>
                  <a:txBody>
                    <a:bodyPr/>
                    <a:lstStyle/>
                    <a:p>
                      <a:pPr marL="0" marR="0">
                        <a:lnSpc>
                          <a:spcPct val="107000"/>
                        </a:lnSpc>
                        <a:spcBef>
                          <a:spcPts val="0"/>
                        </a:spcBef>
                        <a:spcAft>
                          <a:spcPts val="0"/>
                        </a:spcAft>
                      </a:pPr>
                      <a:r>
                        <a:rPr lang="en-US" sz="1200">
                          <a:effectLst/>
                        </a:rPr>
                        <a:t>Is the variable measured or manipulated in this context</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61796" marR="61796" marT="0" marB="0"/>
                </a:tc>
                <a:extLst>
                  <a:ext uri="{0D108BD9-81ED-4DB2-BD59-A6C34878D82A}">
                    <a16:rowId xmlns:a16="http://schemas.microsoft.com/office/drawing/2014/main" val="10000"/>
                  </a:ext>
                </a:extLst>
              </a:tr>
              <a:tr h="628066">
                <a:tc>
                  <a:txBody>
                    <a:bodyPr/>
                    <a:lstStyle/>
                    <a:p>
                      <a:pPr marL="0" marR="0">
                        <a:lnSpc>
                          <a:spcPct val="107000"/>
                        </a:lnSpc>
                        <a:spcBef>
                          <a:spcPts val="0"/>
                        </a:spcBef>
                        <a:spcAft>
                          <a:spcPts val="0"/>
                        </a:spcAft>
                      </a:pPr>
                      <a:r>
                        <a:rPr lang="en-US" sz="1200">
                          <a:effectLst/>
                        </a:rPr>
                        <a:t>Car ownership</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61796" marR="61796" marT="0" marB="0"/>
                </a:tc>
                <a:tc>
                  <a:txBody>
                    <a:bodyPr/>
                    <a:lstStyle/>
                    <a:p>
                      <a:pPr marL="0" marR="0">
                        <a:lnSpc>
                          <a:spcPct val="107000"/>
                        </a:lnSpc>
                        <a:spcBef>
                          <a:spcPts val="0"/>
                        </a:spcBef>
                        <a:spcAft>
                          <a:spcPts val="0"/>
                        </a:spcAft>
                      </a:pPr>
                      <a:r>
                        <a:rPr lang="en-US" sz="1200">
                          <a:effectLst/>
                        </a:rPr>
                        <a:t>Researchers asked people to circle "I own a car" or "I do not" on their questionnaire.</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61796" marR="61796" marT="0" marB="0"/>
                </a:tc>
                <a:tc>
                  <a:txBody>
                    <a:bodyPr/>
                    <a:lstStyle/>
                    <a:p>
                      <a:pPr marL="0" marR="0">
                        <a:lnSpc>
                          <a:spcPct val="107000"/>
                        </a:lnSpc>
                        <a:spcBef>
                          <a:spcPts val="0"/>
                        </a:spcBef>
                        <a:spcAft>
                          <a:spcPts val="0"/>
                        </a:spcAft>
                      </a:pPr>
                      <a:r>
                        <a:rPr lang="en-US" sz="1200" dirty="0">
                          <a:effectLst/>
                        </a:rPr>
                        <a:t>2 levels: own a car or not</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1796" marR="61796" marT="0" marB="0"/>
                </a:tc>
                <a:tc>
                  <a:txBody>
                    <a:bodyPr/>
                    <a:lstStyle/>
                    <a:p>
                      <a:pPr marL="0" marR="0">
                        <a:lnSpc>
                          <a:spcPct val="107000"/>
                        </a:lnSpc>
                        <a:spcBef>
                          <a:spcPts val="0"/>
                        </a:spcBef>
                        <a:spcAft>
                          <a:spcPts val="0"/>
                        </a:spcAft>
                      </a:pPr>
                      <a:r>
                        <a:rPr lang="en-US" sz="1200">
                          <a:effectLst/>
                        </a:rPr>
                        <a:t>Measured</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61796" marR="61796" marT="0" marB="0"/>
                </a:tc>
                <a:extLst>
                  <a:ext uri="{0D108BD9-81ED-4DB2-BD59-A6C34878D82A}">
                    <a16:rowId xmlns:a16="http://schemas.microsoft.com/office/drawing/2014/main" val="10001"/>
                  </a:ext>
                </a:extLst>
              </a:tr>
              <a:tr h="1256133">
                <a:tc>
                  <a:txBody>
                    <a:bodyPr/>
                    <a:lstStyle/>
                    <a:p>
                      <a:pPr marL="0" marR="0">
                        <a:lnSpc>
                          <a:spcPct val="107000"/>
                        </a:lnSpc>
                        <a:spcBef>
                          <a:spcPts val="0"/>
                        </a:spcBef>
                        <a:spcAft>
                          <a:spcPts val="0"/>
                        </a:spcAft>
                      </a:pPr>
                      <a:r>
                        <a:rPr lang="en-US" sz="1200">
                          <a:effectLst/>
                        </a:rPr>
                        <a:t>Expressing gratitude to a romantic partner</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61796" marR="61796" marT="0" marB="0"/>
                </a:tc>
                <a:tc>
                  <a:txBody>
                    <a:bodyPr/>
                    <a:lstStyle/>
                    <a:p>
                      <a:pPr marL="0" marR="0">
                        <a:lnSpc>
                          <a:spcPct val="107000"/>
                        </a:lnSpc>
                        <a:spcBef>
                          <a:spcPts val="0"/>
                        </a:spcBef>
                        <a:spcAft>
                          <a:spcPts val="0"/>
                        </a:spcAft>
                      </a:pPr>
                      <a:r>
                        <a:rPr lang="en-US" sz="1200">
                          <a:effectLst/>
                        </a:rPr>
                        <a:t>Researchers asked people in relationships the extent to which they agree with items such as "I tell my partner often that she or he  is the best"</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61796" marR="61796" marT="0" marB="0"/>
                </a:tc>
                <a:tc>
                  <a:txBody>
                    <a:bodyPr/>
                    <a:lstStyle/>
                    <a:p>
                      <a:pPr marL="0" marR="0">
                        <a:lnSpc>
                          <a:spcPct val="107000"/>
                        </a:lnSpc>
                        <a:spcBef>
                          <a:spcPts val="0"/>
                        </a:spcBef>
                        <a:spcAft>
                          <a:spcPts val="0"/>
                        </a:spcAft>
                      </a:pPr>
                      <a:r>
                        <a:rPr lang="en-US" sz="1200" dirty="0">
                          <a:effectLst/>
                        </a:rPr>
                        <a:t>7 levels, from 1, strongly disagree, to 7, strongly agree</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1796" marR="61796" marT="0" marB="0"/>
                </a:tc>
                <a:tc>
                  <a:txBody>
                    <a:bodyPr/>
                    <a:lstStyle/>
                    <a:p>
                      <a:pPr marL="0" marR="0">
                        <a:lnSpc>
                          <a:spcPct val="107000"/>
                        </a:lnSpc>
                        <a:spcBef>
                          <a:spcPts val="0"/>
                        </a:spcBef>
                        <a:spcAft>
                          <a:spcPts val="0"/>
                        </a:spcAft>
                      </a:pPr>
                      <a:r>
                        <a:rPr lang="en-US" sz="1200" dirty="0">
                          <a:effectLst/>
                        </a:rPr>
                        <a:t>Measured</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1796" marR="61796" marT="0" marB="0"/>
                </a:tc>
                <a:extLst>
                  <a:ext uri="{0D108BD9-81ED-4DB2-BD59-A6C34878D82A}">
                    <a16:rowId xmlns:a16="http://schemas.microsoft.com/office/drawing/2014/main" val="10002"/>
                  </a:ext>
                </a:extLst>
              </a:tr>
              <a:tr h="1256133">
                <a:tc>
                  <a:txBody>
                    <a:bodyPr/>
                    <a:lstStyle/>
                    <a:p>
                      <a:pPr marL="0" marR="0">
                        <a:lnSpc>
                          <a:spcPct val="107000"/>
                        </a:lnSpc>
                        <a:spcBef>
                          <a:spcPts val="0"/>
                        </a:spcBef>
                        <a:spcAft>
                          <a:spcPts val="0"/>
                        </a:spcAft>
                      </a:pPr>
                      <a:r>
                        <a:rPr lang="en-US" sz="1200">
                          <a:effectLst/>
                        </a:rPr>
                        <a:t>Type of story told about a scientist</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61796" marR="61796" marT="0" marB="0"/>
                </a:tc>
                <a:tc>
                  <a:txBody>
                    <a:bodyPr/>
                    <a:lstStyle/>
                    <a:p>
                      <a:pPr marL="0" marR="0">
                        <a:lnSpc>
                          <a:spcPct val="107000"/>
                        </a:lnSpc>
                        <a:spcBef>
                          <a:spcPts val="0"/>
                        </a:spcBef>
                        <a:spcAft>
                          <a:spcPts val="0"/>
                        </a:spcAft>
                      </a:pPr>
                      <a:r>
                        <a:rPr lang="en-US" sz="1200">
                          <a:effectLst/>
                        </a:rPr>
                        <a:t>Researchers assigned participants to read stories about Einstein and Curie, which related either their work struggles or their achievements</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61796" marR="61796" marT="0" marB="0"/>
                </a:tc>
                <a:tc>
                  <a:txBody>
                    <a:bodyPr/>
                    <a:lstStyle/>
                    <a:p>
                      <a:pPr marL="0" marR="0">
                        <a:lnSpc>
                          <a:spcPct val="107000"/>
                        </a:lnSpc>
                        <a:spcBef>
                          <a:spcPts val="0"/>
                        </a:spcBef>
                        <a:spcAft>
                          <a:spcPts val="0"/>
                        </a:spcAft>
                      </a:pPr>
                      <a:r>
                        <a:rPr lang="en-US" sz="1200">
                          <a:effectLst/>
                        </a:rPr>
                        <a:t>2 levels: a story about a scientist's struggles and a story about a scientist's achievements</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61796" marR="61796" marT="0" marB="0"/>
                </a:tc>
                <a:tc>
                  <a:txBody>
                    <a:bodyPr/>
                    <a:lstStyle/>
                    <a:p>
                      <a:pPr marL="0" marR="0">
                        <a:lnSpc>
                          <a:spcPct val="107000"/>
                        </a:lnSpc>
                        <a:spcBef>
                          <a:spcPts val="0"/>
                        </a:spcBef>
                        <a:spcAft>
                          <a:spcPts val="0"/>
                        </a:spcAft>
                      </a:pPr>
                      <a:r>
                        <a:rPr lang="en-US" sz="1200">
                          <a:effectLst/>
                        </a:rPr>
                        <a:t>Manipulated</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61796" marR="61796" marT="0" marB="0"/>
                </a:tc>
                <a:extLst>
                  <a:ext uri="{0D108BD9-81ED-4DB2-BD59-A6C34878D82A}">
                    <a16:rowId xmlns:a16="http://schemas.microsoft.com/office/drawing/2014/main" val="10003"/>
                  </a:ext>
                </a:extLst>
              </a:tr>
              <a:tr h="1256133">
                <a:tc>
                  <a:txBody>
                    <a:bodyPr/>
                    <a:lstStyle/>
                    <a:p>
                      <a:pPr marL="0" marR="0">
                        <a:lnSpc>
                          <a:spcPct val="107000"/>
                        </a:lnSpc>
                        <a:spcBef>
                          <a:spcPts val="0"/>
                        </a:spcBef>
                        <a:spcAft>
                          <a:spcPts val="0"/>
                        </a:spcAft>
                      </a:pPr>
                      <a:r>
                        <a:rPr lang="en-US" sz="1200">
                          <a:effectLst/>
                        </a:rPr>
                        <a:t>What time children eat dinner</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61796" marR="61796" marT="0" marB="0"/>
                </a:tc>
                <a:tc>
                  <a:txBody>
                    <a:bodyPr/>
                    <a:lstStyle/>
                    <a:p>
                      <a:pPr marL="0" marR="0">
                        <a:lnSpc>
                          <a:spcPct val="107000"/>
                        </a:lnSpc>
                        <a:spcBef>
                          <a:spcPts val="0"/>
                        </a:spcBef>
                        <a:spcAft>
                          <a:spcPts val="0"/>
                        </a:spcAft>
                      </a:pPr>
                      <a:r>
                        <a:rPr lang="en-US" sz="1200">
                          <a:effectLst/>
                        </a:rPr>
                        <a:t>Using a daily food diary, researchers had children write down what time they ate dinner each evening.</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61796" marR="61796" marT="0" marB="0"/>
                </a:tc>
                <a:tc>
                  <a:txBody>
                    <a:bodyPr/>
                    <a:lstStyle/>
                    <a:p>
                      <a:pPr marL="0" marR="0">
                        <a:lnSpc>
                          <a:spcPct val="107000"/>
                        </a:lnSpc>
                        <a:spcBef>
                          <a:spcPts val="0"/>
                        </a:spcBef>
                        <a:spcAft>
                          <a:spcPts val="0"/>
                        </a:spcAft>
                      </a:pPr>
                      <a:r>
                        <a:rPr lang="en-US" sz="1200">
                          <a:effectLst/>
                        </a:rPr>
                        <a:t>Researchers divided children into two groups: those who ate dinner between 2 P. M. and 8 P. M., and those who ate after 8 P. M.</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61796" marR="61796" marT="0" marB="0"/>
                </a:tc>
                <a:tc>
                  <a:txBody>
                    <a:bodyPr/>
                    <a:lstStyle/>
                    <a:p>
                      <a:pPr marL="0" marR="0">
                        <a:lnSpc>
                          <a:spcPct val="107000"/>
                        </a:lnSpc>
                        <a:spcBef>
                          <a:spcPts val="0"/>
                        </a:spcBef>
                        <a:spcAft>
                          <a:spcPts val="0"/>
                        </a:spcAft>
                      </a:pPr>
                      <a:r>
                        <a:rPr lang="en-US" sz="1200" dirty="0">
                          <a:effectLst/>
                        </a:rPr>
                        <a:t>Measured</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1796" marR="61796" marT="0" marB="0"/>
                </a:tc>
                <a:extLst>
                  <a:ext uri="{0D108BD9-81ED-4DB2-BD59-A6C34878D82A}">
                    <a16:rowId xmlns:a16="http://schemas.microsoft.com/office/drawing/2014/main" val="10004"/>
                  </a:ext>
                </a:extLst>
              </a:tr>
            </a:tbl>
          </a:graphicData>
        </a:graphic>
      </p:graphicFrame>
      <p:pic>
        <p:nvPicPr>
          <p:cNvPr id="3" name="Picture 2" descr="Table 3.1 is titled Describing Variable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4288" y="1505270"/>
            <a:ext cx="8241166" cy="5299527"/>
          </a:xfrm>
          <a:prstGeom prst="rect">
            <a:avLst/>
          </a:prstGeom>
        </p:spPr>
      </p:pic>
    </p:spTree>
    <p:extLst>
      <p:ext uri="{BB962C8B-B14F-4D97-AF65-F5344CB8AC3E}">
        <p14:creationId xmlns:p14="http://schemas.microsoft.com/office/powerpoint/2010/main" val="58726913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39476" y="142969"/>
            <a:ext cx="3954724" cy="1143000"/>
          </a:xfrm>
        </p:spPr>
        <p:txBody>
          <a:bodyPr>
            <a:normAutofit/>
          </a:bodyPr>
          <a:lstStyle/>
          <a:p>
            <a:r>
              <a:rPr lang="en-US" sz="4400" dirty="0" smtClean="0"/>
              <a:t>Three Claims</a:t>
            </a:r>
            <a:endParaRPr lang="en-US" sz="4400" dirty="0"/>
          </a:p>
        </p:txBody>
      </p:sp>
      <p:sp>
        <p:nvSpPr>
          <p:cNvPr id="2" name="Text Placeholder 1"/>
          <p:cNvSpPr>
            <a:spLocks noGrp="1"/>
          </p:cNvSpPr>
          <p:nvPr>
            <p:ph type="body" sz="quarter" idx="11"/>
          </p:nvPr>
        </p:nvSpPr>
        <p:spPr>
          <a:xfrm>
            <a:off x="325176" y="1560674"/>
            <a:ext cx="4456113" cy="3792949"/>
          </a:xfrm>
        </p:spPr>
        <p:txBody>
          <a:bodyPr/>
          <a:lstStyle/>
          <a:p>
            <a:pPr>
              <a:spcBef>
                <a:spcPts val="1800"/>
              </a:spcBef>
            </a:pPr>
            <a:r>
              <a:rPr lang="en-US" dirty="0" smtClean="0"/>
              <a:t>Frequency claims</a:t>
            </a:r>
          </a:p>
          <a:p>
            <a:pPr>
              <a:spcBef>
                <a:spcPts val="1800"/>
              </a:spcBef>
            </a:pPr>
            <a:r>
              <a:rPr lang="en-US" dirty="0" smtClean="0"/>
              <a:t>Association claims</a:t>
            </a:r>
          </a:p>
          <a:p>
            <a:pPr>
              <a:spcBef>
                <a:spcPts val="1800"/>
              </a:spcBef>
            </a:pPr>
            <a:r>
              <a:rPr lang="en-US" dirty="0" smtClean="0"/>
              <a:t>Causal claims</a:t>
            </a:r>
          </a:p>
          <a:p>
            <a:pPr>
              <a:spcBef>
                <a:spcPts val="1800"/>
              </a:spcBef>
            </a:pPr>
            <a:r>
              <a:rPr lang="en-US" dirty="0" smtClean="0"/>
              <a:t>Not all based on research </a:t>
            </a:r>
            <a:endParaRPr lang="en-US" dirty="0"/>
          </a:p>
        </p:txBody>
      </p:sp>
      <p:graphicFrame>
        <p:nvGraphicFramePr>
          <p:cNvPr id="5" name="Table 4" descr="A table with 2 columns and 4 rows. The column headers are Claim Type and Sample Headlines. "/>
          <p:cNvGraphicFramePr>
            <a:graphicFrameLocks noGrp="1"/>
          </p:cNvGraphicFramePr>
          <p:nvPr>
            <p:extLst>
              <p:ext uri="{D42A27DB-BD31-4B8C-83A1-F6EECF244321}">
                <p14:modId xmlns:p14="http://schemas.microsoft.com/office/powerpoint/2010/main" val="4105891558"/>
              </p:ext>
            </p:extLst>
          </p:nvPr>
        </p:nvGraphicFramePr>
        <p:xfrm>
          <a:off x="5025572" y="523448"/>
          <a:ext cx="3944258" cy="4830175"/>
        </p:xfrm>
        <a:graphic>
          <a:graphicData uri="http://schemas.openxmlformats.org/drawingml/2006/table">
            <a:tbl>
              <a:tblPr firstRow="1">
                <a:tableStyleId>{5940675A-B579-460E-94D1-54222C63F5DA}</a:tableStyleId>
              </a:tblPr>
              <a:tblGrid>
                <a:gridCol w="1972129">
                  <a:extLst>
                    <a:ext uri="{9D8B030D-6E8A-4147-A177-3AD203B41FA5}">
                      <a16:colId xmlns:a16="http://schemas.microsoft.com/office/drawing/2014/main" val="20000"/>
                    </a:ext>
                  </a:extLst>
                </a:gridCol>
                <a:gridCol w="1972129">
                  <a:extLst>
                    <a:ext uri="{9D8B030D-6E8A-4147-A177-3AD203B41FA5}">
                      <a16:colId xmlns:a16="http://schemas.microsoft.com/office/drawing/2014/main" val="20001"/>
                    </a:ext>
                  </a:extLst>
                </a:gridCol>
              </a:tblGrid>
              <a:tr h="386495">
                <a:tc>
                  <a:txBody>
                    <a:bodyPr/>
                    <a:lstStyle/>
                    <a:p>
                      <a:pPr marL="0" marR="0">
                        <a:lnSpc>
                          <a:spcPct val="107000"/>
                        </a:lnSpc>
                        <a:spcBef>
                          <a:spcPts val="0"/>
                        </a:spcBef>
                        <a:spcAft>
                          <a:spcPts val="0"/>
                        </a:spcAft>
                      </a:pPr>
                      <a:r>
                        <a:rPr lang="en-US" sz="1100" dirty="0">
                          <a:effectLst/>
                        </a:rPr>
                        <a:t>Claim type</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a:effectLst/>
                        </a:rPr>
                        <a:t>Sample headline</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0"/>
                  </a:ext>
                </a:extLst>
              </a:tr>
              <a:tr h="1218866">
                <a:tc>
                  <a:txBody>
                    <a:bodyPr/>
                    <a:lstStyle/>
                    <a:p>
                      <a:pPr marL="0" marR="0">
                        <a:lnSpc>
                          <a:spcPct val="107000"/>
                        </a:lnSpc>
                        <a:spcBef>
                          <a:spcPts val="0"/>
                        </a:spcBef>
                        <a:spcAft>
                          <a:spcPts val="0"/>
                        </a:spcAft>
                      </a:pPr>
                      <a:r>
                        <a:rPr lang="en-US" sz="1100">
                          <a:effectLst/>
                        </a:rPr>
                        <a:t>Frequency Claims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dirty="0">
                          <a:effectLst/>
                        </a:rPr>
                        <a:t>4 in 10 teens admit to texting while driving, 42 percent of Europeans never exercise, middle school kids see 2 to 4 alcohol ads a day</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1"/>
                  </a:ext>
                </a:extLst>
              </a:tr>
              <a:tr h="1625155">
                <a:tc>
                  <a:txBody>
                    <a:bodyPr/>
                    <a:lstStyle/>
                    <a:p>
                      <a:pPr marL="0" marR="0">
                        <a:lnSpc>
                          <a:spcPct val="107000"/>
                        </a:lnSpc>
                        <a:spcBef>
                          <a:spcPts val="0"/>
                        </a:spcBef>
                        <a:spcAft>
                          <a:spcPts val="0"/>
                        </a:spcAft>
                      </a:pPr>
                      <a:r>
                        <a:rPr lang="en-US" sz="1100">
                          <a:effectLst/>
                        </a:rPr>
                        <a:t>Association claims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dirty="0">
                          <a:effectLst/>
                        </a:rPr>
                        <a:t>Single people eat fewer vegetables, angry twitter communities linked to heart deaths, girls more likely to be compulsive </a:t>
                      </a:r>
                      <a:r>
                        <a:rPr lang="en-US" sz="1100" dirty="0" err="1">
                          <a:effectLst/>
                        </a:rPr>
                        <a:t>texters</a:t>
                      </a:r>
                      <a:r>
                        <a:rPr lang="en-US" sz="1100" dirty="0">
                          <a:effectLst/>
                        </a:rPr>
                        <a:t>, suffering a concussion could triple the risk of suicide</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2"/>
                  </a:ext>
                </a:extLst>
              </a:tr>
              <a:tr h="1599659">
                <a:tc>
                  <a:txBody>
                    <a:bodyPr/>
                    <a:lstStyle/>
                    <a:p>
                      <a:pPr marL="0" marR="0">
                        <a:lnSpc>
                          <a:spcPct val="107000"/>
                        </a:lnSpc>
                        <a:spcBef>
                          <a:spcPts val="0"/>
                        </a:spcBef>
                        <a:spcAft>
                          <a:spcPts val="0"/>
                        </a:spcAft>
                      </a:pPr>
                      <a:r>
                        <a:rPr lang="en-US" sz="1100">
                          <a:effectLst/>
                        </a:rPr>
                        <a:t>Casual Claims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dirty="0">
                          <a:effectLst/>
                        </a:rPr>
                        <a:t>Music lessons enhance I Q, babysitting may prime brain for parenting, family meals curb eating disorders, why sleep deprivation makes you crabby</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3"/>
                  </a:ext>
                </a:extLst>
              </a:tr>
            </a:tbl>
          </a:graphicData>
        </a:graphic>
      </p:graphicFrame>
      <p:pic>
        <p:nvPicPr>
          <p:cNvPr id="6" name="Picture 5" descr="Table 3.2 is titled Examples of each type of claim."/>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95589" y="440203"/>
            <a:ext cx="4209204" cy="5125074"/>
          </a:xfrm>
          <a:prstGeom prst="rect">
            <a:avLst/>
          </a:prstGeom>
        </p:spPr>
      </p:pic>
    </p:spTree>
    <p:extLst>
      <p:ext uri="{BB962C8B-B14F-4D97-AF65-F5344CB8AC3E}">
        <p14:creationId xmlns:p14="http://schemas.microsoft.com/office/powerpoint/2010/main" val="343744323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t>Frequency Claims</a:t>
            </a:r>
            <a:endParaRPr lang="en-US" sz="4400" dirty="0"/>
          </a:p>
        </p:txBody>
      </p:sp>
      <p:sp>
        <p:nvSpPr>
          <p:cNvPr id="3" name="Text Placeholder 2"/>
          <p:cNvSpPr>
            <a:spLocks noGrp="1"/>
          </p:cNvSpPr>
          <p:nvPr>
            <p:ph type="body" sz="quarter" idx="10"/>
          </p:nvPr>
        </p:nvSpPr>
        <p:spPr/>
        <p:txBody>
          <a:bodyPr/>
          <a:lstStyle/>
          <a:p>
            <a:pPr>
              <a:lnSpc>
                <a:spcPct val="150000"/>
              </a:lnSpc>
            </a:pPr>
            <a:r>
              <a:rPr lang="en-US" dirty="0" smtClean="0"/>
              <a:t>A</a:t>
            </a:r>
            <a:r>
              <a:rPr lang="en-US" b="1" dirty="0" smtClean="0"/>
              <a:t> frequency claim </a:t>
            </a:r>
            <a:r>
              <a:rPr lang="en-US" dirty="0" smtClean="0"/>
              <a:t>describes a particular rate or degree of a single variable.</a:t>
            </a:r>
          </a:p>
          <a:p>
            <a:pPr>
              <a:lnSpc>
                <a:spcPct val="150000"/>
              </a:lnSpc>
            </a:pPr>
            <a:r>
              <a:rPr lang="en-US" dirty="0" smtClean="0"/>
              <a:t>Frequency claims involve only </a:t>
            </a:r>
            <a:r>
              <a:rPr lang="en-US" i="1" dirty="0" smtClean="0"/>
              <a:t>one measured variable. </a:t>
            </a:r>
            <a:endParaRPr lang="en-US" i="1" dirty="0"/>
          </a:p>
        </p:txBody>
      </p:sp>
    </p:spTree>
    <p:extLst>
      <p:ext uri="{BB962C8B-B14F-4D97-AF65-F5344CB8AC3E}">
        <p14:creationId xmlns:p14="http://schemas.microsoft.com/office/powerpoint/2010/main" val="8373205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t>Association Claims</a:t>
            </a:r>
            <a:endParaRPr lang="en-US" sz="4400" dirty="0"/>
          </a:p>
        </p:txBody>
      </p:sp>
      <p:sp>
        <p:nvSpPr>
          <p:cNvPr id="3" name="Text Placeholder 2"/>
          <p:cNvSpPr>
            <a:spLocks noGrp="1"/>
          </p:cNvSpPr>
          <p:nvPr>
            <p:ph type="body" sz="quarter" idx="10"/>
          </p:nvPr>
        </p:nvSpPr>
        <p:spPr/>
        <p:txBody>
          <a:bodyPr/>
          <a:lstStyle/>
          <a:p>
            <a:r>
              <a:rPr lang="en-US" dirty="0" smtClean="0"/>
              <a:t>An</a:t>
            </a:r>
            <a:r>
              <a:rPr lang="en-US" b="1" dirty="0" smtClean="0"/>
              <a:t> association claim </a:t>
            </a:r>
            <a:r>
              <a:rPr lang="en-US" dirty="0" smtClean="0"/>
              <a:t>argues </a:t>
            </a:r>
            <a:r>
              <a:rPr lang="en-US" dirty="0"/>
              <a:t>that one level of a variable is likely to be associated with a particular level of another variable</a:t>
            </a:r>
            <a:r>
              <a:rPr lang="en-US" dirty="0" smtClean="0"/>
              <a:t>.</a:t>
            </a:r>
            <a:endParaRPr lang="en-US" dirty="0"/>
          </a:p>
          <a:p>
            <a:r>
              <a:rPr lang="en-US" dirty="0"/>
              <a:t>Association claims involve at least </a:t>
            </a:r>
            <a:r>
              <a:rPr lang="en-US" i="1" dirty="0" smtClean="0"/>
              <a:t>two measured variables.</a:t>
            </a:r>
            <a:endParaRPr lang="en-US" i="1" dirty="0"/>
          </a:p>
          <a:p>
            <a:r>
              <a:rPr lang="en-US" dirty="0"/>
              <a:t>Variables that are associated are </a:t>
            </a:r>
            <a:r>
              <a:rPr lang="en-US" dirty="0" smtClean="0"/>
              <a:t>said to </a:t>
            </a:r>
            <a:r>
              <a:rPr lang="en-US" b="1" dirty="0" smtClean="0"/>
              <a:t>correlate</a:t>
            </a:r>
            <a:r>
              <a:rPr lang="en-US" dirty="0" smtClean="0"/>
              <a:t>.</a:t>
            </a:r>
            <a:endParaRPr lang="en-US" dirty="0"/>
          </a:p>
        </p:txBody>
      </p:sp>
    </p:spTree>
    <p:extLst>
      <p:ext uri="{BB962C8B-B14F-4D97-AF65-F5344CB8AC3E}">
        <p14:creationId xmlns:p14="http://schemas.microsoft.com/office/powerpoint/2010/main" val="409330358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t>Positive Association</a:t>
            </a:r>
            <a:endParaRPr lang="en-US" sz="4400" dirty="0"/>
          </a:p>
        </p:txBody>
      </p:sp>
      <p:pic>
        <p:nvPicPr>
          <p:cNvPr id="4" name="Picture 3" descr="Figure 3.4 part A is a scatterplot with amount of expressed gratitude on the x axis, from 0 to 15, and relationship longevity on the y axis, from 0 to 8. There is a weak positive linear correlation."/>
          <p:cNvPicPr>
            <a:picLocks noChangeAspect="1"/>
          </p:cNvPicPr>
          <p:nvPr/>
        </p:nvPicPr>
        <p:blipFill rotWithShape="1">
          <a:blip r:embed="rId3">
            <a:extLst>
              <a:ext uri="{28A0092B-C50C-407E-A947-70E740481C1C}">
                <a14:useLocalDpi xmlns:a14="http://schemas.microsoft.com/office/drawing/2010/main" val="0"/>
              </a:ext>
            </a:extLst>
          </a:blip>
          <a:srcRect b="65831"/>
          <a:stretch/>
        </p:blipFill>
        <p:spPr>
          <a:xfrm>
            <a:off x="1497892" y="1600471"/>
            <a:ext cx="5926169" cy="3796732"/>
          </a:xfrm>
          <a:prstGeom prst="rect">
            <a:avLst/>
          </a:prstGeom>
        </p:spPr>
      </p:pic>
    </p:spTree>
    <p:extLst>
      <p:ext uri="{BB962C8B-B14F-4D97-AF65-F5344CB8AC3E}">
        <p14:creationId xmlns:p14="http://schemas.microsoft.com/office/powerpoint/2010/main" val="4275899218"/>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0.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1.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2.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3.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4.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5.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2.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3.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4.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5.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6.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7.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8.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9.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heme/theme1.xml><?xml version="1.0" encoding="utf-8"?>
<a:theme xmlns:a="http://schemas.openxmlformats.org/drawingml/2006/main" name="Morling">
  <a:themeElements>
    <a:clrScheme name="Morling">
      <a:dk1>
        <a:srgbClr val="000000"/>
      </a:dk1>
      <a:lt1>
        <a:srgbClr val="FFFFFF"/>
      </a:lt1>
      <a:dk2>
        <a:srgbClr val="1F497D"/>
      </a:dk2>
      <a:lt2>
        <a:srgbClr val="EEECE1"/>
      </a:lt2>
      <a:accent1>
        <a:srgbClr val="F0532D"/>
      </a:accent1>
      <a:accent2>
        <a:srgbClr val="00B2D9"/>
      </a:accent2>
      <a:accent3>
        <a:srgbClr val="ED3D89"/>
      </a:accent3>
      <a:accent4>
        <a:srgbClr val="CFD229"/>
      </a:accent4>
      <a:accent5>
        <a:srgbClr val="00A898"/>
      </a:accent5>
      <a:accent6>
        <a:srgbClr val="F5821E"/>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art4LectureSlides" id="{A61100D9-8604-034E-BBD4-4372F6A8B63B}" vid="{EA0AD3E0-BB3A-6D40-A98A-38E4E2C05727}"/>
    </a:ext>
  </a:extLst>
</a:theme>
</file>

<file path=ppt/theme/theme2.xml><?xml version="1.0" encoding="utf-8"?>
<a:theme xmlns:a="http://schemas.openxmlformats.org/drawingml/2006/main" name="1_Morling">
  <a:themeElements>
    <a:clrScheme name="Morling">
      <a:dk1>
        <a:srgbClr val="000000"/>
      </a:dk1>
      <a:lt1>
        <a:srgbClr val="FFFFFF"/>
      </a:lt1>
      <a:dk2>
        <a:srgbClr val="1F497D"/>
      </a:dk2>
      <a:lt2>
        <a:srgbClr val="EEECE1"/>
      </a:lt2>
      <a:accent1>
        <a:srgbClr val="F0532D"/>
      </a:accent1>
      <a:accent2>
        <a:srgbClr val="00B2D9"/>
      </a:accent2>
      <a:accent3>
        <a:srgbClr val="ED3D89"/>
      </a:accent3>
      <a:accent4>
        <a:srgbClr val="CFD229"/>
      </a:accent4>
      <a:accent5>
        <a:srgbClr val="00A898"/>
      </a:accent5>
      <a:accent6>
        <a:srgbClr val="F5821E"/>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art4LectureSlides" id="{A61100D9-8604-034E-BBD4-4372F6A8B63B}" vid="{EA0AD3E0-BB3A-6D40-A98A-38E4E2C05727}"/>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14623</TotalTime>
  <Words>2862</Words>
  <Application>Microsoft Office PowerPoint</Application>
  <PresentationFormat>On-screen Show (4:3)</PresentationFormat>
  <Paragraphs>306</Paragraphs>
  <Slides>28</Slides>
  <Notes>17</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28</vt:i4>
      </vt:variant>
    </vt:vector>
  </HeadingPairs>
  <TitlesOfParts>
    <vt:vector size="36" baseType="lpstr">
      <vt:lpstr>ＭＳ Ｐゴシック</vt:lpstr>
      <vt:lpstr>Arial</vt:lpstr>
      <vt:lpstr>Calibri</vt:lpstr>
      <vt:lpstr>Courier New</vt:lpstr>
      <vt:lpstr>Times New Roman</vt:lpstr>
      <vt:lpstr>Wingdings</vt:lpstr>
      <vt:lpstr>Morling</vt:lpstr>
      <vt:lpstr>1_Morling</vt:lpstr>
      <vt:lpstr>CHAPTER 3 Three Claims, Four Validities: Interrogation Tools for Consumes of Research</vt:lpstr>
      <vt:lpstr>Some Definitions</vt:lpstr>
      <vt:lpstr>Measured vs. Manipulated Variables</vt:lpstr>
      <vt:lpstr>Conceptual vs. Operational Definition</vt:lpstr>
      <vt:lpstr>From Conceptual Variable to Operational Definition</vt:lpstr>
      <vt:lpstr>Three Claims</vt:lpstr>
      <vt:lpstr>Frequency Claims</vt:lpstr>
      <vt:lpstr>Association Claims</vt:lpstr>
      <vt:lpstr>Positive Association</vt:lpstr>
      <vt:lpstr>Negative Association</vt:lpstr>
      <vt:lpstr>Zero Association</vt:lpstr>
      <vt:lpstr>Making Predictions Based on Associations</vt:lpstr>
      <vt:lpstr>Verbs for Association and Causal Claims</vt:lpstr>
      <vt:lpstr>Not All Claims Are Based on Research</vt:lpstr>
      <vt:lpstr>Interrogating the Three Claims Using the Four Big Validities</vt:lpstr>
      <vt:lpstr>The Four Big Validities</vt:lpstr>
      <vt:lpstr>The Four Big Validities</vt:lpstr>
      <vt:lpstr>The Four Big Validities</vt:lpstr>
      <vt:lpstr>The Four Big Validities</vt:lpstr>
      <vt:lpstr>The Four Big Validities</vt:lpstr>
      <vt:lpstr>The Four Big Validities</vt:lpstr>
      <vt:lpstr>The Four Big Validities</vt:lpstr>
      <vt:lpstr>The Four Big Validities</vt:lpstr>
      <vt:lpstr>The Four Big Validities</vt:lpstr>
      <vt:lpstr>Causal Claims</vt:lpstr>
      <vt:lpstr>Causal Claims</vt:lpstr>
      <vt:lpstr>Prioritizing Validities</vt:lpstr>
      <vt:lpstr>Design an Experiment to test this claim: Distributed studying (over many days) leads to better recall than Massed studying (cramming)</vt:lpstr>
    </vt:vector>
  </TitlesOfParts>
  <Company>University of Delaware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Morris Library</dc:creator>
  <cp:lastModifiedBy>Rector, Richard V.</cp:lastModifiedBy>
  <cp:revision>231</cp:revision>
  <cp:lastPrinted>2017-05-24T09:47:36Z</cp:lastPrinted>
  <dcterms:created xsi:type="dcterms:W3CDTF">2017-03-21T15:00:48Z</dcterms:created>
  <dcterms:modified xsi:type="dcterms:W3CDTF">2018-09-28T18:45:02Z</dcterms:modified>
</cp:coreProperties>
</file>