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removePersonalInfoOnSave="1" saveSubsetFonts="1">
  <p:sldMasterIdLst>
    <p:sldMasterId id="2147483694" r:id="rId1"/>
  </p:sldMasterIdLst>
  <p:notesMasterIdLst>
    <p:notesMasterId r:id="rId46"/>
  </p:notesMasterIdLst>
  <p:handoutMasterIdLst>
    <p:handoutMasterId r:id="rId47"/>
  </p:handoutMasterIdLst>
  <p:sldIdLst>
    <p:sldId id="598" r:id="rId2"/>
    <p:sldId id="599" r:id="rId3"/>
    <p:sldId id="600" r:id="rId4"/>
    <p:sldId id="601" r:id="rId5"/>
    <p:sldId id="602" r:id="rId6"/>
    <p:sldId id="603" r:id="rId7"/>
    <p:sldId id="604" r:id="rId8"/>
    <p:sldId id="605" r:id="rId9"/>
    <p:sldId id="606" r:id="rId10"/>
    <p:sldId id="607" r:id="rId11"/>
    <p:sldId id="608" r:id="rId12"/>
    <p:sldId id="609" r:id="rId13"/>
    <p:sldId id="610" r:id="rId14"/>
    <p:sldId id="611" r:id="rId15"/>
    <p:sldId id="612" r:id="rId16"/>
    <p:sldId id="613" r:id="rId17"/>
    <p:sldId id="614" r:id="rId18"/>
    <p:sldId id="615" r:id="rId19"/>
    <p:sldId id="616" r:id="rId20"/>
    <p:sldId id="617" r:id="rId21"/>
    <p:sldId id="618" r:id="rId22"/>
    <p:sldId id="619" r:id="rId23"/>
    <p:sldId id="620" r:id="rId24"/>
    <p:sldId id="621" r:id="rId25"/>
    <p:sldId id="622" r:id="rId26"/>
    <p:sldId id="623" r:id="rId27"/>
    <p:sldId id="640" r:id="rId28"/>
    <p:sldId id="641" r:id="rId29"/>
    <p:sldId id="624" r:id="rId30"/>
    <p:sldId id="625" r:id="rId31"/>
    <p:sldId id="626" r:id="rId32"/>
    <p:sldId id="627" r:id="rId33"/>
    <p:sldId id="628" r:id="rId34"/>
    <p:sldId id="629" r:id="rId35"/>
    <p:sldId id="630" r:id="rId36"/>
    <p:sldId id="631" r:id="rId37"/>
    <p:sldId id="632" r:id="rId38"/>
    <p:sldId id="633" r:id="rId39"/>
    <p:sldId id="634" r:id="rId40"/>
    <p:sldId id="635" r:id="rId41"/>
    <p:sldId id="636" r:id="rId42"/>
    <p:sldId id="637" r:id="rId43"/>
    <p:sldId id="638" r:id="rId44"/>
    <p:sldId id="639" r:id="rId45"/>
  </p:sldIdLst>
  <p:sldSz cx="9144000" cy="6858000" type="screen4x3"/>
  <p:notesSz cx="9313863" cy="6858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8B"/>
    <a:srgbClr val="007788"/>
    <a:srgbClr val="385E9D"/>
    <a:srgbClr val="380487"/>
    <a:srgbClr val="0061A0"/>
    <a:srgbClr val="C4432E"/>
    <a:srgbClr val="553A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34" autoAdjust="0"/>
    <p:restoredTop sz="97686" autoAdjust="0"/>
  </p:normalViewPr>
  <p:slideViewPr>
    <p:cSldViewPr>
      <p:cViewPr varScale="1">
        <p:scale>
          <a:sx n="100" d="100"/>
          <a:sy n="100" d="100"/>
        </p:scale>
        <p:origin x="-2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9" d="100"/>
        <a:sy n="89" d="100"/>
      </p:scale>
      <p:origin x="0" y="0"/>
    </p:cViewPr>
  </p:sorterViewPr>
  <p:notesViewPr>
    <p:cSldViewPr>
      <p:cViewPr varScale="1">
        <p:scale>
          <a:sx n="113" d="100"/>
          <a:sy n="113" d="100"/>
        </p:scale>
        <p:origin x="-738" y="-102"/>
      </p:cViewPr>
      <p:guideLst>
        <p:guide orient="horz" pos="2160"/>
        <p:guide pos="2934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notesMaster" Target="notesMasters/notesMaster1.xml"/><Relationship Id="rId47" Type="http://schemas.openxmlformats.org/officeDocument/2006/relationships/handoutMaster" Target="handoutMasters/handoutMaster1.xml"/><Relationship Id="rId48" Type="http://schemas.openxmlformats.org/officeDocument/2006/relationships/printerSettings" Target="printerSettings/printerSettings1.bin"/><Relationship Id="rId49" Type="http://schemas.openxmlformats.org/officeDocument/2006/relationships/presProps" Target="pres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viewProps" Target="viewProps.xml"/><Relationship Id="rId51" Type="http://schemas.openxmlformats.org/officeDocument/2006/relationships/theme" Target="theme/theme1.xml"/><Relationship Id="rId5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6007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75701" y="0"/>
            <a:ext cx="4036007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E3FB4B-F312-43A6-A16C-29EC432F9F46}" type="datetimeFigureOut">
              <a:rPr lang="en-US" smtClean="0"/>
              <a:pPr/>
              <a:t>1/3/19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4036007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75701" y="6513910"/>
            <a:ext cx="4036007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95D5A9-AD00-45B1-AF81-2B3F448D7A3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758735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6007" cy="3429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75701" y="0"/>
            <a:ext cx="4036007" cy="3429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2447E72A-D913-4DC2-9E0A-E520CE8FCC86}" type="datetimeFigureOut">
              <a:rPr lang="en-US" smtClean="0"/>
              <a:pPr/>
              <a:t>1/3/19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41638" y="514350"/>
            <a:ext cx="3430587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1387" y="3257550"/>
            <a:ext cx="7451090" cy="30861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4036007" cy="3429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75701" y="6513910"/>
            <a:ext cx="4036007" cy="3429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A5D78FC6-CE17-4259-A63C-DDFC12E048F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46413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8168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</a:t>
            </a:r>
            <a:r>
              <a:rPr lang="en-US" baseline="0" dirty="0" smtClean="0"/>
              <a:t> to add notes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en-US" smtClean="0"/>
              <a:pPr/>
              <a:t>43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blipFill>
          <a:blip r:embed="rId2">
            <a:alphaModFix amt="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-9145" y="6053328"/>
            <a:ext cx="2776109" cy="731519"/>
          </a:xfrm>
          <a:prstGeom prst="rect">
            <a:avLst/>
          </a:prstGeom>
          <a:solidFill>
            <a:srgbClr val="007788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82180" y="6044184"/>
            <a:ext cx="6261820" cy="731519"/>
          </a:xfrm>
          <a:prstGeom prst="rect">
            <a:avLst/>
          </a:prstGeom>
          <a:solidFill>
            <a:srgbClr val="385E9D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882180" y="6050037"/>
            <a:ext cx="5952775" cy="685800"/>
          </a:xfrm>
        </p:spPr>
        <p:txBody>
          <a:bodyPr anchor="ctr">
            <a:normAutofit/>
          </a:bodyPr>
          <a:lstStyle>
            <a:lvl1pPr marL="0" indent="0" algn="r">
              <a:buNone/>
              <a:defRPr sz="2400" cap="all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3" name="Title 7"/>
          <p:cNvSpPr>
            <a:spLocks noGrp="1"/>
          </p:cNvSpPr>
          <p:nvPr>
            <p:ph type="ctrTitle"/>
          </p:nvPr>
        </p:nvSpPr>
        <p:spPr>
          <a:xfrm>
            <a:off x="2892571" y="4312314"/>
            <a:ext cx="5942384" cy="1728226"/>
          </a:xfrm>
        </p:spPr>
        <p:txBody>
          <a:bodyPr anchor="ctr"/>
          <a:lstStyle>
            <a:lvl1pPr algn="r">
              <a:defRPr cap="all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270640" y="702245"/>
            <a:ext cx="2457920" cy="914400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00" cap="all" baseline="0">
                <a:solidFill>
                  <a:schemeClr val="accent1"/>
                </a:solidFill>
                <a:latin typeface="Avenir Next Regular"/>
                <a:cs typeface="Avenir Next Regular"/>
              </a:defRPr>
            </a:lvl1pPr>
          </a:lstStyle>
          <a:p>
            <a:pPr lvl="0"/>
            <a:r>
              <a:rPr lang="en-US" dirty="0" smtClean="0"/>
              <a:t>chapter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78614" y="6047860"/>
            <a:ext cx="2660919" cy="685799"/>
          </a:xfrm>
        </p:spPr>
        <p:txBody>
          <a:bodyPr anchor="ctr">
            <a:noAutofit/>
          </a:bodyPr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4" hasCustomPrompt="1"/>
          </p:nvPr>
        </p:nvSpPr>
        <p:spPr>
          <a:xfrm>
            <a:off x="2889504" y="356600"/>
            <a:ext cx="5943600" cy="3968496"/>
          </a:xfrm>
          <a:ln w="12700">
            <a:solidFill>
              <a:srgbClr val="385E9D"/>
            </a:solidFill>
          </a:ln>
        </p:spPr>
        <p:txBody>
          <a:bodyPr/>
          <a:lstStyle>
            <a:lvl1pPr marL="0" indent="0">
              <a:buNone/>
              <a:defRPr baseline="0"/>
            </a:lvl1pPr>
          </a:lstStyle>
          <a:p>
            <a:r>
              <a:rPr lang="en-US" dirty="0" smtClean="0"/>
              <a:t>add chapter photo here.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270640" y="1623965"/>
            <a:ext cx="2456091" cy="1298448"/>
          </a:xfrm>
        </p:spPr>
        <p:txBody>
          <a:bodyPr>
            <a:noAutofit/>
          </a:bodyPr>
          <a:lstStyle>
            <a:lvl1pPr marL="0" indent="0" algn="r">
              <a:buNone/>
              <a:defRPr sz="9600">
                <a:solidFill>
                  <a:srgbClr val="53548A"/>
                </a:solidFill>
                <a:latin typeface="Avenir Next Regular"/>
                <a:cs typeface="Avenir Next Regular"/>
              </a:defRPr>
            </a:lvl1pPr>
            <a:lvl2pPr marL="365760" indent="0">
              <a:buNone/>
              <a:defRPr/>
            </a:lvl2pPr>
            <a:lvl3pPr marL="685800" indent="0">
              <a:buNone/>
              <a:defRPr/>
            </a:lvl3pPr>
            <a:lvl4pPr marL="1143000" indent="0">
              <a:buNone/>
              <a:defRPr/>
            </a:lvl4pPr>
            <a:lvl5pPr marL="1600200" indent="0">
              <a:buNone/>
              <a:defRPr/>
            </a:lvl5pPr>
          </a:lstStyle>
          <a:p>
            <a:pPr lvl="0"/>
            <a:r>
              <a:rPr lang="en-US" dirty="0" smtClean="0"/>
              <a:t>X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609599" y="1247547"/>
            <a:ext cx="8360687" cy="5253853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127000" dist="63500" dir="2700000" algn="tl" rotWithShape="0">
              <a:schemeClr val="accent6">
                <a:lumMod val="7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15B5EF2-113D-4078-A8AA-D6426D9AFC5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>
            <a:spLocks/>
          </p:cNvSpPr>
          <p:nvPr userDrawn="1"/>
        </p:nvSpPr>
        <p:spPr>
          <a:xfrm>
            <a:off x="740663" y="1431940"/>
            <a:ext cx="8086972" cy="40232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93096" y="5464464"/>
            <a:ext cx="8183905" cy="1005842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612648" y="6638544"/>
            <a:ext cx="8553450" cy="228600"/>
          </a:xfrm>
          <a:prstGeom prst="rect">
            <a:avLst/>
          </a:prstGeom>
          <a:solidFill>
            <a:srgbClr val="385E9D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032860" y="6647688"/>
            <a:ext cx="3931920" cy="227965"/>
          </a:xfrm>
          <a:prstGeom prst="rect">
            <a:avLst/>
          </a:prstGeom>
        </p:spPr>
        <p:txBody>
          <a:bodyPr vert="horz" tIns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© 2019 Oxford University Press</a:t>
            </a:r>
            <a:endParaRPr lang="en-US" dirty="0"/>
          </a:p>
        </p:txBody>
      </p:sp>
      <p:sp>
        <p:nvSpPr>
          <p:cNvPr id="12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" y="6647688"/>
            <a:ext cx="3931920" cy="227965"/>
          </a:xfrm>
          <a:prstGeom prst="rect">
            <a:avLst/>
          </a:prstGeom>
        </p:spPr>
        <p:txBody>
          <a:bodyPr vert="horz" wrap="none" tIns="0" anchor="ctr" anchorCtr="0"/>
          <a:lstStyle>
            <a:lvl1pPr algn="l">
              <a:defRPr sz="1100" i="1">
                <a:solidFill>
                  <a:schemeClr val="bg1"/>
                </a:solidFill>
                <a:latin typeface="Avenir Next Regular"/>
                <a:cs typeface="Avenir Next Regular"/>
              </a:defRPr>
            </a:lvl1pPr>
          </a:lstStyle>
          <a:p>
            <a:r>
              <a:rPr lang="en-US" smtClean="0"/>
              <a:t>Labor Economics: Principles in Practice, 2/e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09599" y="10955"/>
            <a:ext cx="8360687" cy="816863"/>
          </a:xfrm>
        </p:spPr>
        <p:txBody>
          <a:bodyPr wrap="none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011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609599" y="1247547"/>
            <a:ext cx="8360687" cy="5253853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127000" dist="63500" dir="2700000" algn="tl" rotWithShape="0">
              <a:schemeClr val="accent6">
                <a:lumMod val="7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15B5EF2-113D-4078-A8AA-D6426D9AFC5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>
            <a:spLocks/>
          </p:cNvSpPr>
          <p:nvPr userDrawn="1"/>
        </p:nvSpPr>
        <p:spPr>
          <a:xfrm>
            <a:off x="731500" y="1431940"/>
            <a:ext cx="8138159" cy="305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727860" y="4542745"/>
            <a:ext cx="8165616" cy="195865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612648" y="6638544"/>
            <a:ext cx="8553450" cy="228600"/>
          </a:xfrm>
          <a:prstGeom prst="rect">
            <a:avLst/>
          </a:prstGeom>
          <a:solidFill>
            <a:srgbClr val="385E9D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032860" y="6647688"/>
            <a:ext cx="3931920" cy="227965"/>
          </a:xfrm>
          <a:prstGeom prst="rect">
            <a:avLst/>
          </a:prstGeom>
        </p:spPr>
        <p:txBody>
          <a:bodyPr vert="horz" tIns="0" anchor="ctr"/>
          <a:lstStyle>
            <a:lvl1pPr algn="r">
              <a:defRPr sz="1100">
                <a:solidFill>
                  <a:srgbClr val="FFFFFF"/>
                </a:solidFill>
                <a:latin typeface="Avenir Next Regular"/>
                <a:cs typeface="Avenir Next Regular"/>
              </a:defRPr>
            </a:lvl1pPr>
          </a:lstStyle>
          <a:p>
            <a:r>
              <a:rPr lang="en-US" dirty="0" smtClean="0"/>
              <a:t>© 2019 Oxford University Press</a:t>
            </a:r>
            <a:endParaRPr lang="en-US" dirty="0"/>
          </a:p>
        </p:txBody>
      </p:sp>
      <p:sp>
        <p:nvSpPr>
          <p:cNvPr id="12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" y="6647688"/>
            <a:ext cx="3931920" cy="227965"/>
          </a:xfrm>
          <a:prstGeom prst="rect">
            <a:avLst/>
          </a:prstGeom>
        </p:spPr>
        <p:txBody>
          <a:bodyPr vert="horz" wrap="none" tIns="0" anchor="ctr" anchorCtr="0"/>
          <a:lstStyle>
            <a:lvl1pPr algn="l">
              <a:defRPr sz="1100" i="1">
                <a:solidFill>
                  <a:schemeClr val="bg1"/>
                </a:solidFill>
                <a:latin typeface="Avenir Next Regular"/>
                <a:cs typeface="Avenir Next Regular"/>
              </a:defRPr>
            </a:lvl1pPr>
          </a:lstStyle>
          <a:p>
            <a:r>
              <a:rPr lang="en-US" smtClean="0"/>
              <a:t>Labor Economics: Principles in Practice, 2/e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09599" y="10955"/>
            <a:ext cx="8360687" cy="816863"/>
          </a:xfrm>
        </p:spPr>
        <p:txBody>
          <a:bodyPr wrap="none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502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Width Graph w/o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15B5EF2-113D-4078-A8AA-D6426D9AFC5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612648" y="6638544"/>
            <a:ext cx="8553450" cy="228600"/>
          </a:xfrm>
          <a:prstGeom prst="rect">
            <a:avLst/>
          </a:prstGeom>
          <a:solidFill>
            <a:srgbClr val="385E9D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609599" y="1247547"/>
            <a:ext cx="8360687" cy="5253853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127000" dist="63500" dir="2700000" algn="tl" rotWithShape="0">
              <a:schemeClr val="accent6">
                <a:lumMod val="7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" y="6647688"/>
            <a:ext cx="3931920" cy="227965"/>
          </a:xfrm>
          <a:prstGeom prst="rect">
            <a:avLst/>
          </a:prstGeom>
        </p:spPr>
        <p:txBody>
          <a:bodyPr vert="horz" wrap="none" tIns="0" anchor="ctr" anchorCtr="0"/>
          <a:lstStyle>
            <a:lvl1pPr algn="l">
              <a:defRPr sz="1100" i="1">
                <a:solidFill>
                  <a:schemeClr val="bg1"/>
                </a:solidFill>
                <a:latin typeface="Avenir Next Regular"/>
                <a:cs typeface="Avenir Next Regular"/>
              </a:defRPr>
            </a:lvl1pPr>
          </a:lstStyle>
          <a:p>
            <a:r>
              <a:rPr lang="en-US" smtClean="0"/>
              <a:t>Labor Economics: Principles in Practice, 2/e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032860" y="6647688"/>
            <a:ext cx="3931920" cy="227965"/>
          </a:xfrm>
          <a:prstGeom prst="rect">
            <a:avLst/>
          </a:prstGeom>
        </p:spPr>
        <p:txBody>
          <a:bodyPr vert="horz" tIns="0" anchor="ctr"/>
          <a:lstStyle>
            <a:lvl1pPr algn="r">
              <a:defRPr sz="1100">
                <a:solidFill>
                  <a:srgbClr val="FFFFFF"/>
                </a:solidFill>
                <a:latin typeface="Avenir Next Regular"/>
                <a:cs typeface="Avenir Next Regular"/>
              </a:defRPr>
            </a:lvl1pPr>
          </a:lstStyle>
          <a:p>
            <a:r>
              <a:rPr lang="en-US" dirty="0" smtClean="0"/>
              <a:t>© 2019 Oxford University Press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09599" y="10955"/>
            <a:ext cx="8360687" cy="816863"/>
          </a:xfrm>
        </p:spPr>
        <p:txBody>
          <a:bodyPr wrap="none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226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raph with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612648" y="6638544"/>
            <a:ext cx="8553450" cy="228600"/>
          </a:xfrm>
          <a:prstGeom prst="rect">
            <a:avLst/>
          </a:prstGeom>
          <a:solidFill>
            <a:srgbClr val="385E9D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609599" y="1247547"/>
            <a:ext cx="8360687" cy="5253853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127000" dist="63500" dir="2700000" algn="tl" rotWithShape="0">
              <a:schemeClr val="accent6">
                <a:lumMod val="7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nnn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0955"/>
            <a:ext cx="8360687" cy="816863"/>
          </a:xfrm>
        </p:spPr>
        <p:txBody>
          <a:bodyPr wrap="none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15B5EF2-113D-4078-A8AA-D6426D9AFC5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291072" y="1662371"/>
            <a:ext cx="2602396" cy="4753075"/>
          </a:xfrm>
        </p:spPr>
        <p:txBody>
          <a:bodyPr>
            <a:normAutofit/>
          </a:bodyPr>
          <a:lstStyle>
            <a:lvl1pPr marL="0" indent="0">
              <a:lnSpc>
                <a:spcPct val="80000"/>
              </a:lnSpc>
              <a:spcBef>
                <a:spcPts val="600"/>
              </a:spcBef>
              <a:buNone/>
              <a:defRPr sz="20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032860" y="6647688"/>
            <a:ext cx="3931920" cy="227965"/>
          </a:xfrm>
          <a:prstGeom prst="rect">
            <a:avLst/>
          </a:prstGeom>
        </p:spPr>
        <p:txBody>
          <a:bodyPr vert="horz" tIns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© 2019 Oxford University Press</a:t>
            </a:r>
            <a:endParaRPr lang="en-US" dirty="0"/>
          </a:p>
        </p:txBody>
      </p:sp>
      <p:sp>
        <p:nvSpPr>
          <p:cNvPr id="11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" y="6647688"/>
            <a:ext cx="3931920" cy="227965"/>
          </a:xfrm>
          <a:prstGeom prst="rect">
            <a:avLst/>
          </a:prstGeom>
        </p:spPr>
        <p:txBody>
          <a:bodyPr vert="horz" wrap="none" tIns="0" anchor="ctr" anchorCtr="0"/>
          <a:lstStyle>
            <a:lvl1pPr algn="l"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Labor Economics: Principles in Practice, 2/e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731500" y="1728230"/>
            <a:ext cx="5486400" cy="4389120"/>
          </a:xfrm>
          <a:solidFill>
            <a:schemeClr val="bg1"/>
          </a:solidFill>
          <a:ln w="19050">
            <a:solidFill>
              <a:srgbClr val="385E9D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046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1269170" y="6638544"/>
            <a:ext cx="7874915" cy="228600"/>
          </a:xfrm>
          <a:prstGeom prst="rect">
            <a:avLst/>
          </a:prstGeom>
          <a:solidFill>
            <a:srgbClr val="385E9D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9170" y="2584090"/>
            <a:ext cx="7772395" cy="4021549"/>
          </a:xfrm>
        </p:spPr>
        <p:txBody>
          <a:bodyPr anchor="t"/>
          <a:lstStyle>
            <a:lvl1pPr marL="320040" indent="-320040">
              <a:buFont typeface="Wingdings" charset="2"/>
              <a:buChar char="q"/>
              <a:defRPr sz="2800">
                <a:solidFill>
                  <a:schemeClr val="tx2"/>
                </a:solidFill>
              </a:defRPr>
            </a:lvl1pPr>
            <a:lvl2pPr marL="651510" indent="-285750">
              <a:buFont typeface="Wingdings" charset="2"/>
              <a:buChar char="q"/>
              <a:defRPr sz="1800">
                <a:solidFill>
                  <a:srgbClr val="385E9D"/>
                </a:solidFill>
              </a:defRPr>
            </a:lvl2pPr>
            <a:lvl3pPr marL="841248" indent="-182880">
              <a:buClr>
                <a:srgbClr val="C4432E"/>
              </a:buClr>
              <a:buSzPct val="100000"/>
              <a:buFont typeface="Wingdings" charset="2"/>
              <a:buChar char="§"/>
              <a:defRPr sz="1600">
                <a:solidFill>
                  <a:srgbClr val="00778B"/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endParaRPr lang="en-US" dirty="0" smtClean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592881"/>
            <a:ext cx="9144000" cy="914399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00201"/>
            <a:ext cx="1231392" cy="908303"/>
          </a:xfrm>
          <a:prstGeom prst="rect">
            <a:avLst/>
          </a:prstGeom>
          <a:solidFill>
            <a:srgbClr val="00778B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269171" y="1600201"/>
            <a:ext cx="7882126" cy="908303"/>
          </a:xfrm>
          <a:prstGeom prst="rect">
            <a:avLst/>
          </a:prstGeom>
          <a:solidFill>
            <a:srgbClr val="385E9D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7578" y="1600201"/>
            <a:ext cx="7766299" cy="908303"/>
          </a:xfrm>
        </p:spPr>
        <p:txBody>
          <a:bodyPr wrap="none" tIns="0"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585560"/>
            <a:ext cx="1231392" cy="911983"/>
          </a:xfrm>
        </p:spPr>
        <p:txBody>
          <a:bodyPr anchor="ctr">
            <a:noAutofit/>
          </a:bodyPr>
          <a:lstStyle>
            <a:lvl1pPr>
              <a:defRPr sz="1400" b="0"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13"/>
          <p:cNvSpPr>
            <a:spLocks noGrp="1"/>
          </p:cNvSpPr>
          <p:nvPr>
            <p:ph type="dt" sz="half" idx="2"/>
          </p:nvPr>
        </p:nvSpPr>
        <p:spPr>
          <a:xfrm>
            <a:off x="1269170" y="6647688"/>
            <a:ext cx="3334550" cy="222462"/>
          </a:xfrm>
          <a:prstGeom prst="rect">
            <a:avLst/>
          </a:prstGeom>
        </p:spPr>
        <p:txBody>
          <a:bodyPr vert="horz" wrap="none" tIns="0" anchor="ctr" anchorCtr="0"/>
          <a:lstStyle>
            <a:lvl1pPr algn="l">
              <a:defRPr sz="1100" i="1">
                <a:solidFill>
                  <a:schemeClr val="bg1"/>
                </a:solidFill>
                <a:latin typeface="Avenir Next Regular"/>
                <a:cs typeface="Avenir Next Regular"/>
              </a:defRPr>
            </a:lvl1pPr>
          </a:lstStyle>
          <a:p>
            <a:r>
              <a:rPr lang="en-US" smtClean="0"/>
              <a:t>Labor Economics: Principles in Practice, 2/e</a:t>
            </a:r>
            <a:endParaRPr lang="en-US" i="0" dirty="0"/>
          </a:p>
        </p:txBody>
      </p:sp>
      <p:sp>
        <p:nvSpPr>
          <p:cNvPr id="1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095060" y="6647688"/>
            <a:ext cx="3931920" cy="227965"/>
          </a:xfrm>
          <a:prstGeom prst="rect">
            <a:avLst/>
          </a:prstGeom>
        </p:spPr>
        <p:txBody>
          <a:bodyPr vert="horz" tIns="0" anchor="ctr"/>
          <a:lstStyle>
            <a:lvl1pPr algn="r">
              <a:defRPr sz="1100">
                <a:solidFill>
                  <a:srgbClr val="FFFFFF"/>
                </a:solidFill>
                <a:latin typeface="Avenir Next Regular"/>
                <a:cs typeface="Avenir Next Regular"/>
              </a:defRPr>
            </a:lvl1pPr>
          </a:lstStyle>
          <a:p>
            <a:r>
              <a:rPr lang="en-US" dirty="0" smtClean="0"/>
              <a:t>© 2019 Oxford University Press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xmlns:p14="http://schemas.microsoft.com/office/powerpoint/2010/main"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612648" y="6638544"/>
            <a:ext cx="8553450" cy="228600"/>
          </a:xfrm>
          <a:prstGeom prst="rect">
            <a:avLst/>
          </a:prstGeom>
          <a:solidFill>
            <a:srgbClr val="385E9D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3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" y="6647688"/>
            <a:ext cx="3931920" cy="227965"/>
          </a:xfrm>
          <a:prstGeom prst="rect">
            <a:avLst/>
          </a:prstGeom>
        </p:spPr>
        <p:txBody>
          <a:bodyPr vert="horz" wrap="none" tIns="0" anchor="ctr" anchorCtr="0"/>
          <a:lstStyle>
            <a:lvl1pPr algn="l">
              <a:defRPr sz="1100" i="1">
                <a:solidFill>
                  <a:schemeClr val="bg1"/>
                </a:solidFill>
                <a:latin typeface="Avenir Next Regular"/>
                <a:cs typeface="Avenir Next Regular"/>
              </a:defRPr>
            </a:lvl1pPr>
          </a:lstStyle>
          <a:p>
            <a:r>
              <a:rPr lang="en-US" smtClean="0"/>
              <a:t>Labor Economics: Principles in Practice, 2/e</a:t>
            </a:r>
            <a:endParaRPr lang="en-US" i="0" dirty="0"/>
          </a:p>
        </p:txBody>
      </p:sp>
      <p:sp>
        <p:nvSpPr>
          <p:cNvPr id="2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032860" y="6647688"/>
            <a:ext cx="3931920" cy="227965"/>
          </a:xfrm>
          <a:prstGeom prst="rect">
            <a:avLst/>
          </a:prstGeom>
        </p:spPr>
        <p:txBody>
          <a:bodyPr vert="horz" tIns="0" anchor="ctr"/>
          <a:lstStyle>
            <a:lvl1pPr algn="r">
              <a:defRPr sz="1100">
                <a:solidFill>
                  <a:srgbClr val="FFFFFF"/>
                </a:solidFill>
                <a:latin typeface="Avenir Next Regular"/>
                <a:cs typeface="Avenir Next Regular"/>
              </a:defRPr>
            </a:lvl1pPr>
          </a:lstStyle>
          <a:p>
            <a:r>
              <a:rPr lang="en-US" dirty="0" smtClean="0"/>
              <a:t>© 2019 Oxford University Press</a:t>
            </a:r>
            <a:endParaRPr lang="en-US" dirty="0"/>
          </a:p>
        </p:txBody>
      </p:sp>
      <p:sp>
        <p:nvSpPr>
          <p:cNvPr id="27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932675"/>
            <a:ext cx="542544" cy="226188"/>
          </a:xfrm>
          <a:prstGeom prst="rect">
            <a:avLst/>
          </a:prstGeom>
        </p:spPr>
        <p:txBody>
          <a:bodyPr vert="horz" tIns="0" bIns="0" anchor="t" anchorCtr="0">
            <a:normAutofit/>
          </a:bodyPr>
          <a:lstStyle>
            <a:lvl1pPr algn="ctr">
              <a:defRPr sz="1400" b="0">
                <a:solidFill>
                  <a:srgbClr val="FFFFFF"/>
                </a:solidFill>
              </a:defRPr>
            </a:lvl1pPr>
          </a:lstStyle>
          <a:p>
            <a:fld id="{72AC53DF-4216-466D-99A7-94400E6C2A25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616498" y="1163106"/>
            <a:ext cx="8362933" cy="5440707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8" name="Title 1"/>
          <p:cNvSpPr>
            <a:spLocks noGrp="1"/>
          </p:cNvSpPr>
          <p:nvPr>
            <p:ph type="title"/>
          </p:nvPr>
        </p:nvSpPr>
        <p:spPr>
          <a:xfrm>
            <a:off x="609599" y="10955"/>
            <a:ext cx="8360687" cy="816863"/>
          </a:xfrm>
        </p:spPr>
        <p:txBody>
          <a:bodyPr wrap="none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>
        <p:tmplLst>
          <p:tmpl lvl="1">
            <p:tnLst>
              <p:par>
                <p:cTn xmlns:p14="http://schemas.microsoft.com/office/powerpoint/2010/main"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10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10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10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10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10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raph with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612648" y="6638544"/>
            <a:ext cx="8553450" cy="228600"/>
          </a:xfrm>
          <a:prstGeom prst="rect">
            <a:avLst/>
          </a:prstGeom>
          <a:solidFill>
            <a:srgbClr val="385E9D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609599" y="1247547"/>
            <a:ext cx="8360687" cy="5253853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127000" dist="63500" dir="2700000" algn="tl" rotWithShape="0">
              <a:schemeClr val="accent6">
                <a:lumMod val="7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nnn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0955"/>
            <a:ext cx="8360687" cy="816863"/>
          </a:xfrm>
        </p:spPr>
        <p:txBody>
          <a:bodyPr wrap="none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15B5EF2-113D-4078-A8AA-D6426D9AFC5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291072" y="1662371"/>
            <a:ext cx="2602396" cy="475307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6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032860" y="6647688"/>
            <a:ext cx="3931920" cy="227965"/>
          </a:xfrm>
          <a:prstGeom prst="rect">
            <a:avLst/>
          </a:prstGeom>
        </p:spPr>
        <p:txBody>
          <a:bodyPr vert="horz" tIns="0" anchor="ctr"/>
          <a:lstStyle>
            <a:lvl1pPr algn="r">
              <a:defRPr sz="1100">
                <a:solidFill>
                  <a:srgbClr val="FFFFFF"/>
                </a:solidFill>
                <a:latin typeface="Avenir Next Regular"/>
                <a:cs typeface="Avenir Next Regular"/>
              </a:defRPr>
            </a:lvl1pPr>
          </a:lstStyle>
          <a:p>
            <a:r>
              <a:rPr lang="en-US" dirty="0" smtClean="0"/>
              <a:t>© 2019 Oxford University Press</a:t>
            </a:r>
            <a:endParaRPr lang="en-US" dirty="0"/>
          </a:p>
        </p:txBody>
      </p:sp>
      <p:sp>
        <p:nvSpPr>
          <p:cNvPr id="11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" y="6647688"/>
            <a:ext cx="3931920" cy="227965"/>
          </a:xfrm>
          <a:prstGeom prst="rect">
            <a:avLst/>
          </a:prstGeom>
        </p:spPr>
        <p:txBody>
          <a:bodyPr vert="horz" wrap="none" tIns="0" anchor="ctr" anchorCtr="0"/>
          <a:lstStyle>
            <a:lvl1pPr algn="l">
              <a:defRPr sz="1100" i="1">
                <a:solidFill>
                  <a:schemeClr val="bg1"/>
                </a:solidFill>
                <a:latin typeface="Avenir Next Regular"/>
                <a:cs typeface="Avenir Next Regular"/>
              </a:defRPr>
            </a:lvl1pPr>
          </a:lstStyle>
          <a:p>
            <a:r>
              <a:rPr lang="en-US" smtClean="0"/>
              <a:t>Labor Economics: Principles in Practice, 2/e</a:t>
            </a:r>
            <a:endParaRPr lang="en-US" i="0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731500" y="1728230"/>
            <a:ext cx="5486400" cy="4389120"/>
          </a:xfrm>
          <a:solidFill>
            <a:schemeClr val="bg1"/>
          </a:solidFill>
          <a:ln w="19050">
            <a:solidFill>
              <a:srgbClr val="385E9D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45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Width with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609599" y="1247547"/>
            <a:ext cx="8360687" cy="5253853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127000" dist="63500" dir="2700000" algn="tl" rotWithShape="0">
              <a:schemeClr val="accent6">
                <a:lumMod val="7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15B5EF2-113D-4078-A8AA-D6426D9AFC5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727860" y="4504340"/>
            <a:ext cx="8165616" cy="195865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612648" y="6638544"/>
            <a:ext cx="8553450" cy="228600"/>
          </a:xfrm>
          <a:prstGeom prst="rect">
            <a:avLst/>
          </a:prstGeom>
          <a:solidFill>
            <a:srgbClr val="385E9D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032860" y="6647688"/>
            <a:ext cx="3931920" cy="227965"/>
          </a:xfrm>
          <a:prstGeom prst="rect">
            <a:avLst/>
          </a:prstGeom>
        </p:spPr>
        <p:txBody>
          <a:bodyPr vert="horz" tIns="0" anchor="ctr"/>
          <a:lstStyle>
            <a:lvl1pPr algn="r">
              <a:defRPr sz="1100">
                <a:solidFill>
                  <a:srgbClr val="FFFFFF"/>
                </a:solidFill>
                <a:latin typeface="Avenir Next Regular"/>
                <a:cs typeface="Avenir Next Regular"/>
              </a:defRPr>
            </a:lvl1pPr>
          </a:lstStyle>
          <a:p>
            <a:r>
              <a:rPr lang="en-US" dirty="0" smtClean="0"/>
              <a:t>© 2019 Oxford University Press</a:t>
            </a:r>
            <a:endParaRPr lang="en-US" dirty="0"/>
          </a:p>
        </p:txBody>
      </p:sp>
      <p:sp>
        <p:nvSpPr>
          <p:cNvPr id="12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" y="6647688"/>
            <a:ext cx="3931920" cy="227965"/>
          </a:xfrm>
          <a:prstGeom prst="rect">
            <a:avLst/>
          </a:prstGeom>
        </p:spPr>
        <p:txBody>
          <a:bodyPr vert="horz" wrap="none" tIns="0" anchor="ctr" anchorCtr="0"/>
          <a:lstStyle>
            <a:lvl1pPr algn="l">
              <a:defRPr sz="1100" i="1">
                <a:solidFill>
                  <a:schemeClr val="bg1"/>
                </a:solidFill>
                <a:latin typeface="Avenir Next Regular"/>
                <a:cs typeface="Avenir Next Regular"/>
              </a:defRPr>
            </a:lvl1pPr>
          </a:lstStyle>
          <a:p>
            <a:r>
              <a:rPr lang="en-US" smtClean="0"/>
              <a:t>Labor Economics: Principles in Practice, 2/e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22376" y="1364290"/>
            <a:ext cx="8138159" cy="3063240"/>
          </a:xfrm>
          <a:solidFill>
            <a:schemeClr val="bg1"/>
          </a:solidFill>
          <a:ln w="19050">
            <a:solidFill>
              <a:srgbClr val="385E9D"/>
            </a:solidFill>
          </a:ln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09599" y="10955"/>
            <a:ext cx="8360687" cy="816863"/>
          </a:xfrm>
        </p:spPr>
        <p:txBody>
          <a:bodyPr wrap="none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431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-by-Side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609599" y="1247547"/>
            <a:ext cx="8360687" cy="5253853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127000" dist="63500" dir="2700000" algn="tl" rotWithShape="0">
              <a:schemeClr val="accent6">
                <a:lumMod val="7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15B5EF2-113D-4078-A8AA-D6426D9AFC5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>
            <a:spLocks/>
          </p:cNvSpPr>
          <p:nvPr userDrawn="1"/>
        </p:nvSpPr>
        <p:spPr>
          <a:xfrm>
            <a:off x="658330" y="1345985"/>
            <a:ext cx="8229597" cy="3291840"/>
          </a:xfrm>
          <a:prstGeom prst="rect">
            <a:avLst/>
          </a:prstGeom>
          <a:solidFill>
            <a:schemeClr val="bg1"/>
          </a:solidFill>
          <a:ln>
            <a:solidFill>
              <a:srgbClr val="385E9D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654690" y="4648821"/>
            <a:ext cx="8229623" cy="1821489"/>
          </a:xfrm>
        </p:spPr>
        <p:txBody>
          <a:bodyPr>
            <a:normAutofit/>
          </a:bodyPr>
          <a:lstStyle>
            <a:lvl1pPr marL="0" indent="0">
              <a:lnSpc>
                <a:spcPct val="80000"/>
              </a:lnSpc>
              <a:spcBef>
                <a:spcPts val="600"/>
              </a:spcBef>
              <a:buNone/>
              <a:defRPr sz="18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itle Placeholder 21"/>
          <p:cNvSpPr>
            <a:spLocks noGrp="1"/>
          </p:cNvSpPr>
          <p:nvPr>
            <p:ph type="title"/>
          </p:nvPr>
        </p:nvSpPr>
        <p:spPr>
          <a:xfrm>
            <a:off x="609603" y="126170"/>
            <a:ext cx="8363706" cy="73152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612648" y="6638544"/>
            <a:ext cx="8553450" cy="228600"/>
          </a:xfrm>
          <a:prstGeom prst="rect">
            <a:avLst/>
          </a:prstGeom>
          <a:solidFill>
            <a:srgbClr val="385E9D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032860" y="6647688"/>
            <a:ext cx="3931920" cy="227965"/>
          </a:xfrm>
          <a:prstGeom prst="rect">
            <a:avLst/>
          </a:prstGeom>
        </p:spPr>
        <p:txBody>
          <a:bodyPr vert="horz" tIns="0" anchor="ctr"/>
          <a:lstStyle>
            <a:lvl1pPr algn="r">
              <a:defRPr sz="1100">
                <a:solidFill>
                  <a:srgbClr val="FFFFFF"/>
                </a:solidFill>
                <a:latin typeface="Avenir Next Regular"/>
                <a:cs typeface="Avenir Next Regular"/>
              </a:defRPr>
            </a:lvl1pPr>
          </a:lstStyle>
          <a:p>
            <a:r>
              <a:rPr lang="en-US" dirty="0" smtClean="0"/>
              <a:t>© 2019 Oxford University Press</a:t>
            </a:r>
            <a:endParaRPr lang="en-US" dirty="0"/>
          </a:p>
        </p:txBody>
      </p:sp>
      <p:sp>
        <p:nvSpPr>
          <p:cNvPr id="12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" y="6647688"/>
            <a:ext cx="3931920" cy="227965"/>
          </a:xfrm>
          <a:prstGeom prst="rect">
            <a:avLst/>
          </a:prstGeom>
        </p:spPr>
        <p:txBody>
          <a:bodyPr vert="horz" wrap="none" tIns="0" anchor="ctr" anchorCtr="0"/>
          <a:lstStyle>
            <a:lvl1pPr algn="l">
              <a:defRPr sz="1100" i="1">
                <a:solidFill>
                  <a:schemeClr val="bg1"/>
                </a:solidFill>
                <a:latin typeface="Avenir Next Regular"/>
                <a:cs typeface="Avenir Next Regular"/>
              </a:defRPr>
            </a:lvl1pPr>
          </a:lstStyle>
          <a:p>
            <a:r>
              <a:rPr lang="en-US" smtClean="0"/>
              <a:t>Labor Economics: Principles in Practice, 2/e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54690" y="1355130"/>
            <a:ext cx="4114800" cy="3291840"/>
          </a:xfrm>
          <a:noFill/>
          <a:ln w="19050">
            <a:noFill/>
          </a:ln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758560" y="1355130"/>
            <a:ext cx="4114800" cy="3291840"/>
          </a:xfrm>
          <a:noFill/>
          <a:ln w="19050">
            <a:noFill/>
          </a:ln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897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atter Pl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15B5EF2-113D-4078-A8AA-D6426D9AFC5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612648" y="6638544"/>
            <a:ext cx="8553450" cy="228600"/>
          </a:xfrm>
          <a:prstGeom prst="rect">
            <a:avLst/>
          </a:prstGeom>
          <a:solidFill>
            <a:srgbClr val="385E9D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609599" y="1247547"/>
            <a:ext cx="8360687" cy="5253853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127000" dist="63500" dir="2700000" algn="tl" rotWithShape="0">
              <a:schemeClr val="accent6">
                <a:lumMod val="7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" y="6647688"/>
            <a:ext cx="3931920" cy="227965"/>
          </a:xfrm>
          <a:prstGeom prst="rect">
            <a:avLst/>
          </a:prstGeom>
        </p:spPr>
        <p:txBody>
          <a:bodyPr vert="horz" wrap="none" tIns="0" anchor="ctr" anchorCtr="0"/>
          <a:lstStyle>
            <a:lvl1pPr algn="l"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Labor Economics: Principles in Practice, 2/e</a:t>
            </a:r>
            <a:endParaRPr lang="en-US" sz="1100" dirty="0">
              <a:latin typeface="Avenir Next Regular"/>
              <a:cs typeface="Avenir Next Regular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032860" y="6647688"/>
            <a:ext cx="3931920" cy="227965"/>
          </a:xfrm>
          <a:prstGeom prst="rect">
            <a:avLst/>
          </a:prstGeom>
        </p:spPr>
        <p:txBody>
          <a:bodyPr vert="horz" tIns="0" anchor="ctr"/>
          <a:lstStyle>
            <a:lvl1pPr algn="r">
              <a:defRPr sz="1100">
                <a:solidFill>
                  <a:srgbClr val="FFFFFF"/>
                </a:solidFill>
                <a:latin typeface="Avenir Next Regular"/>
                <a:cs typeface="Avenir Next Regular"/>
              </a:defRPr>
            </a:lvl1pPr>
          </a:lstStyle>
          <a:p>
            <a:r>
              <a:rPr lang="en-US" dirty="0" smtClean="0"/>
              <a:t>© 2019 Oxford University Press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09599" y="10955"/>
            <a:ext cx="8360687" cy="816863"/>
          </a:xfrm>
        </p:spPr>
        <p:txBody>
          <a:bodyPr wrap="none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sz="quarter" idx="13"/>
          </p:nvPr>
        </p:nvSpPr>
        <p:spPr>
          <a:xfrm>
            <a:off x="1550890" y="1369597"/>
            <a:ext cx="6400750" cy="5016588"/>
          </a:xfrm>
          <a:solidFill>
            <a:schemeClr val="bg1"/>
          </a:solidFill>
          <a:ln w="3175">
            <a:solidFill>
              <a:srgbClr val="385E9D"/>
            </a:solidFill>
          </a:ln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12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Width Line Pl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15B5EF2-113D-4078-A8AA-D6426D9AFC5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612648" y="6638544"/>
            <a:ext cx="8553450" cy="228600"/>
          </a:xfrm>
          <a:prstGeom prst="rect">
            <a:avLst/>
          </a:prstGeom>
          <a:solidFill>
            <a:srgbClr val="385E9D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609599" y="1247547"/>
            <a:ext cx="8360687" cy="5253853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127000" dist="63500" dir="2700000" algn="tl" rotWithShape="0">
              <a:schemeClr val="accent6">
                <a:lumMod val="7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" y="6647688"/>
            <a:ext cx="3931920" cy="227965"/>
          </a:xfrm>
          <a:prstGeom prst="rect">
            <a:avLst/>
          </a:prstGeom>
        </p:spPr>
        <p:txBody>
          <a:bodyPr vert="horz" wrap="none" tIns="0" anchor="ctr" anchorCtr="0"/>
          <a:lstStyle>
            <a:lvl1pPr algn="l">
              <a:defRPr sz="1100" i="1">
                <a:solidFill>
                  <a:schemeClr val="bg1"/>
                </a:solidFill>
                <a:latin typeface="Avenir Next Regular"/>
                <a:cs typeface="Avenir Next Regular"/>
              </a:defRPr>
            </a:lvl1pPr>
          </a:lstStyle>
          <a:p>
            <a:r>
              <a:rPr lang="en-US" smtClean="0"/>
              <a:t>Labor Economics: Principles in Practice, 2/e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032860" y="6647688"/>
            <a:ext cx="3931920" cy="227965"/>
          </a:xfrm>
          <a:prstGeom prst="rect">
            <a:avLst/>
          </a:prstGeom>
        </p:spPr>
        <p:txBody>
          <a:bodyPr vert="horz" tIns="0" anchor="ctr"/>
          <a:lstStyle>
            <a:lvl1pPr algn="r">
              <a:defRPr sz="1100">
                <a:solidFill>
                  <a:srgbClr val="FFFFFF"/>
                </a:solidFill>
                <a:latin typeface="Avenir Next Regular"/>
                <a:cs typeface="Avenir Next Regular"/>
              </a:defRPr>
            </a:lvl1pPr>
          </a:lstStyle>
          <a:p>
            <a:r>
              <a:rPr lang="en-US" dirty="0" smtClean="0"/>
              <a:t>© 2019 Oxford University Press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09599" y="10955"/>
            <a:ext cx="8360687" cy="816863"/>
          </a:xfrm>
        </p:spPr>
        <p:txBody>
          <a:bodyPr wrap="none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sz="quarter" idx="13"/>
          </p:nvPr>
        </p:nvSpPr>
        <p:spPr>
          <a:xfrm>
            <a:off x="731520" y="1585560"/>
            <a:ext cx="8119872" cy="4572000"/>
          </a:xfrm>
          <a:solidFill>
            <a:schemeClr val="bg1"/>
          </a:solidFill>
          <a:ln w="3175">
            <a:noFill/>
          </a:ln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4796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Slide">
    <p:bg>
      <p:bgPr>
        <a:blipFill rotWithShape="0">
          <a:blip r:embed="rId2">
            <a:alphaModFix amt="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6361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3" y="126170"/>
            <a:ext cx="8363706" cy="73152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239914"/>
            <a:ext cx="8366759" cy="534378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" y="6629400"/>
            <a:ext cx="3931920" cy="227965"/>
          </a:xfrm>
          <a:prstGeom prst="rect">
            <a:avLst/>
          </a:prstGeom>
        </p:spPr>
        <p:txBody>
          <a:bodyPr vert="horz" wrap="none" tIns="0" anchor="ctr" anchorCtr="0"/>
          <a:lstStyle>
            <a:lvl1pPr algn="l"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Labor Economics: Principles in Practice, 2/e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032860" y="6629400"/>
            <a:ext cx="3931920" cy="227965"/>
          </a:xfrm>
          <a:prstGeom prst="rect">
            <a:avLst/>
          </a:prstGeom>
        </p:spPr>
        <p:txBody>
          <a:bodyPr vert="horz" tIns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© 2019 Oxford University Press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932675"/>
            <a:ext cx="542544" cy="228600"/>
          </a:xfrm>
          <a:prstGeom prst="rect">
            <a:avLst/>
          </a:prstGeom>
          <a:solidFill>
            <a:srgbClr val="00778B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90550" y="932675"/>
            <a:ext cx="8553450" cy="228600"/>
          </a:xfrm>
          <a:prstGeom prst="rect">
            <a:avLst/>
          </a:prstGeom>
          <a:solidFill>
            <a:srgbClr val="385E9D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932675"/>
            <a:ext cx="542544" cy="226188"/>
          </a:xfrm>
          <a:prstGeom prst="rect">
            <a:avLst/>
          </a:prstGeom>
        </p:spPr>
        <p:txBody>
          <a:bodyPr vert="horz" tIns="0" bIns="0" anchor="t" anchorCtr="0">
            <a:normAutofit/>
          </a:bodyPr>
          <a:lstStyle>
            <a:lvl1pPr algn="ctr">
              <a:defRPr sz="1400" b="0">
                <a:solidFill>
                  <a:srgbClr val="FFFFFF"/>
                </a:solidFill>
              </a:defRPr>
            </a:lvl1pPr>
          </a:lstStyle>
          <a:p>
            <a:fld id="{72AC53DF-4216-466D-99A7-94400E6C2A25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7" r:id="rId2"/>
    <p:sldLayoutId id="2147483696" r:id="rId3"/>
    <p:sldLayoutId id="2147483707" r:id="rId4"/>
    <p:sldLayoutId id="2147483710" r:id="rId5"/>
    <p:sldLayoutId id="2147483708" r:id="rId6"/>
    <p:sldLayoutId id="2147483709" r:id="rId7"/>
    <p:sldLayoutId id="2147483711" r:id="rId8"/>
    <p:sldLayoutId id="2147483706" r:id="rId9"/>
    <p:sldLayoutId id="2147483704" r:id="rId10"/>
    <p:sldLayoutId id="2147483705" r:id="rId11"/>
    <p:sldLayoutId id="2147483703" r:id="rId12"/>
    <p:sldLayoutId id="2147483712" r:id="rId13"/>
  </p:sldLayoutIdLst>
  <p:hf hdr="0"/>
  <p:txStyles>
    <p:titleStyle>
      <a:lvl1pPr algn="l" rtl="0" eaLnBrk="1" latinLnBrk="0" hangingPunct="1">
        <a:spcBef>
          <a:spcPct val="0"/>
        </a:spcBef>
        <a:buNone/>
        <a:defRPr sz="4000" kern="1200">
          <a:solidFill>
            <a:srgbClr val="C4432E"/>
          </a:solidFill>
          <a:latin typeface="Avenir Next Regular"/>
          <a:ea typeface="+mj-ea"/>
          <a:cs typeface="Avenir Next Regular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70000"/>
        <a:buFont typeface="Wingdings" charset="2"/>
        <a:buChar char=""/>
        <a:defRPr sz="2400" kern="1200">
          <a:solidFill>
            <a:schemeClr val="tx1"/>
          </a:solidFill>
          <a:latin typeface="Avenir Next Regular"/>
          <a:ea typeface="+mn-ea"/>
          <a:cs typeface="Avenir Next Regular"/>
        </a:defRPr>
      </a:lvl1pPr>
      <a:lvl2pPr marL="640080" indent="-274320" algn="l" rtl="0" eaLnBrk="1" latinLnBrk="0" hangingPunct="1">
        <a:spcBef>
          <a:spcPts val="550"/>
        </a:spcBef>
        <a:buClr>
          <a:srgbClr val="385E9D"/>
        </a:buClr>
        <a:buSzPct val="70000"/>
        <a:buFont typeface="Wingdings 2"/>
        <a:buChar char=""/>
        <a:defRPr sz="2000" kern="1200">
          <a:solidFill>
            <a:schemeClr val="tx1"/>
          </a:solidFill>
          <a:latin typeface="Avenir Next Regular"/>
          <a:ea typeface="+mn-ea"/>
          <a:cs typeface="Avenir Next Regular"/>
        </a:defRPr>
      </a:lvl2pPr>
      <a:lvl3pPr marL="914400" indent="-228600" algn="l" rtl="0" eaLnBrk="1" latinLnBrk="0" hangingPunct="1">
        <a:spcBef>
          <a:spcPts val="500"/>
        </a:spcBef>
        <a:buClr>
          <a:srgbClr val="C4432E"/>
        </a:buClr>
        <a:buSzPct val="70000"/>
        <a:buFont typeface="Wingdings"/>
        <a:buChar char=""/>
        <a:defRPr sz="1800" kern="1200">
          <a:solidFill>
            <a:schemeClr val="tx1"/>
          </a:solidFill>
          <a:latin typeface="Avenir Next Regular"/>
          <a:ea typeface="+mn-ea"/>
          <a:cs typeface="Avenir Next Regular"/>
        </a:defRPr>
      </a:lvl3pPr>
      <a:lvl4pPr marL="1371600" indent="-228600" algn="l" rtl="0" eaLnBrk="1" latinLnBrk="0" hangingPunct="1">
        <a:spcBef>
          <a:spcPts val="400"/>
        </a:spcBef>
        <a:buClr>
          <a:schemeClr val="accent1"/>
        </a:buClr>
        <a:buSzPct val="70000"/>
        <a:buFont typeface="Wingdings"/>
        <a:buChar char=""/>
        <a:defRPr sz="1600" kern="1200">
          <a:solidFill>
            <a:schemeClr val="tx1"/>
          </a:solidFill>
          <a:latin typeface="Avenir Next Regular"/>
          <a:ea typeface="+mn-ea"/>
          <a:cs typeface="Avenir Next Regular"/>
        </a:defRPr>
      </a:lvl4pPr>
      <a:lvl5pPr marL="1828800" indent="-228600" algn="l" rtl="0" eaLnBrk="1" latinLnBrk="0" hangingPunct="1">
        <a:spcBef>
          <a:spcPts val="400"/>
        </a:spcBef>
        <a:buClr>
          <a:srgbClr val="008000"/>
        </a:buClr>
        <a:buSzPct val="70000"/>
        <a:buFont typeface="Wingdings"/>
        <a:buChar char=""/>
        <a:defRPr sz="1400" kern="1200">
          <a:solidFill>
            <a:schemeClr val="tx1"/>
          </a:solidFill>
          <a:latin typeface="Avenir Next Regular"/>
          <a:ea typeface="+mn-ea"/>
          <a:cs typeface="Avenir Next Regular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emf"/><Relationship Id="rId3" Type="http://schemas.openxmlformats.org/officeDocument/2006/relationships/image" Target="../media/image10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e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4.e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emf"/><Relationship Id="rId3" Type="http://schemas.openxmlformats.org/officeDocument/2006/relationships/image" Target="../media/image16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7.em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Labor Economics: Principles in </a:t>
            </a:r>
            <a:r>
              <a:rPr lang="en-US" sz="1800" dirty="0"/>
              <a:t>Practice, 2/</a:t>
            </a:r>
            <a:r>
              <a:rPr lang="en-US" sz="1800" cap="none" dirty="0"/>
              <a:t>e</a:t>
            </a:r>
            <a:endParaRPr lang="en-US" sz="1800" dirty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Compensation Strategies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Chapter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sz="1800" dirty="0" smtClean="0"/>
              <a:t>Economics &lt;no.&gt;</a:t>
            </a:r>
            <a:endParaRPr lang="en-US" sz="1800" dirty="0"/>
          </a:p>
        </p:txBody>
      </p:sp>
      <p:pic>
        <p:nvPicPr>
          <p:cNvPr id="3" name="Picture Placeholder 2" descr="Chapter 11.jpg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" r="60"/>
          <a:stretch>
            <a:fillRect/>
          </a:stretch>
        </p:blipFill>
        <p:spPr/>
      </p:pic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53548A"/>
                </a:solidFill>
              </a:rPr>
              <a:t>11</a:t>
            </a:r>
            <a:endParaRPr lang="en-US" dirty="0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786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Effort in a Partnership</a:t>
            </a:r>
          </a:p>
        </p:txBody>
      </p:sp>
      <p:sp>
        <p:nvSpPr>
          <p:cNvPr id="2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38B17E6D-852B-4D99-BB9B-F0F6E8C9CF8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Julie’s share of the partnership’s </a:t>
            </a:r>
            <a:r>
              <a:rPr lang="en-US" dirty="0" smtClean="0"/>
              <a:t>accounting </a:t>
            </a:r>
            <a:r>
              <a:rPr lang="en-US" dirty="0"/>
              <a:t>profit is </a:t>
            </a:r>
            <a:r>
              <a:rPr lang="en-US" i="1" dirty="0"/>
              <a:t>s</a:t>
            </a:r>
            <a:r>
              <a:rPr lang="en-US" i="1" baseline="-25000" dirty="0"/>
              <a:t>j</a:t>
            </a:r>
            <a:r>
              <a:rPr lang="en-US" dirty="0"/>
              <a:t> = .6. She bears the full marginal cost of her effort but receives only </a:t>
            </a:r>
            <a:r>
              <a:rPr lang="en-US" dirty="0" smtClean="0"/>
              <a:t>60% of </a:t>
            </a:r>
            <a:r>
              <a:rPr lang="en-US" dirty="0"/>
              <a:t>the value of the marginal product of her effort. Julie chooses her effort to equate .</a:t>
            </a:r>
            <a:r>
              <a:rPr lang="en-US" dirty="0" smtClean="0"/>
              <a:t>6</a:t>
            </a:r>
            <a:r>
              <a:rPr lang="en-US" i="1" dirty="0" smtClean="0"/>
              <a:t>VMP</a:t>
            </a:r>
            <a:r>
              <a:rPr lang="en-US" i="1" baseline="-25000" dirty="0" smtClean="0"/>
              <a:t>e</a:t>
            </a:r>
            <a:r>
              <a:rPr lang="en-US" dirty="0" smtClean="0"/>
              <a:t> </a:t>
            </a:r>
            <a:r>
              <a:rPr lang="en-US" dirty="0"/>
              <a:t>with </a:t>
            </a:r>
            <a:r>
              <a:rPr lang="en-US" i="1" dirty="0" smtClean="0"/>
              <a:t>MC</a:t>
            </a:r>
            <a:r>
              <a:rPr lang="en-US" dirty="0" smtClean="0"/>
              <a:t>(e</a:t>
            </a:r>
            <a:r>
              <a:rPr lang="en-US" i="1" baseline="-25000" dirty="0" smtClean="0"/>
              <a:t>j</a:t>
            </a:r>
            <a:r>
              <a:rPr lang="en-US" dirty="0" smtClean="0"/>
              <a:t>)</a:t>
            </a:r>
            <a:r>
              <a:rPr lang="en-US" dirty="0"/>
              <a:t>. The 70 units of effort that she puts in is inefficiently low. Julie shirks. 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Because </a:t>
            </a:r>
            <a:r>
              <a:rPr lang="en-US" dirty="0"/>
              <a:t>partner shares sum to </a:t>
            </a:r>
            <a:r>
              <a:rPr lang="en-US" dirty="0" smtClean="0"/>
              <a:t>1, </a:t>
            </a:r>
            <a:r>
              <a:rPr lang="en-US" dirty="0"/>
              <a:t>Katie’s share is </a:t>
            </a:r>
            <a:r>
              <a:rPr lang="en-US" i="1" dirty="0"/>
              <a:t>s</a:t>
            </a:r>
            <a:r>
              <a:rPr lang="en-US" i="1" baseline="-25000" dirty="0"/>
              <a:t>k</a:t>
            </a:r>
            <a:r>
              <a:rPr lang="en-US" dirty="0"/>
              <a:t> = .4, and she supplies less effort than Julie. </a:t>
            </a:r>
          </a:p>
          <a:p>
            <a:pPr>
              <a:lnSpc>
                <a:spcPct val="120000"/>
              </a:lnSpc>
            </a:pPr>
            <a:r>
              <a:rPr lang="en-US" dirty="0"/>
              <a:t>In a partnership with </a:t>
            </a:r>
            <a:r>
              <a:rPr lang="en-US" i="1" dirty="0"/>
              <a:t>N</a:t>
            </a:r>
            <a:r>
              <a:rPr lang="en-US" dirty="0"/>
              <a:t> partners, the average share is 1/</a:t>
            </a:r>
            <a:r>
              <a:rPr lang="en-US" i="1" dirty="0"/>
              <a:t>N</a:t>
            </a:r>
            <a:r>
              <a:rPr lang="en-US" dirty="0"/>
              <a:t>, so profit-sharing incentives are quite weak in large </a:t>
            </a:r>
            <a:r>
              <a:rPr lang="en-US" dirty="0" smtClean="0"/>
              <a:t>partnerships.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2019 Oxford University Press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Labor Economics: Principles in Practice, 2/e</a:t>
            </a:r>
            <a:endParaRPr lang="en-US" dirty="0"/>
          </a:p>
        </p:txBody>
      </p:sp>
      <p:pic>
        <p:nvPicPr>
          <p:cNvPr id="5" name="Picture Placeholder 4" descr="Figure-11-2.pdf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Personal Performance</a:t>
            </a:r>
          </a:p>
          <a:p>
            <a:pPr lvl="1"/>
            <a:r>
              <a:rPr lang="en-US" dirty="0" smtClean="0"/>
              <a:t>piece rate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onus pay</a:t>
            </a:r>
          </a:p>
          <a:p>
            <a:r>
              <a:rPr lang="en-US" dirty="0" smtClean="0"/>
              <a:t>Relative Performance</a:t>
            </a:r>
          </a:p>
          <a:p>
            <a:pPr lvl="1"/>
            <a:r>
              <a:rPr lang="en-US" dirty="0" smtClean="0"/>
              <a:t>piece rate</a:t>
            </a:r>
          </a:p>
          <a:p>
            <a:pPr lvl="1"/>
            <a:r>
              <a:rPr lang="en-US" dirty="0" smtClean="0"/>
              <a:t>contest</a:t>
            </a:r>
          </a:p>
          <a:p>
            <a:r>
              <a:rPr lang="en-US" dirty="0" smtClean="0"/>
              <a:t>Application: Self-Employment and Entrepreneurship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Pay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AC53DF-4216-466D-99A7-94400E6C2A2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© 2019 Oxford University Press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Labor Economics: Principles in Practice, 2/e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Labor Economics: Principles in Practice, 2/e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2019 Oxford University Press</a:t>
            </a:r>
            <a:endParaRPr lang="en-US" dirty="0"/>
          </a:p>
        </p:txBody>
      </p:sp>
      <p:sp>
        <p:nvSpPr>
          <p:cNvPr id="5122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>
            <a:normAutofit/>
          </a:bodyPr>
          <a:lstStyle/>
          <a:p>
            <a:fld id="{321042F2-33D4-4786-9EC5-C9ECBB0C54B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Piece Rates </a:t>
            </a:r>
            <a:r>
              <a:rPr lang="en-US" dirty="0"/>
              <a:t>and </a:t>
            </a:r>
            <a:r>
              <a:rPr lang="en-US" dirty="0" smtClean="0"/>
              <a:t>Commissions</a:t>
            </a:r>
            <a:endParaRPr lang="en-US" dirty="0"/>
          </a:p>
          <a:p>
            <a:pPr lvl="1"/>
            <a:r>
              <a:rPr lang="en-US" dirty="0" smtClean="0"/>
              <a:t>wage is </a:t>
            </a:r>
            <a:r>
              <a:rPr lang="en-US" dirty="0"/>
              <a:t>a </a:t>
            </a:r>
            <a:r>
              <a:rPr lang="en-US" dirty="0" smtClean="0"/>
              <a:t>linear function </a:t>
            </a:r>
            <a:r>
              <a:rPr lang="en-US" dirty="0"/>
              <a:t>of </a:t>
            </a:r>
            <a:r>
              <a:rPr lang="en-US" dirty="0" smtClean="0"/>
              <a:t>personal performance.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	</a:t>
            </a:r>
            <a:r>
              <a:rPr lang="en-US" dirty="0" smtClean="0"/>
              <a:t>	</a:t>
            </a:r>
            <a:r>
              <a:rPr lang="en-US" i="1" dirty="0" smtClean="0"/>
              <a:t>w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i="1" dirty="0"/>
              <a:t>a</a:t>
            </a:r>
            <a:r>
              <a:rPr lang="en-US" dirty="0"/>
              <a:t> + </a:t>
            </a:r>
            <a:r>
              <a:rPr lang="en-US" i="1" dirty="0" err="1" smtClean="0"/>
              <a:t>bq</a:t>
            </a:r>
            <a:endParaRPr lang="en-US" dirty="0"/>
          </a:p>
          <a:p>
            <a:pPr marL="365760" lvl="1" indent="0">
              <a:buNone/>
            </a:pPr>
            <a:r>
              <a:rPr lang="en-US" dirty="0"/>
              <a:t> </a:t>
            </a:r>
            <a:r>
              <a:rPr lang="en-US" dirty="0" smtClean="0"/>
              <a:t>  with </a:t>
            </a:r>
            <a:r>
              <a:rPr lang="en-US" i="1" dirty="0"/>
              <a:t>q </a:t>
            </a:r>
            <a:r>
              <a:rPr lang="en-US" dirty="0"/>
              <a:t>= </a:t>
            </a:r>
            <a:r>
              <a:rPr lang="en-US" i="1" dirty="0"/>
              <a:t>e</a:t>
            </a:r>
            <a:r>
              <a:rPr lang="en-US" dirty="0"/>
              <a:t>/15 + </a:t>
            </a:r>
            <a:r>
              <a:rPr lang="en-US" i="1" dirty="0"/>
              <a:t>u</a:t>
            </a:r>
            <a:r>
              <a:rPr lang="en-US" dirty="0"/>
              <a:t>.</a:t>
            </a:r>
          </a:p>
          <a:p>
            <a:pPr lvl="1"/>
            <a:r>
              <a:rPr lang="en-US" dirty="0" smtClean="0"/>
              <a:t>Julie’s </a:t>
            </a:r>
            <a:r>
              <a:rPr lang="en-US" dirty="0"/>
              <a:t>guaranteed payment is </a:t>
            </a:r>
            <a:r>
              <a:rPr lang="en-US" i="1" dirty="0"/>
              <a:t>a</a:t>
            </a:r>
            <a:r>
              <a:rPr lang="en-US" dirty="0"/>
              <a:t>=75, and her piece rate is $50 per return.</a:t>
            </a:r>
          </a:p>
          <a:p>
            <a:pPr marL="365760" lvl="1" indent="0"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/>
              <a:t>	</a:t>
            </a:r>
            <a:r>
              <a:rPr lang="en-US" i="1" dirty="0"/>
              <a:t>w</a:t>
            </a:r>
            <a:r>
              <a:rPr lang="en-US" dirty="0"/>
              <a:t> = 75 + 50</a:t>
            </a:r>
            <a:r>
              <a:rPr lang="en-US" i="1" dirty="0"/>
              <a:t>q</a:t>
            </a:r>
          </a:p>
          <a:p>
            <a:pPr lvl="2"/>
            <a:r>
              <a:rPr lang="en-US" dirty="0"/>
              <a:t>e.g., if she prepares 11 </a:t>
            </a:r>
            <a:r>
              <a:rPr lang="en-US" dirty="0" smtClean="0"/>
              <a:t>returns, </a:t>
            </a:r>
            <a:r>
              <a:rPr lang="en-US" dirty="0"/>
              <a:t>she earns $625.</a:t>
            </a:r>
          </a:p>
          <a:p>
            <a:r>
              <a:rPr lang="en-US" dirty="0"/>
              <a:t>B</a:t>
            </a:r>
            <a:r>
              <a:rPr lang="en-US" dirty="0" smtClean="0"/>
              <a:t>onus Pay</a:t>
            </a:r>
          </a:p>
          <a:p>
            <a:pPr lvl="1"/>
            <a:r>
              <a:rPr lang="en-US" dirty="0" smtClean="0"/>
              <a:t>TaxCrafters supplements its base wage </a:t>
            </a:r>
            <a:r>
              <a:rPr lang="en-US" i="1" dirty="0" smtClean="0"/>
              <a:t>w</a:t>
            </a:r>
            <a:r>
              <a:rPr lang="en-US" baseline="-25000" dirty="0" smtClean="0"/>
              <a:t>0</a:t>
            </a:r>
            <a:r>
              <a:rPr lang="en-US" dirty="0" smtClean="0"/>
              <a:t> with a bonus </a:t>
            </a:r>
            <a:r>
              <a:rPr lang="en-US" dirty="0" smtClean="0">
                <a:latin typeface="Symbol" charset="2"/>
                <a:cs typeface="Symbol" charset="2"/>
              </a:rPr>
              <a:t>D</a:t>
            </a:r>
            <a:r>
              <a:rPr lang="en-US" i="1" dirty="0" smtClean="0"/>
              <a:t>w</a:t>
            </a:r>
            <a:r>
              <a:rPr lang="en-US" dirty="0" smtClean="0"/>
              <a:t> if Julie’s performance reaches a standard or quota.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Performance Pay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Labor Economics: Principles in Practice, 2/e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2019 Oxford University Press</a:t>
            </a:r>
            <a:endParaRPr lang="en-US" dirty="0"/>
          </a:p>
        </p:txBody>
      </p:sp>
      <p:sp>
        <p:nvSpPr>
          <p:cNvPr id="5122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>
            <a:normAutofit/>
          </a:bodyPr>
          <a:lstStyle/>
          <a:p>
            <a:fld id="{321042F2-33D4-4786-9EC5-C9ECBB0C54B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Effort Supply</a:t>
            </a:r>
          </a:p>
          <a:p>
            <a:pPr lvl="1"/>
            <a:r>
              <a:rPr lang="en-US" dirty="0" smtClean="0"/>
              <a:t>Julie chooses effort to maximize expected net income </a:t>
            </a:r>
            <a:r>
              <a:rPr lang="en-US" i="1" dirty="0" smtClean="0"/>
              <a:t>y</a:t>
            </a:r>
            <a:r>
              <a:rPr lang="en-US" dirty="0" smtClean="0"/>
              <a:t> = E</a:t>
            </a:r>
            <a:r>
              <a:rPr lang="en-US" i="1" dirty="0" smtClean="0"/>
              <a:t>w</a:t>
            </a:r>
            <a:r>
              <a:rPr lang="en-US" dirty="0" smtClean="0"/>
              <a:t> – </a:t>
            </a:r>
            <a:r>
              <a:rPr lang="en-US" i="1" dirty="0" smtClean="0"/>
              <a:t>C</a:t>
            </a:r>
            <a:r>
              <a:rPr lang="en-US" dirty="0" smtClean="0"/>
              <a:t>(</a:t>
            </a:r>
            <a:r>
              <a:rPr lang="en-US" i="1" dirty="0" smtClean="0"/>
              <a:t>e</a:t>
            </a:r>
            <a:r>
              <a:rPr lang="en-US" dirty="0" smtClean="0"/>
              <a:t>).</a:t>
            </a:r>
          </a:p>
          <a:p>
            <a:pPr marL="365760" lvl="1" indent="0">
              <a:buNone/>
            </a:pPr>
            <a:r>
              <a:rPr lang="en-US" dirty="0" smtClean="0"/>
              <a:t>		</a:t>
            </a:r>
            <a:r>
              <a:rPr lang="en-US" i="1" dirty="0" smtClean="0"/>
              <a:t>y</a:t>
            </a:r>
            <a:r>
              <a:rPr lang="en-US" dirty="0" smtClean="0"/>
              <a:t> = 75 + 10</a:t>
            </a:r>
            <a:r>
              <a:rPr lang="en-US" i="1" dirty="0" smtClean="0"/>
              <a:t>e</a:t>
            </a:r>
            <a:r>
              <a:rPr lang="en-US" dirty="0" smtClean="0"/>
              <a:t> – </a:t>
            </a:r>
            <a:r>
              <a:rPr lang="en-US" i="1" dirty="0" smtClean="0"/>
              <a:t>C</a:t>
            </a:r>
            <a:r>
              <a:rPr lang="en-US" dirty="0" smtClean="0"/>
              <a:t>(</a:t>
            </a:r>
            <a:r>
              <a:rPr lang="en-US" i="1" dirty="0" smtClean="0"/>
              <a:t>e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recall that the marginal product of effort is 1/5 returns per unit of effort.</a:t>
            </a:r>
          </a:p>
          <a:p>
            <a:pPr lvl="1"/>
            <a:r>
              <a:rPr lang="en-US" dirty="0" smtClean="0"/>
              <a:t>Julie’s effort choice solves 10 = </a:t>
            </a:r>
            <a:r>
              <a:rPr lang="en-US" i="1" dirty="0" smtClean="0"/>
              <a:t>MC</a:t>
            </a:r>
            <a:r>
              <a:rPr lang="en-US" dirty="0" smtClean="0"/>
              <a:t>(</a:t>
            </a:r>
            <a:r>
              <a:rPr lang="en-US" i="1" dirty="0" smtClean="0"/>
              <a:t>e</a:t>
            </a:r>
            <a:r>
              <a:rPr lang="en-US" dirty="0" smtClean="0"/>
              <a:t>).</a:t>
            </a:r>
          </a:p>
          <a:p>
            <a:pPr lvl="2"/>
            <a:r>
              <a:rPr lang="en-US" dirty="0" smtClean="0"/>
              <a:t>Julie shirks because </a:t>
            </a:r>
            <a:r>
              <a:rPr lang="en-US" i="1" dirty="0" smtClean="0"/>
              <a:t>b</a:t>
            </a:r>
            <a:r>
              <a:rPr lang="en-US" dirty="0" smtClean="0"/>
              <a:t>=50 is less than </a:t>
            </a:r>
            <a:r>
              <a:rPr lang="en-US" i="1" dirty="0" smtClean="0"/>
              <a:t>p</a:t>
            </a:r>
            <a:r>
              <a:rPr lang="en-US" dirty="0" smtClean="0"/>
              <a:t>=125.</a:t>
            </a:r>
          </a:p>
          <a:p>
            <a:pPr lvl="1"/>
            <a:r>
              <a:rPr lang="en-US" dirty="0" smtClean="0"/>
              <a:t>quantity supplied of effort increases with the piece rate </a:t>
            </a:r>
            <a:r>
              <a:rPr lang="en-US" i="1" dirty="0" smtClean="0"/>
              <a:t>b</a:t>
            </a:r>
            <a:r>
              <a:rPr lang="en-US" dirty="0" smtClean="0"/>
              <a:t>.</a:t>
            </a:r>
          </a:p>
          <a:p>
            <a:r>
              <a:rPr lang="en-US" dirty="0" smtClean="0"/>
              <a:t>What if </a:t>
            </a:r>
            <a:r>
              <a:rPr lang="en-US" i="1" dirty="0" smtClean="0"/>
              <a:t>b</a:t>
            </a:r>
            <a:r>
              <a:rPr lang="en-US" dirty="0" smtClean="0"/>
              <a:t>=</a:t>
            </a:r>
            <a:r>
              <a:rPr lang="en-US" i="1" dirty="0" smtClean="0"/>
              <a:t>p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great incentives: Julie puts in the efficient </a:t>
            </a:r>
            <a:r>
              <a:rPr lang="en-US" dirty="0"/>
              <a:t>effort </a:t>
            </a:r>
            <a:r>
              <a:rPr lang="en-US" i="1" dirty="0" smtClean="0"/>
              <a:t>ê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but it means that Julie is essentially self-employed.</a:t>
            </a:r>
          </a:p>
          <a:p>
            <a:pPr lvl="2"/>
            <a:r>
              <a:rPr lang="en-US" dirty="0" smtClean="0"/>
              <a:t>if </a:t>
            </a:r>
            <a:r>
              <a:rPr lang="en-US" i="1" dirty="0" smtClean="0"/>
              <a:t>a</a:t>
            </a:r>
            <a:r>
              <a:rPr lang="en-US" dirty="0" smtClean="0"/>
              <a:t>=0, Julie receives all the firm’s revenue.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Piece Rate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Piece-Rate Compensation</a:t>
            </a:r>
          </a:p>
        </p:txBody>
      </p:sp>
      <p:sp>
        <p:nvSpPr>
          <p:cNvPr id="2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38B17E6D-852B-4D99-BB9B-F0F6E8C9CF8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In a piece-rate </a:t>
            </a:r>
            <a:r>
              <a:rPr lang="en-US" dirty="0" smtClean="0"/>
              <a:t>compensa-tion </a:t>
            </a:r>
            <a:r>
              <a:rPr lang="en-US" dirty="0"/>
              <a:t>system, Julie’s weekly wage </a:t>
            </a:r>
            <a:r>
              <a:rPr lang="en-US" i="1" dirty="0"/>
              <a:t>w</a:t>
            </a:r>
            <a:r>
              <a:rPr lang="en-US" dirty="0"/>
              <a:t> is a linear </a:t>
            </a:r>
            <a:r>
              <a:rPr lang="en-US" dirty="0" smtClean="0"/>
              <a:t>function </a:t>
            </a:r>
            <a:r>
              <a:rPr lang="en-US" dirty="0"/>
              <a:t>of the number of tax returns she prepares </a:t>
            </a:r>
            <a:r>
              <a:rPr lang="en-US" i="1" dirty="0"/>
              <a:t>q</a:t>
            </a:r>
            <a:r>
              <a:rPr lang="en-US" dirty="0"/>
              <a:t>. The intercept </a:t>
            </a:r>
            <a:r>
              <a:rPr lang="en-US" i="1" dirty="0"/>
              <a:t>a</a:t>
            </a:r>
            <a:r>
              <a:rPr lang="en-US" dirty="0"/>
              <a:t> = 75 is her guaranteed weekly payment. The piece rate </a:t>
            </a:r>
            <a:r>
              <a:rPr lang="en-US" i="1" dirty="0"/>
              <a:t>b</a:t>
            </a:r>
            <a:r>
              <a:rPr lang="en-US" dirty="0"/>
              <a:t> = 50 determines the slope of the wage line. If Julie prepares 20 tax </a:t>
            </a:r>
            <a:r>
              <a:rPr lang="en-US" dirty="0" smtClean="0"/>
              <a:t>returns </a:t>
            </a:r>
            <a:r>
              <a:rPr lang="en-US" dirty="0"/>
              <a:t>in a week, TaxCrafters pays her $1,075 (= $75 + ($50 × 20)) for the week. </a:t>
            </a:r>
          </a:p>
          <a:p>
            <a:pPr>
              <a:lnSpc>
                <a:spcPct val="110000"/>
              </a:lnSpc>
            </a:pPr>
            <a:r>
              <a:rPr lang="en-US" dirty="0"/>
              <a:t>The higher the piece rate, the steeper the wage line and the stronger the </a:t>
            </a:r>
            <a:r>
              <a:rPr lang="en-US" dirty="0" smtClean="0"/>
              <a:t>incentive </a:t>
            </a:r>
            <a:r>
              <a:rPr lang="en-US" dirty="0"/>
              <a:t>to supply effort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2019 Oxford University Press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Labor Economics: Principles in Practice, 2/e</a:t>
            </a:r>
            <a:endParaRPr lang="en-US" dirty="0"/>
          </a:p>
        </p:txBody>
      </p:sp>
      <p:pic>
        <p:nvPicPr>
          <p:cNvPr id="4" name="Picture Placeholder 3" descr="Figure-11-3.pdf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Effort with a Piece Rate</a:t>
            </a:r>
          </a:p>
        </p:txBody>
      </p:sp>
      <p:sp>
        <p:nvSpPr>
          <p:cNvPr id="2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38B17E6D-852B-4D99-BB9B-F0F6E8C9CF8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piece rate is </a:t>
            </a:r>
            <a:r>
              <a:rPr lang="en-US" i="1" dirty="0" smtClean="0"/>
              <a:t>b</a:t>
            </a:r>
            <a:r>
              <a:rPr lang="en-US" dirty="0" smtClean="0"/>
              <a:t>=50</a:t>
            </a:r>
            <a:r>
              <a:rPr lang="en-US" dirty="0"/>
              <a:t>, so Julie’s marginal reward for effort </a:t>
            </a:r>
            <a:r>
              <a:rPr lang="en-US" i="1" dirty="0"/>
              <a:t>bMP</a:t>
            </a:r>
            <a:r>
              <a:rPr lang="en-US" i="1" baseline="-25000" dirty="0"/>
              <a:t>e</a:t>
            </a:r>
            <a:r>
              <a:rPr lang="en-US" dirty="0"/>
              <a:t> is $10 (= $50 × 1/5</a:t>
            </a:r>
            <a:r>
              <a:rPr lang="en-US" dirty="0" smtClean="0"/>
              <a:t>)/unit </a:t>
            </a:r>
            <a:r>
              <a:rPr lang="en-US" dirty="0"/>
              <a:t>of effort. Julie’s effort choice equates her marginal </a:t>
            </a:r>
            <a:r>
              <a:rPr lang="en-US" dirty="0" smtClean="0"/>
              <a:t>reward </a:t>
            </a:r>
            <a:r>
              <a:rPr lang="en-US" dirty="0"/>
              <a:t>for effort to the marginal cost of her effort at point A. She supplies 55 units of </a:t>
            </a:r>
            <a:r>
              <a:rPr lang="en-US" dirty="0" smtClean="0"/>
              <a:t>effort/week.</a:t>
            </a:r>
            <a:endParaRPr lang="en-US" dirty="0"/>
          </a:p>
          <a:p>
            <a:r>
              <a:rPr lang="en-US" dirty="0"/>
              <a:t>Doubling the piece rate to $</a:t>
            </a:r>
            <a:r>
              <a:rPr lang="en-US" dirty="0" smtClean="0"/>
              <a:t>100/tax </a:t>
            </a:r>
            <a:r>
              <a:rPr lang="en-US" dirty="0"/>
              <a:t>return causes Julie to increase her effort from 55 to 85 </a:t>
            </a:r>
            <a:r>
              <a:rPr lang="en-US" dirty="0" smtClean="0"/>
              <a:t>units/week</a:t>
            </a:r>
            <a:r>
              <a:rPr lang="en-US" dirty="0"/>
              <a:t>. </a:t>
            </a:r>
          </a:p>
          <a:p>
            <a:r>
              <a:rPr lang="en-US" i="1" dirty="0"/>
              <a:t>MC</a:t>
            </a:r>
            <a:r>
              <a:rPr lang="en-US" dirty="0"/>
              <a:t>(</a:t>
            </a:r>
            <a:r>
              <a:rPr lang="en-US" i="1" dirty="0"/>
              <a:t>e</a:t>
            </a:r>
            <a:r>
              <a:rPr lang="en-US" dirty="0"/>
              <a:t>) is the effort supply </a:t>
            </a:r>
            <a:r>
              <a:rPr lang="en-US" dirty="0" smtClean="0"/>
              <a:t>curve.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2019 Oxford University Press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Labor Economics: Principles in Practice, 2/e</a:t>
            </a:r>
            <a:endParaRPr lang="en-US" dirty="0"/>
          </a:p>
        </p:txBody>
      </p:sp>
      <p:pic>
        <p:nvPicPr>
          <p:cNvPr id="4" name="Picture Placeholder 3" descr="Figure-11-4.pdf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Labor Economics: Principles in Practice, 2/e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2019 Oxford University Press</a:t>
            </a:r>
            <a:endParaRPr lang="en-US" dirty="0"/>
          </a:p>
        </p:txBody>
      </p:sp>
      <p:sp>
        <p:nvSpPr>
          <p:cNvPr id="5122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>
            <a:normAutofit/>
          </a:bodyPr>
          <a:lstStyle/>
          <a:p>
            <a:fld id="{321042F2-33D4-4786-9EC5-C9ECBB0C54BA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Advantages of High-Powered Incentives</a:t>
            </a:r>
          </a:p>
          <a:p>
            <a:pPr lvl="1"/>
            <a:r>
              <a:rPr lang="en-US" dirty="0" smtClean="0"/>
              <a:t>Julie and other workers put in lots of effort, and the firm attracts the best workers.</a:t>
            </a:r>
          </a:p>
          <a:p>
            <a:r>
              <a:rPr lang="en-US" dirty="0" smtClean="0"/>
              <a:t>Disadvantages </a:t>
            </a:r>
            <a:r>
              <a:rPr lang="en-US" dirty="0"/>
              <a:t>of High-Powered </a:t>
            </a:r>
            <a:r>
              <a:rPr lang="en-US" dirty="0" smtClean="0"/>
              <a:t>Incentives</a:t>
            </a:r>
          </a:p>
          <a:p>
            <a:pPr lvl="1"/>
            <a:r>
              <a:rPr lang="en-US" dirty="0" smtClean="0"/>
              <a:t>Julie bears lots </a:t>
            </a:r>
            <a:r>
              <a:rPr lang="en-US" dirty="0"/>
              <a:t>of </a:t>
            </a:r>
            <a:r>
              <a:rPr lang="en-US" dirty="0" smtClean="0"/>
              <a:t>risk in her pay.</a:t>
            </a:r>
          </a:p>
          <a:p>
            <a:pPr lvl="2"/>
            <a:r>
              <a:rPr lang="en-US" dirty="0" smtClean="0"/>
              <a:t>random performance translates into risky pay.</a:t>
            </a:r>
          </a:p>
          <a:p>
            <a:pPr lvl="1"/>
            <a:r>
              <a:rPr lang="en-US" dirty="0" smtClean="0"/>
              <a:t>measuring performance is costly,</a:t>
            </a:r>
          </a:p>
          <a:p>
            <a:pPr lvl="2"/>
            <a:r>
              <a:rPr lang="en-US" dirty="0" smtClean="0"/>
              <a:t>and it’s easier to measure quantity than quality.</a:t>
            </a:r>
          </a:p>
          <a:p>
            <a:pPr lvl="1"/>
            <a:r>
              <a:rPr lang="en-US" dirty="0" smtClean="0"/>
              <a:t>workers substitute quantity for quality.</a:t>
            </a:r>
          </a:p>
          <a:p>
            <a:pPr lvl="2"/>
            <a:r>
              <a:rPr lang="en-US" dirty="0" smtClean="0"/>
              <a:t>quality suffers if the piece rate rewards only quantity.</a:t>
            </a:r>
            <a:endParaRPr lang="en-US" dirty="0"/>
          </a:p>
          <a:p>
            <a:pPr lvl="1"/>
            <a:r>
              <a:rPr lang="en-US" dirty="0" smtClean="0"/>
              <a:t>workers don’t help each other, </a:t>
            </a:r>
          </a:p>
          <a:p>
            <a:pPr lvl="2"/>
            <a:r>
              <a:rPr lang="en-US" dirty="0" smtClean="0"/>
              <a:t>but they don’t sabotage each other either.</a:t>
            </a:r>
            <a:endParaRPr lang="en-US" dirty="0"/>
          </a:p>
          <a:p>
            <a:pPr lvl="2"/>
            <a:endParaRPr lang="en-US" dirty="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 smtClean="0"/>
              <a:t>High-Powered Piece-Rate Compensation</a:t>
            </a:r>
          </a:p>
        </p:txBody>
      </p:sp>
    </p:spTree>
    <p:extLst>
      <p:ext uri="{BB962C8B-B14F-4D97-AF65-F5344CB8AC3E}">
        <p14:creationId xmlns:p14="http://schemas.microsoft.com/office/powerpoint/2010/main" val="956120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900" dirty="0" smtClean="0"/>
              <a:t>Talented Workers Prefer High-Powered Incentives</a:t>
            </a:r>
          </a:p>
        </p:txBody>
      </p:sp>
      <p:sp>
        <p:nvSpPr>
          <p:cNvPr id="2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38B17E6D-852B-4D99-BB9B-F0F6E8C9CF8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Performance incentives are strong along the dashed wage line with the $100 </a:t>
            </a:r>
            <a:r>
              <a:rPr lang="en-US" dirty="0" smtClean="0"/>
              <a:t>per-return </a:t>
            </a:r>
            <a:r>
              <a:rPr lang="en-US" dirty="0"/>
              <a:t>piece rate. That piece rate </a:t>
            </a:r>
            <a:r>
              <a:rPr lang="en-US" dirty="0" smtClean="0"/>
              <a:t>applies </a:t>
            </a:r>
            <a:r>
              <a:rPr lang="en-US" dirty="0"/>
              <a:t>only to output exceeding 8 tax </a:t>
            </a:r>
            <a:r>
              <a:rPr lang="en-US" dirty="0" smtClean="0"/>
              <a:t>returns week.</a:t>
            </a:r>
            <a:endParaRPr lang="en-US" dirty="0"/>
          </a:p>
          <a:p>
            <a:pPr>
              <a:lnSpc>
                <a:spcPct val="120000"/>
              </a:lnSpc>
            </a:pPr>
            <a:r>
              <a:rPr lang="en-US" dirty="0"/>
              <a:t>The intersection of the two lines at point A determines the output that leaves workers indifferent between the two piece rates. Talented workers, those who expect to produce more than 15 </a:t>
            </a:r>
            <a:r>
              <a:rPr lang="en-US" dirty="0" smtClean="0"/>
              <a:t>returns/week</a:t>
            </a:r>
            <a:r>
              <a:rPr lang="en-US" dirty="0"/>
              <a:t>, earn more with the higher piece rate. Less-talented tax </a:t>
            </a:r>
            <a:r>
              <a:rPr lang="en-US" dirty="0" smtClean="0"/>
              <a:t>preparers</a:t>
            </a:r>
            <a:r>
              <a:rPr lang="en-US" dirty="0"/>
              <a:t>, those who expect to complete fewer than 15 </a:t>
            </a:r>
            <a:r>
              <a:rPr lang="en-US" dirty="0" smtClean="0"/>
              <a:t>returns/week</a:t>
            </a:r>
            <a:r>
              <a:rPr lang="en-US" dirty="0"/>
              <a:t>, earn more with the lower piece rate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2019 Oxford University Press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Labor Economics: Principles in Practice, 2/e</a:t>
            </a:r>
            <a:endParaRPr lang="en-US" dirty="0"/>
          </a:p>
        </p:txBody>
      </p:sp>
      <p:pic>
        <p:nvPicPr>
          <p:cNvPr id="4" name="Picture Placeholder 3" descr="Figure-11-5.pdf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</p:spTree>
    <p:extLst>
      <p:ext uri="{BB962C8B-B14F-4D97-AF65-F5344CB8AC3E}">
        <p14:creationId xmlns:p14="http://schemas.microsoft.com/office/powerpoint/2010/main" val="226763246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Labor Economics: Principles in Practice, 2/e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2019 Oxford University Press</a:t>
            </a:r>
            <a:endParaRPr lang="en-US" dirty="0"/>
          </a:p>
        </p:txBody>
      </p:sp>
      <p:sp>
        <p:nvSpPr>
          <p:cNvPr id="5122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>
            <a:normAutofit/>
          </a:bodyPr>
          <a:lstStyle/>
          <a:p>
            <a:fld id="{321042F2-33D4-4786-9EC5-C9ECBB0C54BA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Bonus Pay Rewards Performance Above a Standard </a:t>
            </a:r>
            <a:r>
              <a:rPr lang="en-US" i="1" dirty="0" smtClean="0"/>
              <a:t>q</a:t>
            </a:r>
            <a:r>
              <a:rPr lang="en-US" i="1" dirty="0" smtClean="0">
                <a:cs typeface="Arial"/>
              </a:rPr>
              <a:t>’</a:t>
            </a:r>
            <a:r>
              <a:rPr lang="en-US" dirty="0" smtClean="0"/>
              <a:t>.</a:t>
            </a:r>
          </a:p>
          <a:p>
            <a:pPr lvl="1">
              <a:buNone/>
            </a:pPr>
            <a:r>
              <a:rPr lang="en-US" dirty="0" smtClean="0"/>
              <a:t>			</a:t>
            </a:r>
            <a:r>
              <a:rPr lang="en-US" i="1" dirty="0" smtClean="0"/>
              <a:t>w </a:t>
            </a:r>
            <a:r>
              <a:rPr lang="en-US" dirty="0" smtClean="0"/>
              <a:t>= </a:t>
            </a:r>
            <a:r>
              <a:rPr lang="en-US" i="1" dirty="0" smtClean="0"/>
              <a:t>w</a:t>
            </a:r>
            <a:r>
              <a:rPr lang="en-US" baseline="-25000" dirty="0" smtClean="0"/>
              <a:t>0</a:t>
            </a:r>
            <a:r>
              <a:rPr lang="en-US" dirty="0" smtClean="0"/>
              <a:t> for </a:t>
            </a:r>
            <a:r>
              <a:rPr lang="en-US" i="1" dirty="0" smtClean="0"/>
              <a:t>q</a:t>
            </a:r>
            <a:r>
              <a:rPr lang="en-US" dirty="0" smtClean="0"/>
              <a:t>&lt;</a:t>
            </a:r>
            <a:r>
              <a:rPr lang="en-US" i="1" dirty="0" smtClean="0"/>
              <a:t>q’</a:t>
            </a:r>
            <a:r>
              <a:rPr lang="en-US" dirty="0" smtClean="0"/>
              <a:t> and </a:t>
            </a:r>
            <a:r>
              <a:rPr lang="en-US" i="1" dirty="0" smtClean="0"/>
              <a:t>w </a:t>
            </a:r>
            <a:r>
              <a:rPr lang="en-US" dirty="0" smtClean="0"/>
              <a:t>= </a:t>
            </a:r>
            <a:r>
              <a:rPr lang="en-US" i="1" dirty="0" smtClean="0"/>
              <a:t>w</a:t>
            </a:r>
            <a:r>
              <a:rPr lang="en-US" baseline="-25000" dirty="0" smtClean="0"/>
              <a:t>1</a:t>
            </a:r>
            <a:r>
              <a:rPr lang="en-US" dirty="0" smtClean="0"/>
              <a:t> for </a:t>
            </a:r>
            <a:r>
              <a:rPr lang="en-US" i="1" dirty="0" smtClean="0"/>
              <a:t>q</a:t>
            </a:r>
            <a:r>
              <a:rPr lang="en-US" dirty="0" smtClean="0">
                <a:latin typeface="Symbol" charset="2"/>
                <a:cs typeface="Symbol" charset="2"/>
              </a:rPr>
              <a:t>≥</a:t>
            </a:r>
            <a:r>
              <a:rPr lang="en-US" i="1" dirty="0" smtClean="0"/>
              <a:t>q’</a:t>
            </a:r>
          </a:p>
          <a:p>
            <a:pPr lvl="1"/>
            <a:r>
              <a:rPr lang="en-US" dirty="0" smtClean="0"/>
              <a:t>bonus is </a:t>
            </a:r>
            <a:r>
              <a:rPr lang="en-US" i="1" dirty="0" smtClean="0"/>
              <a:t>w</a:t>
            </a:r>
            <a:r>
              <a:rPr lang="en-US" baseline="-25000" dirty="0" smtClean="0"/>
              <a:t>1</a:t>
            </a:r>
            <a:r>
              <a:rPr lang="en-US" dirty="0" smtClean="0"/>
              <a:t> </a:t>
            </a:r>
            <a:r>
              <a:rPr lang="en-US" dirty="0"/>
              <a:t>–</a:t>
            </a:r>
            <a:r>
              <a:rPr lang="en-US" dirty="0" smtClean="0"/>
              <a:t> </a:t>
            </a:r>
            <a:r>
              <a:rPr lang="en-US" i="1" dirty="0" smtClean="0"/>
              <a:t>w</a:t>
            </a:r>
            <a:r>
              <a:rPr lang="en-US" baseline="-25000" dirty="0" smtClean="0"/>
              <a:t>0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performance standard might be a sales or production quota.</a:t>
            </a:r>
          </a:p>
          <a:p>
            <a:r>
              <a:rPr lang="en-US" dirty="0" smtClean="0"/>
              <a:t>Advantages of a Big Bonus</a:t>
            </a:r>
          </a:p>
          <a:p>
            <a:pPr lvl="1"/>
            <a:r>
              <a:rPr lang="en-US" dirty="0" smtClean="0"/>
              <a:t>lots of effort, attract best workers, not as costly to measure</a:t>
            </a:r>
          </a:p>
          <a:p>
            <a:pPr lvl="2"/>
            <a:r>
              <a:rPr lang="en-US" dirty="0" smtClean="0"/>
              <a:t>no need to measure performance precisely in most cases</a:t>
            </a:r>
          </a:p>
          <a:p>
            <a:r>
              <a:rPr lang="en-US" dirty="0" smtClean="0"/>
              <a:t>Disadvantages of a Big Bonus</a:t>
            </a:r>
          </a:p>
          <a:p>
            <a:pPr lvl="1"/>
            <a:r>
              <a:rPr lang="en-US" dirty="0" smtClean="0"/>
              <a:t>Julie bears lots of wage risk, encourages quantity over quality, and doesn’t encourage team play.</a:t>
            </a:r>
          </a:p>
          <a:p>
            <a:pPr lvl="1"/>
            <a:r>
              <a:rPr lang="en-US" dirty="0" smtClean="0"/>
              <a:t>coasting from lack of marginal incentives</a:t>
            </a:r>
          </a:p>
          <a:p>
            <a:pPr lvl="2"/>
            <a:r>
              <a:rPr lang="en-US" dirty="0" smtClean="0"/>
              <a:t>e.g., sales leader in November coasts, and trailers just give up.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Bonus Pay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Labor Economics: Principles in Practice, 2/e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2019 Oxford University Press</a:t>
            </a:r>
            <a:endParaRPr lang="en-US" dirty="0"/>
          </a:p>
        </p:txBody>
      </p:sp>
      <p:sp>
        <p:nvSpPr>
          <p:cNvPr id="5122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>
            <a:normAutofit/>
          </a:bodyPr>
          <a:lstStyle/>
          <a:p>
            <a:fld id="{321042F2-33D4-4786-9EC5-C9ECBB0C54BA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Common Shock: Random Factor That Hits Everyone Equally</a:t>
            </a:r>
          </a:p>
          <a:p>
            <a:pPr lvl="1"/>
            <a:r>
              <a:rPr lang="en-US" dirty="0" smtClean="0"/>
              <a:t>sometimes everyone is hit with bad luck; e.g., snowstorm delays delivery of parts, and production slows.</a:t>
            </a:r>
          </a:p>
          <a:p>
            <a:pPr lvl="1"/>
            <a:r>
              <a:rPr lang="en-US" dirty="0" smtClean="0"/>
              <a:t>Julie’s performance is subject to the common shock </a:t>
            </a:r>
            <a:r>
              <a:rPr lang="en-US" i="1" dirty="0" smtClean="0"/>
              <a:t>z</a:t>
            </a:r>
            <a:r>
              <a:rPr lang="en-US" dirty="0" smtClean="0"/>
              <a:t>.</a:t>
            </a:r>
          </a:p>
          <a:p>
            <a:pPr marL="365760" lvl="1" indent="0">
              <a:buNone/>
            </a:pPr>
            <a:r>
              <a:rPr lang="en-US" dirty="0" smtClean="0"/>
              <a:t>			</a:t>
            </a:r>
            <a:r>
              <a:rPr lang="en-US" i="1" dirty="0" smtClean="0"/>
              <a:t>q</a:t>
            </a:r>
            <a:r>
              <a:rPr lang="en-US" i="1" baseline="-25000" dirty="0" smtClean="0"/>
              <a:t>j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i="1" dirty="0" smtClean="0"/>
              <a:t>e</a:t>
            </a:r>
            <a:r>
              <a:rPr lang="en-US" i="1" baseline="-25000" dirty="0" smtClean="0"/>
              <a:t>j</a:t>
            </a:r>
            <a:r>
              <a:rPr lang="en-US" dirty="0" smtClean="0"/>
              <a:t>/</a:t>
            </a:r>
            <a:r>
              <a:rPr lang="en-US" dirty="0"/>
              <a:t>5 + </a:t>
            </a:r>
            <a:r>
              <a:rPr lang="en-US" i="1" dirty="0" smtClean="0"/>
              <a:t>u</a:t>
            </a:r>
            <a:r>
              <a:rPr lang="en-US" i="1" baseline="-25000" dirty="0" smtClean="0"/>
              <a:t>j</a:t>
            </a:r>
            <a:r>
              <a:rPr lang="en-US" dirty="0" smtClean="0"/>
              <a:t> + </a:t>
            </a:r>
            <a:r>
              <a:rPr lang="en-US" i="1" dirty="0" smtClean="0"/>
              <a:t>z</a:t>
            </a:r>
          </a:p>
          <a:p>
            <a:pPr lvl="2"/>
            <a:r>
              <a:rPr lang="en-US" dirty="0"/>
              <a:t>replace </a:t>
            </a:r>
            <a:r>
              <a:rPr lang="en-US" i="1" dirty="0"/>
              <a:t>j</a:t>
            </a:r>
            <a:r>
              <a:rPr lang="en-US" dirty="0"/>
              <a:t> subscripts with </a:t>
            </a:r>
            <a:r>
              <a:rPr lang="en-US" i="1" dirty="0"/>
              <a:t>k</a:t>
            </a:r>
            <a:r>
              <a:rPr lang="en-US" dirty="0"/>
              <a:t> subscripts for Katie</a:t>
            </a:r>
            <a:r>
              <a:rPr lang="en-US" dirty="0" smtClean="0"/>
              <a:t>.</a:t>
            </a:r>
          </a:p>
          <a:p>
            <a:r>
              <a:rPr lang="en-US" dirty="0" smtClean="0"/>
              <a:t>Relative Performance Removes the Risk from Common Shocks.</a:t>
            </a:r>
          </a:p>
          <a:p>
            <a:pPr marL="0" lvl="1" indent="0">
              <a:spcBef>
                <a:spcPts val="700"/>
              </a:spcBef>
              <a:buClr>
                <a:schemeClr val="accent2"/>
              </a:buClr>
              <a:buNone/>
            </a:pPr>
            <a:r>
              <a:rPr lang="en-US" i="1" dirty="0" smtClean="0"/>
              <a:t>			</a:t>
            </a:r>
            <a:r>
              <a:rPr lang="en-US" i="1" dirty="0" err="1" smtClean="0"/>
              <a:t>q</a:t>
            </a:r>
            <a:r>
              <a:rPr lang="en-US" i="1" baseline="-25000" dirty="0" err="1" smtClean="0"/>
              <a:t>j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i="1" dirty="0" err="1"/>
              <a:t>q</a:t>
            </a:r>
            <a:r>
              <a:rPr lang="en-US" i="1" baseline="-25000" dirty="0" err="1"/>
              <a:t>k</a:t>
            </a:r>
            <a:r>
              <a:rPr lang="en-US" i="1" dirty="0"/>
              <a:t> </a:t>
            </a:r>
            <a:r>
              <a:rPr lang="en-US" dirty="0"/>
              <a:t>= (</a:t>
            </a:r>
            <a:r>
              <a:rPr lang="en-US" i="1" dirty="0" err="1"/>
              <a:t>e</a:t>
            </a:r>
            <a:r>
              <a:rPr lang="en-US" i="1" baseline="-25000" dirty="0" err="1"/>
              <a:t>j</a:t>
            </a:r>
            <a:r>
              <a:rPr lang="en-US" i="1" dirty="0"/>
              <a:t> </a:t>
            </a:r>
            <a:r>
              <a:rPr lang="en-US" dirty="0"/>
              <a:t>– </a:t>
            </a:r>
            <a:r>
              <a:rPr lang="en-US" i="1" dirty="0" err="1"/>
              <a:t>e</a:t>
            </a:r>
            <a:r>
              <a:rPr lang="en-US" i="1" baseline="-25000" dirty="0" err="1"/>
              <a:t>k</a:t>
            </a:r>
            <a:r>
              <a:rPr lang="en-US" dirty="0"/>
              <a:t>)/5 + (</a:t>
            </a:r>
            <a:r>
              <a:rPr lang="en-US" i="1" dirty="0" err="1"/>
              <a:t>u</a:t>
            </a:r>
            <a:r>
              <a:rPr lang="en-US" i="1" baseline="-25000" dirty="0" err="1"/>
              <a:t>j</a:t>
            </a:r>
            <a:r>
              <a:rPr lang="en-US" i="1" dirty="0"/>
              <a:t> </a:t>
            </a:r>
            <a:r>
              <a:rPr lang="en-US" dirty="0"/>
              <a:t>– </a:t>
            </a:r>
            <a:r>
              <a:rPr lang="en-US" i="1" dirty="0" err="1"/>
              <a:t>u</a:t>
            </a:r>
            <a:r>
              <a:rPr lang="en-US" i="1" baseline="-25000" dirty="0" err="1"/>
              <a:t>k</a:t>
            </a:r>
            <a:r>
              <a:rPr lang="en-US" dirty="0" smtClean="0"/>
              <a:t>)</a:t>
            </a:r>
          </a:p>
          <a:p>
            <a:r>
              <a:rPr lang="en-US" dirty="0" smtClean="0"/>
              <a:t>Two Forms of Relative Performance Pay</a:t>
            </a:r>
          </a:p>
          <a:p>
            <a:pPr lvl="1"/>
            <a:r>
              <a:rPr lang="en-US" dirty="0" smtClean="0"/>
              <a:t>relative-performance piece rate: </a:t>
            </a:r>
            <a:r>
              <a:rPr lang="en-US" i="1" dirty="0" err="1" smtClean="0"/>
              <a:t>w</a:t>
            </a:r>
            <a:r>
              <a:rPr lang="en-US" i="1" baseline="-25000" dirty="0" err="1" smtClean="0"/>
              <a:t>j</a:t>
            </a:r>
            <a:r>
              <a:rPr lang="en-US" dirty="0" smtClean="0"/>
              <a:t> = </a:t>
            </a:r>
            <a:r>
              <a:rPr lang="en-US" i="1" dirty="0" smtClean="0"/>
              <a:t>a</a:t>
            </a:r>
            <a:r>
              <a:rPr lang="en-US" dirty="0" smtClean="0"/>
              <a:t> + </a:t>
            </a:r>
            <a:r>
              <a:rPr lang="en-US" i="1" dirty="0" smtClean="0"/>
              <a:t>b</a:t>
            </a:r>
            <a:r>
              <a:rPr lang="en-US" dirty="0" smtClean="0"/>
              <a:t>(</a:t>
            </a:r>
            <a:r>
              <a:rPr lang="en-US" i="1" dirty="0" smtClean="0"/>
              <a:t>q</a:t>
            </a:r>
            <a:r>
              <a:rPr lang="en-US" i="1" baseline="-25000" dirty="0" smtClean="0"/>
              <a:t>j</a:t>
            </a:r>
            <a:r>
              <a:rPr lang="en-US" dirty="0" smtClean="0"/>
              <a:t> </a:t>
            </a:r>
            <a:r>
              <a:rPr lang="en-US" dirty="0"/>
              <a:t>–</a:t>
            </a:r>
            <a:r>
              <a:rPr lang="en-US" dirty="0" smtClean="0"/>
              <a:t> </a:t>
            </a:r>
            <a:r>
              <a:rPr lang="en-US" i="1" dirty="0" err="1" smtClean="0"/>
              <a:t>q</a:t>
            </a:r>
            <a:r>
              <a:rPr lang="en-US" i="1" baseline="-25000" dirty="0" err="1" smtClean="0"/>
              <a:t>k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notice that Julie receives less if Katie produces more.</a:t>
            </a:r>
          </a:p>
          <a:p>
            <a:pPr lvl="1"/>
            <a:r>
              <a:rPr lang="en-US" dirty="0" smtClean="0"/>
              <a:t>contest</a:t>
            </a:r>
          </a:p>
          <a:p>
            <a:pPr lvl="2"/>
            <a:r>
              <a:rPr lang="en-US" dirty="0" smtClean="0"/>
              <a:t>Julie’s pay depends on where her performance ranks among all tax preparers.</a:t>
            </a:r>
            <a:endParaRPr lang="en-US" dirty="0"/>
          </a:p>
          <a:p>
            <a:pPr lvl="1"/>
            <a:r>
              <a:rPr lang="en-US" dirty="0" smtClean="0"/>
              <a:t>neither form subjects workers’ pay to risk from the common shock.</a:t>
            </a:r>
            <a:endParaRPr lang="en-US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Relative Performance Pay</a:t>
            </a:r>
          </a:p>
        </p:txBody>
      </p:sp>
    </p:spTree>
    <p:extLst>
      <p:ext uri="{BB962C8B-B14F-4D97-AF65-F5344CB8AC3E}">
        <p14:creationId xmlns:p14="http://schemas.microsoft.com/office/powerpoint/2010/main" val="920489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Labor Economics: Principles in Practice, 2/e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2019 Oxford University Press</a:t>
            </a:r>
            <a:endParaRPr lang="en-US" dirty="0"/>
          </a:p>
        </p:txBody>
      </p:sp>
      <p:sp>
        <p:nvSpPr>
          <p:cNvPr id="5122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>
            <a:normAutofit/>
          </a:bodyPr>
          <a:lstStyle/>
          <a:p>
            <a:fld id="{321042F2-33D4-4786-9EC5-C9ECBB0C54BA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Safelite Rolled Out Incentive Pay in 1994.</a:t>
            </a:r>
          </a:p>
          <a:p>
            <a:pPr lvl="1"/>
            <a:r>
              <a:rPr lang="en-US" dirty="0" smtClean="0"/>
              <a:t>it takes an hour to install a windshield, but the typical worker installed only 2.5 windshields per day.</a:t>
            </a:r>
          </a:p>
          <a:p>
            <a:pPr lvl="1"/>
            <a:r>
              <a:rPr lang="en-US" dirty="0" smtClean="0"/>
              <a:t>Safelite began paying installers $20 per windshield</a:t>
            </a:r>
          </a:p>
          <a:p>
            <a:pPr lvl="2"/>
            <a:r>
              <a:rPr lang="en-US" dirty="0" smtClean="0"/>
              <a:t>or $11 per hour, whichever was higher for the week.</a:t>
            </a:r>
          </a:p>
          <a:p>
            <a:pPr lvl="1"/>
            <a:r>
              <a:rPr lang="en-US" dirty="0" smtClean="0"/>
              <a:t>windshields installed per worker per day increased by 44% (Lazear 2000).</a:t>
            </a:r>
          </a:p>
          <a:p>
            <a:pPr lvl="2"/>
            <a:r>
              <a:rPr lang="en-US" dirty="0" smtClean="0"/>
              <a:t>many installers worked faster, and faster installers replaced slower installers.</a:t>
            </a:r>
          </a:p>
          <a:p>
            <a:pPr lvl="1"/>
            <a:r>
              <a:rPr lang="en-US" dirty="0" smtClean="0"/>
              <a:t>hourly earnings rose 10%, but labor cost (per unit) fell, and profit climbed.</a:t>
            </a:r>
          </a:p>
          <a:p>
            <a:r>
              <a:rPr lang="en-US" dirty="0" smtClean="0"/>
              <a:t>Performance Incentives Matter.</a:t>
            </a:r>
          </a:p>
          <a:p>
            <a:pPr lvl="1"/>
            <a:r>
              <a:rPr lang="en-US" dirty="0" smtClean="0"/>
              <a:t>compensation can be designed to motivate performance</a:t>
            </a:r>
            <a:r>
              <a:rPr lang="en-US" dirty="0"/>
              <a:t> </a:t>
            </a:r>
            <a:r>
              <a:rPr lang="en-US" dirty="0" smtClean="0"/>
              <a:t>and to attract and retain the right workers.</a:t>
            </a:r>
          </a:p>
          <a:p>
            <a:r>
              <a:rPr lang="en-US" dirty="0" smtClean="0"/>
              <a:t>Each Form of Compensation Has Advantages and Disadvantages. </a:t>
            </a:r>
          </a:p>
          <a:p>
            <a:pPr lvl="1"/>
            <a:r>
              <a:rPr lang="en-US" dirty="0" smtClean="0"/>
              <a:t>profit sharing in partnerships</a:t>
            </a:r>
          </a:p>
          <a:p>
            <a:pPr lvl="1"/>
            <a:r>
              <a:rPr lang="en-US" dirty="0" smtClean="0"/>
              <a:t>personal performance pay, such as piece rates, commissions, and bonuses</a:t>
            </a:r>
            <a:endParaRPr lang="en-US" dirty="0"/>
          </a:p>
          <a:p>
            <a:pPr lvl="1"/>
            <a:r>
              <a:rPr lang="en-US" dirty="0" smtClean="0"/>
              <a:t>relative performance pay, such as piece rates and contests</a:t>
            </a:r>
          </a:p>
          <a:p>
            <a:pPr lvl="1"/>
            <a:r>
              <a:rPr lang="en-US" dirty="0"/>
              <a:t>efficiency wages and the threat of </a:t>
            </a:r>
            <a:r>
              <a:rPr lang="en-US" dirty="0" smtClean="0"/>
              <a:t>dismissal</a:t>
            </a:r>
            <a:endParaRPr lang="en-US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Compensation Strategies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Labor Economics: Principles in Practice, 2/e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2019 Oxford University Press</a:t>
            </a:r>
            <a:endParaRPr lang="en-US" dirty="0"/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>
            <a:normAutofit/>
          </a:bodyPr>
          <a:lstStyle/>
          <a:p>
            <a:fld id="{73D0C1D9-43B4-4C12-95B3-3DFB9A1D9908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Advantages of a High Relative-Performance Piece Rate</a:t>
            </a:r>
          </a:p>
          <a:p>
            <a:pPr lvl="1"/>
            <a:r>
              <a:rPr lang="en-US" dirty="0"/>
              <a:t>Julie and other workers put in lots of </a:t>
            </a:r>
            <a:r>
              <a:rPr lang="en-US" dirty="0" smtClean="0"/>
              <a:t>effort</a:t>
            </a:r>
            <a:r>
              <a:rPr lang="en-US" dirty="0"/>
              <a:t>;</a:t>
            </a:r>
            <a:r>
              <a:rPr lang="en-US" dirty="0" smtClean="0"/>
              <a:t> firm </a:t>
            </a:r>
            <a:r>
              <a:rPr lang="en-US" dirty="0"/>
              <a:t>attracts the best workers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workers don’t bear the risk from common shocks.</a:t>
            </a:r>
          </a:p>
          <a:p>
            <a:pPr lvl="2"/>
            <a:r>
              <a:rPr lang="en-US" dirty="0" smtClean="0"/>
              <a:t>they do if the piece rate ties pay to personal performance.</a:t>
            </a:r>
            <a:endParaRPr lang="en-US" dirty="0"/>
          </a:p>
          <a:p>
            <a:r>
              <a:rPr lang="en-US" dirty="0"/>
              <a:t>Disadvantages of </a:t>
            </a:r>
            <a:r>
              <a:rPr lang="en-US" dirty="0" smtClean="0"/>
              <a:t>a High Relative-Performance Piece Rate</a:t>
            </a:r>
            <a:endParaRPr lang="en-US" dirty="0"/>
          </a:p>
          <a:p>
            <a:pPr lvl="1"/>
            <a:r>
              <a:rPr lang="en-US" dirty="0"/>
              <a:t>Julie </a:t>
            </a:r>
            <a:r>
              <a:rPr lang="en-US" dirty="0" smtClean="0"/>
              <a:t>bears the risk from randomness in her own performance.</a:t>
            </a:r>
            <a:endParaRPr lang="en-US" dirty="0"/>
          </a:p>
          <a:p>
            <a:pPr lvl="1"/>
            <a:r>
              <a:rPr lang="en-US" dirty="0" smtClean="0"/>
              <a:t>she also bears the added risk from randomness in Katie’s performance.</a:t>
            </a:r>
          </a:p>
          <a:p>
            <a:pPr lvl="2"/>
            <a:r>
              <a:rPr lang="en-US" dirty="0" smtClean="0"/>
              <a:t>replacing Katie’s performance with average </a:t>
            </a:r>
            <a:r>
              <a:rPr lang="en-US" dirty="0"/>
              <a:t>performance in a </a:t>
            </a:r>
            <a:r>
              <a:rPr lang="en-US" dirty="0" smtClean="0"/>
              <a:t>large </a:t>
            </a:r>
            <a:r>
              <a:rPr lang="en-US" dirty="0"/>
              <a:t>group reduces this risk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en-US" dirty="0"/>
              <a:t>measuring performance is </a:t>
            </a:r>
            <a:r>
              <a:rPr lang="en-US" dirty="0" smtClean="0"/>
              <a:t>costly.</a:t>
            </a:r>
            <a:endParaRPr lang="en-US" dirty="0"/>
          </a:p>
          <a:p>
            <a:pPr lvl="1"/>
            <a:r>
              <a:rPr lang="en-US" dirty="0" smtClean="0"/>
              <a:t>workers </a:t>
            </a:r>
            <a:r>
              <a:rPr lang="en-US" dirty="0"/>
              <a:t>substitute quantity for quality.</a:t>
            </a:r>
          </a:p>
          <a:p>
            <a:pPr lvl="1"/>
            <a:r>
              <a:rPr lang="en-US" dirty="0" smtClean="0"/>
              <a:t>workers sabotage </a:t>
            </a:r>
            <a:r>
              <a:rPr lang="en-US" dirty="0"/>
              <a:t>each </a:t>
            </a:r>
            <a:r>
              <a:rPr lang="en-US" dirty="0" smtClean="0"/>
              <a:t>other.</a:t>
            </a:r>
          </a:p>
          <a:p>
            <a:pPr lvl="2"/>
            <a:r>
              <a:rPr lang="en-US" dirty="0" smtClean="0"/>
              <a:t>Julie increases her pay by sabotaging Katie’s performance.</a:t>
            </a:r>
            <a:endParaRPr lang="en-US" dirty="0"/>
          </a:p>
          <a:p>
            <a:pPr lvl="1"/>
            <a:r>
              <a:rPr lang="en-US" dirty="0" smtClean="0"/>
              <a:t>workers collude to reduce effort.</a:t>
            </a:r>
          </a:p>
          <a:p>
            <a:pPr lvl="2"/>
            <a:r>
              <a:rPr lang="en-US" dirty="0" smtClean="0"/>
              <a:t>like grading on a curve: grades don’t fall if no one studies, but it’s difficult to enforce the agreement not to study even in small classes.</a:t>
            </a: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Relative-Performance Piece Rate</a:t>
            </a:r>
          </a:p>
        </p:txBody>
      </p:sp>
    </p:spTree>
    <p:extLst>
      <p:ext uri="{BB962C8B-B14F-4D97-AF65-F5344CB8AC3E}">
        <p14:creationId xmlns:p14="http://schemas.microsoft.com/office/powerpoint/2010/main" val="2245315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Labor Economics: Principles in Practice, 2/e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2019 Oxford University Press</a:t>
            </a:r>
            <a:endParaRPr lang="en-US" dirty="0"/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>
            <a:normAutofit/>
          </a:bodyPr>
          <a:lstStyle/>
          <a:p>
            <a:fld id="{73D0C1D9-43B4-4C12-95B3-3DFB9A1D9908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Contest Pays a Prize to the Winner, the Top Performer.</a:t>
            </a:r>
          </a:p>
          <a:p>
            <a:pPr lvl="1"/>
            <a:r>
              <a:rPr lang="en-US" dirty="0" smtClean="0"/>
              <a:t>contest is like a bonus, but the prize is based on relative performance.</a:t>
            </a:r>
          </a:p>
          <a:p>
            <a:pPr lvl="1"/>
            <a:r>
              <a:rPr lang="en-US" dirty="0" smtClean="0"/>
              <a:t>contests are common in sports, but execs race to be the next CEO.</a:t>
            </a:r>
          </a:p>
          <a:p>
            <a:r>
              <a:rPr lang="en-US" dirty="0" smtClean="0"/>
              <a:t>Advantages of a Contest with a Big Prize</a:t>
            </a:r>
          </a:p>
          <a:p>
            <a:pPr lvl="1"/>
            <a:r>
              <a:rPr lang="en-US" dirty="0"/>
              <a:t>lots of effort, attract best workers, not as costly to measure</a:t>
            </a:r>
          </a:p>
          <a:p>
            <a:pPr lvl="1"/>
            <a:r>
              <a:rPr lang="en-US" dirty="0" smtClean="0"/>
              <a:t>workers </a:t>
            </a:r>
            <a:r>
              <a:rPr lang="en-US" dirty="0"/>
              <a:t>don’t bear the risk from common shocks.</a:t>
            </a:r>
          </a:p>
          <a:p>
            <a:r>
              <a:rPr lang="en-US" dirty="0" smtClean="0"/>
              <a:t>Disadvantages of a Contest with a Big Prize</a:t>
            </a:r>
          </a:p>
          <a:p>
            <a:pPr lvl="1"/>
            <a:r>
              <a:rPr lang="en-US" dirty="0"/>
              <a:t>Julie bears the risk from randomness in her own performance.</a:t>
            </a:r>
          </a:p>
          <a:p>
            <a:pPr lvl="1"/>
            <a:r>
              <a:rPr lang="en-US" dirty="0"/>
              <a:t>she also bears the added risk from randomness in Katie’s </a:t>
            </a:r>
            <a:r>
              <a:rPr lang="en-US" dirty="0" smtClean="0"/>
              <a:t>performance.</a:t>
            </a:r>
          </a:p>
          <a:p>
            <a:pPr lvl="1"/>
            <a:r>
              <a:rPr lang="en-US" dirty="0" smtClean="0"/>
              <a:t>measuring </a:t>
            </a:r>
            <a:r>
              <a:rPr lang="en-US" dirty="0"/>
              <a:t>performance is costly.</a:t>
            </a:r>
          </a:p>
          <a:p>
            <a:pPr lvl="1"/>
            <a:r>
              <a:rPr lang="en-US" dirty="0"/>
              <a:t>workers substitute quantity for quality.</a:t>
            </a:r>
          </a:p>
          <a:p>
            <a:pPr lvl="1"/>
            <a:r>
              <a:rPr lang="en-US" dirty="0"/>
              <a:t>workers sabotage each </a:t>
            </a:r>
            <a:r>
              <a:rPr lang="en-US" dirty="0" smtClean="0"/>
              <a:t>other.</a:t>
            </a:r>
          </a:p>
          <a:p>
            <a:pPr lvl="1"/>
            <a:r>
              <a:rPr lang="en-US" dirty="0" smtClean="0"/>
              <a:t>workers </a:t>
            </a:r>
            <a:r>
              <a:rPr lang="en-US" dirty="0"/>
              <a:t>collude to reduce </a:t>
            </a:r>
            <a:r>
              <a:rPr lang="en-US" dirty="0" smtClean="0"/>
              <a:t>effort; e.g., “taking a fall” in a boxing match.</a:t>
            </a:r>
          </a:p>
          <a:p>
            <a:r>
              <a:rPr lang="en-US" dirty="0" smtClean="0"/>
              <a:t>Performance Evaluation at General Electric Under Jack Welch</a:t>
            </a:r>
          </a:p>
          <a:p>
            <a:pPr lvl="1"/>
            <a:r>
              <a:rPr lang="en-US" dirty="0" smtClean="0"/>
              <a:t>top 20% were singled out for special attention; bottom 10% were often fired.</a:t>
            </a:r>
          </a:p>
          <a:p>
            <a:pPr lvl="1"/>
            <a:r>
              <a:rPr lang="en-US" dirty="0" smtClean="0"/>
              <a:t>annual contest to be in the top 20% and to avoid being in the bottom 10%.</a:t>
            </a:r>
          </a:p>
          <a:p>
            <a:pPr lvl="2"/>
            <a:r>
              <a:rPr lang="en-US" dirty="0" smtClean="0"/>
              <a:t>common shocks did not influence the classification.</a:t>
            </a:r>
          </a:p>
          <a:p>
            <a:endParaRPr lang="en-US" dirty="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Contest</a:t>
            </a:r>
          </a:p>
        </p:txBody>
      </p:sp>
    </p:spTree>
    <p:extLst>
      <p:ext uri="{BB962C8B-B14F-4D97-AF65-F5344CB8AC3E}">
        <p14:creationId xmlns:p14="http://schemas.microsoft.com/office/powerpoint/2010/main" val="2297536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Labor Economics: Principles in Practice, 2/e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2019 Oxford University Press</a:t>
            </a:r>
            <a:endParaRPr lang="en-US" dirty="0"/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>
            <a:normAutofit/>
          </a:bodyPr>
          <a:lstStyle/>
          <a:p>
            <a:fld id="{73D0C1D9-43B4-4C12-95B3-3DFB9A1D9908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sz="quarter" idx="10"/>
          </p:nvPr>
        </p:nvSpPr>
        <p:spPr>
          <a:xfrm>
            <a:off x="616498" y="1163106"/>
            <a:ext cx="8527502" cy="5440707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Advantages of Self-Employment</a:t>
            </a:r>
          </a:p>
          <a:p>
            <a:pPr lvl="1"/>
            <a:r>
              <a:rPr lang="en-US" dirty="0" smtClean="0"/>
              <a:t>incentives to supply effort are strong, and self-employment attracts the most talented workers (in a line of work).</a:t>
            </a:r>
          </a:p>
          <a:p>
            <a:pPr lvl="1"/>
            <a:r>
              <a:rPr lang="en-US" dirty="0" smtClean="0"/>
              <a:t>we predict that self-employed workers earn more than comparable workers doing similar work.</a:t>
            </a:r>
          </a:p>
          <a:p>
            <a:r>
              <a:rPr lang="en-US" dirty="0" smtClean="0"/>
              <a:t>Disadvantages of Self-Employment</a:t>
            </a:r>
          </a:p>
          <a:p>
            <a:pPr lvl="1"/>
            <a:r>
              <a:rPr lang="en-US" dirty="0" smtClean="0"/>
              <a:t>risk: self-employment removes the buffer between fluctuations in sales </a:t>
            </a:r>
            <a:r>
              <a:rPr lang="en-US" dirty="0"/>
              <a:t>revenue and </a:t>
            </a:r>
            <a:r>
              <a:rPr lang="en-US" dirty="0" smtClean="0"/>
              <a:t>the worker’s paycheck.</a:t>
            </a:r>
          </a:p>
          <a:p>
            <a:pPr lvl="2"/>
            <a:r>
              <a:rPr lang="en-US" dirty="0" smtClean="0"/>
              <a:t>risk-averse workers accept lower wages as employees to avoid the risk.</a:t>
            </a:r>
          </a:p>
          <a:p>
            <a:r>
              <a:rPr lang="en-US" dirty="0" smtClean="0"/>
              <a:t>Entrepreneurs</a:t>
            </a:r>
          </a:p>
          <a:p>
            <a:pPr lvl="1"/>
            <a:r>
              <a:rPr lang="en-US" dirty="0" smtClean="0"/>
              <a:t>if Julie starts, owns, and operates a tax-preparation business with dozens of employees in several offices, she’s an entrepreneur.</a:t>
            </a:r>
          </a:p>
          <a:p>
            <a:pPr lvl="1"/>
            <a:r>
              <a:rPr lang="en-US" dirty="0" smtClean="0"/>
              <a:t>entrepreneur Julie deals with payroll, hiring, business loans, insurance, advertising, regulatory compliance, and so on.</a:t>
            </a:r>
          </a:p>
          <a:p>
            <a:pPr lvl="2"/>
            <a:r>
              <a:rPr lang="en-US" dirty="0" smtClean="0"/>
              <a:t>self-employed Julie just prepares tax returns.</a:t>
            </a:r>
          </a:p>
          <a:p>
            <a:pPr lvl="1"/>
            <a:r>
              <a:rPr lang="en-US" dirty="0" smtClean="0"/>
              <a:t>specialists can thrive as employees, but entrepreneurs must be jacks of all trades.</a:t>
            </a:r>
          </a:p>
          <a:p>
            <a:pPr lvl="2"/>
            <a:r>
              <a:rPr lang="en-US" dirty="0" smtClean="0"/>
              <a:t>Lazear (2005) found that MBAs who subsequently started their own businesses tended to take a broad range of courses in business school (rather than specializing).</a:t>
            </a: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700" dirty="0" smtClean="0"/>
              <a:t>Application: Self-Employment and Entrepreneurship</a:t>
            </a:r>
          </a:p>
        </p:txBody>
      </p:sp>
    </p:spTree>
    <p:extLst>
      <p:ext uri="{BB962C8B-B14F-4D97-AF65-F5344CB8AC3E}">
        <p14:creationId xmlns:p14="http://schemas.microsoft.com/office/powerpoint/2010/main" val="3640456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Efficiency Wage</a:t>
            </a:r>
          </a:p>
          <a:p>
            <a:pPr lvl="1"/>
            <a:r>
              <a:rPr lang="en-US" dirty="0" smtClean="0"/>
              <a:t>paying a super-competitive wage</a:t>
            </a:r>
          </a:p>
          <a:p>
            <a:pPr lvl="1"/>
            <a:r>
              <a:rPr lang="en-US" dirty="0" smtClean="0"/>
              <a:t>application: paying a wage premium to reduce quits</a:t>
            </a:r>
          </a:p>
          <a:p>
            <a:r>
              <a:rPr lang="en-US" dirty="0" smtClean="0"/>
              <a:t>Threat of Dismissal</a:t>
            </a:r>
          </a:p>
          <a:p>
            <a:pPr lvl="1"/>
            <a:r>
              <a:rPr lang="en-US" dirty="0" smtClean="0"/>
              <a:t>posting a performance bond</a:t>
            </a:r>
          </a:p>
          <a:p>
            <a:r>
              <a:rPr lang="en-US" dirty="0" smtClean="0"/>
              <a:t>Application: Mandatory Retirement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 smtClean="0"/>
              <a:t>Efficiency Wage and the Threat of Dismissal</a:t>
            </a:r>
            <a:endParaRPr lang="en-US" sz="3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AC53DF-4216-466D-99A7-94400E6C2A2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© 2019 Oxford University Press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Labor Economics: Principles in Practice, 2/e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0845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Labor Economics: Principles in Practice, 2/e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2019 Oxford University Press</a:t>
            </a:r>
            <a:endParaRPr lang="en-US" dirty="0"/>
          </a:p>
        </p:txBody>
      </p:sp>
      <p:sp>
        <p:nvSpPr>
          <p:cNvPr id="14338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>
            <a:normAutofit/>
          </a:bodyPr>
          <a:lstStyle/>
          <a:p>
            <a:fld id="{2838CA1D-C6BD-43B1-B8C2-C822C0B68F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Paying a Wage Premium</a:t>
            </a:r>
          </a:p>
          <a:p>
            <a:pPr lvl="1"/>
            <a:r>
              <a:rPr lang="en-US" dirty="0" smtClean="0"/>
              <a:t>to illicit effort, to attract better workers, to reduce quits, or even to improve morale</a:t>
            </a:r>
          </a:p>
          <a:p>
            <a:pPr lvl="2"/>
            <a:r>
              <a:rPr lang="en-US" dirty="0" smtClean="0"/>
              <a:t>or nutrition in undeveloped countries.</a:t>
            </a:r>
          </a:p>
          <a:p>
            <a:pPr lvl="1"/>
            <a:r>
              <a:rPr lang="en-US" dirty="0" smtClean="0"/>
              <a:t>wage does not depend on performance.</a:t>
            </a:r>
          </a:p>
          <a:p>
            <a:pPr>
              <a:buClr>
                <a:srgbClr val="53548A"/>
              </a:buClr>
            </a:pPr>
            <a:r>
              <a:rPr lang="en-US" dirty="0">
                <a:solidFill>
                  <a:prstClr val="black"/>
                </a:solidFill>
              </a:rPr>
              <a:t>Choosing the Wage to Maximize Profit</a:t>
            </a:r>
          </a:p>
          <a:p>
            <a:pPr lvl="1"/>
            <a:r>
              <a:rPr lang="en-US" dirty="0" smtClean="0"/>
              <a:t>suppose a higher wage increases the quantity supplied of effort.</a:t>
            </a:r>
          </a:p>
          <a:p>
            <a:pPr lvl="2"/>
            <a:r>
              <a:rPr lang="en-US" dirty="0" smtClean="0"/>
              <a:t>e.g., work harder for fear of being fired (and losing the high wage).</a:t>
            </a:r>
          </a:p>
          <a:p>
            <a:pPr lvl="1"/>
            <a:r>
              <a:rPr lang="en-US" dirty="0" smtClean="0"/>
              <a:t>raising the wage a little increases effort, which increases labor (</a:t>
            </a:r>
            <a:r>
              <a:rPr lang="en-US" i="1" dirty="0" smtClean="0"/>
              <a:t>L</a:t>
            </a:r>
            <a:r>
              <a:rPr lang="en-US" dirty="0" smtClean="0"/>
              <a:t>=</a:t>
            </a:r>
            <a:r>
              <a:rPr lang="en-US" i="1" dirty="0" smtClean="0"/>
              <a:t>Ne</a:t>
            </a:r>
            <a:r>
              <a:rPr lang="en-US" dirty="0" smtClean="0"/>
              <a:t>), and increases output and revenue. Per worker, it’s</a:t>
            </a:r>
          </a:p>
          <a:p>
            <a:pPr marL="365760" lvl="1" indent="0">
              <a:buClr>
                <a:srgbClr val="53548A"/>
              </a:buClr>
              <a:buNone/>
            </a:pPr>
            <a:r>
              <a:rPr lang="en-US" dirty="0"/>
              <a:t>	</a:t>
            </a:r>
            <a:r>
              <a:rPr lang="en-US" dirty="0" smtClean="0"/>
              <a:t>		</a:t>
            </a:r>
            <a:r>
              <a:rPr lang="en-US" i="1" dirty="0" smtClean="0"/>
              <a:t>VMP</a:t>
            </a:r>
            <a:r>
              <a:rPr lang="en-US" i="1" baseline="-25000" dirty="0" smtClean="0"/>
              <a:t>w</a:t>
            </a:r>
            <a:r>
              <a:rPr lang="en-US" dirty="0" smtClean="0"/>
              <a:t> = </a:t>
            </a:r>
            <a:r>
              <a:rPr lang="en-US" i="1" dirty="0" smtClean="0"/>
              <a:t>VMP</a:t>
            </a:r>
            <a:r>
              <a:rPr lang="en-US" i="1" baseline="-25000" dirty="0" smtClean="0"/>
              <a:t>L</a:t>
            </a:r>
            <a:r>
              <a:rPr lang="en-US" dirty="0" smtClean="0"/>
              <a:t> × </a:t>
            </a:r>
            <a:r>
              <a:rPr lang="en-US" dirty="0" smtClean="0">
                <a:latin typeface="Symbol" charset="2"/>
                <a:cs typeface="Symbol" charset="2"/>
              </a:rPr>
              <a:t>D</a:t>
            </a:r>
            <a:r>
              <a:rPr lang="en-US" i="1" dirty="0" smtClean="0"/>
              <a:t>e</a:t>
            </a:r>
            <a:r>
              <a:rPr lang="en-US" dirty="0" smtClean="0"/>
              <a:t>/</a:t>
            </a:r>
            <a:r>
              <a:rPr lang="en-US" dirty="0" smtClean="0">
                <a:latin typeface="Symbol" charset="2"/>
                <a:cs typeface="Symbol" charset="2"/>
              </a:rPr>
              <a:t>D</a:t>
            </a:r>
            <a:r>
              <a:rPr lang="en-US" i="1" dirty="0" smtClean="0"/>
              <a:t>w</a:t>
            </a:r>
          </a:p>
          <a:p>
            <a:pPr lvl="1">
              <a:buClr>
                <a:srgbClr val="53548A"/>
              </a:buClr>
            </a:pPr>
            <a:r>
              <a:rPr lang="en-US" dirty="0" smtClean="0">
                <a:solidFill>
                  <a:prstClr val="black"/>
                </a:solidFill>
              </a:rPr>
              <a:t>raising the wage a little also increases costs per worker: </a:t>
            </a:r>
            <a:r>
              <a:rPr lang="en-US" i="1" dirty="0" smtClean="0">
                <a:solidFill>
                  <a:prstClr val="black"/>
                </a:solidFill>
              </a:rPr>
              <a:t>MC</a:t>
            </a:r>
            <a:r>
              <a:rPr lang="en-US" i="1" baseline="-25000" dirty="0" smtClean="0">
                <a:solidFill>
                  <a:prstClr val="black"/>
                </a:solidFill>
              </a:rPr>
              <a:t>w</a:t>
            </a:r>
            <a:r>
              <a:rPr lang="en-US" dirty="0" smtClean="0">
                <a:solidFill>
                  <a:prstClr val="black"/>
                </a:solidFill>
              </a:rPr>
              <a:t> = 1.</a:t>
            </a:r>
          </a:p>
          <a:p>
            <a:pPr lvl="1">
              <a:buClr>
                <a:srgbClr val="53548A"/>
              </a:buClr>
            </a:pPr>
            <a:r>
              <a:rPr lang="en-US" dirty="0" smtClean="0"/>
              <a:t>TaxCrafters chooses the wage </a:t>
            </a:r>
            <a:r>
              <a:rPr lang="en-US" dirty="0"/>
              <a:t>such that </a:t>
            </a:r>
            <a:r>
              <a:rPr lang="en-US" i="1" dirty="0"/>
              <a:t>VMP</a:t>
            </a:r>
            <a:r>
              <a:rPr lang="en-US" i="1" baseline="-25000" dirty="0"/>
              <a:t>L</a:t>
            </a:r>
            <a:r>
              <a:rPr lang="en-US" dirty="0"/>
              <a:t> × </a:t>
            </a:r>
            <a:r>
              <a:rPr lang="en-US" dirty="0">
                <a:latin typeface="Symbol" charset="2"/>
                <a:cs typeface="Symbol" charset="2"/>
              </a:rPr>
              <a:t>D</a:t>
            </a:r>
            <a:r>
              <a:rPr lang="en-US" i="1" dirty="0"/>
              <a:t>e</a:t>
            </a:r>
            <a:r>
              <a:rPr lang="en-US" dirty="0"/>
              <a:t>/</a:t>
            </a:r>
            <a:r>
              <a:rPr lang="en-US" dirty="0">
                <a:latin typeface="Symbol" charset="2"/>
                <a:cs typeface="Symbol" charset="2"/>
              </a:rPr>
              <a:t>D</a:t>
            </a:r>
            <a:r>
              <a:rPr lang="en-US" i="1" dirty="0"/>
              <a:t>w</a:t>
            </a:r>
            <a:r>
              <a:rPr lang="en-US" dirty="0"/>
              <a:t> = </a:t>
            </a:r>
            <a:r>
              <a:rPr lang="en-US" dirty="0" smtClean="0"/>
              <a:t>1.</a:t>
            </a:r>
          </a:p>
          <a:p>
            <a:pPr lvl="1">
              <a:buClr>
                <a:srgbClr val="53548A"/>
              </a:buClr>
            </a:pPr>
            <a:r>
              <a:rPr lang="en-US" dirty="0" smtClean="0"/>
              <a:t>because </a:t>
            </a:r>
            <a:r>
              <a:rPr lang="en-US" i="1" dirty="0"/>
              <a:t>VMP</a:t>
            </a:r>
            <a:r>
              <a:rPr lang="en-US" i="1" baseline="-25000" dirty="0"/>
              <a:t>L</a:t>
            </a:r>
            <a:r>
              <a:rPr lang="en-US" dirty="0"/>
              <a:t> </a:t>
            </a:r>
            <a:r>
              <a:rPr lang="en-US" dirty="0" smtClean="0"/>
              <a:t>× </a:t>
            </a:r>
            <a:r>
              <a:rPr lang="en-US" i="1" dirty="0" smtClean="0"/>
              <a:t>e</a:t>
            </a:r>
            <a:r>
              <a:rPr lang="en-US" dirty="0" smtClean="0"/>
              <a:t> = </a:t>
            </a:r>
            <a:r>
              <a:rPr lang="en-US" i="1" dirty="0" smtClean="0"/>
              <a:t>w</a:t>
            </a:r>
            <a:r>
              <a:rPr lang="en-US" dirty="0" smtClean="0"/>
              <a:t>, we also have a unit-elasticity property.</a:t>
            </a:r>
          </a:p>
          <a:p>
            <a:pPr marL="365760" lvl="1" indent="0">
              <a:buClr>
                <a:srgbClr val="53548A"/>
              </a:buClr>
              <a:buNone/>
            </a:pPr>
            <a:r>
              <a:rPr lang="en-US" dirty="0"/>
              <a:t>	</a:t>
            </a:r>
            <a:r>
              <a:rPr lang="en-US" dirty="0" smtClean="0"/>
              <a:t>		(</a:t>
            </a:r>
            <a:r>
              <a:rPr lang="en-US" dirty="0">
                <a:latin typeface="Symbol" charset="2"/>
                <a:cs typeface="Symbol" charset="2"/>
              </a:rPr>
              <a:t>D</a:t>
            </a:r>
            <a:r>
              <a:rPr lang="en-US" i="1" dirty="0"/>
              <a:t>e</a:t>
            </a:r>
            <a:r>
              <a:rPr lang="en-US" dirty="0"/>
              <a:t>/</a:t>
            </a:r>
            <a:r>
              <a:rPr lang="en-US" dirty="0" smtClean="0">
                <a:latin typeface="Symbol" charset="2"/>
                <a:cs typeface="Symbol" charset="2"/>
              </a:rPr>
              <a:t>D</a:t>
            </a:r>
            <a:r>
              <a:rPr lang="en-US" i="1" dirty="0" smtClean="0"/>
              <a:t>w</a:t>
            </a:r>
            <a:r>
              <a:rPr lang="en-US" dirty="0" smtClean="0"/>
              <a:t>)(</a:t>
            </a:r>
            <a:r>
              <a:rPr lang="en-US" i="1" dirty="0" smtClean="0"/>
              <a:t>w</a:t>
            </a:r>
            <a:r>
              <a:rPr lang="en-US" dirty="0" smtClean="0"/>
              <a:t>/</a:t>
            </a:r>
            <a:r>
              <a:rPr lang="en-US" i="1" dirty="0" smtClean="0"/>
              <a:t>e</a:t>
            </a:r>
            <a:r>
              <a:rPr lang="en-US" dirty="0" smtClean="0"/>
              <a:t>) = 1</a:t>
            </a: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Efficiency Wage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38B17E6D-852B-4D99-BB9B-F0F6E8C9CF8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1600" dirty="0" smtClean="0"/>
              <a:t>In the left panel, </a:t>
            </a:r>
            <a:r>
              <a:rPr lang="en-US" sz="1600" dirty="0"/>
              <a:t>t</a:t>
            </a:r>
            <a:r>
              <a:rPr lang="en-US" sz="1600" dirty="0" smtClean="0"/>
              <a:t>he </a:t>
            </a:r>
            <a:r>
              <a:rPr lang="en-US" sz="1600" dirty="0"/>
              <a:t>value of the marginal product of the wage </a:t>
            </a:r>
            <a:r>
              <a:rPr lang="en-US" sz="1600" i="1" dirty="0"/>
              <a:t>VMP</a:t>
            </a:r>
            <a:r>
              <a:rPr lang="en-US" sz="1600" i="1" baseline="-25000" dirty="0"/>
              <a:t>w</a:t>
            </a:r>
            <a:r>
              <a:rPr lang="en-US" sz="1600" dirty="0"/>
              <a:t> is a downward-sloping function of the wage. TaxCrafters maximizes profit by choosing the wage at point A, the intersection of the </a:t>
            </a:r>
            <a:r>
              <a:rPr lang="en-US" sz="1600" i="1" dirty="0"/>
              <a:t>VMP</a:t>
            </a:r>
            <a:r>
              <a:rPr lang="en-US" sz="1600" i="1" baseline="-25000" dirty="0"/>
              <a:t>w</a:t>
            </a:r>
            <a:r>
              <a:rPr lang="en-US" sz="1600" dirty="0"/>
              <a:t> curve and the horizontal line at 1.00. The efficiency wage is $1,000/week. </a:t>
            </a:r>
          </a:p>
          <a:p>
            <a:pPr>
              <a:lnSpc>
                <a:spcPct val="100000"/>
              </a:lnSpc>
            </a:pPr>
            <a:r>
              <a:rPr lang="en-US" sz="1600" dirty="0" smtClean="0"/>
              <a:t>In the right panel, the </a:t>
            </a:r>
            <a:r>
              <a:rPr lang="en-US" sz="1600" dirty="0"/>
              <a:t>efficiency wage equates the marginal ∆</a:t>
            </a:r>
            <a:r>
              <a:rPr lang="en-US" sz="1600" i="1" dirty="0"/>
              <a:t>e</a:t>
            </a:r>
            <a:r>
              <a:rPr lang="en-US" sz="1600" dirty="0"/>
              <a:t>/∆</a:t>
            </a:r>
            <a:r>
              <a:rPr lang="en-US" sz="1600" i="1" dirty="0"/>
              <a:t>w</a:t>
            </a:r>
            <a:r>
              <a:rPr lang="en-US" sz="1600" dirty="0"/>
              <a:t> and average </a:t>
            </a:r>
            <a:r>
              <a:rPr lang="en-US" sz="1600" i="1" dirty="0"/>
              <a:t>e</a:t>
            </a:r>
            <a:r>
              <a:rPr lang="en-US" sz="1600" dirty="0"/>
              <a:t>/</a:t>
            </a:r>
            <a:r>
              <a:rPr lang="en-US" sz="1600" i="1" dirty="0"/>
              <a:t>w</a:t>
            </a:r>
            <a:r>
              <a:rPr lang="en-US" sz="1600" dirty="0"/>
              <a:t> effects of the wage on effort supply. Hence </a:t>
            </a:r>
            <a:r>
              <a:rPr lang="en-US" sz="1600" dirty="0" smtClean="0"/>
              <a:t>point B also depicts the </a:t>
            </a:r>
            <a:r>
              <a:rPr lang="en-US" sz="1600" dirty="0"/>
              <a:t>efficiency </a:t>
            </a:r>
            <a:r>
              <a:rPr lang="en-US" sz="1600" dirty="0" smtClean="0"/>
              <a:t>wage; at point </a:t>
            </a:r>
            <a:r>
              <a:rPr lang="en-US" sz="1600" dirty="0"/>
              <a:t>B</a:t>
            </a:r>
            <a:r>
              <a:rPr lang="en-US" sz="1600" dirty="0" smtClean="0"/>
              <a:t>, a ray from </a:t>
            </a:r>
            <a:r>
              <a:rPr lang="en-US" sz="1600" dirty="0"/>
              <a:t>the origin is tangent to the effort supply curve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Efficiency Wage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Labor Economics: Principles in Practice, 2/e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2019 Oxford University Press</a:t>
            </a:r>
            <a:endParaRPr lang="en-US" dirty="0"/>
          </a:p>
        </p:txBody>
      </p:sp>
      <p:pic>
        <p:nvPicPr>
          <p:cNvPr id="5" name="Picture Placeholder 4" descr="Figure-11-6a.pdf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pic>
        <p:nvPicPr>
          <p:cNvPr id="6" name="Picture Placeholder 5" descr="Figure-11-6b.pdf"/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</p:spTree>
    <p:extLst>
      <p:ext uri="{BB962C8B-B14F-4D97-AF65-F5344CB8AC3E}">
        <p14:creationId xmlns:p14="http://schemas.microsoft.com/office/powerpoint/2010/main" val="226763246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Labor Economics: Principles in Practice, 2/e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2019 Oxford University Press</a:t>
            </a:r>
            <a:endParaRPr lang="en-US" dirty="0"/>
          </a:p>
        </p:txBody>
      </p:sp>
      <p:sp>
        <p:nvSpPr>
          <p:cNvPr id="14338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>
            <a:normAutofit/>
          </a:bodyPr>
          <a:lstStyle/>
          <a:p>
            <a:fld id="{2838CA1D-C6BD-43B1-B8C2-C822C0B68F3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Advantages</a:t>
            </a:r>
          </a:p>
          <a:p>
            <a:pPr lvl="1"/>
            <a:r>
              <a:rPr lang="en-US" dirty="0" smtClean="0"/>
              <a:t>workers put in a lot of effort, and the efficiency wage also attracts talented workers.</a:t>
            </a:r>
          </a:p>
          <a:p>
            <a:pPr lvl="1"/>
            <a:r>
              <a:rPr lang="en-US" dirty="0" smtClean="0"/>
              <a:t>workers don’t bear any wage risk.</a:t>
            </a:r>
          </a:p>
          <a:p>
            <a:pPr lvl="1"/>
            <a:r>
              <a:rPr lang="en-US" dirty="0" smtClean="0"/>
              <a:t>costs of measuring performance are avoided.</a:t>
            </a:r>
          </a:p>
          <a:p>
            <a:pPr lvl="1"/>
            <a:r>
              <a:rPr lang="en-US" dirty="0" smtClean="0"/>
              <a:t>it doesn’t encourage quantity at the expense of quality.</a:t>
            </a:r>
          </a:p>
          <a:p>
            <a:pPr lvl="1"/>
            <a:r>
              <a:rPr lang="en-US" dirty="0" smtClean="0"/>
              <a:t>workers are willing to help coworkers.</a:t>
            </a:r>
          </a:p>
          <a:p>
            <a:pPr lvl="2"/>
            <a:r>
              <a:rPr lang="en-US" dirty="0" smtClean="0"/>
              <a:t>workers don’t sabotage each other.</a:t>
            </a:r>
          </a:p>
          <a:p>
            <a:pPr lvl="1"/>
            <a:r>
              <a:rPr lang="en-US" dirty="0" smtClean="0"/>
              <a:t>workers don’t collude to reduce effort.</a:t>
            </a:r>
          </a:p>
          <a:p>
            <a:r>
              <a:rPr lang="en-US" dirty="0" smtClean="0"/>
              <a:t>Disadvantage</a:t>
            </a:r>
          </a:p>
          <a:p>
            <a:pPr lvl="1"/>
            <a:r>
              <a:rPr lang="en-US" dirty="0" smtClean="0"/>
              <a:t>it’s expensive.</a:t>
            </a:r>
          </a:p>
          <a:p>
            <a:pPr lvl="1"/>
            <a:r>
              <a:rPr lang="en-US" dirty="0" smtClean="0"/>
              <a:t>it might be more expensive to pay the efficiency wage than to bear the costs of performance measurement, to deal with quality issues, etc.</a:t>
            </a: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700" dirty="0" smtClean="0"/>
              <a:t>Advantages and Disadvantages of an Efficiency Wage</a:t>
            </a:r>
          </a:p>
        </p:txBody>
      </p:sp>
    </p:spTree>
    <p:extLst>
      <p:ext uri="{BB962C8B-B14F-4D97-AF65-F5344CB8AC3E}">
        <p14:creationId xmlns:p14="http://schemas.microsoft.com/office/powerpoint/2010/main" val="40136258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Labor Economics: Principles in Practice, 2/e</a:t>
            </a:r>
            <a:endParaRPr lang="en-US" i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2019 Oxford University Press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2AC53DF-4216-466D-99A7-94400E6C2A25}" type="slidenum">
              <a:rPr lang="en-US" smtClean="0">
                <a:solidFill>
                  <a:schemeClr val="tx2"/>
                </a:solidFill>
              </a:rPr>
              <a:pPr/>
              <a:t>26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Wages and </a:t>
            </a:r>
            <a:r>
              <a:rPr lang="en-US" dirty="0" smtClean="0"/>
              <a:t>Quits</a:t>
            </a:r>
            <a:endParaRPr lang="en-US" dirty="0"/>
          </a:p>
          <a:p>
            <a:pPr lvl="1"/>
            <a:r>
              <a:rPr lang="en-US" dirty="0" smtClean="0"/>
              <a:t>paying </a:t>
            </a:r>
            <a:r>
              <a:rPr lang="en-US" dirty="0"/>
              <a:t>a wage premium reduces the rate that workers quit. </a:t>
            </a:r>
          </a:p>
          <a:p>
            <a:pPr lvl="2"/>
            <a:r>
              <a:rPr lang="en-US" dirty="0" smtClean="0"/>
              <a:t>relationship </a:t>
            </a:r>
            <a:r>
              <a:rPr lang="en-US" dirty="0"/>
              <a:t>between the wage and quit rate is the wage-quits curve </a:t>
            </a:r>
            <a:r>
              <a:rPr lang="en-US" i="1" dirty="0"/>
              <a:t>w</a:t>
            </a:r>
            <a:r>
              <a:rPr lang="en-US" dirty="0"/>
              <a:t>(</a:t>
            </a:r>
            <a:r>
              <a:rPr lang="en-US" i="1" dirty="0"/>
              <a:t>q</a:t>
            </a:r>
            <a:r>
              <a:rPr lang="en-US" dirty="0"/>
              <a:t>). </a:t>
            </a:r>
          </a:p>
          <a:p>
            <a:pPr lvl="1"/>
            <a:r>
              <a:rPr lang="en-US" dirty="0"/>
              <a:t>and a lower quit rate cuts the cost of hiring and training </a:t>
            </a:r>
            <a:r>
              <a:rPr lang="en-US" dirty="0" smtClean="0"/>
              <a:t>replacement workers.</a:t>
            </a:r>
          </a:p>
          <a:p>
            <a:pPr lvl="1"/>
            <a:r>
              <a:rPr lang="en-US" dirty="0" smtClean="0"/>
              <a:t>so </a:t>
            </a:r>
            <a:r>
              <a:rPr lang="en-US" dirty="0"/>
              <a:t>paying a wage premium might be profitable. </a:t>
            </a:r>
          </a:p>
          <a:p>
            <a:r>
              <a:rPr lang="en-US" dirty="0" err="1"/>
              <a:t>TaxCrafters</a:t>
            </a:r>
            <a:r>
              <a:rPr lang="en-US" dirty="0"/>
              <a:t> Chooses the Quit Rate to Maximize Profit. </a:t>
            </a:r>
          </a:p>
          <a:p>
            <a:pPr lvl="1"/>
            <a:r>
              <a:rPr lang="en-US" dirty="0"/>
              <a:t>downward-sloping wage-quits curve summarizes the firm’s opportunities. </a:t>
            </a:r>
          </a:p>
          <a:p>
            <a:pPr lvl="1"/>
            <a:r>
              <a:rPr lang="en-US" dirty="0"/>
              <a:t>downward-sloping </a:t>
            </a:r>
            <a:r>
              <a:rPr lang="en-US" dirty="0" err="1"/>
              <a:t>iso</a:t>
            </a:r>
            <a:r>
              <a:rPr lang="en-US" dirty="0"/>
              <a:t>-profit curves illustrate </a:t>
            </a:r>
            <a:r>
              <a:rPr lang="en-US" dirty="0" err="1"/>
              <a:t>TaxCrafters</a:t>
            </a:r>
            <a:r>
              <a:rPr lang="en-US" dirty="0"/>
              <a:t>’ </a:t>
            </a:r>
            <a:r>
              <a:rPr lang="en-US" dirty="0" smtClean="0"/>
              <a:t>preferences.</a:t>
            </a:r>
          </a:p>
          <a:p>
            <a:pPr lvl="2"/>
            <a:r>
              <a:rPr lang="en-US" dirty="0" smtClean="0"/>
              <a:t>firm’s </a:t>
            </a:r>
            <a:r>
              <a:rPr lang="en-US" dirty="0"/>
              <a:t>preference direction is toward a lower wage and a lower quit </a:t>
            </a:r>
            <a:r>
              <a:rPr lang="en-US" dirty="0" smtClean="0"/>
              <a:t>rate.</a:t>
            </a:r>
          </a:p>
          <a:p>
            <a:pPr lvl="1"/>
            <a:r>
              <a:rPr lang="en-US" dirty="0" smtClean="0"/>
              <a:t>to </a:t>
            </a:r>
            <a:r>
              <a:rPr lang="en-US" dirty="0"/>
              <a:t>maximize profit, </a:t>
            </a:r>
            <a:r>
              <a:rPr lang="en-US" dirty="0" err="1"/>
              <a:t>TaxCrafters</a:t>
            </a:r>
            <a:r>
              <a:rPr lang="en-US" dirty="0"/>
              <a:t> chooses job J</a:t>
            </a:r>
            <a:r>
              <a:rPr lang="en-US" dirty="0" smtClean="0"/>
              <a:t>,</a:t>
            </a:r>
            <a:endParaRPr lang="en-US" dirty="0"/>
          </a:p>
          <a:p>
            <a:pPr lvl="2"/>
            <a:r>
              <a:rPr lang="en-US" dirty="0" smtClean="0"/>
              <a:t>where </a:t>
            </a:r>
            <a:r>
              <a:rPr lang="en-US" dirty="0"/>
              <a:t>the wage-quits curve is tangent to an </a:t>
            </a:r>
            <a:r>
              <a:rPr lang="en-US" dirty="0" err="1"/>
              <a:t>iso</a:t>
            </a:r>
            <a:r>
              <a:rPr lang="en-US" dirty="0"/>
              <a:t>-profit </a:t>
            </a:r>
            <a:r>
              <a:rPr lang="en-US" dirty="0" smtClean="0"/>
              <a:t>curve.</a:t>
            </a:r>
          </a:p>
          <a:p>
            <a:pPr lvl="1"/>
            <a:r>
              <a:rPr lang="en-US" dirty="0" smtClean="0"/>
              <a:t>a </a:t>
            </a:r>
            <a:r>
              <a:rPr lang="en-US" dirty="0"/>
              <a:t>firm with higher costs of hiring and training chooses a higher wage and a lower quit </a:t>
            </a:r>
            <a:r>
              <a:rPr lang="en-US" dirty="0" smtClean="0"/>
              <a:t>rate.</a:t>
            </a:r>
          </a:p>
          <a:p>
            <a:pPr lvl="2"/>
            <a:r>
              <a:rPr lang="en-US" dirty="0" smtClean="0"/>
              <a:t>higher </a:t>
            </a:r>
            <a:r>
              <a:rPr lang="en-US" dirty="0"/>
              <a:t>costs of hiring and training steepen all the </a:t>
            </a:r>
            <a:r>
              <a:rPr lang="en-US" dirty="0" err="1"/>
              <a:t>iso</a:t>
            </a:r>
            <a:r>
              <a:rPr lang="en-US" dirty="0"/>
              <a:t>-profit curves. </a:t>
            </a:r>
          </a:p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600" dirty="0" smtClean="0"/>
              <a:t>Application: Paying a Wage Premium to Reduce Quits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4881385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600" dirty="0" smtClean="0"/>
              <a:t>Application: Paying a Wage Premium to Reduce Quits</a:t>
            </a:r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C53DF-4216-466D-99A7-94400E6C2A2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The wage-quits curve w(q) slopes down because fewer tax preparers quit if their wage is higher. </a:t>
            </a:r>
            <a:r>
              <a:rPr lang="en-US" dirty="0" err="1" smtClean="0"/>
              <a:t>TaxCrafters</a:t>
            </a:r>
            <a:r>
              <a:rPr lang="en-US" dirty="0" smtClean="0"/>
              <a:t>’ profit is higher if its wage and quit rate are lower, so its </a:t>
            </a:r>
            <a:r>
              <a:rPr lang="en-US" dirty="0" err="1" smtClean="0"/>
              <a:t>iso</a:t>
            </a:r>
            <a:r>
              <a:rPr lang="en-US" dirty="0" smtClean="0"/>
              <a:t>-profit curves slope down. Increasing marginal cost of hiring and training bows each </a:t>
            </a:r>
            <a:r>
              <a:rPr lang="en-US" dirty="0" err="1" smtClean="0"/>
              <a:t>iso</a:t>
            </a:r>
            <a:r>
              <a:rPr lang="en-US" dirty="0" smtClean="0"/>
              <a:t>-profit curve out from the origin. </a:t>
            </a:r>
          </a:p>
          <a:p>
            <a:r>
              <a:rPr lang="en-US" dirty="0" smtClean="0"/>
              <a:t>To maximize profit, </a:t>
            </a:r>
            <a:r>
              <a:rPr lang="en-US" dirty="0" err="1" smtClean="0"/>
              <a:t>TaxCrafters</a:t>
            </a:r>
            <a:r>
              <a:rPr lang="en-US" dirty="0" smtClean="0"/>
              <a:t> offers job J where its wage-quits curve is tangent to </a:t>
            </a:r>
            <a:r>
              <a:rPr lang="en-US" dirty="0" err="1" smtClean="0"/>
              <a:t>iso</a:t>
            </a:r>
            <a:r>
              <a:rPr lang="en-US" dirty="0" smtClean="0"/>
              <a:t>-profit curve </a:t>
            </a:r>
            <a:r>
              <a:rPr lang="en-US" dirty="0" smtClean="0">
                <a:latin typeface="Symbol" charset="2"/>
                <a:cs typeface="Symbol" charset="2"/>
              </a:rPr>
              <a:t>π</a:t>
            </a:r>
            <a:r>
              <a:rPr lang="en-US" baseline="-25000" dirty="0" smtClean="0"/>
              <a:t>2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2019 Oxford University Press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Labor Economics: Principles in Practice, 2/e</a:t>
            </a:r>
            <a:endParaRPr lang="en-US" dirty="0"/>
          </a:p>
        </p:txBody>
      </p:sp>
      <p:pic>
        <p:nvPicPr>
          <p:cNvPr id="10" name="Picture Placeholder 9" descr="Figure-11-7.pdf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</p:spTree>
    <p:extLst>
      <p:ext uri="{BB962C8B-B14F-4D97-AF65-F5344CB8AC3E}">
        <p14:creationId xmlns:p14="http://schemas.microsoft.com/office/powerpoint/2010/main" val="23480934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Labor Economics: Principles in Practice, 2/e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2019 Oxford University Press</a:t>
            </a:r>
            <a:endParaRPr lang="en-US" dirty="0"/>
          </a:p>
        </p:txBody>
      </p:sp>
      <p:sp>
        <p:nvSpPr>
          <p:cNvPr id="12290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>
            <a:normAutofit/>
          </a:bodyPr>
          <a:lstStyle/>
          <a:p>
            <a:fld id="{A89CB401-B9CA-4202-88F4-D8EDC9D4F69D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Why Does the Threat of Dismissal Motivate Performance?</a:t>
            </a:r>
          </a:p>
          <a:p>
            <a:pPr lvl="1"/>
            <a:r>
              <a:rPr lang="en-US" dirty="0" smtClean="0"/>
              <a:t>Julie loses nothing if TaxCrafters fires her today but she starts working for another firm tomorrow at the same wage.</a:t>
            </a:r>
          </a:p>
          <a:p>
            <a:r>
              <a:rPr lang="en-US" dirty="0" smtClean="0"/>
              <a:t>Environment</a:t>
            </a:r>
          </a:p>
          <a:p>
            <a:pPr lvl="1"/>
            <a:r>
              <a:rPr lang="en-US" dirty="0" smtClean="0"/>
              <a:t>Julie’s productivity is $45,000 every year of her 30-year career, and that’s what other employers would pay her.</a:t>
            </a:r>
          </a:p>
          <a:p>
            <a:pPr lvl="1"/>
            <a:r>
              <a:rPr lang="en-US" dirty="0" smtClean="0"/>
              <a:t>Julie can embezzle $10,000 from TaxCrafters.</a:t>
            </a:r>
          </a:p>
          <a:p>
            <a:pPr lvl="1"/>
            <a:r>
              <a:rPr lang="en-US" dirty="0" smtClean="0"/>
              <a:t>probability that TaxCrafters catches Julie stealing is </a:t>
            </a:r>
            <a:r>
              <a:rPr lang="en-US" dirty="0" smtClean="0">
                <a:latin typeface="Symbol" pitchFamily="18" charset="2"/>
              </a:rPr>
              <a:t>p</a:t>
            </a:r>
            <a:r>
              <a:rPr lang="en-US" dirty="0" smtClean="0"/>
              <a:t> =.10.</a:t>
            </a:r>
          </a:p>
          <a:p>
            <a:pPr lvl="2"/>
            <a:r>
              <a:rPr lang="en-US" dirty="0" smtClean="0"/>
              <a:t>TaxCrafters fires her if it catches her stealing.</a:t>
            </a:r>
          </a:p>
          <a:p>
            <a:r>
              <a:rPr lang="en-US" dirty="0" smtClean="0"/>
              <a:t>Keeping Julie Honest at the End of Her Career (</a:t>
            </a:r>
            <a:r>
              <a:rPr lang="en-US" i="1" dirty="0" smtClean="0"/>
              <a:t>t</a:t>
            </a:r>
            <a:r>
              <a:rPr lang="en-US" dirty="0" smtClean="0"/>
              <a:t>=30)</a:t>
            </a:r>
          </a:p>
          <a:p>
            <a:pPr lvl="1"/>
            <a:r>
              <a:rPr lang="en-US" dirty="0" smtClean="0"/>
              <a:t>lowest wage that keeps Julie honest leaves her indifferent between embezzling and </a:t>
            </a:r>
            <a:r>
              <a:rPr lang="en-US" dirty="0"/>
              <a:t>not embezzling.</a:t>
            </a:r>
            <a:endParaRPr lang="en-US" dirty="0" smtClean="0"/>
          </a:p>
          <a:p>
            <a:pPr marL="365760" lvl="1" indent="0"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i="1" dirty="0" smtClean="0"/>
              <a:t>w</a:t>
            </a:r>
            <a:r>
              <a:rPr lang="en-US" dirty="0" smtClean="0"/>
              <a:t>(30) = .1 × 45,000 + .9 × (</a:t>
            </a:r>
            <a:r>
              <a:rPr lang="en-US" i="1" dirty="0" smtClean="0"/>
              <a:t>w</a:t>
            </a:r>
            <a:r>
              <a:rPr lang="en-US" dirty="0" smtClean="0"/>
              <a:t>(30) + 10,000)</a:t>
            </a:r>
          </a:p>
          <a:p>
            <a:pPr lvl="1"/>
            <a:r>
              <a:rPr lang="en-US" dirty="0" smtClean="0"/>
              <a:t>which reduces to </a:t>
            </a:r>
            <a:r>
              <a:rPr lang="en-US" i="1" dirty="0" smtClean="0"/>
              <a:t>w</a:t>
            </a:r>
            <a:r>
              <a:rPr lang="en-US" dirty="0" smtClean="0"/>
              <a:t>(30) = 135,000: that’s a $90,000 wage premium!</a:t>
            </a: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Threat of Dismissal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Production Environment</a:t>
            </a:r>
          </a:p>
          <a:p>
            <a:r>
              <a:rPr lang="en-US" dirty="0"/>
              <a:t>E</a:t>
            </a:r>
            <a:r>
              <a:rPr lang="en-US" dirty="0" smtClean="0"/>
              <a:t>fficient Effort</a:t>
            </a:r>
          </a:p>
          <a:p>
            <a:r>
              <a:rPr lang="en-US" dirty="0" smtClean="0"/>
              <a:t>Self-Employment</a:t>
            </a:r>
          </a:p>
          <a:p>
            <a:r>
              <a:rPr lang="en-US" dirty="0" smtClean="0"/>
              <a:t>Profit Sharing and Shirking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200" dirty="0" smtClean="0"/>
              <a:t>Introduction to Compensation</a:t>
            </a:r>
            <a:endParaRPr lang="en-US" sz="4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AC53DF-4216-466D-99A7-94400E6C2A2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© 2019 Oxford University Press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Labor Economics: Principles in Practice, 2/e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85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Labor Economics: Principles in Practice, 2/e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2019 Oxford University Press</a:t>
            </a:r>
            <a:endParaRPr lang="en-US" dirty="0"/>
          </a:p>
        </p:txBody>
      </p:sp>
      <p:sp>
        <p:nvSpPr>
          <p:cNvPr id="12290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>
            <a:normAutofit/>
          </a:bodyPr>
          <a:lstStyle/>
          <a:p>
            <a:fld id="{A89CB401-B9CA-4202-88F4-D8EDC9D4F69D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Keeping Julie Honest Earlier in Her Career</a:t>
            </a:r>
          </a:p>
          <a:p>
            <a:pPr lvl="1"/>
            <a:r>
              <a:rPr lang="en-US" dirty="0" smtClean="0"/>
              <a:t>$90,000 pot of gold at the end of her career also promotes good behavior earlier in her career.</a:t>
            </a:r>
          </a:p>
          <a:p>
            <a:pPr lvl="2"/>
            <a:r>
              <a:rPr lang="en-US" dirty="0" smtClean="0"/>
              <a:t>if TaxCrafters fires her before year 30, she’s forfeits the $90,000.</a:t>
            </a:r>
          </a:p>
          <a:p>
            <a:pPr lvl="1"/>
            <a:r>
              <a:rPr lang="en-US" dirty="0" smtClean="0"/>
              <a:t>$5,000 wage premium in years 1 to 29 keeps Julie honest if the interest rate is about 6%. </a:t>
            </a:r>
            <a:r>
              <a:rPr lang="en-US" sz="1900" dirty="0" smtClean="0"/>
              <a:t>[See the derivation on pp. 401-2.]</a:t>
            </a:r>
          </a:p>
          <a:p>
            <a:pPr lvl="2"/>
            <a:r>
              <a:rPr lang="en-US" dirty="0" smtClean="0"/>
              <a:t>Julie earns $50,000 every year, and she gets an $85,000 payment at retirement.</a:t>
            </a:r>
          </a:p>
          <a:p>
            <a:r>
              <a:rPr lang="en-US" dirty="0" smtClean="0"/>
              <a:t>Performance Bond and Back-Loading Pay</a:t>
            </a:r>
          </a:p>
          <a:p>
            <a:pPr lvl="1"/>
            <a:r>
              <a:rPr lang="en-US" dirty="0" smtClean="0"/>
              <a:t>present value of Julie’s pay exceeds the present value of her productivity by $85,000.</a:t>
            </a:r>
          </a:p>
          <a:p>
            <a:pPr lvl="1"/>
            <a:r>
              <a:rPr lang="en-US" dirty="0" smtClean="0"/>
              <a:t>in a competitive market, Julie pays $85,000 for the job as a performance bond that she forfeits if TaxCrafters catches her stealing.</a:t>
            </a:r>
          </a:p>
          <a:p>
            <a:pPr lvl="2"/>
            <a:r>
              <a:rPr lang="en-US" dirty="0" smtClean="0"/>
              <a:t>interest on the $85,000 bond finances her $5,000 annual wage premium.</a:t>
            </a:r>
          </a:p>
          <a:p>
            <a:pPr lvl="1"/>
            <a:r>
              <a:rPr lang="en-US" dirty="0" smtClean="0"/>
              <a:t>alternatively, along the dashed wage profile, Julie builds up the bond and draws it down.</a:t>
            </a: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Threat of Dismissal I</a:t>
            </a:r>
          </a:p>
        </p:txBody>
      </p:sp>
    </p:spTree>
    <p:extLst>
      <p:ext uri="{BB962C8B-B14F-4D97-AF65-F5344CB8AC3E}">
        <p14:creationId xmlns:p14="http://schemas.microsoft.com/office/powerpoint/2010/main" val="18295960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Labor Economics: Principles in Practice, 2/e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2019 Oxford University Press</a:t>
            </a:r>
            <a:endParaRPr lang="en-US" dirty="0"/>
          </a:p>
        </p:txBody>
      </p:sp>
      <p:sp>
        <p:nvSpPr>
          <p:cNvPr id="12290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>
            <a:normAutofit/>
          </a:bodyPr>
          <a:lstStyle/>
          <a:p>
            <a:fld id="{A89CB401-B9CA-4202-88F4-D8EDC9D4F69D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back-loading pay keeps workers honest and attracts honest and low-turnover-rate workers.</a:t>
            </a:r>
          </a:p>
          <a:p>
            <a:r>
              <a:rPr lang="en-US" dirty="0" smtClean="0"/>
              <a:t>False Accusations of Malfeasance?</a:t>
            </a:r>
          </a:p>
          <a:p>
            <a:pPr lvl="1"/>
            <a:r>
              <a:rPr lang="en-US" dirty="0" smtClean="0"/>
              <a:t>$85,000 bond tempts TaxCrafters to falsely accuse Julie of stealing.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olving one problem causes another!</a:t>
            </a:r>
            <a:endParaRPr lang="en-US" dirty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Threat of Dismissal II</a:t>
            </a:r>
          </a:p>
        </p:txBody>
      </p:sp>
    </p:spTree>
    <p:extLst>
      <p:ext uri="{BB962C8B-B14F-4D97-AF65-F5344CB8AC3E}">
        <p14:creationId xmlns:p14="http://schemas.microsoft.com/office/powerpoint/2010/main" val="2550402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Bonding and the Threat of Dismissal</a:t>
            </a:r>
          </a:p>
        </p:txBody>
      </p:sp>
      <p:sp>
        <p:nvSpPr>
          <p:cNvPr id="2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38B17E6D-852B-4D99-BB9B-F0F6E8C9CF8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10000"/>
              </a:lnSpc>
            </a:pPr>
            <a:r>
              <a:rPr lang="en-US" sz="1400" dirty="0"/>
              <a:t>TaxCrafters fires Julie if </a:t>
            </a:r>
            <a:r>
              <a:rPr lang="en-US" sz="1400" dirty="0" smtClean="0"/>
              <a:t>it catches her embezzling </a:t>
            </a:r>
            <a:r>
              <a:rPr lang="en-US" sz="1400" dirty="0"/>
              <a:t>funds. To keep Julie honest, it pays a $</a:t>
            </a:r>
            <a:r>
              <a:rPr lang="en-US" sz="1400" dirty="0" smtClean="0"/>
              <a:t>5,000 annual </a:t>
            </a:r>
            <a:r>
              <a:rPr lang="en-US" sz="1400" dirty="0"/>
              <a:t>wage premium plus an $85,000 pension at retirement, and Julie pays an $85,000 fee for the job. </a:t>
            </a:r>
          </a:p>
          <a:p>
            <a:pPr>
              <a:lnSpc>
                <a:spcPct val="110000"/>
              </a:lnSpc>
            </a:pPr>
            <a:r>
              <a:rPr lang="en-US" sz="1400" dirty="0"/>
              <a:t>Interest on the fee funds the wage </a:t>
            </a:r>
            <a:r>
              <a:rPr lang="en-US" sz="1400" dirty="0" smtClean="0"/>
              <a:t>premium</a:t>
            </a:r>
            <a:r>
              <a:rPr lang="en-US" sz="1400" dirty="0"/>
              <a:t>, and TaxCrafters returns the fee to Julie as a pension at retirement. </a:t>
            </a:r>
            <a:r>
              <a:rPr lang="en-US" sz="1400" dirty="0" smtClean="0"/>
              <a:t>Because </a:t>
            </a:r>
            <a:r>
              <a:rPr lang="en-US" sz="1400" dirty="0"/>
              <a:t>she forfeits her pension if </a:t>
            </a:r>
            <a:r>
              <a:rPr lang="en-US" sz="1400" dirty="0" smtClean="0"/>
              <a:t>she’s </a:t>
            </a:r>
            <a:r>
              <a:rPr lang="en-US" sz="1400" dirty="0"/>
              <a:t>caught embezzling, Julie is posting an $85,000 bond. This wage profile back</a:t>
            </a:r>
            <a:r>
              <a:rPr lang="en-US" sz="1400" dirty="0" smtClean="0"/>
              <a:t>-loads </a:t>
            </a:r>
            <a:r>
              <a:rPr lang="en-US" sz="1400" dirty="0"/>
              <a:t>pay. </a:t>
            </a:r>
          </a:p>
          <a:p>
            <a:pPr>
              <a:lnSpc>
                <a:spcPct val="110000"/>
              </a:lnSpc>
            </a:pPr>
            <a:r>
              <a:rPr lang="en-US" sz="1400" dirty="0"/>
              <a:t>The dashed wage profile also back-loads pay: Julie accumulates the bond early in her career and draws it down late in her </a:t>
            </a:r>
            <a:r>
              <a:rPr lang="en-US" sz="1400" dirty="0" smtClean="0"/>
              <a:t>career.</a:t>
            </a:r>
            <a:endParaRPr lang="en-US" sz="14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2019 Oxford University Press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Labor Economics: Principles in Practice, 2/e</a:t>
            </a:r>
            <a:endParaRPr lang="en-US" dirty="0"/>
          </a:p>
        </p:txBody>
      </p:sp>
      <p:pic>
        <p:nvPicPr>
          <p:cNvPr id="9" name="Picture Placeholder 8" descr="Figure-11-8.pdf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Labor Economics: Principles in Practice, 2/e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2019 Oxford University Press</a:t>
            </a:r>
            <a:endParaRPr lang="en-US" dirty="0"/>
          </a:p>
        </p:txBody>
      </p:sp>
      <p:sp>
        <p:nvSpPr>
          <p:cNvPr id="11266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>
            <a:normAutofit/>
          </a:bodyPr>
          <a:lstStyle/>
          <a:p>
            <a:fld id="{EEDFA7B1-F61E-4079-B86F-59EF19993D94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Federal </a:t>
            </a:r>
            <a:r>
              <a:rPr lang="en-US" dirty="0"/>
              <a:t>L</a:t>
            </a:r>
            <a:r>
              <a:rPr lang="en-US" dirty="0" smtClean="0"/>
              <a:t>aw Prohibits </a:t>
            </a:r>
            <a:r>
              <a:rPr lang="en-US" dirty="0"/>
              <a:t>M</a:t>
            </a:r>
            <a:r>
              <a:rPr lang="en-US" dirty="0" smtClean="0"/>
              <a:t>andatory </a:t>
            </a:r>
            <a:r>
              <a:rPr lang="en-US" dirty="0"/>
              <a:t>R</a:t>
            </a:r>
            <a:r>
              <a:rPr lang="en-US" dirty="0" smtClean="0"/>
              <a:t>etirement.</a:t>
            </a:r>
          </a:p>
          <a:p>
            <a:pPr lvl="1"/>
            <a:r>
              <a:rPr lang="en-US" dirty="0" smtClean="0"/>
              <a:t>why did firms have a mandatory retirement age before the ban?</a:t>
            </a:r>
          </a:p>
          <a:p>
            <a:r>
              <a:rPr lang="en-US" dirty="0" smtClean="0"/>
              <a:t>Delaying Retirement with Back-Loaded Pay</a:t>
            </a:r>
          </a:p>
          <a:p>
            <a:pPr lvl="1"/>
            <a:r>
              <a:rPr lang="en-US" dirty="0" smtClean="0"/>
              <a:t>efficient age for Julie to retire is 65 (at </a:t>
            </a:r>
            <a:r>
              <a:rPr lang="en-US" i="1" dirty="0" smtClean="0"/>
              <a:t>t</a:t>
            </a:r>
            <a:r>
              <a:rPr lang="en-US" dirty="0" smtClean="0"/>
              <a:t>=30), when her reservation wage profile </a:t>
            </a:r>
            <a:r>
              <a:rPr lang="en-US" i="1" dirty="0" smtClean="0"/>
              <a:t>R</a:t>
            </a:r>
            <a:r>
              <a:rPr lang="en-US" dirty="0" smtClean="0"/>
              <a:t>(</a:t>
            </a:r>
            <a:r>
              <a:rPr lang="en-US" i="1" dirty="0" smtClean="0"/>
              <a:t>t</a:t>
            </a:r>
            <a:r>
              <a:rPr lang="en-US" dirty="0" smtClean="0"/>
              <a:t>) crosses her flat productivity profile </a:t>
            </a:r>
            <a:r>
              <a:rPr lang="en-US" i="1" dirty="0" smtClean="0"/>
              <a:t>v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Julie chooses to retire at age 65 if her wage profile </a:t>
            </a:r>
            <a:r>
              <a:rPr lang="en-US" i="1" dirty="0" smtClean="0"/>
              <a:t>w</a:t>
            </a:r>
            <a:r>
              <a:rPr lang="en-US" dirty="0" smtClean="0"/>
              <a:t>(</a:t>
            </a:r>
            <a:r>
              <a:rPr lang="en-US" i="1" dirty="0" smtClean="0"/>
              <a:t>t</a:t>
            </a:r>
            <a:r>
              <a:rPr lang="en-US" dirty="0" smtClean="0"/>
              <a:t>) coincides with her productivity profile </a:t>
            </a:r>
            <a:r>
              <a:rPr lang="en-US" i="1" dirty="0" smtClean="0"/>
              <a:t>v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back-loading pay encourages Julie to delay her retirement.</a:t>
            </a:r>
          </a:p>
          <a:p>
            <a:pPr lvl="1"/>
            <a:r>
              <a:rPr lang="en-US" dirty="0" smtClean="0"/>
              <a:t>to avoid this distortion, TaxCrafters couples back-loading pay with mandatory retirement.</a:t>
            </a:r>
          </a:p>
          <a:p>
            <a:r>
              <a:rPr lang="en-US" dirty="0" smtClean="0"/>
              <a:t>Reduction-in-Force Cases</a:t>
            </a:r>
          </a:p>
          <a:p>
            <a:pPr lvl="1"/>
            <a:r>
              <a:rPr lang="en-US" dirty="0" smtClean="0"/>
              <a:t>when business slows, firms dismiss older workers</a:t>
            </a:r>
            <a:r>
              <a:rPr lang="en-US" dirty="0"/>
              <a:t>;</a:t>
            </a:r>
            <a:r>
              <a:rPr lang="en-US" dirty="0" smtClean="0"/>
              <a:t> workers cry foul.</a:t>
            </a:r>
          </a:p>
          <a:p>
            <a:pPr lvl="1"/>
            <a:r>
              <a:rPr lang="en-US" dirty="0" smtClean="0"/>
              <a:t>is TaxCrafters reneging on an implicit contract to back-load pay?</a:t>
            </a:r>
          </a:p>
          <a:p>
            <a:pPr lvl="2"/>
            <a:r>
              <a:rPr lang="en-US" dirty="0" smtClean="0"/>
              <a:t>or is TaxCrafters responding to Julie reneging on her agreement to retire at age 65.</a:t>
            </a: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Mandatory Retirement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Mandatory Retirement</a:t>
            </a:r>
          </a:p>
        </p:txBody>
      </p:sp>
      <p:sp>
        <p:nvSpPr>
          <p:cNvPr id="2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38B17E6D-852B-4D99-BB9B-F0F6E8C9CF8E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00000"/>
              </a:lnSpc>
            </a:pPr>
            <a:r>
              <a:rPr lang="en-US" dirty="0" smtClean="0"/>
              <a:t>Julie’s </a:t>
            </a:r>
            <a:r>
              <a:rPr lang="en-US" dirty="0"/>
              <a:t>reservation-wage profile </a:t>
            </a:r>
            <a:r>
              <a:rPr lang="en-US" i="1" dirty="0"/>
              <a:t>R</a:t>
            </a:r>
            <a:r>
              <a:rPr lang="en-US" dirty="0"/>
              <a:t>(</a:t>
            </a:r>
            <a:r>
              <a:rPr lang="en-US" i="1" dirty="0"/>
              <a:t>t</a:t>
            </a:r>
            <a:r>
              <a:rPr lang="en-US" dirty="0"/>
              <a:t>) </a:t>
            </a:r>
            <a:r>
              <a:rPr lang="en-US" dirty="0" smtClean="0"/>
              <a:t>reflects </a:t>
            </a:r>
            <a:r>
              <a:rPr lang="en-US" dirty="0"/>
              <a:t>the marginal value of her time if she </a:t>
            </a:r>
            <a:r>
              <a:rPr lang="en-US" dirty="0" smtClean="0"/>
              <a:t>doesn’t </a:t>
            </a:r>
            <a:r>
              <a:rPr lang="en-US" dirty="0"/>
              <a:t>work. The efficient time to retire is when </a:t>
            </a:r>
            <a:r>
              <a:rPr lang="en-US" i="1" dirty="0"/>
              <a:t>R</a:t>
            </a:r>
            <a:r>
              <a:rPr lang="en-US" dirty="0"/>
              <a:t>(</a:t>
            </a:r>
            <a:r>
              <a:rPr lang="en-US" i="1" dirty="0"/>
              <a:t>t</a:t>
            </a:r>
            <a:r>
              <a:rPr lang="en-US" dirty="0"/>
              <a:t>) equals Julie’s value of marginal product </a:t>
            </a:r>
            <a:r>
              <a:rPr lang="en-US" i="1" dirty="0"/>
              <a:t>v</a:t>
            </a:r>
            <a:r>
              <a:rPr lang="en-US" dirty="0"/>
              <a:t>, which is when she turns 65. </a:t>
            </a:r>
          </a:p>
          <a:p>
            <a:pPr>
              <a:lnSpc>
                <a:spcPct val="100000"/>
              </a:lnSpc>
            </a:pPr>
            <a:r>
              <a:rPr lang="en-US" dirty="0"/>
              <a:t>Back-loading pay distorts Julie’s </a:t>
            </a:r>
            <a:r>
              <a:rPr lang="en-US" dirty="0" smtClean="0"/>
              <a:t>incentive </a:t>
            </a:r>
            <a:r>
              <a:rPr lang="en-US" dirty="0"/>
              <a:t>to retire. Julie retires when her reservation-wage profile </a:t>
            </a:r>
            <a:r>
              <a:rPr lang="en-US" i="1" dirty="0" smtClean="0"/>
              <a:t>R</a:t>
            </a:r>
            <a:r>
              <a:rPr lang="en-US" dirty="0" smtClean="0"/>
              <a:t>(</a:t>
            </a:r>
            <a:r>
              <a:rPr lang="en-US" i="1" dirty="0" smtClean="0"/>
              <a:t>t</a:t>
            </a:r>
            <a:r>
              <a:rPr lang="en-US" dirty="0" smtClean="0"/>
              <a:t>) </a:t>
            </a:r>
            <a:r>
              <a:rPr lang="en-US" dirty="0"/>
              <a:t>crosses her wage profile </a:t>
            </a:r>
            <a:r>
              <a:rPr lang="en-US" i="1" dirty="0"/>
              <a:t>w</a:t>
            </a:r>
            <a:r>
              <a:rPr lang="en-US" dirty="0"/>
              <a:t>(</a:t>
            </a:r>
            <a:r>
              <a:rPr lang="en-US" i="1" dirty="0"/>
              <a:t>t</a:t>
            </a:r>
            <a:r>
              <a:rPr lang="en-US" dirty="0"/>
              <a:t>), which is at age 72. </a:t>
            </a:r>
          </a:p>
          <a:p>
            <a:pPr>
              <a:lnSpc>
                <a:spcPct val="100000"/>
              </a:lnSpc>
            </a:pPr>
            <a:r>
              <a:rPr lang="en-US" dirty="0"/>
              <a:t>Mandatory retirement at age 65 </a:t>
            </a:r>
            <a:r>
              <a:rPr lang="en-US" dirty="0" smtClean="0"/>
              <a:t>increases </a:t>
            </a:r>
            <a:r>
              <a:rPr lang="en-US" dirty="0"/>
              <a:t>efficiency by preventing Julie from delaying her </a:t>
            </a:r>
            <a:r>
              <a:rPr lang="en-US" dirty="0" smtClean="0"/>
              <a:t>retirement.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2019 Oxford University Press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Labor Economics: Principles in Practice, 2/e</a:t>
            </a:r>
            <a:endParaRPr lang="en-US" dirty="0"/>
          </a:p>
        </p:txBody>
      </p:sp>
      <p:pic>
        <p:nvPicPr>
          <p:cNvPr id="4" name="Picture Placeholder 3" descr="Figure-11-9.pdf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</p:spTree>
    <p:extLst>
      <p:ext uri="{BB962C8B-B14F-4D97-AF65-F5344CB8AC3E}">
        <p14:creationId xmlns:p14="http://schemas.microsoft.com/office/powerpoint/2010/main" val="381951069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Level of CEO Pay</a:t>
            </a:r>
          </a:p>
          <a:p>
            <a:pPr lvl="1"/>
            <a:r>
              <a:rPr lang="en-US" dirty="0" smtClean="0"/>
              <a:t>cash compensation and firm size</a:t>
            </a:r>
          </a:p>
          <a:p>
            <a:pPr lvl="1"/>
            <a:r>
              <a:rPr lang="en-US" dirty="0" smtClean="0"/>
              <a:t>stock options and total compensation</a:t>
            </a:r>
          </a:p>
          <a:p>
            <a:r>
              <a:rPr lang="en-US" dirty="0" smtClean="0"/>
              <a:t>Sensitivity of CEO Pay to Firm Performance</a:t>
            </a:r>
          </a:p>
          <a:p>
            <a:pPr lvl="1"/>
            <a:r>
              <a:rPr lang="en-US" dirty="0" smtClean="0"/>
              <a:t>cash compensation</a:t>
            </a:r>
          </a:p>
          <a:p>
            <a:pPr lvl="1"/>
            <a:r>
              <a:rPr lang="en-US" dirty="0" smtClean="0"/>
              <a:t>total compensation and market value</a:t>
            </a:r>
          </a:p>
          <a:p>
            <a:r>
              <a:rPr lang="en-US" dirty="0" smtClean="0"/>
              <a:t>Application: Personal Use of the Corporate Jet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dirty="0" smtClean="0"/>
              <a:t>Compensation of Chief Executives</a:t>
            </a:r>
            <a:endParaRPr lang="en-US" sz="3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AC53DF-4216-466D-99A7-94400E6C2A25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© 2019 Oxford University Press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Labor Economics: Principles in Practice, 2/e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Labor Economics: Principles in Practice, 2/e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2019 Oxford University Press</a:t>
            </a:r>
            <a:endParaRPr lang="en-US" dirty="0"/>
          </a:p>
        </p:txBody>
      </p:sp>
      <p:sp>
        <p:nvSpPr>
          <p:cNvPr id="11266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>
            <a:normAutofit/>
          </a:bodyPr>
          <a:lstStyle/>
          <a:p>
            <a:fld id="{EEDFA7B1-F61E-4079-B86F-59EF19993D94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Highest-Paid CEOs Rake In Incredible Sums.</a:t>
            </a:r>
          </a:p>
          <a:p>
            <a:pPr lvl="1"/>
            <a:r>
              <a:rPr lang="en-US" dirty="0" smtClean="0"/>
              <a:t>is each CEO setting his or her own compensation by controlling the board of directors?</a:t>
            </a:r>
          </a:p>
          <a:p>
            <a:pPr lvl="2"/>
            <a:r>
              <a:rPr lang="en-US" dirty="0" smtClean="0"/>
              <a:t>board’s job is to protect the interests of the stockholders.</a:t>
            </a:r>
          </a:p>
          <a:p>
            <a:r>
              <a:rPr lang="en-US" dirty="0" smtClean="0"/>
              <a:t>CEOs as Superstars</a:t>
            </a:r>
          </a:p>
          <a:p>
            <a:pPr lvl="1"/>
            <a:r>
              <a:rPr lang="en-US" dirty="0" smtClean="0"/>
              <a:t>small differences in management ability lead to billion dollar differences in the bottom line.</a:t>
            </a:r>
          </a:p>
          <a:p>
            <a:pPr lvl="2"/>
            <a:r>
              <a:rPr lang="en-US" dirty="0" smtClean="0"/>
              <a:t>so board of directors pays huge sums to get a little bit better CEO.</a:t>
            </a:r>
          </a:p>
          <a:p>
            <a:pPr lvl="1"/>
            <a:r>
              <a:rPr lang="en-US" dirty="0" smtClean="0"/>
              <a:t>extra skill is valued most in large firms, and competition among large firms aligns compensation with the value the CEO creates.</a:t>
            </a:r>
          </a:p>
          <a:p>
            <a:r>
              <a:rPr lang="en-US" dirty="0" smtClean="0"/>
              <a:t>CEOs as Winners of Contests</a:t>
            </a:r>
          </a:p>
          <a:p>
            <a:pPr lvl="1"/>
            <a:r>
              <a:rPr lang="en-US" dirty="0" smtClean="0"/>
              <a:t>CEO’s compensation might be the prize in a contest to become CEO.</a:t>
            </a:r>
          </a:p>
          <a:p>
            <a:pPr lvl="2"/>
            <a:r>
              <a:rPr lang="en-US" dirty="0" smtClean="0"/>
              <a:t>it’s the prize money that motivates senior VPs to work crazy hard.</a:t>
            </a: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 of CEO Pay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38B17E6D-852B-4D99-BB9B-F0F6E8C9CF8E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Highest-Paid CEOs, 2017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Labor Economics: Principles in Practice, 2/e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2019 Oxford University Press</a:t>
            </a:r>
            <a:endParaRPr lang="en-US" dirty="0"/>
          </a:p>
        </p:txBody>
      </p:sp>
      <p:pic>
        <p:nvPicPr>
          <p:cNvPr id="4" name="Picture 3" descr="table 11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84" y="1508750"/>
            <a:ext cx="8333885" cy="4730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63246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Labor Economics: Principles in Practice, 2/e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2019 Oxford University Press</a:t>
            </a:r>
            <a:endParaRPr lang="en-US" dirty="0"/>
          </a:p>
        </p:txBody>
      </p:sp>
      <p:sp>
        <p:nvSpPr>
          <p:cNvPr id="11266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>
            <a:normAutofit/>
          </a:bodyPr>
          <a:lstStyle/>
          <a:p>
            <a:fld id="{EEDFA7B1-F61E-4079-B86F-59EF19993D94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sz="quarter" idx="10"/>
          </p:nvPr>
        </p:nvSpPr>
        <p:spPr>
          <a:xfrm>
            <a:off x="616498" y="1163106"/>
            <a:ext cx="8362933" cy="506945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CEO Skill Is Most Valuable in Large Firms.</a:t>
            </a:r>
          </a:p>
          <a:p>
            <a:pPr lvl="1"/>
            <a:r>
              <a:rPr lang="en-US" dirty="0" smtClean="0"/>
              <a:t>model predicts that the best CEOs manage the largest firms.</a:t>
            </a:r>
          </a:p>
          <a:p>
            <a:pPr lvl="1"/>
            <a:r>
              <a:rPr lang="en-US" dirty="0" smtClean="0"/>
              <a:t>so CEO compensation should rise </a:t>
            </a:r>
            <a:r>
              <a:rPr lang="en-US" dirty="0"/>
              <a:t>rapidly with firm size</a:t>
            </a:r>
            <a:r>
              <a:rPr lang="en-US" dirty="0" smtClean="0"/>
              <a:t>.</a:t>
            </a:r>
          </a:p>
          <a:p>
            <a:r>
              <a:rPr lang="en-US" dirty="0" smtClean="0"/>
              <a:t>Evidence</a:t>
            </a:r>
          </a:p>
          <a:p>
            <a:pPr lvl="1"/>
            <a:r>
              <a:rPr lang="en-US" dirty="0" smtClean="0"/>
              <a:t>cash compensation (salary + bonus) is tightly associated with firm revenue (and other measures of firm size).</a:t>
            </a:r>
          </a:p>
          <a:p>
            <a:pPr lvl="1"/>
            <a:r>
              <a:rPr lang="en-US" dirty="0" smtClean="0"/>
              <a:t>McDonald’s sales are 10 times </a:t>
            </a:r>
            <a:r>
              <a:rPr lang="en-US" dirty="0" err="1" smtClean="0"/>
              <a:t>E*Trade’s</a:t>
            </a:r>
            <a:r>
              <a:rPr lang="en-US" dirty="0" smtClean="0"/>
              <a:t> sales.</a:t>
            </a:r>
          </a:p>
          <a:p>
            <a:pPr lvl="2"/>
            <a:r>
              <a:rPr lang="en-US" dirty="0" smtClean="0"/>
              <a:t>on the basis of the regression line, we predict that McDonald’s Steve Easterbrook earns 41% more than E’s *Trade Karl Roessner.</a:t>
            </a:r>
            <a:r>
              <a:rPr lang="en-US" baseline="30000" dirty="0" smtClean="0"/>
              <a:t>1</a:t>
            </a:r>
          </a:p>
          <a:p>
            <a:pPr lvl="1"/>
            <a:r>
              <a:rPr lang="en-US" dirty="0" smtClean="0"/>
              <a:t>Apple’s sales are 10 times McDonald’s sales.</a:t>
            </a:r>
          </a:p>
          <a:p>
            <a:pPr lvl="2"/>
            <a:r>
              <a:rPr lang="en-US" dirty="0" smtClean="0"/>
              <a:t>so we predict that Apple’s Tim Cook earns 41% more than Easterbrook at McDonald’s and 100% more (via compounding) than </a:t>
            </a:r>
            <a:r>
              <a:rPr lang="en-US" dirty="0" err="1" smtClean="0"/>
              <a:t>Roessner</a:t>
            </a:r>
            <a:r>
              <a:rPr lang="en-US" dirty="0" smtClean="0"/>
              <a:t> at E*Trade.</a:t>
            </a:r>
          </a:p>
          <a:p>
            <a:pPr lvl="2"/>
            <a:r>
              <a:rPr lang="en-US" dirty="0" smtClean="0"/>
              <a:t>managing one of the largest firms commands a sizable (but not extraordinary) premium in cash compensation.</a:t>
            </a:r>
          </a:p>
          <a:p>
            <a:pPr lvl="2"/>
            <a:endParaRPr lang="en-US" dirty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Cash Compensation and Firm Size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16285" y="6194160"/>
            <a:ext cx="8410695" cy="47718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200" baseline="30000" dirty="0" smtClean="0"/>
              <a:t>1</a:t>
            </a:r>
            <a:r>
              <a:rPr lang="en-US" sz="1200" dirty="0" smtClean="0"/>
              <a:t>Cash </a:t>
            </a:r>
            <a:r>
              <a:rPr lang="en-US" sz="1200" dirty="0"/>
              <a:t>compensation </a:t>
            </a:r>
            <a:r>
              <a:rPr lang="en-US" sz="1200" i="1" dirty="0"/>
              <a:t>C </a:t>
            </a:r>
            <a:r>
              <a:rPr lang="en-US" sz="1200" dirty="0"/>
              <a:t>is proportional to </a:t>
            </a:r>
            <a:r>
              <a:rPr lang="en-US" sz="1200" i="1" dirty="0"/>
              <a:t>R</a:t>
            </a:r>
            <a:r>
              <a:rPr lang="en-US" sz="1200" baseline="30000" dirty="0"/>
              <a:t>.</a:t>
            </a:r>
            <a:r>
              <a:rPr lang="en-US" sz="1200" baseline="30000" dirty="0" smtClean="0"/>
              <a:t>151</a:t>
            </a:r>
            <a:r>
              <a:rPr lang="en-US" sz="1200" dirty="0" smtClean="0"/>
              <a:t>, </a:t>
            </a:r>
            <a:r>
              <a:rPr lang="en-US" sz="1200" dirty="0"/>
              <a:t>where .</a:t>
            </a:r>
            <a:r>
              <a:rPr lang="en-US" sz="1200" dirty="0" smtClean="0"/>
              <a:t>151 </a:t>
            </a:r>
            <a:r>
              <a:rPr lang="en-US" sz="1200" dirty="0"/>
              <a:t>is the slope of the regression line in logs. So </a:t>
            </a:r>
            <a:r>
              <a:rPr lang="en-US" sz="1200" i="1" dirty="0"/>
              <a:t>C</a:t>
            </a:r>
            <a:r>
              <a:rPr lang="en-US" sz="1200" baseline="-25000" dirty="0"/>
              <a:t>1</a:t>
            </a:r>
            <a:r>
              <a:rPr lang="en-US" sz="1200" dirty="0"/>
              <a:t>/</a:t>
            </a:r>
            <a:r>
              <a:rPr lang="en-US" sz="1200" i="1" dirty="0"/>
              <a:t>C</a:t>
            </a:r>
            <a:r>
              <a:rPr lang="en-US" sz="1200" baseline="-25000" dirty="0"/>
              <a:t>0</a:t>
            </a:r>
            <a:r>
              <a:rPr lang="en-US" sz="1200" dirty="0"/>
              <a:t> = (</a:t>
            </a:r>
            <a:r>
              <a:rPr lang="en-US" sz="1200" i="1" dirty="0"/>
              <a:t>R</a:t>
            </a:r>
            <a:r>
              <a:rPr lang="en-US" sz="1200" baseline="-25000" dirty="0"/>
              <a:t>1</a:t>
            </a:r>
            <a:r>
              <a:rPr lang="en-US" sz="1200" dirty="0"/>
              <a:t>/</a:t>
            </a:r>
            <a:r>
              <a:rPr lang="en-US" sz="1200" i="1" dirty="0"/>
              <a:t>R</a:t>
            </a:r>
            <a:r>
              <a:rPr lang="en-US" sz="1200" baseline="-25000" dirty="0"/>
              <a:t>0</a:t>
            </a:r>
            <a:r>
              <a:rPr lang="en-US" sz="1200" dirty="0"/>
              <a:t>)</a:t>
            </a:r>
            <a:r>
              <a:rPr lang="en-US" sz="1200" baseline="30000" dirty="0"/>
              <a:t>.</a:t>
            </a:r>
            <a:r>
              <a:rPr lang="en-US" sz="1200" baseline="30000" dirty="0" smtClean="0"/>
              <a:t>151</a:t>
            </a:r>
            <a:r>
              <a:rPr lang="en-US" sz="1200" dirty="0" smtClean="0"/>
              <a:t>. </a:t>
            </a:r>
            <a:r>
              <a:rPr lang="en-US" sz="1200" dirty="0"/>
              <a:t>If </a:t>
            </a:r>
            <a:r>
              <a:rPr lang="en-US" sz="1200" i="1" dirty="0"/>
              <a:t>R</a:t>
            </a:r>
            <a:r>
              <a:rPr lang="en-US" sz="1200" baseline="-25000" dirty="0"/>
              <a:t>1</a:t>
            </a:r>
            <a:r>
              <a:rPr lang="en-US" sz="1200" dirty="0"/>
              <a:t>/</a:t>
            </a:r>
            <a:r>
              <a:rPr lang="en-US" sz="1200" i="1" dirty="0"/>
              <a:t>R</a:t>
            </a:r>
            <a:r>
              <a:rPr lang="en-US" sz="1200" baseline="-25000" dirty="0"/>
              <a:t>0</a:t>
            </a:r>
            <a:r>
              <a:rPr lang="en-US" sz="1200" dirty="0"/>
              <a:t> = 10, then </a:t>
            </a:r>
            <a:r>
              <a:rPr lang="en-US" sz="1200" i="1" dirty="0"/>
              <a:t>C</a:t>
            </a:r>
            <a:r>
              <a:rPr lang="en-US" sz="1200" baseline="-25000" dirty="0"/>
              <a:t>1</a:t>
            </a:r>
            <a:r>
              <a:rPr lang="en-US" sz="1200" dirty="0"/>
              <a:t>/</a:t>
            </a:r>
            <a:r>
              <a:rPr lang="en-US" sz="1200" i="1" dirty="0"/>
              <a:t>C</a:t>
            </a:r>
            <a:r>
              <a:rPr lang="en-US" sz="1200" baseline="-25000" dirty="0"/>
              <a:t>0</a:t>
            </a:r>
            <a:r>
              <a:rPr lang="en-US" sz="1200" dirty="0"/>
              <a:t> = </a:t>
            </a:r>
            <a:r>
              <a:rPr lang="en-US" sz="1200" dirty="0" smtClean="0"/>
              <a:t>1.41. </a:t>
            </a:r>
            <a:endParaRPr lang="en-US" sz="1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873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38B17E6D-852B-4D99-BB9B-F0F6E8C9CF8E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16285" y="4888390"/>
            <a:ext cx="8229623" cy="96744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1600" dirty="0" smtClean="0"/>
              <a:t>The analysis excludes CEOs with annual cash compensation below $10,000. The slope of the regression line (in logs) in the left panel is .151 (.024), and </a:t>
            </a:r>
            <a:r>
              <a:rPr lang="en-US" sz="1600" i="1" dirty="0" smtClean="0"/>
              <a:t>R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=.692. The slope of the regression line in the right panel is .277 (.089), and </a:t>
            </a:r>
            <a:r>
              <a:rPr lang="en-US" sz="1600" i="1" dirty="0"/>
              <a:t>R</a:t>
            </a:r>
            <a:r>
              <a:rPr lang="en-US" sz="1600" baseline="30000" dirty="0"/>
              <a:t>2</a:t>
            </a:r>
            <a:r>
              <a:rPr lang="en-US" sz="1600" dirty="0"/>
              <a:t>=</a:t>
            </a:r>
            <a:r>
              <a:rPr lang="en-US" sz="1600" dirty="0" smtClean="0"/>
              <a:t>.375. Growth rates in the right panel are computed using changes from 2016 to 2017.</a:t>
            </a:r>
            <a:endParaRPr lang="en-US" sz="1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2019 Oxford University Press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Labor Economics: Principles in Practice, 2/e</a:t>
            </a:r>
            <a:endParaRPr lang="en-US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Compensation of CEOs, 2017</a:t>
            </a:r>
          </a:p>
        </p:txBody>
      </p:sp>
      <p:pic>
        <p:nvPicPr>
          <p:cNvPr id="8" name="Picture Placeholder 7" descr="Figure-11-10a.pdf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pic>
        <p:nvPicPr>
          <p:cNvPr id="7" name="Picture Placeholder 6" descr="Figure-11-10b.pdf"/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</p:spTree>
    <p:extLst>
      <p:ext uri="{BB962C8B-B14F-4D97-AF65-F5344CB8AC3E}">
        <p14:creationId xmlns:p14="http://schemas.microsoft.com/office/powerpoint/2010/main" val="226763246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Labor Economics: Principles in Practice, 2/e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2019 Oxford University Press</a:t>
            </a:r>
            <a:endParaRPr lang="en-US" dirty="0"/>
          </a:p>
        </p:txBody>
      </p:sp>
      <p:sp>
        <p:nvSpPr>
          <p:cNvPr id="5122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>
            <a:normAutofit/>
          </a:bodyPr>
          <a:lstStyle/>
          <a:p>
            <a:fld id="{321042F2-33D4-4786-9EC5-C9ECBB0C54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Preparation of Tax Returns </a:t>
            </a:r>
            <a:r>
              <a:rPr lang="en-US" i="1" dirty="0" smtClean="0"/>
              <a:t>q</a:t>
            </a:r>
            <a:r>
              <a:rPr lang="en-US" dirty="0" smtClean="0"/>
              <a:t> Depends on Effort </a:t>
            </a:r>
            <a:r>
              <a:rPr lang="en-US" i="1" dirty="0" smtClean="0"/>
              <a:t>e</a:t>
            </a:r>
            <a:r>
              <a:rPr lang="en-US" dirty="0" smtClean="0"/>
              <a:t>.</a:t>
            </a:r>
          </a:p>
          <a:p>
            <a:pPr marL="0" lvl="1" indent="0">
              <a:spcBef>
                <a:spcPts val="700"/>
              </a:spcBef>
              <a:buClr>
                <a:schemeClr val="accent2"/>
              </a:buClr>
              <a:buSzPct val="60000"/>
              <a:buNone/>
            </a:pPr>
            <a:r>
              <a:rPr lang="en-US" dirty="0" smtClean="0">
                <a:latin typeface="Symbol" pitchFamily="18" charset="2"/>
              </a:rPr>
              <a:t>			</a:t>
            </a:r>
            <a:r>
              <a:rPr lang="en-US" i="1" dirty="0" smtClean="0"/>
              <a:t>q</a:t>
            </a:r>
            <a:r>
              <a:rPr lang="en-US" dirty="0" smtClean="0"/>
              <a:t> = </a:t>
            </a:r>
            <a:r>
              <a:rPr lang="en-US" i="1" dirty="0" smtClean="0"/>
              <a:t>e</a:t>
            </a:r>
            <a:r>
              <a:rPr lang="en-US" dirty="0" smtClean="0"/>
              <a:t>/5 + </a:t>
            </a:r>
            <a:r>
              <a:rPr lang="en-US" i="1" dirty="0" smtClean="0"/>
              <a:t>u</a:t>
            </a:r>
          </a:p>
          <a:p>
            <a:pPr lvl="1"/>
            <a:r>
              <a:rPr lang="en-US" dirty="0" smtClean="0"/>
              <a:t>Julie’s marginal product of effort is 1/5 tax returns per unit of effort.</a:t>
            </a:r>
          </a:p>
          <a:p>
            <a:pPr lvl="1"/>
            <a:r>
              <a:rPr lang="en-US" i="1" dirty="0" smtClean="0"/>
              <a:t>u</a:t>
            </a:r>
            <a:r>
              <a:rPr lang="en-US" dirty="0" smtClean="0"/>
              <a:t> is a mean-zero random variable.</a:t>
            </a:r>
          </a:p>
          <a:p>
            <a:pPr lvl="2"/>
            <a:r>
              <a:rPr lang="en-US" dirty="0" smtClean="0"/>
              <a:t>some returns are more difficult to prepare; for the same weekly effort, she sometimes prepares more and other times fewer returns.</a:t>
            </a:r>
          </a:p>
          <a:p>
            <a:r>
              <a:rPr lang="en-US" dirty="0" smtClean="0"/>
              <a:t>Value of Marginal Product of Effort</a:t>
            </a:r>
          </a:p>
          <a:p>
            <a:pPr lvl="1"/>
            <a:r>
              <a:rPr lang="en-US" dirty="0" smtClean="0"/>
              <a:t>client pays $125 for TaxCrafters to prepare a return.</a:t>
            </a:r>
          </a:p>
          <a:p>
            <a:pPr lvl="1"/>
            <a:r>
              <a:rPr lang="en-US" dirty="0" smtClean="0"/>
              <a:t>value of marginal product of Julie’s effort is $25 per unit.</a:t>
            </a:r>
          </a:p>
          <a:p>
            <a:pPr marL="365760" lvl="1" indent="0"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i="1" dirty="0" smtClean="0"/>
              <a:t>VMP</a:t>
            </a:r>
            <a:r>
              <a:rPr lang="en-US" i="1" baseline="-25000" dirty="0" smtClean="0"/>
              <a:t>e</a:t>
            </a:r>
            <a:r>
              <a:rPr lang="en-US" dirty="0" smtClean="0"/>
              <a:t> = </a:t>
            </a:r>
            <a:r>
              <a:rPr lang="en-US" i="1" dirty="0" smtClean="0"/>
              <a:t>p</a:t>
            </a:r>
            <a:r>
              <a:rPr lang="en-US" dirty="0" smtClean="0"/>
              <a:t> </a:t>
            </a:r>
            <a:r>
              <a:rPr lang="en-US" dirty="0"/>
              <a:t>× </a:t>
            </a:r>
            <a:r>
              <a:rPr lang="en-US" i="1" dirty="0" smtClean="0"/>
              <a:t>MP</a:t>
            </a:r>
            <a:r>
              <a:rPr lang="en-US" i="1" baseline="-25000" dirty="0" smtClean="0"/>
              <a:t>e</a:t>
            </a:r>
            <a:r>
              <a:rPr lang="en-US" dirty="0" smtClean="0"/>
              <a:t> = 125/5 = 25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Production Environment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Labor Economics: Principles in Practice, 2/e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2019 Oxford University Press</a:t>
            </a:r>
            <a:endParaRPr lang="en-US" dirty="0"/>
          </a:p>
        </p:txBody>
      </p:sp>
      <p:sp>
        <p:nvSpPr>
          <p:cNvPr id="11266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>
            <a:normAutofit/>
          </a:bodyPr>
          <a:lstStyle/>
          <a:p>
            <a:fld id="{EEDFA7B1-F61E-4079-B86F-59EF19993D94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Components of Compensation</a:t>
            </a:r>
          </a:p>
          <a:p>
            <a:pPr lvl="1"/>
            <a:r>
              <a:rPr lang="en-US" dirty="0" smtClean="0"/>
              <a:t>cash compensation is salary plus bonus.</a:t>
            </a:r>
          </a:p>
          <a:p>
            <a:pPr lvl="1"/>
            <a:r>
              <a:rPr lang="en-US" dirty="0" smtClean="0"/>
              <a:t>restricted stock options (must be held, not sold)</a:t>
            </a:r>
          </a:p>
          <a:p>
            <a:pPr lvl="2"/>
            <a:r>
              <a:rPr lang="en-US" dirty="0" smtClean="0"/>
              <a:t>option to buy </a:t>
            </a:r>
            <a:r>
              <a:rPr lang="en-US" i="1" dirty="0" smtClean="0"/>
              <a:t>n</a:t>
            </a:r>
            <a:r>
              <a:rPr lang="en-US" dirty="0" smtClean="0"/>
              <a:t> shares of stock at price </a:t>
            </a:r>
            <a:r>
              <a:rPr lang="en-US" i="1" dirty="0" smtClean="0"/>
              <a:t>p</a:t>
            </a:r>
            <a:r>
              <a:rPr lang="en-US" i="1" baseline="30000" dirty="0" smtClean="0"/>
              <a:t>e</a:t>
            </a:r>
            <a:r>
              <a:rPr lang="en-US" dirty="0" smtClean="0"/>
              <a:t> (after a vesting period)</a:t>
            </a:r>
          </a:p>
          <a:p>
            <a:pPr lvl="2"/>
            <a:r>
              <a:rPr lang="en-US" dirty="0" smtClean="0"/>
              <a:t>increasing the firm’s market value richly rewards the holder of the stock options.</a:t>
            </a:r>
          </a:p>
          <a:p>
            <a:pPr lvl="1"/>
            <a:r>
              <a:rPr lang="en-US" dirty="0" smtClean="0"/>
              <a:t>grants of restricted stock (must be held, not sold)</a:t>
            </a:r>
          </a:p>
          <a:p>
            <a:r>
              <a:rPr lang="en-US" dirty="0" smtClean="0"/>
              <a:t>When to Value Stock Options</a:t>
            </a:r>
          </a:p>
          <a:p>
            <a:pPr lvl="1"/>
            <a:r>
              <a:rPr lang="en-US" dirty="0" smtClean="0"/>
              <a:t>business magazines used to value stock options when they were exercised.</a:t>
            </a:r>
          </a:p>
          <a:p>
            <a:pPr lvl="2"/>
            <a:r>
              <a:rPr lang="en-US" dirty="0" smtClean="0"/>
              <a:t>CEO accumulates options over years and exercises them all at once.</a:t>
            </a:r>
          </a:p>
          <a:p>
            <a:pPr lvl="3"/>
            <a:r>
              <a:rPr lang="en-US" dirty="0" smtClean="0"/>
              <a:t>e.g., Oracle’s Larry Ellison gained $544 million by exercising stock options in 2008.</a:t>
            </a:r>
          </a:p>
          <a:p>
            <a:pPr lvl="1"/>
            <a:r>
              <a:rPr lang="en-US" dirty="0" smtClean="0"/>
              <a:t>stock options could be valued (as an asset) when issued.</a:t>
            </a:r>
          </a:p>
          <a:p>
            <a:pPr lvl="2"/>
            <a:r>
              <a:rPr lang="en-US" dirty="0" smtClean="0"/>
              <a:t>Black-Scholes options-pricing formula</a:t>
            </a:r>
          </a:p>
          <a:p>
            <a:pPr lvl="3"/>
            <a:r>
              <a:rPr lang="en-US" dirty="0" smtClean="0"/>
              <a:t>e.g., value of Ellison’s grants of stock options in 2008 was $72 million.</a:t>
            </a:r>
          </a:p>
          <a:p>
            <a:pPr lvl="1"/>
            <a:r>
              <a:rPr lang="en-US" dirty="0" smtClean="0"/>
              <a:t>difference is essentially the difference between the amount a lottery winner gets and the value of a lottery ticket.</a:t>
            </a:r>
          </a:p>
          <a:p>
            <a:pPr lvl="2"/>
            <a:r>
              <a:rPr lang="en-US" dirty="0" smtClean="0"/>
              <a:t>including the gains when exercised emphasizes winners in a stock-price lottery.</a:t>
            </a: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Stock Options and Total Compensation</a:t>
            </a:r>
          </a:p>
        </p:txBody>
      </p:sp>
    </p:spTree>
    <p:extLst>
      <p:ext uri="{BB962C8B-B14F-4D97-AF65-F5344CB8AC3E}">
        <p14:creationId xmlns:p14="http://schemas.microsoft.com/office/powerpoint/2010/main" val="1439212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Labor Economics: Principles in Practice, 2/e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2019 Oxford University Press</a:t>
            </a:r>
            <a:endParaRPr lang="en-US" dirty="0"/>
          </a:p>
        </p:txBody>
      </p:sp>
      <p:sp>
        <p:nvSpPr>
          <p:cNvPr id="11266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>
            <a:normAutofit/>
          </a:bodyPr>
          <a:lstStyle/>
          <a:p>
            <a:fld id="{EEDFA7B1-F61E-4079-B86F-59EF19993D94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Compensation Links Bonuses to Firm Performance.</a:t>
            </a:r>
          </a:p>
          <a:p>
            <a:pPr lvl="1"/>
            <a:r>
              <a:rPr lang="en-US" dirty="0" smtClean="0"/>
              <a:t>minimum bonus for reaching a performance standard, plus</a:t>
            </a:r>
          </a:p>
          <a:p>
            <a:pPr lvl="1"/>
            <a:r>
              <a:rPr lang="en-US" dirty="0" smtClean="0"/>
              <a:t>bigger bonus for better performance in the incentive zone.</a:t>
            </a:r>
          </a:p>
          <a:p>
            <a:r>
              <a:rPr lang="en-US" dirty="0" smtClean="0"/>
              <a:t>Restricted Stock Options and Stock Grants</a:t>
            </a:r>
          </a:p>
          <a:p>
            <a:pPr lvl="1"/>
            <a:r>
              <a:rPr lang="en-US" dirty="0" smtClean="0"/>
              <a:t>reward the CEO for increasing the value of the firm.</a:t>
            </a:r>
          </a:p>
          <a:p>
            <a:r>
              <a:rPr lang="en-US" dirty="0" smtClean="0"/>
              <a:t>Cash Compensation Is Weakly Linked to Firm Performance (Jensen and Murphy 1990).</a:t>
            </a:r>
          </a:p>
          <a:p>
            <a:pPr lvl="1"/>
            <a:r>
              <a:rPr lang="en-US" dirty="0" smtClean="0"/>
              <a:t>relationship is stronger if we include stock options and stock grants in compensation.</a:t>
            </a:r>
          </a:p>
          <a:p>
            <a:pPr lvl="1"/>
            <a:r>
              <a:rPr lang="en-US" dirty="0" smtClean="0"/>
              <a:t>still too small to generate meaningful incentives.</a:t>
            </a:r>
          </a:p>
          <a:p>
            <a:pPr lvl="1"/>
            <a:r>
              <a:rPr lang="en-US" dirty="0" smtClean="0"/>
              <a:t>including the change in the value of stock holdings strengthens the relationship and provides more meaningful incentives.</a:t>
            </a: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dirty="0" smtClean="0"/>
              <a:t>Sensitivity of CEO Pay to Performance</a:t>
            </a:r>
          </a:p>
        </p:txBody>
      </p:sp>
    </p:spTree>
    <p:extLst>
      <p:ext uri="{BB962C8B-B14F-4D97-AF65-F5344CB8AC3E}">
        <p14:creationId xmlns:p14="http://schemas.microsoft.com/office/powerpoint/2010/main" val="555809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Cash Compensation with a Bonus</a:t>
            </a:r>
          </a:p>
        </p:txBody>
      </p:sp>
      <p:sp>
        <p:nvSpPr>
          <p:cNvPr id="2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38B17E6D-852B-4D99-BB9B-F0F6E8C9CF8E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TaxCrafters CEO Kevin has a base salary of $1 million. He pockets a $500,000 minimum bonus if </a:t>
            </a:r>
            <a:r>
              <a:rPr lang="en-US" dirty="0" smtClean="0"/>
              <a:t>TaxCrafters</a:t>
            </a:r>
            <a:r>
              <a:rPr lang="en-US" dirty="0"/>
              <a:t>’ performance reaches </a:t>
            </a:r>
            <a:r>
              <a:rPr lang="en-US" i="1" dirty="0"/>
              <a:t>y</a:t>
            </a:r>
            <a:r>
              <a:rPr lang="en-US" i="1" baseline="-25000" dirty="0"/>
              <a:t>l</a:t>
            </a:r>
            <a:r>
              <a:rPr lang="en-US" dirty="0"/>
              <a:t>. In the incentive zone between </a:t>
            </a:r>
            <a:r>
              <a:rPr lang="en-US" i="1" dirty="0"/>
              <a:t>y</a:t>
            </a:r>
            <a:r>
              <a:rPr lang="en-US" i="1" baseline="-25000" dirty="0"/>
              <a:t>l</a:t>
            </a:r>
            <a:r>
              <a:rPr lang="en-US" i="1" dirty="0"/>
              <a:t> </a:t>
            </a:r>
            <a:r>
              <a:rPr lang="en-US" dirty="0"/>
              <a:t>and </a:t>
            </a:r>
            <a:r>
              <a:rPr lang="en-US" i="1" dirty="0"/>
              <a:t>y</a:t>
            </a:r>
            <a:r>
              <a:rPr lang="en-US" i="1" baseline="-25000" dirty="0"/>
              <a:t>h</a:t>
            </a:r>
            <a:r>
              <a:rPr lang="en-US" dirty="0"/>
              <a:t>, his bonus increases with performance. Kevin’s bonus is capped at $2 million, so his cash compensation cannot exceed $3 </a:t>
            </a:r>
            <a:r>
              <a:rPr lang="en-US" dirty="0" smtClean="0"/>
              <a:t>million/year</a:t>
            </a:r>
            <a:r>
              <a:rPr lang="en-US" dirty="0"/>
              <a:t>. </a:t>
            </a:r>
          </a:p>
          <a:p>
            <a:pPr>
              <a:lnSpc>
                <a:spcPct val="120000"/>
              </a:lnSpc>
            </a:pPr>
            <a:r>
              <a:rPr lang="en-US" dirty="0"/>
              <a:t>The typical CEO bonus plan includes a minimum performance standard </a:t>
            </a:r>
            <a:r>
              <a:rPr lang="en-US" i="1" dirty="0"/>
              <a:t>y</a:t>
            </a:r>
            <a:r>
              <a:rPr lang="en-US" i="1" baseline="-25000" dirty="0"/>
              <a:t>l</a:t>
            </a:r>
            <a:r>
              <a:rPr lang="en-US" dirty="0"/>
              <a:t> to receive the minimum bonus, a link </a:t>
            </a:r>
            <a:r>
              <a:rPr lang="en-US" dirty="0" smtClean="0"/>
              <a:t>between </a:t>
            </a:r>
            <a:r>
              <a:rPr lang="en-US" dirty="0"/>
              <a:t>the size of the bonus and the </a:t>
            </a:r>
            <a:r>
              <a:rPr lang="en-US" dirty="0" smtClean="0"/>
              <a:t>performance </a:t>
            </a:r>
            <a:r>
              <a:rPr lang="en-US" dirty="0"/>
              <a:t>measure, and a cap on the size of the bonus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2019 Oxford University Press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Labor Economics: Principles in Practice, 2/e</a:t>
            </a:r>
            <a:endParaRPr lang="en-US" dirty="0"/>
          </a:p>
        </p:txBody>
      </p:sp>
      <p:pic>
        <p:nvPicPr>
          <p:cNvPr id="4" name="Picture Placeholder 3" descr="Figure-11-11.pdf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</p:spTree>
    <p:extLst>
      <p:ext uri="{BB962C8B-B14F-4D97-AF65-F5344CB8AC3E}">
        <p14:creationId xmlns:p14="http://schemas.microsoft.com/office/powerpoint/2010/main" val="226763246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Labor Economics: Principles in Practice, 2/e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2019 Oxford University Press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2AC53DF-4216-466D-99A7-94400E6C2A25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mtClean="0"/>
              <a:t>Fleecing the Stockholders</a:t>
            </a:r>
          </a:p>
          <a:p>
            <a:pPr lvl="1"/>
            <a:r>
              <a:rPr lang="en-US" smtClean="0"/>
              <a:t>CEO leverages his cozy relationship with the board to use the corporate jet for personal travel.</a:t>
            </a:r>
          </a:p>
          <a:p>
            <a:r>
              <a:rPr lang="en-US" smtClean="0"/>
              <a:t>Use of the Corporate Jet as a Job Attribute</a:t>
            </a:r>
          </a:p>
          <a:p>
            <a:pPr lvl="1"/>
            <a:r>
              <a:rPr lang="en-US" smtClean="0"/>
              <a:t>applying compensating wage differentials, we predict that access to the corporate jet lowers CEO compensation.</a:t>
            </a:r>
          </a:p>
          <a:p>
            <a:pPr lvl="2"/>
            <a:r>
              <a:rPr lang="en-US" smtClean="0"/>
              <a:t>e.g., Apple gave Steve Jobs a jet, and Apple paid Jobs $1 annually after that.</a:t>
            </a:r>
          </a:p>
          <a:p>
            <a:r>
              <a:rPr lang="en-US" smtClean="0"/>
              <a:t>Productive Benefit</a:t>
            </a:r>
          </a:p>
          <a:p>
            <a:pPr lvl="1"/>
            <a:r>
              <a:rPr lang="en-US" smtClean="0"/>
              <a:t>or even personal use of the corporate jet could increase the CEO’s job performance (as a time saver).</a:t>
            </a:r>
          </a:p>
          <a:p>
            <a:r>
              <a:rPr lang="en-US" smtClean="0"/>
              <a:t>Yermack’s (2006) Evidence</a:t>
            </a:r>
          </a:p>
          <a:p>
            <a:pPr lvl="1"/>
            <a:r>
              <a:rPr lang="en-US" smtClean="0"/>
              <a:t>when a corporation announces its first corp. jet perk, its stock price drops 1.65%, which is huge.</a:t>
            </a:r>
          </a:p>
          <a:p>
            <a:pPr lvl="1"/>
            <a:r>
              <a:rPr lang="en-US" smtClean="0"/>
              <a:t>investors treat personal use of the corporate jet as evidence that the board is ineffective in reigning in corporate excess.</a:t>
            </a:r>
          </a:p>
          <a:p>
            <a:pPr lvl="2"/>
            <a:r>
              <a:rPr lang="en-US" smtClean="0"/>
              <a:t>it’s not protecting the stockholders’ interest.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 smtClean="0"/>
              <a:t>Application: Personal Use of the Corporate Jet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832576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Profit sharing suffers from weak incentives: the 1/</a:t>
            </a:r>
            <a:r>
              <a:rPr lang="en-US" i="1" dirty="0" smtClean="0"/>
              <a:t>N</a:t>
            </a:r>
            <a:r>
              <a:rPr lang="en-US" dirty="0" smtClean="0"/>
              <a:t> problem.</a:t>
            </a:r>
          </a:p>
          <a:p>
            <a:r>
              <a:rPr lang="en-US" dirty="0" smtClean="0"/>
              <a:t>Personal performance pay trades off performance with risk, measurement costs, and reduced quality.</a:t>
            </a:r>
          </a:p>
          <a:p>
            <a:r>
              <a:rPr lang="en-US" dirty="0"/>
              <a:t>Relative performance </a:t>
            </a:r>
            <a:r>
              <a:rPr lang="en-US"/>
              <a:t>pay </a:t>
            </a:r>
            <a:r>
              <a:rPr lang="en-US" smtClean="0"/>
              <a:t>cuts risk </a:t>
            </a:r>
            <a:r>
              <a:rPr lang="en-US" dirty="0"/>
              <a:t>from common </a:t>
            </a:r>
            <a:r>
              <a:rPr lang="en-US" dirty="0" smtClean="0"/>
              <a:t>shocks, adds </a:t>
            </a:r>
            <a:r>
              <a:rPr lang="en-US" dirty="0"/>
              <a:t>risk from </a:t>
            </a:r>
            <a:r>
              <a:rPr lang="en-US" dirty="0" smtClean="0"/>
              <a:t>coworker performance, and encourages </a:t>
            </a:r>
            <a:r>
              <a:rPr lang="en-US" dirty="0"/>
              <a:t>sabotage of coworkers.</a:t>
            </a:r>
          </a:p>
          <a:p>
            <a:r>
              <a:rPr lang="en-US" dirty="0" smtClean="0"/>
              <a:t>Paying an efficiency wage can raise effort, but it can be costly.</a:t>
            </a:r>
          </a:p>
          <a:p>
            <a:r>
              <a:rPr lang="en-US" dirty="0" smtClean="0"/>
              <a:t>Back-loading pay promotes worker effort and good behavior.</a:t>
            </a:r>
          </a:p>
          <a:p>
            <a:pPr lvl="1"/>
            <a:r>
              <a:rPr lang="en-US" dirty="0" smtClean="0"/>
              <a:t>it also explains why mandatory retirement was common.</a:t>
            </a:r>
          </a:p>
          <a:p>
            <a:r>
              <a:rPr lang="en-US" dirty="0" smtClean="0"/>
              <a:t>Superstars and contests help explain why CEO pay is so high.</a:t>
            </a:r>
          </a:p>
          <a:p>
            <a:pPr lvl="1"/>
            <a:r>
              <a:rPr lang="en-US" dirty="0" smtClean="0"/>
              <a:t>CEO compensation is related to firm size and performance.</a:t>
            </a:r>
          </a:p>
          <a:p>
            <a:pPr lvl="1"/>
            <a:r>
              <a:rPr lang="en-US" dirty="0" smtClean="0"/>
              <a:t>cash compensation is not sensitive enough to firm performance to provide meaningful incentives, but the incentives are stronger if we include gains from stock options and stock holdings.</a:t>
            </a:r>
          </a:p>
          <a:p>
            <a:r>
              <a:rPr lang="en-US" dirty="0" smtClean="0"/>
              <a:t>Next Up</a:t>
            </a:r>
          </a:p>
          <a:p>
            <a:pPr lvl="1"/>
            <a:r>
              <a:rPr lang="en-US" dirty="0" smtClean="0"/>
              <a:t>unemployment</a:t>
            </a:r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Take Away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5B5EF2-113D-4078-A8AA-D6426D9AFC54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© 2019 Oxford University Press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Labor Economics: Principles in Practice, 2/e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Labor Economics: Principles in Practice, 2/e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2019 Oxford University Press</a:t>
            </a:r>
            <a:endParaRPr lang="en-US" dirty="0"/>
          </a:p>
        </p:txBody>
      </p:sp>
      <p:sp>
        <p:nvSpPr>
          <p:cNvPr id="5122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>
            <a:normAutofit/>
          </a:bodyPr>
          <a:lstStyle/>
          <a:p>
            <a:fld id="{321042F2-33D4-4786-9EC5-C9ECBB0C54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Effort Is Costly.</a:t>
            </a:r>
          </a:p>
          <a:p>
            <a:pPr lvl="1"/>
            <a:r>
              <a:rPr lang="en-US" dirty="0" smtClean="0"/>
              <a:t>working hard is physically and mentally draining, or it gets you so wired that you can’t relax at the end of the day.</a:t>
            </a:r>
          </a:p>
          <a:p>
            <a:pPr lvl="1"/>
            <a:r>
              <a:rPr lang="en-US" i="1" dirty="0" smtClean="0"/>
              <a:t>C</a:t>
            </a:r>
            <a:r>
              <a:rPr lang="en-US" dirty="0" smtClean="0"/>
              <a:t>(</a:t>
            </a:r>
            <a:r>
              <a:rPr lang="en-US" i="1" dirty="0" smtClean="0"/>
              <a:t>e</a:t>
            </a:r>
            <a:r>
              <a:rPr lang="en-US" dirty="0" smtClean="0"/>
              <a:t>) measures these implicit costs of effort.</a:t>
            </a:r>
          </a:p>
          <a:p>
            <a:pPr lvl="1"/>
            <a:r>
              <a:rPr lang="en-US" dirty="0" smtClean="0"/>
              <a:t>marginal cost of effort </a:t>
            </a:r>
            <a:r>
              <a:rPr lang="en-US" i="1" dirty="0" smtClean="0"/>
              <a:t>MC</a:t>
            </a:r>
            <a:r>
              <a:rPr lang="en-US" dirty="0" smtClean="0"/>
              <a:t>(</a:t>
            </a:r>
            <a:r>
              <a:rPr lang="en-US" i="1" dirty="0" smtClean="0"/>
              <a:t>e</a:t>
            </a:r>
            <a:r>
              <a:rPr lang="en-US" dirty="0" smtClean="0"/>
              <a:t>) increases with effort.</a:t>
            </a:r>
          </a:p>
          <a:p>
            <a:pPr lvl="2"/>
            <a:r>
              <a:rPr lang="en-US" dirty="0" smtClean="0"/>
              <a:t>Julie, Katie, and the other tax preparers don’t mind working a little harder if they’re not doing much.</a:t>
            </a:r>
          </a:p>
          <a:p>
            <a:pPr lvl="2"/>
            <a:r>
              <a:rPr lang="en-US" dirty="0" smtClean="0"/>
              <a:t>putting in a little more effort can be exhausting or depressing if they’re already working a grueling schedule.</a:t>
            </a:r>
          </a:p>
          <a:p>
            <a:r>
              <a:rPr lang="en-US" dirty="0" smtClean="0"/>
              <a:t>Efficient Effort</a:t>
            </a:r>
          </a:p>
          <a:p>
            <a:pPr lvl="1"/>
            <a:r>
              <a:rPr lang="en-US" dirty="0" smtClean="0"/>
              <a:t>efficient effort </a:t>
            </a:r>
            <a:r>
              <a:rPr lang="en-US" i="1" dirty="0"/>
              <a:t>ê</a:t>
            </a:r>
            <a:r>
              <a:rPr lang="en-US" dirty="0" smtClean="0"/>
              <a:t> equates </a:t>
            </a:r>
            <a:r>
              <a:rPr lang="en-US" i="1" dirty="0" smtClean="0"/>
              <a:t>VMP</a:t>
            </a:r>
            <a:r>
              <a:rPr lang="en-US" dirty="0" smtClean="0"/>
              <a:t> of effort to the </a:t>
            </a:r>
            <a:r>
              <a:rPr lang="en-US" i="1" dirty="0" smtClean="0"/>
              <a:t>MC</a:t>
            </a:r>
            <a:r>
              <a:rPr lang="en-US" dirty="0" smtClean="0"/>
              <a:t> of effort.</a:t>
            </a:r>
          </a:p>
          <a:p>
            <a:pPr marL="880110" lvl="1" indent="-514350">
              <a:buNone/>
            </a:pPr>
            <a:r>
              <a:rPr lang="en-US" dirty="0"/>
              <a:t>				</a:t>
            </a:r>
            <a:r>
              <a:rPr lang="en-US" i="1" dirty="0" smtClean="0"/>
              <a:t>VMP</a:t>
            </a:r>
            <a:r>
              <a:rPr lang="en-US" i="1" baseline="-25000" dirty="0" smtClean="0"/>
              <a:t>e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i="1" dirty="0"/>
              <a:t>MC</a:t>
            </a:r>
            <a:r>
              <a:rPr lang="en-US" dirty="0"/>
              <a:t>(</a:t>
            </a:r>
            <a:r>
              <a:rPr lang="en-US" i="1" dirty="0"/>
              <a:t>e</a:t>
            </a:r>
            <a:r>
              <a:rPr lang="en-US" dirty="0"/>
              <a:t>)</a:t>
            </a:r>
          </a:p>
          <a:p>
            <a:pPr marL="880110" lvl="1" indent="-514350">
              <a:buNone/>
            </a:pPr>
            <a:r>
              <a:rPr lang="en-US" dirty="0"/>
              <a:t>				    </a:t>
            </a:r>
            <a:r>
              <a:rPr lang="en-US" dirty="0" smtClean="0"/>
              <a:t>25 </a:t>
            </a:r>
            <a:r>
              <a:rPr lang="en-US" dirty="0"/>
              <a:t>= </a:t>
            </a:r>
            <a:r>
              <a:rPr lang="en-US" i="1" dirty="0"/>
              <a:t>MC</a:t>
            </a:r>
            <a:r>
              <a:rPr lang="en-US" dirty="0"/>
              <a:t>(</a:t>
            </a:r>
            <a:r>
              <a:rPr lang="en-US" i="1" dirty="0"/>
              <a:t>e</a:t>
            </a:r>
            <a:r>
              <a:rPr lang="en-US" dirty="0"/>
              <a:t>)</a:t>
            </a:r>
            <a:endParaRPr lang="en-US" dirty="0" smtClean="0"/>
          </a:p>
          <a:p>
            <a:pPr lvl="2"/>
            <a:r>
              <a:rPr lang="en-US" dirty="0" smtClean="0"/>
              <a:t>in this case, </a:t>
            </a:r>
            <a:r>
              <a:rPr lang="en-US" i="1" dirty="0" smtClean="0"/>
              <a:t>ê</a:t>
            </a:r>
            <a:r>
              <a:rPr lang="en-US" dirty="0" smtClean="0"/>
              <a:t>=100.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Efficient Effort</a:t>
            </a:r>
          </a:p>
        </p:txBody>
      </p:sp>
    </p:spTree>
    <p:extLst>
      <p:ext uri="{BB962C8B-B14F-4D97-AF65-F5344CB8AC3E}">
        <p14:creationId xmlns:p14="http://schemas.microsoft.com/office/powerpoint/2010/main" val="3778377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Efficient Level of Effort</a:t>
            </a:r>
          </a:p>
        </p:txBody>
      </p:sp>
      <p:sp>
        <p:nvSpPr>
          <p:cNvPr id="2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38B17E6D-852B-4D99-BB9B-F0F6E8C9CF8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The marginal product of effort is 1/5, and the price of the product is </a:t>
            </a:r>
            <a:r>
              <a:rPr lang="en-US" i="1" dirty="0" smtClean="0"/>
              <a:t>p</a:t>
            </a:r>
            <a:r>
              <a:rPr lang="en-US" dirty="0" smtClean="0"/>
              <a:t>=125</a:t>
            </a:r>
            <a:r>
              <a:rPr lang="en-US" dirty="0"/>
              <a:t>, so the value of the marginal product of effort is $25 (= $125 ÷ 5</a:t>
            </a:r>
            <a:r>
              <a:rPr lang="en-US" dirty="0" smtClean="0"/>
              <a:t>)/unit </a:t>
            </a:r>
            <a:r>
              <a:rPr lang="en-US" dirty="0"/>
              <a:t>of effort. </a:t>
            </a:r>
            <a:r>
              <a:rPr lang="en-US" i="1" dirty="0" smtClean="0"/>
              <a:t>MC(e)</a:t>
            </a:r>
            <a:r>
              <a:rPr lang="en-US" dirty="0" smtClean="0"/>
              <a:t> </a:t>
            </a:r>
            <a:r>
              <a:rPr lang="en-US" dirty="0"/>
              <a:t>is the marginal-cost-of</a:t>
            </a:r>
            <a:r>
              <a:rPr lang="en-US" dirty="0" smtClean="0"/>
              <a:t>-effort </a:t>
            </a:r>
            <a:r>
              <a:rPr lang="en-US" dirty="0"/>
              <a:t>curve. </a:t>
            </a:r>
          </a:p>
          <a:p>
            <a:pPr>
              <a:lnSpc>
                <a:spcPct val="110000"/>
              </a:lnSpc>
            </a:pPr>
            <a:r>
              <a:rPr lang="en-US" dirty="0"/>
              <a:t>The efficient level of effort </a:t>
            </a:r>
            <a:r>
              <a:rPr lang="en-US" i="1" dirty="0" smtClean="0"/>
              <a:t>ê</a:t>
            </a:r>
            <a:r>
              <a:rPr lang="en-US" dirty="0" smtClean="0"/>
              <a:t> </a:t>
            </a:r>
            <a:r>
              <a:rPr lang="en-US" dirty="0"/>
              <a:t>equates the value of the marginal product of effort with the marginal cost of effort. The intersection of the horizontal </a:t>
            </a:r>
            <a:r>
              <a:rPr lang="en-US" i="1" dirty="0"/>
              <a:t>VMP</a:t>
            </a:r>
            <a:r>
              <a:rPr lang="en-US" i="1" baseline="-25000" dirty="0"/>
              <a:t>e</a:t>
            </a:r>
            <a:r>
              <a:rPr lang="en-US" i="1" dirty="0"/>
              <a:t> </a:t>
            </a:r>
            <a:r>
              <a:rPr lang="en-US" dirty="0"/>
              <a:t>line with the upward-sloping </a:t>
            </a:r>
            <a:r>
              <a:rPr lang="en-US" i="1" dirty="0"/>
              <a:t>MC(e)</a:t>
            </a:r>
            <a:r>
              <a:rPr lang="en-US" dirty="0"/>
              <a:t> curve at </a:t>
            </a:r>
            <a:r>
              <a:rPr lang="en-US" i="1" dirty="0"/>
              <a:t>ê</a:t>
            </a:r>
            <a:r>
              <a:rPr lang="en-US" dirty="0" smtClean="0"/>
              <a:t>=100 </a:t>
            </a:r>
            <a:r>
              <a:rPr lang="en-US" dirty="0"/>
              <a:t>reveals that the efficient level of effort in this case is 100 </a:t>
            </a:r>
            <a:r>
              <a:rPr lang="en-US" dirty="0" smtClean="0"/>
              <a:t>units/week.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2019 Oxford University Press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Labor Economics: Principles in Practice, 2/e</a:t>
            </a:r>
            <a:endParaRPr lang="en-US" dirty="0"/>
          </a:p>
        </p:txBody>
      </p:sp>
      <p:pic>
        <p:nvPicPr>
          <p:cNvPr id="6" name="Picture Placeholder 5" descr="Figure-11-1.pdf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Labor Economics: Principles in Practice, 2/e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2019 Oxford University Press</a:t>
            </a:r>
            <a:endParaRPr lang="en-US" dirty="0"/>
          </a:p>
        </p:txBody>
      </p:sp>
      <p:sp>
        <p:nvSpPr>
          <p:cNvPr id="5122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>
            <a:normAutofit/>
          </a:bodyPr>
          <a:lstStyle/>
          <a:p>
            <a:fld id="{321042F2-33D4-4786-9EC5-C9ECBB0C54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Self-Employed Julie Has the Right Incentives.</a:t>
            </a:r>
          </a:p>
          <a:p>
            <a:pPr lvl="1"/>
            <a:r>
              <a:rPr lang="en-US" dirty="0" smtClean="0"/>
              <a:t>extra unit of effort lifts her self-employment income by $25.</a:t>
            </a:r>
          </a:p>
          <a:p>
            <a:pPr lvl="1"/>
            <a:r>
              <a:rPr lang="en-US" dirty="0" smtClean="0"/>
              <a:t>she also bears the full cost of the extra effort.</a:t>
            </a:r>
          </a:p>
          <a:p>
            <a:pPr lvl="1"/>
            <a:r>
              <a:rPr lang="en-US" dirty="0" smtClean="0"/>
              <a:t>self-employed Julie gives </a:t>
            </a:r>
            <a:r>
              <a:rPr lang="en-US" i="1" dirty="0" smtClean="0"/>
              <a:t>ê</a:t>
            </a:r>
            <a:r>
              <a:rPr lang="en-US" dirty="0" smtClean="0"/>
              <a:t>=100 units of effort per week.</a:t>
            </a:r>
          </a:p>
          <a:p>
            <a:r>
              <a:rPr lang="en-US" dirty="0" smtClean="0"/>
              <a:t>Incentives Are the Great Advantage of Self-Employment.</a:t>
            </a:r>
          </a:p>
          <a:p>
            <a:pPr lvl="1"/>
            <a:r>
              <a:rPr lang="en-US" dirty="0" smtClean="0"/>
              <a:t>let’s explore the advantages and disadvantages of other forms of compensation.</a:t>
            </a:r>
          </a:p>
          <a:p>
            <a:pPr lvl="1"/>
            <a:r>
              <a:rPr lang="en-US" dirty="0" smtClean="0"/>
              <a:t>then we’ll specify the main disadvantage of self-employment.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Self-Employment</a:t>
            </a:r>
          </a:p>
        </p:txBody>
      </p:sp>
    </p:spTree>
    <p:extLst>
      <p:ext uri="{BB962C8B-B14F-4D97-AF65-F5344CB8AC3E}">
        <p14:creationId xmlns:p14="http://schemas.microsoft.com/office/powerpoint/2010/main" val="640550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Labor Economics: Principles in Practice, 2/e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2019 Oxford University Press</a:t>
            </a:r>
            <a:endParaRPr lang="en-US" dirty="0"/>
          </a:p>
        </p:txBody>
      </p:sp>
      <p:sp>
        <p:nvSpPr>
          <p:cNvPr id="5122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>
            <a:normAutofit/>
          </a:bodyPr>
          <a:lstStyle/>
          <a:p>
            <a:fld id="{321042F2-33D4-4786-9EC5-C9ECBB0C54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Two-Person Partnership</a:t>
            </a:r>
          </a:p>
          <a:p>
            <a:pPr lvl="1"/>
            <a:r>
              <a:rPr lang="en-US" dirty="0" smtClean="0"/>
              <a:t>production is a random function of the efforts of Julie </a:t>
            </a:r>
            <a:r>
              <a:rPr lang="en-US" i="1" dirty="0" smtClean="0"/>
              <a:t>j</a:t>
            </a:r>
            <a:r>
              <a:rPr lang="en-US" dirty="0" smtClean="0"/>
              <a:t> and Katie </a:t>
            </a:r>
            <a:r>
              <a:rPr lang="en-US" i="1" dirty="0" smtClean="0"/>
              <a:t>k</a:t>
            </a:r>
            <a:r>
              <a:rPr lang="en-US" dirty="0" smtClean="0"/>
              <a:t>.</a:t>
            </a:r>
          </a:p>
          <a:p>
            <a:pPr marL="685800" lvl="2" indent="0">
              <a:buNone/>
            </a:pPr>
            <a:r>
              <a:rPr lang="en-US" dirty="0" smtClean="0"/>
              <a:t>			</a:t>
            </a:r>
            <a:r>
              <a:rPr lang="en-US" i="1" dirty="0" smtClean="0"/>
              <a:t>q</a:t>
            </a:r>
            <a:r>
              <a:rPr lang="en-US" dirty="0" smtClean="0"/>
              <a:t> =(</a:t>
            </a:r>
            <a:r>
              <a:rPr lang="en-US" i="1" dirty="0" smtClean="0"/>
              <a:t>e</a:t>
            </a:r>
            <a:r>
              <a:rPr lang="en-US" i="1" baseline="-25000" dirty="0" smtClean="0"/>
              <a:t>j</a:t>
            </a:r>
            <a:r>
              <a:rPr lang="en-US" dirty="0" smtClean="0"/>
              <a:t> + </a:t>
            </a:r>
            <a:r>
              <a:rPr lang="en-US" i="1" dirty="0" smtClean="0"/>
              <a:t>e</a:t>
            </a:r>
            <a:r>
              <a:rPr lang="en-US" i="1" baseline="-25000" dirty="0" smtClean="0"/>
              <a:t>k</a:t>
            </a:r>
            <a:r>
              <a:rPr lang="en-US" dirty="0" smtClean="0"/>
              <a:t>)/5 + </a:t>
            </a:r>
            <a:r>
              <a:rPr lang="en-US" i="1" dirty="0" smtClean="0"/>
              <a:t>u</a:t>
            </a:r>
            <a:endParaRPr lang="en-US" i="1" dirty="0"/>
          </a:p>
          <a:p>
            <a:pPr marL="685800" lvl="2" indent="0">
              <a:buNone/>
            </a:pPr>
            <a:r>
              <a:rPr lang="en-US" dirty="0" smtClean="0"/>
              <a:t>where </a:t>
            </a:r>
            <a:r>
              <a:rPr lang="en-US" i="1" dirty="0" smtClean="0"/>
              <a:t>u</a:t>
            </a:r>
            <a:r>
              <a:rPr lang="en-US" dirty="0" smtClean="0"/>
              <a:t> is a mean-zero random variable.</a:t>
            </a:r>
          </a:p>
          <a:p>
            <a:pPr lvl="2">
              <a:buFont typeface="Wingdings" charset="2"/>
              <a:buChar char="§"/>
            </a:pPr>
            <a:r>
              <a:rPr lang="en-US" dirty="0" smtClean="0"/>
              <a:t>without </a:t>
            </a:r>
            <a:r>
              <a:rPr lang="en-US" i="1" dirty="0" smtClean="0"/>
              <a:t>u</a:t>
            </a:r>
            <a:r>
              <a:rPr lang="en-US" dirty="0" smtClean="0"/>
              <a:t>, Julie could deduce Katie’s effort, and vice versa.</a:t>
            </a:r>
          </a:p>
          <a:p>
            <a:r>
              <a:rPr lang="en-US" dirty="0" smtClean="0"/>
              <a:t>Profit Sharing Divides Accounting Profit Among the Partners.</a:t>
            </a:r>
          </a:p>
          <a:p>
            <a:pPr lvl="1"/>
            <a:r>
              <a:rPr lang="en-US" dirty="0" smtClean="0"/>
              <a:t>accounting profit </a:t>
            </a:r>
            <a:r>
              <a:rPr lang="en-US" dirty="0" smtClean="0">
                <a:latin typeface="Symbol" charset="2"/>
                <a:cs typeface="Symbol" charset="2"/>
              </a:rPr>
              <a:t>p</a:t>
            </a:r>
            <a:r>
              <a:rPr lang="en-US" dirty="0" smtClean="0"/>
              <a:t> is revenue </a:t>
            </a:r>
            <a:r>
              <a:rPr lang="en-US" i="1" dirty="0" smtClean="0"/>
              <a:t>pq</a:t>
            </a:r>
            <a:r>
              <a:rPr lang="en-US" dirty="0" smtClean="0"/>
              <a:t> minus accounting costs </a:t>
            </a:r>
            <a:r>
              <a:rPr lang="en-US" i="1" dirty="0" smtClean="0"/>
              <a:t>c</a:t>
            </a:r>
            <a:r>
              <a:rPr lang="en-US" dirty="0" smtClean="0"/>
              <a:t>.</a:t>
            </a:r>
          </a:p>
          <a:p>
            <a:pPr lvl="1">
              <a:buNone/>
            </a:pPr>
            <a:r>
              <a:rPr lang="en-US" dirty="0" smtClean="0">
                <a:latin typeface="Symbol" pitchFamily="18" charset="2"/>
              </a:rPr>
              <a:t>			  p</a:t>
            </a:r>
            <a:r>
              <a:rPr lang="en-US" dirty="0" smtClean="0"/>
              <a:t> = 125(</a:t>
            </a:r>
            <a:r>
              <a:rPr lang="en-US" i="1" dirty="0" smtClean="0"/>
              <a:t>e</a:t>
            </a:r>
            <a:r>
              <a:rPr lang="en-US" i="1" baseline="-25000" dirty="0" smtClean="0"/>
              <a:t>j</a:t>
            </a:r>
            <a:r>
              <a:rPr lang="en-US" dirty="0" smtClean="0"/>
              <a:t> + </a:t>
            </a:r>
            <a:r>
              <a:rPr lang="en-US" i="1" dirty="0" smtClean="0"/>
              <a:t>e</a:t>
            </a:r>
            <a:r>
              <a:rPr lang="en-US" i="1" baseline="-25000" dirty="0" smtClean="0"/>
              <a:t>k</a:t>
            </a:r>
            <a:r>
              <a:rPr lang="en-US" dirty="0" smtClean="0"/>
              <a:t>)/5 + 125</a:t>
            </a:r>
            <a:r>
              <a:rPr lang="en-US" i="1" dirty="0" smtClean="0"/>
              <a:t>u</a:t>
            </a:r>
            <a:r>
              <a:rPr lang="en-US" dirty="0" smtClean="0"/>
              <a:t> – </a:t>
            </a:r>
            <a:r>
              <a:rPr lang="en-US" i="1" dirty="0" smtClean="0"/>
              <a:t>c</a:t>
            </a:r>
          </a:p>
          <a:p>
            <a:pPr lvl="1">
              <a:buNone/>
            </a:pPr>
            <a:r>
              <a:rPr lang="en-US" dirty="0" smtClean="0"/>
              <a:t>			E</a:t>
            </a:r>
            <a:r>
              <a:rPr lang="en-US" dirty="0" smtClean="0">
                <a:latin typeface="Symbol" pitchFamily="18" charset="2"/>
              </a:rPr>
              <a:t>p</a:t>
            </a:r>
            <a:r>
              <a:rPr lang="en-US" dirty="0" smtClean="0"/>
              <a:t> = 25(</a:t>
            </a:r>
            <a:r>
              <a:rPr lang="en-US" i="1" dirty="0" smtClean="0"/>
              <a:t>e</a:t>
            </a:r>
            <a:r>
              <a:rPr lang="en-US" i="1" baseline="-25000" dirty="0" smtClean="0"/>
              <a:t>j</a:t>
            </a:r>
            <a:r>
              <a:rPr lang="en-US" dirty="0" smtClean="0"/>
              <a:t> + </a:t>
            </a:r>
            <a:r>
              <a:rPr lang="en-US" i="1" dirty="0" smtClean="0"/>
              <a:t>e</a:t>
            </a:r>
            <a:r>
              <a:rPr lang="en-US" i="1" baseline="-25000" dirty="0" smtClean="0"/>
              <a:t>k</a:t>
            </a:r>
            <a:r>
              <a:rPr lang="en-US" dirty="0" smtClean="0"/>
              <a:t>) – </a:t>
            </a:r>
            <a:r>
              <a:rPr lang="en-US" i="1" dirty="0" smtClean="0"/>
              <a:t>c</a:t>
            </a:r>
            <a:endParaRPr lang="en-US" i="1" dirty="0"/>
          </a:p>
          <a:p>
            <a:pPr lvl="1"/>
            <a:r>
              <a:rPr lang="en-US" dirty="0" smtClean="0"/>
              <a:t>so expected accounting profit </a:t>
            </a:r>
            <a:r>
              <a:rPr lang="en-US" dirty="0"/>
              <a:t>E</a:t>
            </a:r>
            <a:r>
              <a:rPr lang="en-US" dirty="0">
                <a:latin typeface="Symbol" pitchFamily="18" charset="2"/>
              </a:rPr>
              <a:t>p</a:t>
            </a:r>
            <a:r>
              <a:rPr lang="en-US" dirty="0" smtClean="0"/>
              <a:t> depends on the efforts of Julie and Katie.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Profit Sharing</a:t>
            </a:r>
          </a:p>
        </p:txBody>
      </p:sp>
    </p:spTree>
    <p:extLst>
      <p:ext uri="{BB962C8B-B14F-4D97-AF65-F5344CB8AC3E}">
        <p14:creationId xmlns:p14="http://schemas.microsoft.com/office/powerpoint/2010/main" val="2675134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Labor Economics: Principles in Practice, 2/e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2019 Oxford University Press</a:t>
            </a:r>
            <a:endParaRPr lang="en-US" dirty="0"/>
          </a:p>
        </p:txBody>
      </p:sp>
      <p:sp>
        <p:nvSpPr>
          <p:cNvPr id="5122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>
            <a:normAutofit/>
          </a:bodyPr>
          <a:lstStyle/>
          <a:p>
            <a:fld id="{321042F2-33D4-4786-9EC5-C9ECBB0C54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Effort Choice Equates Benefit and Cost at the Margin.</a:t>
            </a:r>
          </a:p>
          <a:p>
            <a:pPr lvl="1"/>
            <a:r>
              <a:rPr lang="en-US" dirty="0" smtClean="0"/>
              <a:t>Julie chooses effort </a:t>
            </a:r>
            <a:r>
              <a:rPr lang="en-US" i="1" dirty="0" smtClean="0"/>
              <a:t>e</a:t>
            </a:r>
            <a:r>
              <a:rPr lang="en-US" i="1" baseline="-25000" dirty="0" smtClean="0"/>
              <a:t>j</a:t>
            </a:r>
            <a:r>
              <a:rPr lang="en-US" dirty="0" smtClean="0"/>
              <a:t> to maximize her expected partner earnings net of her cost of effort.</a:t>
            </a:r>
          </a:p>
          <a:p>
            <a:pPr lvl="1">
              <a:buNone/>
            </a:pPr>
            <a:r>
              <a:rPr lang="en-US" dirty="0" smtClean="0"/>
              <a:t>			</a:t>
            </a:r>
            <a:r>
              <a:rPr lang="en-US" i="1" dirty="0" smtClean="0"/>
              <a:t>y</a:t>
            </a:r>
            <a:r>
              <a:rPr lang="en-US" i="1" baseline="-25000" dirty="0" smtClean="0"/>
              <a:t>j</a:t>
            </a:r>
            <a:r>
              <a:rPr lang="en-US" dirty="0" smtClean="0"/>
              <a:t> = .6 </a:t>
            </a:r>
            <a:r>
              <a:rPr lang="en-US" dirty="0"/>
              <a:t>× </a:t>
            </a:r>
            <a:r>
              <a:rPr lang="en-US" dirty="0" smtClean="0"/>
              <a:t>(25(</a:t>
            </a:r>
            <a:r>
              <a:rPr lang="en-US" i="1" dirty="0" smtClean="0"/>
              <a:t>e</a:t>
            </a:r>
            <a:r>
              <a:rPr lang="en-US" i="1" baseline="-25000" dirty="0" smtClean="0"/>
              <a:t>j </a:t>
            </a:r>
            <a:r>
              <a:rPr lang="en-US" dirty="0" smtClean="0"/>
              <a:t>+ </a:t>
            </a:r>
            <a:r>
              <a:rPr lang="en-US" i="1" dirty="0" smtClean="0"/>
              <a:t>e</a:t>
            </a:r>
            <a:r>
              <a:rPr lang="en-US" i="1" baseline="-25000" dirty="0" smtClean="0"/>
              <a:t>k</a:t>
            </a:r>
            <a:r>
              <a:rPr lang="en-US" dirty="0" smtClean="0"/>
              <a:t>) – </a:t>
            </a:r>
            <a:r>
              <a:rPr lang="en-US" i="1" dirty="0"/>
              <a:t>c</a:t>
            </a:r>
            <a:r>
              <a:rPr lang="en-US" dirty="0" smtClean="0"/>
              <a:t>) – </a:t>
            </a:r>
            <a:r>
              <a:rPr lang="en-US" i="1" dirty="0" smtClean="0"/>
              <a:t>C</a:t>
            </a:r>
            <a:r>
              <a:rPr lang="en-US" dirty="0" smtClean="0"/>
              <a:t>(</a:t>
            </a:r>
            <a:r>
              <a:rPr lang="en-US" i="1" dirty="0" smtClean="0"/>
              <a:t>e</a:t>
            </a:r>
            <a:r>
              <a:rPr lang="en-US" i="1" baseline="-25000" dirty="0" smtClean="0"/>
              <a:t>j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where Julie’s share of partner earnings is 60%.</a:t>
            </a:r>
          </a:p>
          <a:p>
            <a:pPr lvl="1"/>
            <a:r>
              <a:rPr lang="en-US" dirty="0" smtClean="0"/>
              <a:t>an extra unit of effort increases Julie’s partnership earnings by .6</a:t>
            </a:r>
            <a:r>
              <a:rPr lang="en-US" dirty="0"/>
              <a:t> × </a:t>
            </a:r>
            <a:r>
              <a:rPr lang="en-US" dirty="0" smtClean="0"/>
              <a:t>$25 = $15 per unit of effort.</a:t>
            </a:r>
          </a:p>
          <a:p>
            <a:pPr lvl="1"/>
            <a:r>
              <a:rPr lang="en-US" dirty="0" smtClean="0"/>
              <a:t>an extra unit of effort increases Julie’s cost of effort by </a:t>
            </a:r>
            <a:r>
              <a:rPr lang="en-US" i="1" dirty="0" smtClean="0"/>
              <a:t>MC</a:t>
            </a:r>
            <a:r>
              <a:rPr lang="en-US" dirty="0" smtClean="0"/>
              <a:t>(</a:t>
            </a:r>
            <a:r>
              <a:rPr lang="en-US" i="1" dirty="0"/>
              <a:t>e</a:t>
            </a:r>
            <a:r>
              <a:rPr lang="en-US" i="1" baseline="-25000" dirty="0"/>
              <a:t>j</a:t>
            </a:r>
            <a:r>
              <a:rPr lang="en-US" dirty="0" smtClean="0"/>
              <a:t>).</a:t>
            </a:r>
          </a:p>
          <a:p>
            <a:pPr lvl="1"/>
            <a:r>
              <a:rPr lang="en-US" dirty="0" smtClean="0"/>
              <a:t>she chooses effort such that 15 = </a:t>
            </a:r>
            <a:r>
              <a:rPr lang="en-US" i="1" dirty="0" smtClean="0"/>
              <a:t>MC</a:t>
            </a:r>
            <a:r>
              <a:rPr lang="en-US" dirty="0" smtClean="0"/>
              <a:t>(</a:t>
            </a:r>
            <a:r>
              <a:rPr lang="en-US" i="1" dirty="0"/>
              <a:t>e</a:t>
            </a:r>
            <a:r>
              <a:rPr lang="en-US" i="1" baseline="-25000" dirty="0"/>
              <a:t>j</a:t>
            </a:r>
            <a:r>
              <a:rPr lang="en-US" dirty="0" smtClean="0"/>
              <a:t>).</a:t>
            </a:r>
          </a:p>
          <a:p>
            <a:r>
              <a:rPr lang="en-US" dirty="0" smtClean="0"/>
              <a:t>Shirking</a:t>
            </a:r>
          </a:p>
          <a:p>
            <a:pPr lvl="1"/>
            <a:r>
              <a:rPr lang="en-US" dirty="0" smtClean="0"/>
              <a:t>quantity supplied of effort is inefficiently low for Julie and for Katie, too.</a:t>
            </a:r>
          </a:p>
          <a:p>
            <a:pPr lvl="2"/>
            <a:r>
              <a:rPr lang="en-US" i="1" dirty="0" smtClean="0"/>
              <a:t>MC</a:t>
            </a:r>
            <a:r>
              <a:rPr lang="en-US" dirty="0" smtClean="0"/>
              <a:t>(</a:t>
            </a:r>
            <a:r>
              <a:rPr lang="en-US" i="1" dirty="0" smtClean="0"/>
              <a:t>e</a:t>
            </a:r>
            <a:r>
              <a:rPr lang="en-US" dirty="0" smtClean="0"/>
              <a:t>) is the effort supply curve.</a:t>
            </a:r>
          </a:p>
          <a:p>
            <a:r>
              <a:rPr lang="en-US" dirty="0" smtClean="0"/>
              <a:t>1/N Problem in Large Partnerships</a:t>
            </a:r>
          </a:p>
          <a:p>
            <a:pPr lvl="1"/>
            <a:r>
              <a:rPr lang="en-US" dirty="0" smtClean="0"/>
              <a:t>effort </a:t>
            </a:r>
            <a:r>
              <a:rPr lang="en-US" dirty="0"/>
              <a:t>slides down the </a:t>
            </a:r>
            <a:r>
              <a:rPr lang="en-US" i="1" dirty="0"/>
              <a:t>MC </a:t>
            </a:r>
            <a:r>
              <a:rPr lang="en-US" dirty="0"/>
              <a:t>curve as </a:t>
            </a:r>
            <a:r>
              <a:rPr lang="en-US" dirty="0" smtClean="0"/>
              <a:t>the number of partners </a:t>
            </a:r>
            <a:r>
              <a:rPr lang="en-US" i="1" dirty="0" smtClean="0"/>
              <a:t>N</a:t>
            </a:r>
            <a:r>
              <a:rPr lang="en-US" dirty="0" smtClean="0"/>
              <a:t> increases.</a:t>
            </a:r>
          </a:p>
          <a:p>
            <a:pPr lvl="2"/>
            <a:r>
              <a:rPr lang="en-US" dirty="0" smtClean="0"/>
              <a:t>average </a:t>
            </a:r>
            <a:r>
              <a:rPr lang="en-US" dirty="0"/>
              <a:t>partner share is </a:t>
            </a:r>
            <a:r>
              <a:rPr lang="en-US" dirty="0" smtClean="0"/>
              <a:t>1/</a:t>
            </a:r>
            <a:r>
              <a:rPr lang="en-US" i="1" dirty="0" smtClean="0"/>
              <a:t>N</a:t>
            </a:r>
            <a:r>
              <a:rPr lang="en-US" dirty="0" smtClean="0"/>
              <a:t>, which is tiny in large partnerships.</a:t>
            </a:r>
          </a:p>
          <a:p>
            <a:pPr lvl="1"/>
            <a:r>
              <a:rPr lang="en-US" dirty="0" smtClean="0"/>
              <a:t>how do large partnerships solve this problem? they allocate partner shares on the basis of individual performance.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Partners Shirk</a:t>
            </a:r>
          </a:p>
        </p:txBody>
      </p:sp>
    </p:spTree>
    <p:extLst>
      <p:ext uri="{BB962C8B-B14F-4D97-AF65-F5344CB8AC3E}">
        <p14:creationId xmlns:p14="http://schemas.microsoft.com/office/powerpoint/2010/main" val="2808312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Labor Economics: Principles in Practice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4927</Words>
  <Application>Microsoft Macintosh PowerPoint</Application>
  <PresentationFormat>On-screen Show (4:3)</PresentationFormat>
  <Paragraphs>532</Paragraphs>
  <Slides>44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Labor Economics: Principles in Practice</vt:lpstr>
      <vt:lpstr>Compensation Strategies</vt:lpstr>
      <vt:lpstr>Compensation Strategies</vt:lpstr>
      <vt:lpstr>Introduction to Compensation</vt:lpstr>
      <vt:lpstr>Production Environment</vt:lpstr>
      <vt:lpstr>Efficient Effort</vt:lpstr>
      <vt:lpstr>Efficient Level of Effort</vt:lpstr>
      <vt:lpstr>Self-Employment</vt:lpstr>
      <vt:lpstr>Profit Sharing</vt:lpstr>
      <vt:lpstr>Partners Shirk</vt:lpstr>
      <vt:lpstr>Effort in a Partnership</vt:lpstr>
      <vt:lpstr>Performance Pay</vt:lpstr>
      <vt:lpstr>Personal Performance Pay</vt:lpstr>
      <vt:lpstr>Piece Rate</vt:lpstr>
      <vt:lpstr>Piece-Rate Compensation</vt:lpstr>
      <vt:lpstr>Effort with a Piece Rate</vt:lpstr>
      <vt:lpstr>High-Powered Piece-Rate Compensation</vt:lpstr>
      <vt:lpstr>Talented Workers Prefer High-Powered Incentives</vt:lpstr>
      <vt:lpstr>Bonus Pay</vt:lpstr>
      <vt:lpstr>Relative Performance Pay</vt:lpstr>
      <vt:lpstr>Relative-Performance Piece Rate</vt:lpstr>
      <vt:lpstr>Contest</vt:lpstr>
      <vt:lpstr>Application: Self-Employment and Entrepreneurship</vt:lpstr>
      <vt:lpstr>Efficiency Wage and the Threat of Dismissal</vt:lpstr>
      <vt:lpstr>Efficiency Wage</vt:lpstr>
      <vt:lpstr>Efficiency Wage</vt:lpstr>
      <vt:lpstr>Advantages and Disadvantages of an Efficiency Wage</vt:lpstr>
      <vt:lpstr>Application: Paying a Wage Premium to Reduce Quits</vt:lpstr>
      <vt:lpstr>Application: Paying a Wage Premium to Reduce Quits</vt:lpstr>
      <vt:lpstr>Threat of Dismissal</vt:lpstr>
      <vt:lpstr>Threat of Dismissal I</vt:lpstr>
      <vt:lpstr>Threat of Dismissal II</vt:lpstr>
      <vt:lpstr>Bonding and the Threat of Dismissal</vt:lpstr>
      <vt:lpstr>Mandatory Retirement</vt:lpstr>
      <vt:lpstr>Mandatory Retirement</vt:lpstr>
      <vt:lpstr>Compensation of Chief Executives</vt:lpstr>
      <vt:lpstr>Level of CEO Pay</vt:lpstr>
      <vt:lpstr>Highest-Paid CEOs, 2017</vt:lpstr>
      <vt:lpstr>Cash Compensation and Firm Size</vt:lpstr>
      <vt:lpstr>Compensation of CEOs, 2017</vt:lpstr>
      <vt:lpstr>Stock Options and Total Compensation</vt:lpstr>
      <vt:lpstr>Sensitivity of CEO Pay to Performance</vt:lpstr>
      <vt:lpstr>Cash Compensation with a Bonus</vt:lpstr>
      <vt:lpstr>Application: Personal Use of the Corporate Jet</vt:lpstr>
      <vt:lpstr>Take Away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Labor Economics: Principles in Practice</dc:title>
  <dc:subject>Labor Economics</dc:subject>
  <dc:creator/>
  <cp:lastModifiedBy/>
  <cp:revision>1</cp:revision>
  <dcterms:created xsi:type="dcterms:W3CDTF">2009-12-29T12:45:04Z</dcterms:created>
  <dcterms:modified xsi:type="dcterms:W3CDTF">2019-01-03T19:27:53Z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TC103524811033</vt:lpwstr>
  </property>
</Properties>
</file>