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94" r:id="rId1"/>
  </p:sldMasterIdLst>
  <p:notesMasterIdLst>
    <p:notesMasterId r:id="rId49"/>
  </p:notesMasterIdLst>
  <p:handoutMasterIdLst>
    <p:handoutMasterId r:id="rId50"/>
  </p:handoutMasterIdLst>
  <p:sldIdLst>
    <p:sldId id="598" r:id="rId2"/>
    <p:sldId id="599" r:id="rId3"/>
    <p:sldId id="600" r:id="rId4"/>
    <p:sldId id="601" r:id="rId5"/>
    <p:sldId id="602" r:id="rId6"/>
    <p:sldId id="603" r:id="rId7"/>
    <p:sldId id="604" r:id="rId8"/>
    <p:sldId id="605" r:id="rId9"/>
    <p:sldId id="606" r:id="rId10"/>
    <p:sldId id="607" r:id="rId11"/>
    <p:sldId id="608" r:id="rId12"/>
    <p:sldId id="609" r:id="rId13"/>
    <p:sldId id="610" r:id="rId14"/>
    <p:sldId id="611" r:id="rId15"/>
    <p:sldId id="612" r:id="rId16"/>
    <p:sldId id="613" r:id="rId17"/>
    <p:sldId id="614" r:id="rId18"/>
    <p:sldId id="615" r:id="rId19"/>
    <p:sldId id="616" r:id="rId20"/>
    <p:sldId id="617" r:id="rId21"/>
    <p:sldId id="618" r:id="rId22"/>
    <p:sldId id="619" r:id="rId23"/>
    <p:sldId id="620" r:id="rId24"/>
    <p:sldId id="621" r:id="rId25"/>
    <p:sldId id="622" r:id="rId26"/>
    <p:sldId id="623" r:id="rId27"/>
    <p:sldId id="624" r:id="rId28"/>
    <p:sldId id="625" r:id="rId29"/>
    <p:sldId id="626" r:id="rId30"/>
    <p:sldId id="627" r:id="rId31"/>
    <p:sldId id="628" r:id="rId32"/>
    <p:sldId id="629" r:id="rId33"/>
    <p:sldId id="630" r:id="rId34"/>
    <p:sldId id="631" r:id="rId35"/>
    <p:sldId id="632" r:id="rId36"/>
    <p:sldId id="633" r:id="rId37"/>
    <p:sldId id="634" r:id="rId38"/>
    <p:sldId id="635" r:id="rId39"/>
    <p:sldId id="636" r:id="rId40"/>
    <p:sldId id="637" r:id="rId41"/>
    <p:sldId id="638" r:id="rId42"/>
    <p:sldId id="639" r:id="rId43"/>
    <p:sldId id="640" r:id="rId44"/>
    <p:sldId id="642" r:id="rId45"/>
    <p:sldId id="643" r:id="rId46"/>
    <p:sldId id="644" r:id="rId47"/>
    <p:sldId id="641" r:id="rId48"/>
  </p:sldIdLst>
  <p:sldSz cx="9144000" cy="6858000" type="screen4x3"/>
  <p:notesSz cx="9313863" cy="6858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8B"/>
    <a:srgbClr val="007788"/>
    <a:srgbClr val="385E9D"/>
    <a:srgbClr val="380487"/>
    <a:srgbClr val="0061A0"/>
    <a:srgbClr val="C4432E"/>
    <a:srgbClr val="553A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34" autoAdjust="0"/>
    <p:restoredTop sz="97686" autoAdjust="0"/>
  </p:normalViewPr>
  <p:slideViewPr>
    <p:cSldViewPr>
      <p:cViewPr varScale="1">
        <p:scale>
          <a:sx n="100" d="100"/>
          <a:sy n="100" d="100"/>
        </p:scale>
        <p:origin x="-280" y="-96"/>
      </p:cViewPr>
      <p:guideLst>
        <p:guide orient="horz" pos="2160"/>
        <p:guide pos="2880"/>
      </p:guideLst>
    </p:cSldViewPr>
  </p:slideViewPr>
  <p:notesTextViewPr>
    <p:cViewPr>
      <p:scale>
        <a:sx n="100" d="100"/>
        <a:sy n="100" d="100"/>
      </p:scale>
      <p:origin x="0" y="0"/>
    </p:cViewPr>
  </p:notesTextViewPr>
  <p:sorterViewPr>
    <p:cViewPr>
      <p:scale>
        <a:sx n="89" d="100"/>
        <a:sy n="89" d="100"/>
      </p:scale>
      <p:origin x="0" y="0"/>
    </p:cViewPr>
  </p:sorterViewPr>
  <p:notesViewPr>
    <p:cSldViewPr>
      <p:cViewPr varScale="1">
        <p:scale>
          <a:sx n="113" d="100"/>
          <a:sy n="113" d="100"/>
        </p:scale>
        <p:origin x="-738" y="-102"/>
      </p:cViewPr>
      <p:guideLst>
        <p:guide orient="horz" pos="2160"/>
        <p:guide pos="2934"/>
      </p:guideLst>
    </p:cSldViewPr>
  </p:notesViewPr>
  <p:gridSpacing cx="38405" cy="384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36007"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275701" y="0"/>
            <a:ext cx="4036007" cy="342900"/>
          </a:xfrm>
          <a:prstGeom prst="rect">
            <a:avLst/>
          </a:prstGeom>
        </p:spPr>
        <p:txBody>
          <a:bodyPr vert="horz" lIns="91440" tIns="45720" rIns="91440" bIns="45720" rtlCol="0"/>
          <a:lstStyle>
            <a:lvl1pPr algn="r">
              <a:defRPr sz="1200"/>
            </a:lvl1pPr>
          </a:lstStyle>
          <a:p>
            <a:fld id="{3BE3FB4B-F312-43A6-A16C-29EC432F9F46}" type="datetimeFigureOut">
              <a:rPr lang="en-US" smtClean="0"/>
              <a:pPr/>
              <a:t>1/3/19</a:t>
            </a:fld>
            <a:endParaRPr lang="en-US" dirty="0"/>
          </a:p>
        </p:txBody>
      </p:sp>
      <p:sp>
        <p:nvSpPr>
          <p:cNvPr id="4" name="Footer Placeholder 3"/>
          <p:cNvSpPr>
            <a:spLocks noGrp="1"/>
          </p:cNvSpPr>
          <p:nvPr>
            <p:ph type="ftr" sz="quarter" idx="2"/>
          </p:nvPr>
        </p:nvSpPr>
        <p:spPr>
          <a:xfrm>
            <a:off x="0" y="6513910"/>
            <a:ext cx="4036007" cy="3429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75701" y="6513910"/>
            <a:ext cx="4036007" cy="342900"/>
          </a:xfrm>
          <a:prstGeom prst="rect">
            <a:avLst/>
          </a:prstGeom>
        </p:spPr>
        <p:txBody>
          <a:bodyPr vert="horz" lIns="91440" tIns="45720" rIns="91440" bIns="45720" rtlCol="0" anchor="b"/>
          <a:lstStyle>
            <a:lvl1pPr algn="r">
              <a:defRPr sz="1200"/>
            </a:lvl1pPr>
          </a:lstStyle>
          <a:p>
            <a:fld id="{F895D5A9-AD00-45B1-AF81-2B3F448D7A3F}" type="slidenum">
              <a:rPr lang="en-US" smtClean="0"/>
              <a:pPr/>
              <a:t>‹#›</a:t>
            </a:fld>
            <a:endParaRPr lang="en-US" dirty="0"/>
          </a:p>
        </p:txBody>
      </p:sp>
    </p:spTree>
    <p:extLst>
      <p:ext uri="{BB962C8B-B14F-4D97-AF65-F5344CB8AC3E}">
        <p14:creationId xmlns:p14="http://schemas.microsoft.com/office/powerpoint/2010/main" val="33275873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36007" cy="342900"/>
          </a:xfrm>
          <a:prstGeom prst="rect">
            <a:avLst/>
          </a:prstGeom>
        </p:spPr>
        <p:txBody>
          <a:bodyPr vert="horz" rtlCol="0"/>
          <a:lstStyle>
            <a:lvl1pPr algn="l">
              <a:defRPr sz="1200"/>
            </a:lvl1pPr>
          </a:lstStyle>
          <a:p>
            <a:endParaRPr lang="en-US" dirty="0"/>
          </a:p>
        </p:txBody>
      </p:sp>
      <p:sp>
        <p:nvSpPr>
          <p:cNvPr id="3" name="Date Placeholder 2"/>
          <p:cNvSpPr>
            <a:spLocks noGrp="1"/>
          </p:cNvSpPr>
          <p:nvPr>
            <p:ph type="dt" idx="1"/>
          </p:nvPr>
        </p:nvSpPr>
        <p:spPr>
          <a:xfrm>
            <a:off x="5275701" y="0"/>
            <a:ext cx="4036007" cy="342900"/>
          </a:xfrm>
          <a:prstGeom prst="rect">
            <a:avLst/>
          </a:prstGeom>
        </p:spPr>
        <p:txBody>
          <a:bodyPr vert="horz" rtlCol="0"/>
          <a:lstStyle>
            <a:lvl1pPr algn="r">
              <a:defRPr sz="1200"/>
            </a:lvl1pPr>
          </a:lstStyle>
          <a:p>
            <a:fld id="{2447E72A-D913-4DC2-9E0A-E520CE8FCC86}" type="datetimeFigureOut">
              <a:rPr lang="en-US" smtClean="0"/>
              <a:pPr/>
              <a:t>1/3/19</a:t>
            </a:fld>
            <a:endParaRPr lang="en-US" dirty="0"/>
          </a:p>
        </p:txBody>
      </p:sp>
      <p:sp>
        <p:nvSpPr>
          <p:cNvPr id="4" name="Slide Image Placeholder 3"/>
          <p:cNvSpPr>
            <a:spLocks noGrp="1" noRot="1" noChangeAspect="1"/>
          </p:cNvSpPr>
          <p:nvPr>
            <p:ph type="sldImg" idx="2"/>
          </p:nvPr>
        </p:nvSpPr>
        <p:spPr>
          <a:xfrm>
            <a:off x="2941638" y="514350"/>
            <a:ext cx="3430587" cy="2571750"/>
          </a:xfrm>
          <a:prstGeom prst="rect">
            <a:avLst/>
          </a:prstGeom>
          <a:noFill/>
          <a:ln w="12700">
            <a:solidFill>
              <a:prstClr val="black"/>
            </a:solidFill>
          </a:ln>
        </p:spPr>
        <p:txBody>
          <a:bodyPr vert="horz" rtlCol="0" anchor="ctr"/>
          <a:lstStyle/>
          <a:p>
            <a:endParaRPr lang="en-US" dirty="0"/>
          </a:p>
        </p:txBody>
      </p:sp>
      <p:sp>
        <p:nvSpPr>
          <p:cNvPr id="5" name="Notes Placeholder 4"/>
          <p:cNvSpPr>
            <a:spLocks noGrp="1"/>
          </p:cNvSpPr>
          <p:nvPr>
            <p:ph type="body" sz="quarter" idx="3"/>
          </p:nvPr>
        </p:nvSpPr>
        <p:spPr>
          <a:xfrm>
            <a:off x="931387" y="3257550"/>
            <a:ext cx="7451090" cy="308610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4036007" cy="342900"/>
          </a:xfrm>
          <a:prstGeom prst="rect">
            <a:avLst/>
          </a:prstGeom>
        </p:spPr>
        <p:txBody>
          <a:bodyPr vert="horz" rtlCol="0" anchor="b"/>
          <a:lstStyle>
            <a:lvl1pPr algn="l">
              <a:defRPr sz="1200"/>
            </a:lvl1pPr>
          </a:lstStyle>
          <a:p>
            <a:endParaRPr lang="en-US" dirty="0"/>
          </a:p>
        </p:txBody>
      </p:sp>
      <p:sp>
        <p:nvSpPr>
          <p:cNvPr id="7" name="Slide Number Placeholder 6"/>
          <p:cNvSpPr>
            <a:spLocks noGrp="1"/>
          </p:cNvSpPr>
          <p:nvPr>
            <p:ph type="sldNum" sz="quarter" idx="5"/>
          </p:nvPr>
        </p:nvSpPr>
        <p:spPr>
          <a:xfrm>
            <a:off x="5275701" y="6513910"/>
            <a:ext cx="4036007" cy="342900"/>
          </a:xfrm>
          <a:prstGeom prst="rect">
            <a:avLst/>
          </a:prstGeom>
        </p:spPr>
        <p:txBody>
          <a:bodyPr vert="horz" rtlCol="0" anchor="b"/>
          <a:lstStyle>
            <a:lvl1pPr algn="r">
              <a:defRPr sz="1200"/>
            </a:lvl1pPr>
          </a:lstStyle>
          <a:p>
            <a:fld id="{A5D78FC6-CE17-4259-A63C-DDFC12E048FC}" type="slidenum">
              <a:rPr lang="en-US" smtClean="0"/>
              <a:pPr/>
              <a:t>‹#›</a:t>
            </a:fld>
            <a:endParaRPr lang="en-US" dirty="0"/>
          </a:p>
        </p:txBody>
      </p:sp>
    </p:spTree>
    <p:extLst>
      <p:ext uri="{BB962C8B-B14F-4D97-AF65-F5344CB8AC3E}">
        <p14:creationId xmlns:p14="http://schemas.microsoft.com/office/powerpoint/2010/main" val="954641325"/>
      </p:ext>
    </p:extLst>
  </p:cSld>
  <p:clrMap bg1="lt1" tx1="dk1" bg2="lt2" tx2="dk2" accent1="accent1" accent2="accent2" accent3="accent3" accent4="accent4" accent5="accent5" accent6="accent6" hlink="hlink" folHlink="folHlink"/>
  <p:hf hdr="0" ftr="0" dt="0"/>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Text in Table Note is cut off. Ends with fragment: “The exit rate from unemployment is”</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14</a:t>
            </a:fld>
            <a:endParaRPr lang="en-US" dirty="0"/>
          </a:p>
        </p:txBody>
      </p:sp>
    </p:spTree>
    <p:extLst>
      <p:ext uri="{BB962C8B-B14F-4D97-AF65-F5344CB8AC3E}">
        <p14:creationId xmlns:p14="http://schemas.microsoft.com/office/powerpoint/2010/main" val="2348239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to add notes</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46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a:blip r:embed="rId2">
            <a:alphaModFix amt="0"/>
          </a:blip>
          <a:stretch>
            <a:fillRect/>
          </a:stretch>
        </a:blip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0" name="Rectangle 9"/>
          <p:cNvSpPr/>
          <p:nvPr/>
        </p:nvSpPr>
        <p:spPr>
          <a:xfrm>
            <a:off x="-9145" y="6053328"/>
            <a:ext cx="2776109" cy="731519"/>
          </a:xfrm>
          <a:prstGeom prst="rect">
            <a:avLst/>
          </a:prstGeom>
          <a:solidFill>
            <a:srgbClr val="007788"/>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1" name="Rectangle 10"/>
          <p:cNvSpPr/>
          <p:nvPr/>
        </p:nvSpPr>
        <p:spPr>
          <a:xfrm>
            <a:off x="2882180" y="6044184"/>
            <a:ext cx="6261820" cy="731519"/>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9" name="Subtitle 8"/>
          <p:cNvSpPr>
            <a:spLocks noGrp="1"/>
          </p:cNvSpPr>
          <p:nvPr>
            <p:ph type="subTitle" idx="1"/>
          </p:nvPr>
        </p:nvSpPr>
        <p:spPr>
          <a:xfrm>
            <a:off x="2882180" y="6050037"/>
            <a:ext cx="5952775" cy="685800"/>
          </a:xfrm>
        </p:spPr>
        <p:txBody>
          <a:bodyPr anchor="ctr">
            <a:normAutofit/>
          </a:bodyPr>
          <a:lstStyle>
            <a:lvl1pPr marL="0" indent="0" algn="r">
              <a:buNone/>
              <a:defRPr sz="2400" cap="all">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13" name="Title 7"/>
          <p:cNvSpPr>
            <a:spLocks noGrp="1"/>
          </p:cNvSpPr>
          <p:nvPr>
            <p:ph type="ctrTitle"/>
          </p:nvPr>
        </p:nvSpPr>
        <p:spPr>
          <a:xfrm>
            <a:off x="2892571" y="4312314"/>
            <a:ext cx="5942384" cy="1728226"/>
          </a:xfrm>
        </p:spPr>
        <p:txBody>
          <a:bodyPr anchor="ctr"/>
          <a:lstStyle>
            <a:lvl1pPr algn="r">
              <a:defRPr cap="all" baseline="0"/>
            </a:lvl1pPr>
          </a:lstStyle>
          <a:p>
            <a:r>
              <a:rPr lang="en-US" dirty="0" smtClean="0"/>
              <a:t>Click to edit Master title style</a:t>
            </a:r>
            <a:endParaRPr lang="en-US" dirty="0"/>
          </a:p>
        </p:txBody>
      </p:sp>
      <p:sp>
        <p:nvSpPr>
          <p:cNvPr id="15" name="Text Placeholder 2"/>
          <p:cNvSpPr>
            <a:spLocks noGrp="1"/>
          </p:cNvSpPr>
          <p:nvPr>
            <p:ph type="body" sz="quarter" idx="11" hasCustomPrompt="1"/>
          </p:nvPr>
        </p:nvSpPr>
        <p:spPr>
          <a:xfrm>
            <a:off x="270640" y="702245"/>
            <a:ext cx="2457920" cy="914400"/>
          </a:xfrm>
        </p:spPr>
        <p:txBody>
          <a:bodyPr rIns="0" anchor="ctr">
            <a:normAutofit/>
          </a:bodyPr>
          <a:lstStyle>
            <a:lvl1pPr marL="0" indent="0" algn="r">
              <a:buNone/>
              <a:defRPr sz="3600" cap="all" baseline="0">
                <a:solidFill>
                  <a:schemeClr val="accent1"/>
                </a:solidFill>
                <a:latin typeface="Avenir Next Regular"/>
                <a:cs typeface="Avenir Next Regular"/>
              </a:defRPr>
            </a:lvl1pPr>
          </a:lstStyle>
          <a:p>
            <a:pPr lvl="0"/>
            <a:r>
              <a:rPr lang="en-US" dirty="0" smtClean="0"/>
              <a:t>chapter </a:t>
            </a:r>
            <a:endParaRPr lang="en-US" dirty="0"/>
          </a:p>
        </p:txBody>
      </p:sp>
      <p:sp>
        <p:nvSpPr>
          <p:cNvPr id="3" name="Text Placeholder 2"/>
          <p:cNvSpPr>
            <a:spLocks noGrp="1"/>
          </p:cNvSpPr>
          <p:nvPr>
            <p:ph type="body" sz="quarter" idx="12"/>
          </p:nvPr>
        </p:nvSpPr>
        <p:spPr>
          <a:xfrm>
            <a:off x="78614" y="6047860"/>
            <a:ext cx="2660919" cy="685799"/>
          </a:xfrm>
        </p:spPr>
        <p:txBody>
          <a:bodyPr anchor="ctr">
            <a:noAutofit/>
          </a:bodyPr>
          <a:lstStyle>
            <a:lvl1pPr marL="0" indent="0" algn="r">
              <a:buNone/>
              <a:defRPr sz="2400">
                <a:solidFill>
                  <a:schemeClr val="bg1"/>
                </a:solidFill>
              </a:defRPr>
            </a:lvl1pPr>
          </a:lstStyle>
          <a:p>
            <a:pPr lvl="0"/>
            <a:r>
              <a:rPr lang="en-US" dirty="0" smtClean="0"/>
              <a:t>Click to edit Master text styles</a:t>
            </a:r>
          </a:p>
        </p:txBody>
      </p:sp>
      <p:sp>
        <p:nvSpPr>
          <p:cNvPr id="5" name="Picture Placeholder 4"/>
          <p:cNvSpPr>
            <a:spLocks noGrp="1"/>
          </p:cNvSpPr>
          <p:nvPr>
            <p:ph type="pic" sz="quarter" idx="14" hasCustomPrompt="1"/>
          </p:nvPr>
        </p:nvSpPr>
        <p:spPr>
          <a:xfrm>
            <a:off x="2889504" y="356600"/>
            <a:ext cx="5943600" cy="3968496"/>
          </a:xfrm>
          <a:ln w="12700">
            <a:solidFill>
              <a:srgbClr val="385E9D"/>
            </a:solidFill>
          </a:ln>
        </p:spPr>
        <p:txBody>
          <a:bodyPr/>
          <a:lstStyle>
            <a:lvl1pPr marL="0" indent="0">
              <a:buNone/>
              <a:defRPr baseline="0"/>
            </a:lvl1pPr>
          </a:lstStyle>
          <a:p>
            <a:r>
              <a:rPr lang="en-US" dirty="0" smtClean="0"/>
              <a:t>add chapter photo here.</a:t>
            </a:r>
            <a:endParaRPr lang="en-US" dirty="0"/>
          </a:p>
        </p:txBody>
      </p:sp>
      <p:sp>
        <p:nvSpPr>
          <p:cNvPr id="8" name="Text Placeholder 7"/>
          <p:cNvSpPr>
            <a:spLocks noGrp="1"/>
          </p:cNvSpPr>
          <p:nvPr>
            <p:ph type="body" sz="quarter" idx="15" hasCustomPrompt="1"/>
          </p:nvPr>
        </p:nvSpPr>
        <p:spPr>
          <a:xfrm>
            <a:off x="270640" y="1623965"/>
            <a:ext cx="2456091" cy="1298448"/>
          </a:xfrm>
        </p:spPr>
        <p:txBody>
          <a:bodyPr>
            <a:noAutofit/>
          </a:bodyPr>
          <a:lstStyle>
            <a:lvl1pPr marL="0" indent="0" algn="r">
              <a:buNone/>
              <a:defRPr sz="9600">
                <a:solidFill>
                  <a:srgbClr val="53548A"/>
                </a:solidFill>
                <a:latin typeface="Avenir Next Regular"/>
                <a:cs typeface="Avenir Next Regular"/>
              </a:defRPr>
            </a:lvl1pPr>
            <a:lvl2pPr marL="365760" indent="0">
              <a:buNone/>
              <a:defRPr/>
            </a:lvl2pPr>
            <a:lvl3pPr marL="685800" indent="0">
              <a:buNone/>
              <a:defRPr/>
            </a:lvl3pPr>
            <a:lvl4pPr marL="1143000" indent="0">
              <a:buNone/>
              <a:defRPr/>
            </a:lvl4pPr>
            <a:lvl5pPr marL="1600200" indent="0">
              <a:buNone/>
              <a:defRPr/>
            </a:lvl5pPr>
          </a:lstStyle>
          <a:p>
            <a:pPr lvl="0"/>
            <a:r>
              <a:rPr lang="en-US" dirty="0" smtClean="0"/>
              <a:t>X</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14" name="Rectangle 13"/>
          <p:cNvSpPr/>
          <p:nvPr userDrawn="1"/>
        </p:nvSpPr>
        <p:spPr>
          <a:xfrm>
            <a:off x="609599" y="1247547"/>
            <a:ext cx="8360687" cy="5253853"/>
          </a:xfrm>
          <a:prstGeom prst="rect">
            <a:avLst/>
          </a:prstGeom>
          <a:solidFill>
            <a:schemeClr val="bg1">
              <a:lumMod val="95000"/>
            </a:schemeClr>
          </a:solidFill>
          <a:ln w="2540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127000" dist="63500" dir="2700000" algn="tl" rotWithShape="0">
              <a:schemeClr val="accent6">
                <a:lumMod val="7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4"/>
          <p:cNvSpPr>
            <a:spLocks noGrp="1"/>
          </p:cNvSpPr>
          <p:nvPr>
            <p:ph type="sldNum" sz="quarter" idx="12"/>
          </p:nvPr>
        </p:nvSpPr>
        <p:spPr/>
        <p:txBody>
          <a:bodyPr>
            <a:normAutofit/>
          </a:bodyPr>
          <a:lstStyle>
            <a:lvl1pPr>
              <a:defRPr sz="1400">
                <a:solidFill>
                  <a:srgbClr val="FFFFFF"/>
                </a:solidFill>
              </a:defRPr>
            </a:lvl1pPr>
          </a:lstStyle>
          <a:p>
            <a:fld id="{415B5EF2-113D-4078-A8AA-D6426D9AFC54}" type="slidenum">
              <a:rPr lang="en-US" smtClean="0"/>
              <a:pPr/>
              <a:t>‹#›</a:t>
            </a:fld>
            <a:endParaRPr lang="en-US" dirty="0"/>
          </a:p>
        </p:txBody>
      </p:sp>
      <p:sp>
        <p:nvSpPr>
          <p:cNvPr id="7" name="Rectangle 6"/>
          <p:cNvSpPr>
            <a:spLocks/>
          </p:cNvSpPr>
          <p:nvPr userDrawn="1"/>
        </p:nvSpPr>
        <p:spPr>
          <a:xfrm>
            <a:off x="740663" y="1431940"/>
            <a:ext cx="8086972" cy="4023287"/>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3" name="Text Placeholder 12"/>
          <p:cNvSpPr>
            <a:spLocks noGrp="1"/>
          </p:cNvSpPr>
          <p:nvPr>
            <p:ph type="body" sz="quarter" idx="13"/>
          </p:nvPr>
        </p:nvSpPr>
        <p:spPr>
          <a:xfrm>
            <a:off x="693096" y="5464464"/>
            <a:ext cx="8183905" cy="1005842"/>
          </a:xfrm>
        </p:spPr>
        <p:txBody>
          <a:bodyPr>
            <a:normAutofit/>
          </a:bodyPr>
          <a:lstStyle>
            <a:lvl1pPr marL="0" indent="0">
              <a:buNone/>
              <a:defRPr sz="1800"/>
            </a:lvl1pPr>
          </a:lstStyle>
          <a:p>
            <a:pPr lvl="0"/>
            <a:r>
              <a:rPr lang="en-US" dirty="0" smtClean="0"/>
              <a:t>Click to edit Master text styles</a:t>
            </a:r>
          </a:p>
        </p:txBody>
      </p:sp>
      <p:sp>
        <p:nvSpPr>
          <p:cNvPr id="10" name="Rectangle 9"/>
          <p:cNvSpPr/>
          <p:nvPr userDrawn="1"/>
        </p:nvSpPr>
        <p:spPr>
          <a:xfrm>
            <a:off x="612648" y="6638544"/>
            <a:ext cx="8553450" cy="228600"/>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1" name="Footer Placeholder 2"/>
          <p:cNvSpPr>
            <a:spLocks noGrp="1"/>
          </p:cNvSpPr>
          <p:nvPr>
            <p:ph type="ftr" sz="quarter" idx="3"/>
          </p:nvPr>
        </p:nvSpPr>
        <p:spPr>
          <a:xfrm>
            <a:off x="5032860" y="6647688"/>
            <a:ext cx="3931920" cy="227965"/>
          </a:xfrm>
          <a:prstGeom prst="rect">
            <a:avLst/>
          </a:prstGeom>
        </p:spPr>
        <p:txBody>
          <a:bodyPr vert="horz" tIns="0" anchor="ctr"/>
          <a:lstStyle>
            <a:lvl1pPr algn="r">
              <a:defRPr sz="1100">
                <a:solidFill>
                  <a:srgbClr val="FFFFFF"/>
                </a:solidFill>
              </a:defRPr>
            </a:lvl1pPr>
          </a:lstStyle>
          <a:p>
            <a:r>
              <a:rPr lang="en-US" dirty="0" smtClean="0"/>
              <a:t>© 2019 Oxford University Press</a:t>
            </a:r>
            <a:endParaRPr lang="en-US" dirty="0"/>
          </a:p>
        </p:txBody>
      </p:sp>
      <p:sp>
        <p:nvSpPr>
          <p:cNvPr id="12" name="Date Placeholder 13"/>
          <p:cNvSpPr>
            <a:spLocks noGrp="1"/>
          </p:cNvSpPr>
          <p:nvPr>
            <p:ph type="dt" sz="half" idx="2"/>
          </p:nvPr>
        </p:nvSpPr>
        <p:spPr>
          <a:xfrm>
            <a:off x="609600" y="6647688"/>
            <a:ext cx="3931920" cy="227965"/>
          </a:xfrm>
          <a:prstGeom prst="rect">
            <a:avLst/>
          </a:prstGeom>
        </p:spPr>
        <p:txBody>
          <a:bodyPr vert="horz" wrap="none" tIns="0" anchor="ctr" anchorCtr="0"/>
          <a:lstStyle>
            <a:lvl1pPr algn="l">
              <a:defRPr sz="1100" i="1">
                <a:solidFill>
                  <a:schemeClr val="bg1"/>
                </a:solidFill>
                <a:latin typeface="Avenir Next Regular"/>
                <a:cs typeface="Avenir Next Regular"/>
              </a:defRPr>
            </a:lvl1pPr>
          </a:lstStyle>
          <a:p>
            <a:r>
              <a:rPr lang="en-US" smtClean="0"/>
              <a:t>Labor Economics: Principles in Practice, 2/e</a:t>
            </a:r>
            <a:endParaRPr lang="en-US" dirty="0"/>
          </a:p>
        </p:txBody>
      </p:sp>
      <p:sp>
        <p:nvSpPr>
          <p:cNvPr id="15" name="Title 1"/>
          <p:cNvSpPr>
            <a:spLocks noGrp="1"/>
          </p:cNvSpPr>
          <p:nvPr>
            <p:ph type="title"/>
          </p:nvPr>
        </p:nvSpPr>
        <p:spPr>
          <a:xfrm>
            <a:off x="609599" y="10955"/>
            <a:ext cx="8360687" cy="816863"/>
          </a:xfrm>
        </p:spPr>
        <p:txBody>
          <a:bodyPr wrap="none"/>
          <a:lstStyle/>
          <a:p>
            <a:r>
              <a:rPr lang="en-US" dirty="0" smtClean="0"/>
              <a:t>Click to edit Master title style</a:t>
            </a:r>
            <a:endParaRPr lang="en-US" dirty="0"/>
          </a:p>
        </p:txBody>
      </p:sp>
    </p:spTree>
    <p:extLst>
      <p:ext uri="{BB962C8B-B14F-4D97-AF65-F5344CB8AC3E}">
        <p14:creationId xmlns:p14="http://schemas.microsoft.com/office/powerpoint/2010/main" val="3577011874"/>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14" name="Rectangle 13"/>
          <p:cNvSpPr/>
          <p:nvPr userDrawn="1"/>
        </p:nvSpPr>
        <p:spPr>
          <a:xfrm>
            <a:off x="609599" y="1247547"/>
            <a:ext cx="8360687" cy="5253853"/>
          </a:xfrm>
          <a:prstGeom prst="rect">
            <a:avLst/>
          </a:prstGeom>
          <a:solidFill>
            <a:schemeClr val="bg1">
              <a:lumMod val="95000"/>
            </a:schemeClr>
          </a:solidFill>
          <a:ln w="2540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127000" dist="63500" dir="2700000" algn="tl" rotWithShape="0">
              <a:schemeClr val="accent6">
                <a:lumMod val="7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4"/>
          <p:cNvSpPr>
            <a:spLocks noGrp="1"/>
          </p:cNvSpPr>
          <p:nvPr>
            <p:ph type="sldNum" sz="quarter" idx="12"/>
          </p:nvPr>
        </p:nvSpPr>
        <p:spPr/>
        <p:txBody>
          <a:bodyPr>
            <a:normAutofit/>
          </a:bodyPr>
          <a:lstStyle>
            <a:lvl1pPr>
              <a:defRPr sz="1400">
                <a:solidFill>
                  <a:srgbClr val="FFFFFF"/>
                </a:solidFill>
              </a:defRPr>
            </a:lvl1pPr>
          </a:lstStyle>
          <a:p>
            <a:fld id="{415B5EF2-113D-4078-A8AA-D6426D9AFC54}" type="slidenum">
              <a:rPr lang="en-US" smtClean="0"/>
              <a:pPr/>
              <a:t>‹#›</a:t>
            </a:fld>
            <a:endParaRPr lang="en-US" dirty="0"/>
          </a:p>
        </p:txBody>
      </p:sp>
      <p:sp>
        <p:nvSpPr>
          <p:cNvPr id="7" name="Rectangle 6"/>
          <p:cNvSpPr>
            <a:spLocks/>
          </p:cNvSpPr>
          <p:nvPr userDrawn="1"/>
        </p:nvSpPr>
        <p:spPr>
          <a:xfrm>
            <a:off x="731500" y="1431940"/>
            <a:ext cx="8138159" cy="3054096"/>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3" name="Text Placeholder 12"/>
          <p:cNvSpPr>
            <a:spLocks noGrp="1"/>
          </p:cNvSpPr>
          <p:nvPr>
            <p:ph type="body" sz="quarter" idx="13"/>
          </p:nvPr>
        </p:nvSpPr>
        <p:spPr>
          <a:xfrm>
            <a:off x="727860" y="4542745"/>
            <a:ext cx="8165616" cy="1958650"/>
          </a:xfrm>
        </p:spPr>
        <p:txBody>
          <a:bodyPr>
            <a:normAutofit/>
          </a:bodyPr>
          <a:lstStyle>
            <a:lvl1pPr marL="0" indent="0">
              <a:buNone/>
              <a:defRPr sz="1800"/>
            </a:lvl1pPr>
          </a:lstStyle>
          <a:p>
            <a:pPr lvl="0"/>
            <a:r>
              <a:rPr lang="en-US" dirty="0" smtClean="0"/>
              <a:t>Click to edit Master text styles</a:t>
            </a:r>
          </a:p>
        </p:txBody>
      </p:sp>
      <p:sp>
        <p:nvSpPr>
          <p:cNvPr id="10" name="Rectangle 9"/>
          <p:cNvSpPr/>
          <p:nvPr userDrawn="1"/>
        </p:nvSpPr>
        <p:spPr>
          <a:xfrm>
            <a:off x="612648" y="6638544"/>
            <a:ext cx="8553450" cy="228600"/>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1" name="Footer Placeholder 2"/>
          <p:cNvSpPr>
            <a:spLocks noGrp="1"/>
          </p:cNvSpPr>
          <p:nvPr>
            <p:ph type="ftr" sz="quarter" idx="3"/>
          </p:nvPr>
        </p:nvSpPr>
        <p:spPr>
          <a:xfrm>
            <a:off x="5032860" y="6647688"/>
            <a:ext cx="3931920" cy="227965"/>
          </a:xfrm>
          <a:prstGeom prst="rect">
            <a:avLst/>
          </a:prstGeom>
        </p:spPr>
        <p:txBody>
          <a:bodyPr vert="horz" tIns="0" anchor="ctr"/>
          <a:lstStyle>
            <a:lvl1pPr algn="r">
              <a:defRPr sz="1100">
                <a:solidFill>
                  <a:srgbClr val="FFFFFF"/>
                </a:solidFill>
                <a:latin typeface="Avenir Next Regular"/>
                <a:cs typeface="Avenir Next Regular"/>
              </a:defRPr>
            </a:lvl1pPr>
          </a:lstStyle>
          <a:p>
            <a:r>
              <a:rPr lang="en-US" dirty="0" smtClean="0"/>
              <a:t>© 2019 Oxford University Press</a:t>
            </a:r>
            <a:endParaRPr lang="en-US" dirty="0"/>
          </a:p>
        </p:txBody>
      </p:sp>
      <p:sp>
        <p:nvSpPr>
          <p:cNvPr id="12" name="Date Placeholder 13"/>
          <p:cNvSpPr>
            <a:spLocks noGrp="1"/>
          </p:cNvSpPr>
          <p:nvPr>
            <p:ph type="dt" sz="half" idx="2"/>
          </p:nvPr>
        </p:nvSpPr>
        <p:spPr>
          <a:xfrm>
            <a:off x="609600" y="6647688"/>
            <a:ext cx="3931920" cy="227965"/>
          </a:xfrm>
          <a:prstGeom prst="rect">
            <a:avLst/>
          </a:prstGeom>
        </p:spPr>
        <p:txBody>
          <a:bodyPr vert="horz" wrap="none" tIns="0" anchor="ctr" anchorCtr="0"/>
          <a:lstStyle>
            <a:lvl1pPr algn="l">
              <a:defRPr sz="1100" i="1">
                <a:solidFill>
                  <a:schemeClr val="bg1"/>
                </a:solidFill>
                <a:latin typeface="Avenir Next Regular"/>
                <a:cs typeface="Avenir Next Regular"/>
              </a:defRPr>
            </a:lvl1pPr>
          </a:lstStyle>
          <a:p>
            <a:r>
              <a:rPr lang="en-US" smtClean="0"/>
              <a:t>Labor Economics: Principles in Practice, 2/e</a:t>
            </a:r>
            <a:endParaRPr lang="en-US" dirty="0"/>
          </a:p>
        </p:txBody>
      </p:sp>
      <p:sp>
        <p:nvSpPr>
          <p:cNvPr id="15" name="Title 1"/>
          <p:cNvSpPr>
            <a:spLocks noGrp="1"/>
          </p:cNvSpPr>
          <p:nvPr>
            <p:ph type="title"/>
          </p:nvPr>
        </p:nvSpPr>
        <p:spPr>
          <a:xfrm>
            <a:off x="609599" y="10955"/>
            <a:ext cx="8360687" cy="816863"/>
          </a:xfrm>
        </p:spPr>
        <p:txBody>
          <a:bodyPr wrap="none"/>
          <a:lstStyle/>
          <a:p>
            <a:r>
              <a:rPr lang="en-US" dirty="0" smtClean="0"/>
              <a:t>Click to edit Master title style</a:t>
            </a:r>
            <a:endParaRPr lang="en-US" dirty="0"/>
          </a:p>
        </p:txBody>
      </p:sp>
    </p:spTree>
    <p:extLst>
      <p:ext uri="{BB962C8B-B14F-4D97-AF65-F5344CB8AC3E}">
        <p14:creationId xmlns:p14="http://schemas.microsoft.com/office/powerpoint/2010/main" val="2634502562"/>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 Width Graph w/o Description">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a:bodyPr>
          <a:lstStyle>
            <a:lvl1pPr>
              <a:defRPr sz="1400">
                <a:solidFill>
                  <a:srgbClr val="FFFFFF"/>
                </a:solidFill>
              </a:defRPr>
            </a:lvl1pPr>
          </a:lstStyle>
          <a:p>
            <a:fld id="{415B5EF2-113D-4078-A8AA-D6426D9AFC54}" type="slidenum">
              <a:rPr lang="en-US" smtClean="0"/>
              <a:pPr/>
              <a:t>‹#›</a:t>
            </a:fld>
            <a:endParaRPr lang="en-US" dirty="0"/>
          </a:p>
        </p:txBody>
      </p:sp>
      <p:sp>
        <p:nvSpPr>
          <p:cNvPr id="8" name="Rectangle 7"/>
          <p:cNvSpPr/>
          <p:nvPr userDrawn="1"/>
        </p:nvSpPr>
        <p:spPr>
          <a:xfrm>
            <a:off x="612648" y="6638544"/>
            <a:ext cx="8553450" cy="228600"/>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1" name="Rectangle 10"/>
          <p:cNvSpPr/>
          <p:nvPr userDrawn="1"/>
        </p:nvSpPr>
        <p:spPr>
          <a:xfrm>
            <a:off x="609599" y="1247547"/>
            <a:ext cx="8360687" cy="5253853"/>
          </a:xfrm>
          <a:prstGeom prst="rect">
            <a:avLst/>
          </a:prstGeom>
          <a:solidFill>
            <a:schemeClr val="bg1">
              <a:lumMod val="95000"/>
            </a:schemeClr>
          </a:solidFill>
          <a:ln w="2540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127000" dist="63500" dir="2700000" algn="tl" rotWithShape="0">
              <a:schemeClr val="accent6">
                <a:lumMod val="7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Date Placeholder 13"/>
          <p:cNvSpPr>
            <a:spLocks noGrp="1"/>
          </p:cNvSpPr>
          <p:nvPr>
            <p:ph type="dt" sz="half" idx="2"/>
          </p:nvPr>
        </p:nvSpPr>
        <p:spPr>
          <a:xfrm>
            <a:off x="609600" y="6647688"/>
            <a:ext cx="3931920" cy="227965"/>
          </a:xfrm>
          <a:prstGeom prst="rect">
            <a:avLst/>
          </a:prstGeom>
        </p:spPr>
        <p:txBody>
          <a:bodyPr vert="horz" wrap="none" tIns="0" anchor="ctr" anchorCtr="0"/>
          <a:lstStyle>
            <a:lvl1pPr algn="l">
              <a:defRPr sz="1100" i="1">
                <a:solidFill>
                  <a:schemeClr val="bg1"/>
                </a:solidFill>
                <a:latin typeface="Avenir Next Regular"/>
                <a:cs typeface="Avenir Next Regular"/>
              </a:defRPr>
            </a:lvl1pPr>
          </a:lstStyle>
          <a:p>
            <a:r>
              <a:rPr lang="en-US" smtClean="0"/>
              <a:t>Labor Economics: Principles in Practice, 2/e</a:t>
            </a:r>
            <a:endParaRPr lang="en-US" dirty="0"/>
          </a:p>
        </p:txBody>
      </p:sp>
      <p:sp>
        <p:nvSpPr>
          <p:cNvPr id="9" name="Footer Placeholder 2"/>
          <p:cNvSpPr>
            <a:spLocks noGrp="1"/>
          </p:cNvSpPr>
          <p:nvPr>
            <p:ph type="ftr" sz="quarter" idx="3"/>
          </p:nvPr>
        </p:nvSpPr>
        <p:spPr>
          <a:xfrm>
            <a:off x="5032860" y="6647688"/>
            <a:ext cx="3931920" cy="227965"/>
          </a:xfrm>
          <a:prstGeom prst="rect">
            <a:avLst/>
          </a:prstGeom>
        </p:spPr>
        <p:txBody>
          <a:bodyPr vert="horz" tIns="0" anchor="ctr"/>
          <a:lstStyle>
            <a:lvl1pPr algn="r">
              <a:defRPr sz="1100">
                <a:solidFill>
                  <a:srgbClr val="FFFFFF"/>
                </a:solidFill>
                <a:latin typeface="Avenir Next Regular"/>
                <a:cs typeface="Avenir Next Regular"/>
              </a:defRPr>
            </a:lvl1pPr>
          </a:lstStyle>
          <a:p>
            <a:r>
              <a:rPr lang="en-US" dirty="0" smtClean="0"/>
              <a:t>© 2019 Oxford University Press</a:t>
            </a:r>
            <a:endParaRPr lang="en-US" dirty="0"/>
          </a:p>
        </p:txBody>
      </p:sp>
      <p:sp>
        <p:nvSpPr>
          <p:cNvPr id="12" name="Title 1"/>
          <p:cNvSpPr>
            <a:spLocks noGrp="1"/>
          </p:cNvSpPr>
          <p:nvPr>
            <p:ph type="title"/>
          </p:nvPr>
        </p:nvSpPr>
        <p:spPr>
          <a:xfrm>
            <a:off x="609599" y="10955"/>
            <a:ext cx="8360687" cy="816863"/>
          </a:xfrm>
        </p:spPr>
        <p:txBody>
          <a:bodyPr wrap="none"/>
          <a:lstStyle/>
          <a:p>
            <a:r>
              <a:rPr lang="en-US" dirty="0" smtClean="0"/>
              <a:t>Click to edit Master title style</a:t>
            </a:r>
            <a:endParaRPr lang="en-US" dirty="0"/>
          </a:p>
        </p:txBody>
      </p:sp>
    </p:spTree>
    <p:extLst>
      <p:ext uri="{BB962C8B-B14F-4D97-AF65-F5344CB8AC3E}">
        <p14:creationId xmlns:p14="http://schemas.microsoft.com/office/powerpoint/2010/main" val="2783226611"/>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Graph with Description">
    <p:spTree>
      <p:nvGrpSpPr>
        <p:cNvPr id="1" name=""/>
        <p:cNvGrpSpPr/>
        <p:nvPr/>
      </p:nvGrpSpPr>
      <p:grpSpPr>
        <a:xfrm>
          <a:off x="0" y="0"/>
          <a:ext cx="0" cy="0"/>
          <a:chOff x="0" y="0"/>
          <a:chExt cx="0" cy="0"/>
        </a:xfrm>
      </p:grpSpPr>
      <p:sp>
        <p:nvSpPr>
          <p:cNvPr id="9" name="Rectangle 8"/>
          <p:cNvSpPr/>
          <p:nvPr userDrawn="1"/>
        </p:nvSpPr>
        <p:spPr>
          <a:xfrm>
            <a:off x="612648" y="6638544"/>
            <a:ext cx="8553450" cy="228600"/>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6" name="Rectangle 5"/>
          <p:cNvSpPr/>
          <p:nvPr userDrawn="1"/>
        </p:nvSpPr>
        <p:spPr>
          <a:xfrm>
            <a:off x="609599" y="1247547"/>
            <a:ext cx="8360687" cy="5253853"/>
          </a:xfrm>
          <a:prstGeom prst="rect">
            <a:avLst/>
          </a:prstGeom>
          <a:solidFill>
            <a:schemeClr val="bg1">
              <a:lumMod val="95000"/>
            </a:schemeClr>
          </a:solidFill>
          <a:ln w="2540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127000" dist="63500" dir="2700000" algn="tl" rotWithShape="0">
              <a:schemeClr val="accent6">
                <a:lumMod val="7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nnn</a:t>
            </a:r>
            <a:endParaRPr lang="en-US" dirty="0"/>
          </a:p>
        </p:txBody>
      </p:sp>
      <p:sp>
        <p:nvSpPr>
          <p:cNvPr id="2" name="Title 1"/>
          <p:cNvSpPr>
            <a:spLocks noGrp="1"/>
          </p:cNvSpPr>
          <p:nvPr>
            <p:ph type="title"/>
          </p:nvPr>
        </p:nvSpPr>
        <p:spPr>
          <a:xfrm>
            <a:off x="609599" y="10955"/>
            <a:ext cx="8360687" cy="816863"/>
          </a:xfrm>
        </p:spPr>
        <p:txBody>
          <a:bodyPr wrap="none"/>
          <a:lstStyle/>
          <a:p>
            <a:r>
              <a:rPr lang="en-US" dirty="0" smtClean="0"/>
              <a:t>Click to edit Master title style</a:t>
            </a:r>
            <a:endParaRPr lang="en-US" dirty="0"/>
          </a:p>
        </p:txBody>
      </p:sp>
      <p:sp>
        <p:nvSpPr>
          <p:cNvPr id="5" name="Slide Number Placeholder 4"/>
          <p:cNvSpPr>
            <a:spLocks noGrp="1"/>
          </p:cNvSpPr>
          <p:nvPr>
            <p:ph type="sldNum" sz="quarter" idx="12"/>
          </p:nvPr>
        </p:nvSpPr>
        <p:spPr/>
        <p:txBody>
          <a:bodyPr>
            <a:normAutofit/>
          </a:bodyPr>
          <a:lstStyle>
            <a:lvl1pPr>
              <a:defRPr sz="1400">
                <a:solidFill>
                  <a:srgbClr val="FFFFFF"/>
                </a:solidFill>
              </a:defRPr>
            </a:lvl1pPr>
          </a:lstStyle>
          <a:p>
            <a:fld id="{415B5EF2-113D-4078-A8AA-D6426D9AFC54}" type="slidenum">
              <a:rPr lang="en-US" smtClean="0"/>
              <a:pPr/>
              <a:t>‹#›</a:t>
            </a:fld>
            <a:endParaRPr lang="en-US" dirty="0"/>
          </a:p>
        </p:txBody>
      </p:sp>
      <p:sp>
        <p:nvSpPr>
          <p:cNvPr id="13" name="Text Placeholder 12"/>
          <p:cNvSpPr>
            <a:spLocks noGrp="1"/>
          </p:cNvSpPr>
          <p:nvPr>
            <p:ph type="body" sz="quarter" idx="13"/>
          </p:nvPr>
        </p:nvSpPr>
        <p:spPr>
          <a:xfrm>
            <a:off x="6291072" y="1662371"/>
            <a:ext cx="2602396" cy="4753075"/>
          </a:xfrm>
        </p:spPr>
        <p:txBody>
          <a:bodyPr>
            <a:normAutofit/>
          </a:bodyPr>
          <a:lstStyle>
            <a:lvl1pPr marL="0" indent="0">
              <a:lnSpc>
                <a:spcPct val="80000"/>
              </a:lnSpc>
              <a:spcBef>
                <a:spcPts val="600"/>
              </a:spcBef>
              <a:buNone/>
              <a:defRPr sz="2000"/>
            </a:lvl1pPr>
          </a:lstStyle>
          <a:p>
            <a:pPr lvl="0"/>
            <a:r>
              <a:rPr lang="en-US" dirty="0" smtClean="0"/>
              <a:t>Click to edit Master text styles</a:t>
            </a:r>
          </a:p>
        </p:txBody>
      </p:sp>
      <p:sp>
        <p:nvSpPr>
          <p:cNvPr id="10" name="Footer Placeholder 2"/>
          <p:cNvSpPr>
            <a:spLocks noGrp="1"/>
          </p:cNvSpPr>
          <p:nvPr>
            <p:ph type="ftr" sz="quarter" idx="3"/>
          </p:nvPr>
        </p:nvSpPr>
        <p:spPr>
          <a:xfrm>
            <a:off x="5032860" y="6647688"/>
            <a:ext cx="3931920" cy="227965"/>
          </a:xfrm>
          <a:prstGeom prst="rect">
            <a:avLst/>
          </a:prstGeom>
        </p:spPr>
        <p:txBody>
          <a:bodyPr vert="horz" tIns="0" anchor="ctr"/>
          <a:lstStyle>
            <a:lvl1pPr algn="r">
              <a:defRPr sz="1200">
                <a:solidFill>
                  <a:srgbClr val="FFFFFF"/>
                </a:solidFill>
              </a:defRPr>
            </a:lvl1pPr>
          </a:lstStyle>
          <a:p>
            <a:r>
              <a:rPr lang="en-US" smtClean="0"/>
              <a:t>© 2019 Oxford University Press</a:t>
            </a:r>
            <a:endParaRPr lang="en-US" dirty="0"/>
          </a:p>
        </p:txBody>
      </p:sp>
      <p:sp>
        <p:nvSpPr>
          <p:cNvPr id="11" name="Date Placeholder 13"/>
          <p:cNvSpPr>
            <a:spLocks noGrp="1"/>
          </p:cNvSpPr>
          <p:nvPr>
            <p:ph type="dt" sz="half" idx="2"/>
          </p:nvPr>
        </p:nvSpPr>
        <p:spPr>
          <a:xfrm>
            <a:off x="609600" y="6647688"/>
            <a:ext cx="3931920" cy="227965"/>
          </a:xfrm>
          <a:prstGeom prst="rect">
            <a:avLst/>
          </a:prstGeom>
        </p:spPr>
        <p:txBody>
          <a:bodyPr vert="horz" wrap="none" tIns="0" anchor="ctr" anchorCtr="0"/>
          <a:lstStyle>
            <a:lvl1pPr algn="l">
              <a:defRPr sz="1200" i="1">
                <a:solidFill>
                  <a:schemeClr val="bg1"/>
                </a:solidFill>
              </a:defRPr>
            </a:lvl1pPr>
          </a:lstStyle>
          <a:p>
            <a:r>
              <a:rPr lang="en-US" smtClean="0"/>
              <a:t>Labor Economics: Principles in Practice, 2/e</a:t>
            </a:r>
            <a:endParaRPr lang="en-US" dirty="0"/>
          </a:p>
        </p:txBody>
      </p:sp>
      <p:sp>
        <p:nvSpPr>
          <p:cNvPr id="4" name="Picture Placeholder 3"/>
          <p:cNvSpPr>
            <a:spLocks noGrp="1"/>
          </p:cNvSpPr>
          <p:nvPr>
            <p:ph type="pic" sz="quarter" idx="14"/>
          </p:nvPr>
        </p:nvSpPr>
        <p:spPr>
          <a:xfrm>
            <a:off x="731500" y="1728230"/>
            <a:ext cx="5486400" cy="4389120"/>
          </a:xfrm>
          <a:solidFill>
            <a:schemeClr val="bg1"/>
          </a:solidFill>
          <a:ln w="19050">
            <a:solidFill>
              <a:srgbClr val="385E9D"/>
            </a:solidFill>
          </a:ln>
        </p:spPr>
        <p:txBody>
          <a:bodyPr/>
          <a:lstStyle>
            <a:lvl1pPr marL="0" indent="0">
              <a:buNone/>
              <a:defRPr/>
            </a:lvl1pPr>
          </a:lstStyle>
          <a:p>
            <a:endParaRPr lang="en-US" dirty="0"/>
          </a:p>
        </p:txBody>
      </p:sp>
    </p:spTree>
    <p:extLst>
      <p:ext uri="{BB962C8B-B14F-4D97-AF65-F5344CB8AC3E}">
        <p14:creationId xmlns:p14="http://schemas.microsoft.com/office/powerpoint/2010/main" val="3453046615"/>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Slide">
    <p:spTree>
      <p:nvGrpSpPr>
        <p:cNvPr id="1" name=""/>
        <p:cNvGrpSpPr/>
        <p:nvPr/>
      </p:nvGrpSpPr>
      <p:grpSpPr>
        <a:xfrm>
          <a:off x="0" y="0"/>
          <a:ext cx="0" cy="0"/>
          <a:chOff x="0" y="0"/>
          <a:chExt cx="0" cy="0"/>
        </a:xfrm>
      </p:grpSpPr>
      <p:sp>
        <p:nvSpPr>
          <p:cNvPr id="15" name="Rectangle 14"/>
          <p:cNvSpPr/>
          <p:nvPr userDrawn="1"/>
        </p:nvSpPr>
        <p:spPr>
          <a:xfrm>
            <a:off x="1269170" y="6638544"/>
            <a:ext cx="7874915" cy="228600"/>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3" name="Text Placeholder 2"/>
          <p:cNvSpPr>
            <a:spLocks noGrp="1"/>
          </p:cNvSpPr>
          <p:nvPr>
            <p:ph type="body" idx="1"/>
          </p:nvPr>
        </p:nvSpPr>
        <p:spPr>
          <a:xfrm>
            <a:off x="1269170" y="2584090"/>
            <a:ext cx="7772395" cy="4021549"/>
          </a:xfrm>
        </p:spPr>
        <p:txBody>
          <a:bodyPr anchor="t"/>
          <a:lstStyle>
            <a:lvl1pPr marL="320040" indent="-320040">
              <a:buFont typeface="Wingdings" charset="2"/>
              <a:buChar char="q"/>
              <a:defRPr sz="2800">
                <a:solidFill>
                  <a:schemeClr val="tx2"/>
                </a:solidFill>
              </a:defRPr>
            </a:lvl1pPr>
            <a:lvl2pPr marL="651510" indent="-285750">
              <a:buFont typeface="Wingdings" charset="2"/>
              <a:buChar char="q"/>
              <a:defRPr sz="1800">
                <a:solidFill>
                  <a:srgbClr val="385E9D"/>
                </a:solidFill>
              </a:defRPr>
            </a:lvl2pPr>
            <a:lvl3pPr marL="841248" indent="-182880">
              <a:buClr>
                <a:srgbClr val="C4432E"/>
              </a:buClr>
              <a:buSzPct val="100000"/>
              <a:buFont typeface="Wingdings" charset="2"/>
              <a:buChar char="§"/>
              <a:defRPr sz="1600">
                <a:solidFill>
                  <a:srgbClr val="00778B"/>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7" name="Rectangle 6"/>
          <p:cNvSpPr/>
          <p:nvPr/>
        </p:nvSpPr>
        <p:spPr bwMode="white">
          <a:xfrm>
            <a:off x="0" y="1592881"/>
            <a:ext cx="9144000" cy="914399"/>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8" name="Rectangle 7"/>
          <p:cNvSpPr/>
          <p:nvPr/>
        </p:nvSpPr>
        <p:spPr>
          <a:xfrm>
            <a:off x="0" y="1600201"/>
            <a:ext cx="1231392" cy="908303"/>
          </a:xfrm>
          <a:prstGeom prst="rect">
            <a:avLst/>
          </a:prstGeom>
          <a:solidFill>
            <a:srgbClr val="00778B"/>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9" name="Rectangle 8"/>
          <p:cNvSpPr/>
          <p:nvPr/>
        </p:nvSpPr>
        <p:spPr>
          <a:xfrm>
            <a:off x="1269171" y="1600201"/>
            <a:ext cx="7882126" cy="908303"/>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 name="Title 1"/>
          <p:cNvSpPr>
            <a:spLocks noGrp="1"/>
          </p:cNvSpPr>
          <p:nvPr>
            <p:ph type="title"/>
          </p:nvPr>
        </p:nvSpPr>
        <p:spPr>
          <a:xfrm>
            <a:off x="1307578" y="1600201"/>
            <a:ext cx="7766299" cy="908303"/>
          </a:xfrm>
        </p:spPr>
        <p:txBody>
          <a:bodyPr wrap="none" tIns="0"/>
          <a:lstStyle>
            <a:lvl1pPr algn="l">
              <a:buNone/>
              <a:defRPr sz="4400" b="0" cap="none">
                <a:solidFill>
                  <a:srgbClr val="FFFFFF"/>
                </a:solidFill>
              </a:defRPr>
            </a:lvl1pPr>
          </a:lstStyle>
          <a:p>
            <a:r>
              <a:rPr lang="en-US" dirty="0" smtClean="0"/>
              <a:t>Click to edit Master title style</a:t>
            </a:r>
            <a:endParaRPr lang="en-US" dirty="0"/>
          </a:p>
        </p:txBody>
      </p:sp>
      <p:sp>
        <p:nvSpPr>
          <p:cNvPr id="13" name="Slide Number Placeholder 12"/>
          <p:cNvSpPr>
            <a:spLocks noGrp="1"/>
          </p:cNvSpPr>
          <p:nvPr>
            <p:ph type="sldNum" sz="quarter" idx="11"/>
          </p:nvPr>
        </p:nvSpPr>
        <p:spPr>
          <a:xfrm>
            <a:off x="0" y="1585560"/>
            <a:ext cx="1231392" cy="911983"/>
          </a:xfrm>
        </p:spPr>
        <p:txBody>
          <a:bodyPr anchor="ctr">
            <a:noAutofit/>
          </a:bodyPr>
          <a:lstStyle>
            <a:lvl1pPr>
              <a:defRPr sz="1400" b="0">
                <a:solidFill>
                  <a:srgbClr val="FFFFFF"/>
                </a:solidFill>
              </a:defRPr>
            </a:lvl1pPr>
          </a:lstStyle>
          <a:p>
            <a:fld id="{1AD93096-5B34-4342-9326-69289CEAE4C2}" type="slidenum">
              <a:rPr lang="en-US" smtClean="0"/>
              <a:pPr/>
              <a:t>‹#›</a:t>
            </a:fld>
            <a:endParaRPr lang="en-US" dirty="0"/>
          </a:p>
        </p:txBody>
      </p:sp>
      <p:sp>
        <p:nvSpPr>
          <p:cNvPr id="16" name="Date Placeholder 13"/>
          <p:cNvSpPr>
            <a:spLocks noGrp="1"/>
          </p:cNvSpPr>
          <p:nvPr>
            <p:ph type="dt" sz="half" idx="2"/>
          </p:nvPr>
        </p:nvSpPr>
        <p:spPr>
          <a:xfrm>
            <a:off x="1269170" y="6647688"/>
            <a:ext cx="3334550" cy="222462"/>
          </a:xfrm>
          <a:prstGeom prst="rect">
            <a:avLst/>
          </a:prstGeom>
        </p:spPr>
        <p:txBody>
          <a:bodyPr vert="horz" wrap="none" tIns="0" anchor="ctr" anchorCtr="0"/>
          <a:lstStyle>
            <a:lvl1pPr algn="l">
              <a:defRPr sz="1100" i="1">
                <a:solidFill>
                  <a:schemeClr val="bg1"/>
                </a:solidFill>
                <a:latin typeface="Avenir Next Regular"/>
                <a:cs typeface="Avenir Next Regular"/>
              </a:defRPr>
            </a:lvl1pPr>
          </a:lstStyle>
          <a:p>
            <a:r>
              <a:rPr lang="en-US" smtClean="0"/>
              <a:t>Labor Economics: Principles in Practice, 2/e</a:t>
            </a:r>
            <a:endParaRPr lang="en-US" i="0" dirty="0"/>
          </a:p>
        </p:txBody>
      </p:sp>
      <p:sp>
        <p:nvSpPr>
          <p:cNvPr id="17" name="Footer Placeholder 2"/>
          <p:cNvSpPr>
            <a:spLocks noGrp="1"/>
          </p:cNvSpPr>
          <p:nvPr>
            <p:ph type="ftr" sz="quarter" idx="3"/>
          </p:nvPr>
        </p:nvSpPr>
        <p:spPr>
          <a:xfrm>
            <a:off x="5095060" y="6647688"/>
            <a:ext cx="3931920" cy="227965"/>
          </a:xfrm>
          <a:prstGeom prst="rect">
            <a:avLst/>
          </a:prstGeom>
        </p:spPr>
        <p:txBody>
          <a:bodyPr vert="horz" tIns="0" anchor="ctr"/>
          <a:lstStyle>
            <a:lvl1pPr algn="r">
              <a:defRPr sz="1100">
                <a:solidFill>
                  <a:srgbClr val="FFFFFF"/>
                </a:solidFill>
                <a:latin typeface="Avenir Next Regular"/>
                <a:cs typeface="Avenir Next Regular"/>
              </a:defRPr>
            </a:lvl1pPr>
          </a:lstStyle>
          <a:p>
            <a:r>
              <a:rPr lang="en-US" dirty="0" smtClean="0"/>
              <a:t>© 2019 Oxford University Press</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xmlns:p14="http://schemas.microsoft.com/office/powerpoint/2010/main" presetID="42"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 lvl="2">
            <p:tnLst>
              <p:par>
                <p:cTn xmlns:p14="http://schemas.microsoft.com/office/powerpoint/2010/main" presetID="42"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 Points">
    <p:spTree>
      <p:nvGrpSpPr>
        <p:cNvPr id="1" name=""/>
        <p:cNvGrpSpPr/>
        <p:nvPr/>
      </p:nvGrpSpPr>
      <p:grpSpPr>
        <a:xfrm>
          <a:off x="0" y="0"/>
          <a:ext cx="0" cy="0"/>
          <a:chOff x="0" y="0"/>
          <a:chExt cx="0" cy="0"/>
        </a:xfrm>
      </p:grpSpPr>
      <p:sp>
        <p:nvSpPr>
          <p:cNvPr id="20" name="Rectangle 19"/>
          <p:cNvSpPr/>
          <p:nvPr userDrawn="1"/>
        </p:nvSpPr>
        <p:spPr>
          <a:xfrm>
            <a:off x="612648" y="6638544"/>
            <a:ext cx="8553450" cy="228600"/>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3" name="Date Placeholder 13"/>
          <p:cNvSpPr>
            <a:spLocks noGrp="1"/>
          </p:cNvSpPr>
          <p:nvPr>
            <p:ph type="dt" sz="half" idx="2"/>
          </p:nvPr>
        </p:nvSpPr>
        <p:spPr>
          <a:xfrm>
            <a:off x="609600" y="6647688"/>
            <a:ext cx="3931920" cy="227965"/>
          </a:xfrm>
          <a:prstGeom prst="rect">
            <a:avLst/>
          </a:prstGeom>
        </p:spPr>
        <p:txBody>
          <a:bodyPr vert="horz" wrap="none" tIns="0" anchor="ctr" anchorCtr="0"/>
          <a:lstStyle>
            <a:lvl1pPr algn="l">
              <a:defRPr sz="1100" i="1">
                <a:solidFill>
                  <a:schemeClr val="bg1"/>
                </a:solidFill>
                <a:latin typeface="Avenir Next Regular"/>
                <a:cs typeface="Avenir Next Regular"/>
              </a:defRPr>
            </a:lvl1pPr>
          </a:lstStyle>
          <a:p>
            <a:r>
              <a:rPr lang="en-US" smtClean="0"/>
              <a:t>Labor Economics: Principles in Practice, 2/e</a:t>
            </a:r>
            <a:endParaRPr lang="en-US" i="0" dirty="0"/>
          </a:p>
        </p:txBody>
      </p:sp>
      <p:sp>
        <p:nvSpPr>
          <p:cNvPr id="24" name="Footer Placeholder 2"/>
          <p:cNvSpPr>
            <a:spLocks noGrp="1"/>
          </p:cNvSpPr>
          <p:nvPr>
            <p:ph type="ftr" sz="quarter" idx="3"/>
          </p:nvPr>
        </p:nvSpPr>
        <p:spPr>
          <a:xfrm>
            <a:off x="5032860" y="6647688"/>
            <a:ext cx="3931920" cy="227965"/>
          </a:xfrm>
          <a:prstGeom prst="rect">
            <a:avLst/>
          </a:prstGeom>
        </p:spPr>
        <p:txBody>
          <a:bodyPr vert="horz" tIns="0" anchor="ctr"/>
          <a:lstStyle>
            <a:lvl1pPr algn="r">
              <a:defRPr sz="1100">
                <a:solidFill>
                  <a:srgbClr val="FFFFFF"/>
                </a:solidFill>
                <a:latin typeface="Avenir Next Regular"/>
                <a:cs typeface="Avenir Next Regular"/>
              </a:defRPr>
            </a:lvl1pPr>
          </a:lstStyle>
          <a:p>
            <a:r>
              <a:rPr lang="en-US" dirty="0" smtClean="0"/>
              <a:t>© 2019 Oxford University Press</a:t>
            </a:r>
            <a:endParaRPr lang="en-US" dirty="0"/>
          </a:p>
        </p:txBody>
      </p:sp>
      <p:sp>
        <p:nvSpPr>
          <p:cNvPr id="27" name="Slide Number Placeholder 22"/>
          <p:cNvSpPr>
            <a:spLocks noGrp="1"/>
          </p:cNvSpPr>
          <p:nvPr>
            <p:ph type="sldNum" sz="quarter" idx="4"/>
          </p:nvPr>
        </p:nvSpPr>
        <p:spPr>
          <a:xfrm>
            <a:off x="0" y="932675"/>
            <a:ext cx="542544" cy="226188"/>
          </a:xfrm>
          <a:prstGeom prst="rect">
            <a:avLst/>
          </a:prstGeom>
        </p:spPr>
        <p:txBody>
          <a:bodyPr vert="horz" tIns="0" bIns="0" anchor="t" anchorCtr="0">
            <a:normAutofit/>
          </a:bodyPr>
          <a:lstStyle>
            <a:lvl1pPr algn="ctr">
              <a:defRPr sz="1400" b="0">
                <a:solidFill>
                  <a:srgbClr val="FFFFFF"/>
                </a:solidFill>
              </a:defRPr>
            </a:lvl1pPr>
          </a:lstStyle>
          <a:p>
            <a:fld id="{72AC53DF-4216-466D-99A7-94400E6C2A25}" type="slidenum">
              <a:rPr lang="en-US" smtClean="0">
                <a:solidFill>
                  <a:schemeClr val="tx2"/>
                </a:solidFill>
              </a:rPr>
              <a:pPr/>
              <a:t>‹#›</a:t>
            </a:fld>
            <a:endParaRPr lang="en-US" dirty="0"/>
          </a:p>
        </p:txBody>
      </p:sp>
      <p:sp>
        <p:nvSpPr>
          <p:cNvPr id="4" name="Text Placeholder 3"/>
          <p:cNvSpPr>
            <a:spLocks noGrp="1"/>
          </p:cNvSpPr>
          <p:nvPr>
            <p:ph type="body" sz="quarter" idx="10"/>
          </p:nvPr>
        </p:nvSpPr>
        <p:spPr>
          <a:xfrm>
            <a:off x="616498" y="1163106"/>
            <a:ext cx="8362933" cy="544070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8" name="Title 1"/>
          <p:cNvSpPr>
            <a:spLocks noGrp="1"/>
          </p:cNvSpPr>
          <p:nvPr>
            <p:ph type="title"/>
          </p:nvPr>
        </p:nvSpPr>
        <p:spPr>
          <a:xfrm>
            <a:off x="609599" y="10955"/>
            <a:ext cx="8360687" cy="816863"/>
          </a:xfrm>
        </p:spPr>
        <p:txBody>
          <a:bodyPr wrap="none"/>
          <a:lstStyle/>
          <a:p>
            <a:r>
              <a:rPr lang="en-US" dirty="0" smtClean="0"/>
              <a:t>Click to edit Master title style</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1000"/>
                                        <p:tgtEl>
                                          <p:spTgt spid="4">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left)">
                                      <p:cBhvr>
                                        <p:cTn id="10" dur="1000"/>
                                        <p:tgtEl>
                                          <p:spTgt spid="4">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wipe(left)">
                                      <p:cBhvr>
                                        <p:cTn id="13" dur="1000"/>
                                        <p:tgtEl>
                                          <p:spTgt spid="4">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wipe(left)">
                                      <p:cBhvr>
                                        <p:cTn id="16" dur="1000"/>
                                        <p:tgtEl>
                                          <p:spTgt spid="4">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wipe(left)">
                                      <p:cBhvr>
                                        <p:cTn id="19" dur="1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xmlns:p14="http://schemas.microsoft.com/office/powerpoint/2010/main" presetID="22" presetClass="entr" presetSubtype="8" fill="hold" nodeType="click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wipe(left)">
                      <p:cBhvr>
                        <p:cTn dur="1000"/>
                        <p:tgtEl>
                          <p:spTgt spid="4"/>
                        </p:tgtEl>
                      </p:cBhvr>
                    </p:animEffect>
                  </p:childTnLst>
                </p:cTn>
              </p:par>
            </p:tnLst>
          </p:tmpl>
          <p:tmpl lvl="2">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wipe(left)">
                      <p:cBhvr>
                        <p:cTn dur="1000"/>
                        <p:tgtEl>
                          <p:spTgt spid="4"/>
                        </p:tgtEl>
                      </p:cBhvr>
                    </p:animEffect>
                  </p:childTnLst>
                </p:cTn>
              </p:par>
            </p:tnLst>
          </p:tmpl>
          <p:tmpl lvl="3">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wipe(left)">
                      <p:cBhvr>
                        <p:cTn dur="1000"/>
                        <p:tgtEl>
                          <p:spTgt spid="4"/>
                        </p:tgtEl>
                      </p:cBhvr>
                    </p:animEffect>
                  </p:childTnLst>
                </p:cTn>
              </p:par>
            </p:tnLst>
          </p:tmpl>
          <p:tmpl lvl="4">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wipe(left)">
                      <p:cBhvr>
                        <p:cTn dur="1000"/>
                        <p:tgtEl>
                          <p:spTgt spid="4"/>
                        </p:tgtEl>
                      </p:cBhvr>
                    </p:animEffect>
                  </p:childTnLst>
                </p:cTn>
              </p:par>
            </p:tnLst>
          </p:tmpl>
          <p:tmpl lvl="5">
            <p:tnLst>
              <p:par>
                <p:cTn xmlns:p14="http://schemas.microsoft.com/office/powerpoint/2010/main" presetID="22" presetClass="entr" presetSubtype="8"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wipe(left)">
                      <p:cBhvr>
                        <p:cTn dur="1000"/>
                        <p:tgtEl>
                          <p:spTgt spid="4"/>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Graph with Description">
    <p:spTree>
      <p:nvGrpSpPr>
        <p:cNvPr id="1" name=""/>
        <p:cNvGrpSpPr/>
        <p:nvPr/>
      </p:nvGrpSpPr>
      <p:grpSpPr>
        <a:xfrm>
          <a:off x="0" y="0"/>
          <a:ext cx="0" cy="0"/>
          <a:chOff x="0" y="0"/>
          <a:chExt cx="0" cy="0"/>
        </a:xfrm>
      </p:grpSpPr>
      <p:sp>
        <p:nvSpPr>
          <p:cNvPr id="9" name="Rectangle 8"/>
          <p:cNvSpPr/>
          <p:nvPr userDrawn="1"/>
        </p:nvSpPr>
        <p:spPr>
          <a:xfrm>
            <a:off x="612648" y="6638544"/>
            <a:ext cx="8553450" cy="228600"/>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6" name="Rectangle 5"/>
          <p:cNvSpPr/>
          <p:nvPr userDrawn="1"/>
        </p:nvSpPr>
        <p:spPr>
          <a:xfrm>
            <a:off x="609599" y="1247547"/>
            <a:ext cx="8360687" cy="5253853"/>
          </a:xfrm>
          <a:prstGeom prst="rect">
            <a:avLst/>
          </a:prstGeom>
          <a:solidFill>
            <a:schemeClr val="bg1">
              <a:lumMod val="95000"/>
            </a:schemeClr>
          </a:solidFill>
          <a:ln w="2540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127000" dist="63500" dir="2700000" algn="tl" rotWithShape="0">
              <a:schemeClr val="accent6">
                <a:lumMod val="7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nnn</a:t>
            </a:r>
            <a:endParaRPr lang="en-US" dirty="0"/>
          </a:p>
        </p:txBody>
      </p:sp>
      <p:sp>
        <p:nvSpPr>
          <p:cNvPr id="2" name="Title 1"/>
          <p:cNvSpPr>
            <a:spLocks noGrp="1"/>
          </p:cNvSpPr>
          <p:nvPr>
            <p:ph type="title"/>
          </p:nvPr>
        </p:nvSpPr>
        <p:spPr>
          <a:xfrm>
            <a:off x="609599" y="10955"/>
            <a:ext cx="8360687" cy="816863"/>
          </a:xfrm>
        </p:spPr>
        <p:txBody>
          <a:bodyPr wrap="none"/>
          <a:lstStyle/>
          <a:p>
            <a:r>
              <a:rPr lang="en-US" dirty="0" smtClean="0"/>
              <a:t>Click to edit Master title style</a:t>
            </a:r>
            <a:endParaRPr lang="en-US" dirty="0"/>
          </a:p>
        </p:txBody>
      </p:sp>
      <p:sp>
        <p:nvSpPr>
          <p:cNvPr id="5" name="Slide Number Placeholder 4"/>
          <p:cNvSpPr>
            <a:spLocks noGrp="1"/>
          </p:cNvSpPr>
          <p:nvPr>
            <p:ph type="sldNum" sz="quarter" idx="12"/>
          </p:nvPr>
        </p:nvSpPr>
        <p:spPr/>
        <p:txBody>
          <a:bodyPr>
            <a:normAutofit/>
          </a:bodyPr>
          <a:lstStyle>
            <a:lvl1pPr>
              <a:defRPr sz="1400">
                <a:solidFill>
                  <a:srgbClr val="FFFFFF"/>
                </a:solidFill>
              </a:defRPr>
            </a:lvl1pPr>
          </a:lstStyle>
          <a:p>
            <a:fld id="{415B5EF2-113D-4078-A8AA-D6426D9AFC54}" type="slidenum">
              <a:rPr lang="en-US" smtClean="0"/>
              <a:pPr/>
              <a:t>‹#›</a:t>
            </a:fld>
            <a:endParaRPr lang="en-US" dirty="0"/>
          </a:p>
        </p:txBody>
      </p:sp>
      <p:sp>
        <p:nvSpPr>
          <p:cNvPr id="13" name="Text Placeholder 12"/>
          <p:cNvSpPr>
            <a:spLocks noGrp="1"/>
          </p:cNvSpPr>
          <p:nvPr>
            <p:ph type="body" sz="quarter" idx="13"/>
          </p:nvPr>
        </p:nvSpPr>
        <p:spPr>
          <a:xfrm>
            <a:off x="6291072" y="1662371"/>
            <a:ext cx="2602396" cy="4753075"/>
          </a:xfrm>
        </p:spPr>
        <p:txBody>
          <a:bodyPr>
            <a:normAutofit/>
          </a:bodyPr>
          <a:lstStyle>
            <a:lvl1pPr marL="0" indent="0">
              <a:lnSpc>
                <a:spcPct val="100000"/>
              </a:lnSpc>
              <a:spcBef>
                <a:spcPts val="600"/>
              </a:spcBef>
              <a:buNone/>
              <a:defRPr sz="1600"/>
            </a:lvl1pPr>
          </a:lstStyle>
          <a:p>
            <a:pPr lvl="0"/>
            <a:r>
              <a:rPr lang="en-US" dirty="0" smtClean="0"/>
              <a:t>Click to edit Master text styles</a:t>
            </a:r>
          </a:p>
        </p:txBody>
      </p:sp>
      <p:sp>
        <p:nvSpPr>
          <p:cNvPr id="10" name="Footer Placeholder 2"/>
          <p:cNvSpPr>
            <a:spLocks noGrp="1"/>
          </p:cNvSpPr>
          <p:nvPr>
            <p:ph type="ftr" sz="quarter" idx="3"/>
          </p:nvPr>
        </p:nvSpPr>
        <p:spPr>
          <a:xfrm>
            <a:off x="5032860" y="6647688"/>
            <a:ext cx="3931920" cy="227965"/>
          </a:xfrm>
          <a:prstGeom prst="rect">
            <a:avLst/>
          </a:prstGeom>
        </p:spPr>
        <p:txBody>
          <a:bodyPr vert="horz" tIns="0" anchor="ctr"/>
          <a:lstStyle>
            <a:lvl1pPr algn="r">
              <a:defRPr sz="1100">
                <a:solidFill>
                  <a:srgbClr val="FFFFFF"/>
                </a:solidFill>
                <a:latin typeface="Avenir Next Regular"/>
                <a:cs typeface="Avenir Next Regular"/>
              </a:defRPr>
            </a:lvl1pPr>
          </a:lstStyle>
          <a:p>
            <a:r>
              <a:rPr lang="en-US" dirty="0" smtClean="0"/>
              <a:t>© 2019 Oxford University Press</a:t>
            </a:r>
            <a:endParaRPr lang="en-US" dirty="0"/>
          </a:p>
        </p:txBody>
      </p:sp>
      <p:sp>
        <p:nvSpPr>
          <p:cNvPr id="11" name="Date Placeholder 13"/>
          <p:cNvSpPr>
            <a:spLocks noGrp="1"/>
          </p:cNvSpPr>
          <p:nvPr>
            <p:ph type="dt" sz="half" idx="2"/>
          </p:nvPr>
        </p:nvSpPr>
        <p:spPr>
          <a:xfrm>
            <a:off x="609600" y="6647688"/>
            <a:ext cx="3931920" cy="227965"/>
          </a:xfrm>
          <a:prstGeom prst="rect">
            <a:avLst/>
          </a:prstGeom>
        </p:spPr>
        <p:txBody>
          <a:bodyPr vert="horz" wrap="none" tIns="0" anchor="ctr" anchorCtr="0"/>
          <a:lstStyle>
            <a:lvl1pPr algn="l">
              <a:defRPr sz="1100" i="1">
                <a:solidFill>
                  <a:schemeClr val="bg1"/>
                </a:solidFill>
                <a:latin typeface="Avenir Next Regular"/>
                <a:cs typeface="Avenir Next Regular"/>
              </a:defRPr>
            </a:lvl1pPr>
          </a:lstStyle>
          <a:p>
            <a:r>
              <a:rPr lang="en-US" smtClean="0"/>
              <a:t>Labor Economics: Principles in Practice, 2/e</a:t>
            </a:r>
            <a:endParaRPr lang="en-US" i="0" dirty="0"/>
          </a:p>
        </p:txBody>
      </p:sp>
      <p:sp>
        <p:nvSpPr>
          <p:cNvPr id="4" name="Picture Placeholder 3"/>
          <p:cNvSpPr>
            <a:spLocks noGrp="1"/>
          </p:cNvSpPr>
          <p:nvPr>
            <p:ph type="pic" sz="quarter" idx="14"/>
          </p:nvPr>
        </p:nvSpPr>
        <p:spPr>
          <a:xfrm>
            <a:off x="731500" y="1728230"/>
            <a:ext cx="5486400" cy="4389120"/>
          </a:xfrm>
          <a:solidFill>
            <a:schemeClr val="bg1"/>
          </a:solidFill>
          <a:ln w="19050">
            <a:solidFill>
              <a:srgbClr val="385E9D"/>
            </a:solidFill>
          </a:ln>
        </p:spPr>
        <p:txBody>
          <a:bodyPr/>
          <a:lstStyle>
            <a:lvl1pPr marL="0" indent="0">
              <a:buNone/>
              <a:defRPr/>
            </a:lvl1pPr>
          </a:lstStyle>
          <a:p>
            <a:endParaRPr lang="en-US" dirty="0"/>
          </a:p>
        </p:txBody>
      </p:sp>
    </p:spTree>
    <p:extLst>
      <p:ext uri="{BB962C8B-B14F-4D97-AF65-F5344CB8AC3E}">
        <p14:creationId xmlns:p14="http://schemas.microsoft.com/office/powerpoint/2010/main" val="18745299"/>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Width with Description">
    <p:spTree>
      <p:nvGrpSpPr>
        <p:cNvPr id="1" name=""/>
        <p:cNvGrpSpPr/>
        <p:nvPr/>
      </p:nvGrpSpPr>
      <p:grpSpPr>
        <a:xfrm>
          <a:off x="0" y="0"/>
          <a:ext cx="0" cy="0"/>
          <a:chOff x="0" y="0"/>
          <a:chExt cx="0" cy="0"/>
        </a:xfrm>
      </p:grpSpPr>
      <p:sp>
        <p:nvSpPr>
          <p:cNvPr id="14" name="Rectangle 13"/>
          <p:cNvSpPr/>
          <p:nvPr userDrawn="1"/>
        </p:nvSpPr>
        <p:spPr>
          <a:xfrm>
            <a:off x="609599" y="1247547"/>
            <a:ext cx="8360687" cy="5253853"/>
          </a:xfrm>
          <a:prstGeom prst="rect">
            <a:avLst/>
          </a:prstGeom>
          <a:solidFill>
            <a:schemeClr val="bg1">
              <a:lumMod val="95000"/>
            </a:schemeClr>
          </a:solidFill>
          <a:ln w="2540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127000" dist="63500" dir="2700000" algn="tl" rotWithShape="0">
              <a:schemeClr val="accent6">
                <a:lumMod val="7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4"/>
          <p:cNvSpPr>
            <a:spLocks noGrp="1"/>
          </p:cNvSpPr>
          <p:nvPr>
            <p:ph type="sldNum" sz="quarter" idx="12"/>
          </p:nvPr>
        </p:nvSpPr>
        <p:spPr/>
        <p:txBody>
          <a:bodyPr>
            <a:normAutofit/>
          </a:bodyPr>
          <a:lstStyle>
            <a:lvl1pPr>
              <a:defRPr sz="1400">
                <a:solidFill>
                  <a:srgbClr val="FFFFFF"/>
                </a:solidFill>
              </a:defRPr>
            </a:lvl1pPr>
          </a:lstStyle>
          <a:p>
            <a:fld id="{415B5EF2-113D-4078-A8AA-D6426D9AFC54}" type="slidenum">
              <a:rPr lang="en-US" smtClean="0"/>
              <a:pPr/>
              <a:t>‹#›</a:t>
            </a:fld>
            <a:endParaRPr lang="en-US" dirty="0"/>
          </a:p>
        </p:txBody>
      </p:sp>
      <p:sp>
        <p:nvSpPr>
          <p:cNvPr id="13" name="Text Placeholder 12"/>
          <p:cNvSpPr>
            <a:spLocks noGrp="1"/>
          </p:cNvSpPr>
          <p:nvPr>
            <p:ph type="body" sz="quarter" idx="13"/>
          </p:nvPr>
        </p:nvSpPr>
        <p:spPr>
          <a:xfrm>
            <a:off x="727860" y="4504340"/>
            <a:ext cx="8165616" cy="1958650"/>
          </a:xfrm>
        </p:spPr>
        <p:txBody>
          <a:bodyPr>
            <a:normAutofit/>
          </a:bodyPr>
          <a:lstStyle>
            <a:lvl1pPr marL="0" indent="0">
              <a:buNone/>
              <a:defRPr sz="1600"/>
            </a:lvl1pPr>
          </a:lstStyle>
          <a:p>
            <a:pPr lvl="0"/>
            <a:r>
              <a:rPr lang="en-US" dirty="0" smtClean="0"/>
              <a:t>Click to edit Master text styles</a:t>
            </a:r>
          </a:p>
        </p:txBody>
      </p:sp>
      <p:sp>
        <p:nvSpPr>
          <p:cNvPr id="10" name="Rectangle 9"/>
          <p:cNvSpPr/>
          <p:nvPr userDrawn="1"/>
        </p:nvSpPr>
        <p:spPr>
          <a:xfrm>
            <a:off x="612648" y="6638544"/>
            <a:ext cx="8553450" cy="228600"/>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1" name="Footer Placeholder 2"/>
          <p:cNvSpPr>
            <a:spLocks noGrp="1"/>
          </p:cNvSpPr>
          <p:nvPr>
            <p:ph type="ftr" sz="quarter" idx="3"/>
          </p:nvPr>
        </p:nvSpPr>
        <p:spPr>
          <a:xfrm>
            <a:off x="5032860" y="6647688"/>
            <a:ext cx="3931920" cy="227965"/>
          </a:xfrm>
          <a:prstGeom prst="rect">
            <a:avLst/>
          </a:prstGeom>
        </p:spPr>
        <p:txBody>
          <a:bodyPr vert="horz" tIns="0" anchor="ctr"/>
          <a:lstStyle>
            <a:lvl1pPr algn="r">
              <a:defRPr sz="1100">
                <a:solidFill>
                  <a:srgbClr val="FFFFFF"/>
                </a:solidFill>
                <a:latin typeface="Avenir Next Regular"/>
                <a:cs typeface="Avenir Next Regular"/>
              </a:defRPr>
            </a:lvl1pPr>
          </a:lstStyle>
          <a:p>
            <a:r>
              <a:rPr lang="en-US" dirty="0" smtClean="0"/>
              <a:t>© 2019 Oxford University Press</a:t>
            </a:r>
            <a:endParaRPr lang="en-US" dirty="0"/>
          </a:p>
        </p:txBody>
      </p:sp>
      <p:sp>
        <p:nvSpPr>
          <p:cNvPr id="12" name="Date Placeholder 13"/>
          <p:cNvSpPr>
            <a:spLocks noGrp="1"/>
          </p:cNvSpPr>
          <p:nvPr>
            <p:ph type="dt" sz="half" idx="2"/>
          </p:nvPr>
        </p:nvSpPr>
        <p:spPr>
          <a:xfrm>
            <a:off x="609600" y="6647688"/>
            <a:ext cx="3931920" cy="227965"/>
          </a:xfrm>
          <a:prstGeom prst="rect">
            <a:avLst/>
          </a:prstGeom>
        </p:spPr>
        <p:txBody>
          <a:bodyPr vert="horz" wrap="none" tIns="0" anchor="ctr" anchorCtr="0"/>
          <a:lstStyle>
            <a:lvl1pPr algn="l">
              <a:defRPr sz="1100" i="1">
                <a:solidFill>
                  <a:schemeClr val="bg1"/>
                </a:solidFill>
                <a:latin typeface="Avenir Next Regular"/>
                <a:cs typeface="Avenir Next Regular"/>
              </a:defRPr>
            </a:lvl1pPr>
          </a:lstStyle>
          <a:p>
            <a:r>
              <a:rPr lang="en-US" smtClean="0"/>
              <a:t>Labor Economics: Principles in Practice, 2/e</a:t>
            </a:r>
            <a:endParaRPr lang="en-US" dirty="0"/>
          </a:p>
        </p:txBody>
      </p:sp>
      <p:sp>
        <p:nvSpPr>
          <p:cNvPr id="3" name="Picture Placeholder 2"/>
          <p:cNvSpPr>
            <a:spLocks noGrp="1"/>
          </p:cNvSpPr>
          <p:nvPr>
            <p:ph type="pic" sz="quarter" idx="14"/>
          </p:nvPr>
        </p:nvSpPr>
        <p:spPr>
          <a:xfrm>
            <a:off x="722376" y="1364290"/>
            <a:ext cx="8138159" cy="3063240"/>
          </a:xfrm>
          <a:solidFill>
            <a:schemeClr val="bg1"/>
          </a:solidFill>
          <a:ln w="19050">
            <a:solidFill>
              <a:srgbClr val="385E9D"/>
            </a:solidFill>
          </a:ln>
        </p:spPr>
        <p:txBody>
          <a:bodyPr/>
          <a:lstStyle>
            <a:lvl1pPr marL="0" indent="0">
              <a:buFontTx/>
              <a:buNone/>
              <a:defRPr/>
            </a:lvl1pPr>
          </a:lstStyle>
          <a:p>
            <a:endParaRPr lang="en-US" dirty="0"/>
          </a:p>
        </p:txBody>
      </p:sp>
      <p:sp>
        <p:nvSpPr>
          <p:cNvPr id="15" name="Title 1"/>
          <p:cNvSpPr>
            <a:spLocks noGrp="1"/>
          </p:cNvSpPr>
          <p:nvPr>
            <p:ph type="title"/>
          </p:nvPr>
        </p:nvSpPr>
        <p:spPr>
          <a:xfrm>
            <a:off x="609599" y="10955"/>
            <a:ext cx="8360687" cy="816863"/>
          </a:xfrm>
        </p:spPr>
        <p:txBody>
          <a:bodyPr wrap="none"/>
          <a:lstStyle/>
          <a:p>
            <a:r>
              <a:rPr lang="en-US" dirty="0" smtClean="0"/>
              <a:t>Click to edit Master title style</a:t>
            </a:r>
            <a:endParaRPr lang="en-US" dirty="0"/>
          </a:p>
        </p:txBody>
      </p:sp>
    </p:spTree>
    <p:extLst>
      <p:ext uri="{BB962C8B-B14F-4D97-AF65-F5344CB8AC3E}">
        <p14:creationId xmlns:p14="http://schemas.microsoft.com/office/powerpoint/2010/main" val="4284431099"/>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de-by-Side Graphs">
    <p:spTree>
      <p:nvGrpSpPr>
        <p:cNvPr id="1" name=""/>
        <p:cNvGrpSpPr/>
        <p:nvPr/>
      </p:nvGrpSpPr>
      <p:grpSpPr>
        <a:xfrm>
          <a:off x="0" y="0"/>
          <a:ext cx="0" cy="0"/>
          <a:chOff x="0" y="0"/>
          <a:chExt cx="0" cy="0"/>
        </a:xfrm>
      </p:grpSpPr>
      <p:sp>
        <p:nvSpPr>
          <p:cNvPr id="14" name="Rectangle 13"/>
          <p:cNvSpPr/>
          <p:nvPr userDrawn="1"/>
        </p:nvSpPr>
        <p:spPr>
          <a:xfrm>
            <a:off x="609599" y="1247547"/>
            <a:ext cx="8360687" cy="5253853"/>
          </a:xfrm>
          <a:prstGeom prst="rect">
            <a:avLst/>
          </a:prstGeom>
          <a:solidFill>
            <a:schemeClr val="bg1">
              <a:lumMod val="95000"/>
            </a:schemeClr>
          </a:solidFill>
          <a:ln w="2540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127000" dist="63500" dir="2700000" algn="tl" rotWithShape="0">
              <a:schemeClr val="accent6">
                <a:lumMod val="7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4"/>
          <p:cNvSpPr>
            <a:spLocks noGrp="1"/>
          </p:cNvSpPr>
          <p:nvPr>
            <p:ph type="sldNum" sz="quarter" idx="12"/>
          </p:nvPr>
        </p:nvSpPr>
        <p:spPr/>
        <p:txBody>
          <a:bodyPr>
            <a:normAutofit/>
          </a:bodyPr>
          <a:lstStyle>
            <a:lvl1pPr>
              <a:defRPr sz="1400">
                <a:solidFill>
                  <a:srgbClr val="FFFFFF"/>
                </a:solidFill>
              </a:defRPr>
            </a:lvl1pPr>
          </a:lstStyle>
          <a:p>
            <a:fld id="{415B5EF2-113D-4078-A8AA-D6426D9AFC54}" type="slidenum">
              <a:rPr lang="en-US" smtClean="0"/>
              <a:pPr/>
              <a:t>‹#›</a:t>
            </a:fld>
            <a:endParaRPr lang="en-US" dirty="0"/>
          </a:p>
        </p:txBody>
      </p:sp>
      <p:sp>
        <p:nvSpPr>
          <p:cNvPr id="7" name="Rectangle 6"/>
          <p:cNvSpPr>
            <a:spLocks/>
          </p:cNvSpPr>
          <p:nvPr userDrawn="1"/>
        </p:nvSpPr>
        <p:spPr>
          <a:xfrm>
            <a:off x="658330" y="1345985"/>
            <a:ext cx="8229597" cy="3291840"/>
          </a:xfrm>
          <a:prstGeom prst="rect">
            <a:avLst/>
          </a:prstGeom>
          <a:solidFill>
            <a:schemeClr val="bg1"/>
          </a:solidFill>
          <a:ln>
            <a:solidFill>
              <a:srgbClr val="385E9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3" name="Text Placeholder 12"/>
          <p:cNvSpPr>
            <a:spLocks noGrp="1"/>
          </p:cNvSpPr>
          <p:nvPr>
            <p:ph type="body" sz="quarter" idx="13"/>
          </p:nvPr>
        </p:nvSpPr>
        <p:spPr>
          <a:xfrm>
            <a:off x="654690" y="4648821"/>
            <a:ext cx="8229623" cy="1821489"/>
          </a:xfrm>
        </p:spPr>
        <p:txBody>
          <a:bodyPr>
            <a:normAutofit/>
          </a:bodyPr>
          <a:lstStyle>
            <a:lvl1pPr marL="0" indent="0">
              <a:lnSpc>
                <a:spcPct val="80000"/>
              </a:lnSpc>
              <a:spcBef>
                <a:spcPts val="600"/>
              </a:spcBef>
              <a:buNone/>
              <a:defRPr sz="1800"/>
            </a:lvl1pPr>
          </a:lstStyle>
          <a:p>
            <a:pPr lvl="0"/>
            <a:r>
              <a:rPr lang="en-US" dirty="0" smtClean="0"/>
              <a:t>Click to edit Master text styles</a:t>
            </a:r>
          </a:p>
        </p:txBody>
      </p:sp>
      <p:sp>
        <p:nvSpPr>
          <p:cNvPr id="9" name="Title Placeholder 21"/>
          <p:cNvSpPr>
            <a:spLocks noGrp="1"/>
          </p:cNvSpPr>
          <p:nvPr>
            <p:ph type="title"/>
          </p:nvPr>
        </p:nvSpPr>
        <p:spPr>
          <a:xfrm>
            <a:off x="609603" y="126170"/>
            <a:ext cx="8363706" cy="731520"/>
          </a:xfrm>
          <a:prstGeom prst="rect">
            <a:avLst/>
          </a:prstGeom>
        </p:spPr>
        <p:txBody>
          <a:bodyPr vert="horz" anchor="ctr">
            <a:normAutofit/>
          </a:bodyPr>
          <a:lstStyle>
            <a:lvl1pPr>
              <a:defRPr sz="4000"/>
            </a:lvl1pPr>
          </a:lstStyle>
          <a:p>
            <a:r>
              <a:rPr lang="en-US" dirty="0" smtClean="0"/>
              <a:t>Click to edit Master title style</a:t>
            </a:r>
            <a:endParaRPr lang="en-US" dirty="0"/>
          </a:p>
        </p:txBody>
      </p:sp>
      <p:sp>
        <p:nvSpPr>
          <p:cNvPr id="10" name="Rectangle 9"/>
          <p:cNvSpPr/>
          <p:nvPr userDrawn="1"/>
        </p:nvSpPr>
        <p:spPr>
          <a:xfrm>
            <a:off x="612648" y="6638544"/>
            <a:ext cx="8553450" cy="228600"/>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1" name="Footer Placeholder 2"/>
          <p:cNvSpPr>
            <a:spLocks noGrp="1"/>
          </p:cNvSpPr>
          <p:nvPr>
            <p:ph type="ftr" sz="quarter" idx="3"/>
          </p:nvPr>
        </p:nvSpPr>
        <p:spPr>
          <a:xfrm>
            <a:off x="5032860" y="6647688"/>
            <a:ext cx="3931920" cy="227965"/>
          </a:xfrm>
          <a:prstGeom prst="rect">
            <a:avLst/>
          </a:prstGeom>
        </p:spPr>
        <p:txBody>
          <a:bodyPr vert="horz" tIns="0" anchor="ctr"/>
          <a:lstStyle>
            <a:lvl1pPr algn="r">
              <a:defRPr sz="1100">
                <a:solidFill>
                  <a:srgbClr val="FFFFFF"/>
                </a:solidFill>
                <a:latin typeface="Avenir Next Regular"/>
                <a:cs typeface="Avenir Next Regular"/>
              </a:defRPr>
            </a:lvl1pPr>
          </a:lstStyle>
          <a:p>
            <a:r>
              <a:rPr lang="en-US" dirty="0" smtClean="0"/>
              <a:t>© 2019 Oxford University Press</a:t>
            </a:r>
            <a:endParaRPr lang="en-US" dirty="0"/>
          </a:p>
        </p:txBody>
      </p:sp>
      <p:sp>
        <p:nvSpPr>
          <p:cNvPr id="12" name="Date Placeholder 13"/>
          <p:cNvSpPr>
            <a:spLocks noGrp="1"/>
          </p:cNvSpPr>
          <p:nvPr>
            <p:ph type="dt" sz="half" idx="2"/>
          </p:nvPr>
        </p:nvSpPr>
        <p:spPr>
          <a:xfrm>
            <a:off x="609600" y="6647688"/>
            <a:ext cx="3931920" cy="227965"/>
          </a:xfrm>
          <a:prstGeom prst="rect">
            <a:avLst/>
          </a:prstGeom>
        </p:spPr>
        <p:txBody>
          <a:bodyPr vert="horz" wrap="none" tIns="0" anchor="ctr" anchorCtr="0"/>
          <a:lstStyle>
            <a:lvl1pPr algn="l">
              <a:defRPr sz="1100" i="1">
                <a:solidFill>
                  <a:schemeClr val="bg1"/>
                </a:solidFill>
                <a:latin typeface="Avenir Next Regular"/>
                <a:cs typeface="Avenir Next Regular"/>
              </a:defRPr>
            </a:lvl1pPr>
          </a:lstStyle>
          <a:p>
            <a:r>
              <a:rPr lang="en-US" smtClean="0"/>
              <a:t>Labor Economics: Principles in Practice, 2/e</a:t>
            </a:r>
            <a:endParaRPr lang="en-US" dirty="0"/>
          </a:p>
        </p:txBody>
      </p:sp>
      <p:sp>
        <p:nvSpPr>
          <p:cNvPr id="3" name="Picture Placeholder 2"/>
          <p:cNvSpPr>
            <a:spLocks noGrp="1"/>
          </p:cNvSpPr>
          <p:nvPr>
            <p:ph type="pic" sz="quarter" idx="14"/>
          </p:nvPr>
        </p:nvSpPr>
        <p:spPr>
          <a:xfrm>
            <a:off x="654690" y="1355130"/>
            <a:ext cx="4114800" cy="3291840"/>
          </a:xfrm>
          <a:noFill/>
          <a:ln w="19050">
            <a:noFill/>
          </a:ln>
        </p:spPr>
        <p:txBody>
          <a:bodyPr/>
          <a:lstStyle>
            <a:lvl1pPr marL="0" indent="0">
              <a:buFontTx/>
              <a:buNone/>
              <a:defRPr/>
            </a:lvl1pPr>
          </a:lstStyle>
          <a:p>
            <a:endParaRPr lang="en-US" dirty="0"/>
          </a:p>
        </p:txBody>
      </p:sp>
      <p:sp>
        <p:nvSpPr>
          <p:cNvPr id="15" name="Picture Placeholder 2"/>
          <p:cNvSpPr>
            <a:spLocks noGrp="1"/>
          </p:cNvSpPr>
          <p:nvPr>
            <p:ph type="pic" sz="quarter" idx="15"/>
          </p:nvPr>
        </p:nvSpPr>
        <p:spPr>
          <a:xfrm>
            <a:off x="4758560" y="1355130"/>
            <a:ext cx="4114800" cy="3291840"/>
          </a:xfrm>
          <a:noFill/>
          <a:ln w="19050">
            <a:noFill/>
          </a:ln>
        </p:spPr>
        <p:txBody>
          <a:bodyPr/>
          <a:lstStyle>
            <a:lvl1pPr marL="0" indent="0">
              <a:buFontTx/>
              <a:buNone/>
              <a:defRPr/>
            </a:lvl1pPr>
          </a:lstStyle>
          <a:p>
            <a:endParaRPr lang="en-US" dirty="0"/>
          </a:p>
        </p:txBody>
      </p:sp>
    </p:spTree>
    <p:extLst>
      <p:ext uri="{BB962C8B-B14F-4D97-AF65-F5344CB8AC3E}">
        <p14:creationId xmlns:p14="http://schemas.microsoft.com/office/powerpoint/2010/main" val="4190897956"/>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catter Plo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a:bodyPr>
          <a:lstStyle>
            <a:lvl1pPr>
              <a:defRPr sz="1400">
                <a:solidFill>
                  <a:srgbClr val="FFFFFF"/>
                </a:solidFill>
              </a:defRPr>
            </a:lvl1pPr>
          </a:lstStyle>
          <a:p>
            <a:fld id="{415B5EF2-113D-4078-A8AA-D6426D9AFC54}" type="slidenum">
              <a:rPr lang="en-US" smtClean="0"/>
              <a:pPr/>
              <a:t>‹#›</a:t>
            </a:fld>
            <a:endParaRPr lang="en-US" dirty="0"/>
          </a:p>
        </p:txBody>
      </p:sp>
      <p:sp>
        <p:nvSpPr>
          <p:cNvPr id="8" name="Rectangle 7"/>
          <p:cNvSpPr/>
          <p:nvPr userDrawn="1"/>
        </p:nvSpPr>
        <p:spPr>
          <a:xfrm>
            <a:off x="612648" y="6638544"/>
            <a:ext cx="8553450" cy="228600"/>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1" name="Rectangle 10"/>
          <p:cNvSpPr/>
          <p:nvPr userDrawn="1"/>
        </p:nvSpPr>
        <p:spPr>
          <a:xfrm>
            <a:off x="609599" y="1247547"/>
            <a:ext cx="8360687" cy="5253853"/>
          </a:xfrm>
          <a:prstGeom prst="rect">
            <a:avLst/>
          </a:prstGeom>
          <a:solidFill>
            <a:schemeClr val="bg1">
              <a:lumMod val="95000"/>
            </a:schemeClr>
          </a:solidFill>
          <a:ln w="2540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127000" dist="63500" dir="2700000" algn="tl" rotWithShape="0">
              <a:schemeClr val="accent6">
                <a:lumMod val="7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Date Placeholder 13"/>
          <p:cNvSpPr>
            <a:spLocks noGrp="1"/>
          </p:cNvSpPr>
          <p:nvPr>
            <p:ph type="dt" sz="half" idx="2"/>
          </p:nvPr>
        </p:nvSpPr>
        <p:spPr>
          <a:xfrm>
            <a:off x="609600" y="6647688"/>
            <a:ext cx="3931920" cy="227965"/>
          </a:xfrm>
          <a:prstGeom prst="rect">
            <a:avLst/>
          </a:prstGeom>
        </p:spPr>
        <p:txBody>
          <a:bodyPr vert="horz" wrap="none" tIns="0" anchor="ctr" anchorCtr="0"/>
          <a:lstStyle>
            <a:lvl1pPr algn="l">
              <a:defRPr sz="1200" i="1">
                <a:solidFill>
                  <a:schemeClr val="bg1"/>
                </a:solidFill>
              </a:defRPr>
            </a:lvl1pPr>
          </a:lstStyle>
          <a:p>
            <a:r>
              <a:rPr lang="en-US" smtClean="0"/>
              <a:t>Labor Economics: Principles in Practice, 2/e</a:t>
            </a:r>
            <a:endParaRPr lang="en-US" sz="1100" dirty="0">
              <a:latin typeface="Avenir Next Regular"/>
              <a:cs typeface="Avenir Next Regular"/>
            </a:endParaRPr>
          </a:p>
        </p:txBody>
      </p:sp>
      <p:sp>
        <p:nvSpPr>
          <p:cNvPr id="9" name="Footer Placeholder 2"/>
          <p:cNvSpPr>
            <a:spLocks noGrp="1"/>
          </p:cNvSpPr>
          <p:nvPr>
            <p:ph type="ftr" sz="quarter" idx="3"/>
          </p:nvPr>
        </p:nvSpPr>
        <p:spPr>
          <a:xfrm>
            <a:off x="5032860" y="6647688"/>
            <a:ext cx="3931920" cy="227965"/>
          </a:xfrm>
          <a:prstGeom prst="rect">
            <a:avLst/>
          </a:prstGeom>
        </p:spPr>
        <p:txBody>
          <a:bodyPr vert="horz" tIns="0" anchor="ctr"/>
          <a:lstStyle>
            <a:lvl1pPr algn="r">
              <a:defRPr sz="1100">
                <a:solidFill>
                  <a:srgbClr val="FFFFFF"/>
                </a:solidFill>
                <a:latin typeface="Avenir Next Regular"/>
                <a:cs typeface="Avenir Next Regular"/>
              </a:defRPr>
            </a:lvl1pPr>
          </a:lstStyle>
          <a:p>
            <a:r>
              <a:rPr lang="en-US" dirty="0" smtClean="0"/>
              <a:t>© 2019 Oxford University Press</a:t>
            </a:r>
            <a:endParaRPr lang="en-US" dirty="0"/>
          </a:p>
        </p:txBody>
      </p:sp>
      <p:sp>
        <p:nvSpPr>
          <p:cNvPr id="12" name="Title 1"/>
          <p:cNvSpPr>
            <a:spLocks noGrp="1"/>
          </p:cNvSpPr>
          <p:nvPr>
            <p:ph type="title"/>
          </p:nvPr>
        </p:nvSpPr>
        <p:spPr>
          <a:xfrm>
            <a:off x="609599" y="10955"/>
            <a:ext cx="8360687" cy="816863"/>
          </a:xfrm>
        </p:spPr>
        <p:txBody>
          <a:bodyPr wrap="none"/>
          <a:lstStyle/>
          <a:p>
            <a:r>
              <a:rPr lang="en-US" dirty="0" smtClean="0"/>
              <a:t>Click to edit Master title style</a:t>
            </a:r>
            <a:endParaRPr lang="en-US" dirty="0"/>
          </a:p>
        </p:txBody>
      </p:sp>
      <p:sp>
        <p:nvSpPr>
          <p:cNvPr id="3" name="Picture Placeholder 2"/>
          <p:cNvSpPr>
            <a:spLocks noGrp="1" noChangeAspect="1"/>
          </p:cNvSpPr>
          <p:nvPr>
            <p:ph type="pic" sz="quarter" idx="13"/>
          </p:nvPr>
        </p:nvSpPr>
        <p:spPr>
          <a:xfrm>
            <a:off x="1550890" y="1369597"/>
            <a:ext cx="6400750" cy="5016588"/>
          </a:xfrm>
          <a:solidFill>
            <a:schemeClr val="bg1"/>
          </a:solidFill>
          <a:ln w="3175">
            <a:solidFill>
              <a:srgbClr val="385E9D"/>
            </a:solidFill>
          </a:ln>
        </p:spPr>
        <p:txBody>
          <a:bodyPr/>
          <a:lstStyle>
            <a:lvl1pPr marL="0" indent="0">
              <a:buFontTx/>
              <a:buNone/>
              <a:defRPr/>
            </a:lvl1pPr>
          </a:lstStyle>
          <a:p>
            <a:endParaRPr lang="en-US" dirty="0"/>
          </a:p>
        </p:txBody>
      </p:sp>
    </p:spTree>
    <p:extLst>
      <p:ext uri="{BB962C8B-B14F-4D97-AF65-F5344CB8AC3E}">
        <p14:creationId xmlns:p14="http://schemas.microsoft.com/office/powerpoint/2010/main" val="176012515"/>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Width Line Plo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a:bodyPr>
          <a:lstStyle>
            <a:lvl1pPr>
              <a:defRPr sz="1400">
                <a:solidFill>
                  <a:srgbClr val="FFFFFF"/>
                </a:solidFill>
              </a:defRPr>
            </a:lvl1pPr>
          </a:lstStyle>
          <a:p>
            <a:fld id="{415B5EF2-113D-4078-A8AA-D6426D9AFC54}" type="slidenum">
              <a:rPr lang="en-US" smtClean="0"/>
              <a:pPr/>
              <a:t>‹#›</a:t>
            </a:fld>
            <a:endParaRPr lang="en-US" dirty="0"/>
          </a:p>
        </p:txBody>
      </p:sp>
      <p:sp>
        <p:nvSpPr>
          <p:cNvPr id="8" name="Rectangle 7"/>
          <p:cNvSpPr/>
          <p:nvPr userDrawn="1"/>
        </p:nvSpPr>
        <p:spPr>
          <a:xfrm>
            <a:off x="612648" y="6638544"/>
            <a:ext cx="8553450" cy="228600"/>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11" name="Rectangle 10"/>
          <p:cNvSpPr/>
          <p:nvPr userDrawn="1"/>
        </p:nvSpPr>
        <p:spPr>
          <a:xfrm>
            <a:off x="609599" y="1247547"/>
            <a:ext cx="8360687" cy="5253853"/>
          </a:xfrm>
          <a:prstGeom prst="rect">
            <a:avLst/>
          </a:prstGeom>
          <a:solidFill>
            <a:schemeClr val="bg1">
              <a:lumMod val="95000"/>
            </a:schemeClr>
          </a:solidFill>
          <a:ln w="2540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127000" dist="63500" dir="2700000" algn="tl" rotWithShape="0">
              <a:schemeClr val="accent6">
                <a:lumMod val="7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Date Placeholder 13"/>
          <p:cNvSpPr>
            <a:spLocks noGrp="1"/>
          </p:cNvSpPr>
          <p:nvPr>
            <p:ph type="dt" sz="half" idx="2"/>
          </p:nvPr>
        </p:nvSpPr>
        <p:spPr>
          <a:xfrm>
            <a:off x="609600" y="6647688"/>
            <a:ext cx="3931920" cy="227965"/>
          </a:xfrm>
          <a:prstGeom prst="rect">
            <a:avLst/>
          </a:prstGeom>
        </p:spPr>
        <p:txBody>
          <a:bodyPr vert="horz" wrap="none" tIns="0" anchor="ctr" anchorCtr="0"/>
          <a:lstStyle>
            <a:lvl1pPr algn="l">
              <a:defRPr sz="1100" i="1">
                <a:solidFill>
                  <a:schemeClr val="bg1"/>
                </a:solidFill>
                <a:latin typeface="Avenir Next Regular"/>
                <a:cs typeface="Avenir Next Regular"/>
              </a:defRPr>
            </a:lvl1pPr>
          </a:lstStyle>
          <a:p>
            <a:r>
              <a:rPr lang="en-US" smtClean="0"/>
              <a:t>Labor Economics: Principles in Practice, 2/e</a:t>
            </a:r>
            <a:endParaRPr lang="en-US" dirty="0"/>
          </a:p>
        </p:txBody>
      </p:sp>
      <p:sp>
        <p:nvSpPr>
          <p:cNvPr id="9" name="Footer Placeholder 2"/>
          <p:cNvSpPr>
            <a:spLocks noGrp="1"/>
          </p:cNvSpPr>
          <p:nvPr>
            <p:ph type="ftr" sz="quarter" idx="3"/>
          </p:nvPr>
        </p:nvSpPr>
        <p:spPr>
          <a:xfrm>
            <a:off x="5032860" y="6647688"/>
            <a:ext cx="3931920" cy="227965"/>
          </a:xfrm>
          <a:prstGeom prst="rect">
            <a:avLst/>
          </a:prstGeom>
        </p:spPr>
        <p:txBody>
          <a:bodyPr vert="horz" tIns="0" anchor="ctr"/>
          <a:lstStyle>
            <a:lvl1pPr algn="r">
              <a:defRPr sz="1100">
                <a:solidFill>
                  <a:srgbClr val="FFFFFF"/>
                </a:solidFill>
                <a:latin typeface="Avenir Next Regular"/>
                <a:cs typeface="Avenir Next Regular"/>
              </a:defRPr>
            </a:lvl1pPr>
          </a:lstStyle>
          <a:p>
            <a:r>
              <a:rPr lang="en-US" dirty="0" smtClean="0"/>
              <a:t>© 2019 Oxford University Press</a:t>
            </a:r>
            <a:endParaRPr lang="en-US" dirty="0"/>
          </a:p>
        </p:txBody>
      </p:sp>
      <p:sp>
        <p:nvSpPr>
          <p:cNvPr id="12" name="Title 1"/>
          <p:cNvSpPr>
            <a:spLocks noGrp="1"/>
          </p:cNvSpPr>
          <p:nvPr>
            <p:ph type="title"/>
          </p:nvPr>
        </p:nvSpPr>
        <p:spPr>
          <a:xfrm>
            <a:off x="609599" y="10955"/>
            <a:ext cx="8360687" cy="816863"/>
          </a:xfrm>
        </p:spPr>
        <p:txBody>
          <a:bodyPr wrap="none"/>
          <a:lstStyle/>
          <a:p>
            <a:r>
              <a:rPr lang="en-US" dirty="0" smtClean="0"/>
              <a:t>Click to edit Master title style</a:t>
            </a:r>
            <a:endParaRPr lang="en-US" dirty="0"/>
          </a:p>
        </p:txBody>
      </p:sp>
      <p:sp>
        <p:nvSpPr>
          <p:cNvPr id="3" name="Picture Placeholder 2"/>
          <p:cNvSpPr>
            <a:spLocks noGrp="1" noChangeAspect="1"/>
          </p:cNvSpPr>
          <p:nvPr>
            <p:ph type="pic" sz="quarter" idx="13"/>
          </p:nvPr>
        </p:nvSpPr>
        <p:spPr>
          <a:xfrm>
            <a:off x="731520" y="1585560"/>
            <a:ext cx="8119872" cy="4572000"/>
          </a:xfrm>
          <a:solidFill>
            <a:schemeClr val="bg1"/>
          </a:solidFill>
          <a:ln w="3175">
            <a:noFill/>
          </a:ln>
        </p:spPr>
        <p:txBody>
          <a:bodyPr/>
          <a:lstStyle>
            <a:lvl1pPr marL="0" indent="0">
              <a:buFontTx/>
              <a:buNone/>
              <a:defRPr/>
            </a:lvl1pPr>
          </a:lstStyle>
          <a:p>
            <a:endParaRPr lang="en-US" dirty="0"/>
          </a:p>
        </p:txBody>
      </p:sp>
    </p:spTree>
    <p:extLst>
      <p:ext uri="{BB962C8B-B14F-4D97-AF65-F5344CB8AC3E}">
        <p14:creationId xmlns:p14="http://schemas.microsoft.com/office/powerpoint/2010/main" val="3260479639"/>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ver Slide">
    <p:bg>
      <p:bgPr>
        <a:blipFill rotWithShape="0">
          <a:blip r:embed="rId2">
            <a:alphaModFix amt="0"/>
          </a:blip>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636116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3" y="126170"/>
            <a:ext cx="8363706" cy="731520"/>
          </a:xfrm>
          <a:prstGeom prst="rect">
            <a:avLst/>
          </a:prstGeom>
        </p:spPr>
        <p:txBody>
          <a:bodyPr vert="horz" anchor="ctr">
            <a:normAutofit/>
          </a:bodyPr>
          <a:lstStyle/>
          <a:p>
            <a:r>
              <a:rPr lang="en-US" dirty="0" smtClean="0"/>
              <a:t>Click to edit Master title style</a:t>
            </a:r>
            <a:endParaRPr lang="en-US" dirty="0"/>
          </a:p>
        </p:txBody>
      </p:sp>
      <p:sp>
        <p:nvSpPr>
          <p:cNvPr id="13" name="Text Placeholder 12"/>
          <p:cNvSpPr>
            <a:spLocks noGrp="1"/>
          </p:cNvSpPr>
          <p:nvPr>
            <p:ph type="body" idx="1"/>
          </p:nvPr>
        </p:nvSpPr>
        <p:spPr>
          <a:xfrm>
            <a:off x="612648" y="1239914"/>
            <a:ext cx="8366759" cy="5343781"/>
          </a:xfrm>
          <a:prstGeom prst="rect">
            <a:avLst/>
          </a:prstGeom>
        </p:spPr>
        <p:txBody>
          <a:bodyPr vert="horz">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13"/>
          <p:cNvSpPr>
            <a:spLocks noGrp="1"/>
          </p:cNvSpPr>
          <p:nvPr>
            <p:ph type="dt" sz="half" idx="2"/>
          </p:nvPr>
        </p:nvSpPr>
        <p:spPr>
          <a:xfrm>
            <a:off x="609600" y="6629400"/>
            <a:ext cx="3931920" cy="227965"/>
          </a:xfrm>
          <a:prstGeom prst="rect">
            <a:avLst/>
          </a:prstGeom>
        </p:spPr>
        <p:txBody>
          <a:bodyPr vert="horz" wrap="none" tIns="0" anchor="ctr" anchorCtr="0"/>
          <a:lstStyle>
            <a:lvl1pPr algn="l">
              <a:defRPr sz="1200" i="1">
                <a:solidFill>
                  <a:schemeClr val="bg1"/>
                </a:solidFill>
              </a:defRPr>
            </a:lvl1pPr>
          </a:lstStyle>
          <a:p>
            <a:r>
              <a:rPr lang="en-US" smtClean="0"/>
              <a:t>Labor Economics: Principles in Practice, 2/e</a:t>
            </a:r>
            <a:endParaRPr lang="en-US" dirty="0"/>
          </a:p>
        </p:txBody>
      </p:sp>
      <p:sp>
        <p:nvSpPr>
          <p:cNvPr id="3" name="Footer Placeholder 2"/>
          <p:cNvSpPr>
            <a:spLocks noGrp="1"/>
          </p:cNvSpPr>
          <p:nvPr>
            <p:ph type="ftr" sz="quarter" idx="3"/>
          </p:nvPr>
        </p:nvSpPr>
        <p:spPr>
          <a:xfrm>
            <a:off x="5032860" y="6629400"/>
            <a:ext cx="3931920" cy="227965"/>
          </a:xfrm>
          <a:prstGeom prst="rect">
            <a:avLst/>
          </a:prstGeom>
        </p:spPr>
        <p:txBody>
          <a:bodyPr vert="horz" tIns="0" anchor="ctr"/>
          <a:lstStyle>
            <a:lvl1pPr algn="r">
              <a:defRPr sz="1200">
                <a:solidFill>
                  <a:srgbClr val="FFFFFF"/>
                </a:solidFill>
              </a:defRPr>
            </a:lvl1pPr>
          </a:lstStyle>
          <a:p>
            <a:r>
              <a:rPr lang="en-US" smtClean="0"/>
              <a:t>© 2019 Oxford University Press</a:t>
            </a:r>
            <a:endParaRPr lang="en-US" dirty="0"/>
          </a:p>
        </p:txBody>
      </p:sp>
      <p:sp>
        <p:nvSpPr>
          <p:cNvPr id="8" name="Rectangle 7"/>
          <p:cNvSpPr/>
          <p:nvPr/>
        </p:nvSpPr>
        <p:spPr>
          <a:xfrm>
            <a:off x="0" y="932675"/>
            <a:ext cx="542544" cy="228600"/>
          </a:xfrm>
          <a:prstGeom prst="rect">
            <a:avLst/>
          </a:prstGeom>
          <a:solidFill>
            <a:srgbClr val="00778B"/>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9" name="Rectangle 8"/>
          <p:cNvSpPr/>
          <p:nvPr/>
        </p:nvSpPr>
        <p:spPr>
          <a:xfrm>
            <a:off x="590550" y="932675"/>
            <a:ext cx="8553450" cy="228600"/>
          </a:xfrm>
          <a:prstGeom prst="rect">
            <a:avLst/>
          </a:prstGeom>
          <a:solidFill>
            <a:srgbClr val="385E9D"/>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p>
        </p:txBody>
      </p:sp>
      <p:sp>
        <p:nvSpPr>
          <p:cNvPr id="23" name="Slide Number Placeholder 22"/>
          <p:cNvSpPr>
            <a:spLocks noGrp="1"/>
          </p:cNvSpPr>
          <p:nvPr>
            <p:ph type="sldNum" sz="quarter" idx="4"/>
          </p:nvPr>
        </p:nvSpPr>
        <p:spPr>
          <a:xfrm>
            <a:off x="0" y="932675"/>
            <a:ext cx="542544" cy="226188"/>
          </a:xfrm>
          <a:prstGeom prst="rect">
            <a:avLst/>
          </a:prstGeom>
        </p:spPr>
        <p:txBody>
          <a:bodyPr vert="horz" tIns="0" bIns="0" anchor="t" anchorCtr="0">
            <a:normAutofit/>
          </a:bodyPr>
          <a:lstStyle>
            <a:lvl1pPr algn="ctr">
              <a:defRPr sz="1400" b="0">
                <a:solidFill>
                  <a:srgbClr val="FFFFFF"/>
                </a:solidFill>
              </a:defRPr>
            </a:lvl1pPr>
          </a:lstStyle>
          <a:p>
            <a:fld id="{72AC53DF-4216-466D-99A7-94400E6C2A25}" type="slidenum">
              <a:rPr lang="en-US" smtClean="0">
                <a:solidFill>
                  <a:schemeClr val="tx2"/>
                </a:solidFill>
              </a:rPr>
              <a:pPr/>
              <a:t>‹#›</a:t>
            </a:fld>
            <a:endParaRPr lang="en-US" dirty="0"/>
          </a:p>
        </p:txBody>
      </p:sp>
    </p:spTree>
  </p:cSld>
  <p:clrMap bg1="lt1" tx1="dk1" bg2="lt2" tx2="dk2" accent1="accent1" accent2="accent2" accent3="accent3" accent4="accent4" accent5="accent5" accent6="accent6" hlink="hlink" folHlink="folHlink"/>
  <p:sldLayoutIdLst>
    <p:sldLayoutId id="2147483695" r:id="rId1"/>
    <p:sldLayoutId id="2147483697" r:id="rId2"/>
    <p:sldLayoutId id="2147483696" r:id="rId3"/>
    <p:sldLayoutId id="2147483707" r:id="rId4"/>
    <p:sldLayoutId id="2147483710" r:id="rId5"/>
    <p:sldLayoutId id="2147483708" r:id="rId6"/>
    <p:sldLayoutId id="2147483709" r:id="rId7"/>
    <p:sldLayoutId id="2147483711" r:id="rId8"/>
    <p:sldLayoutId id="2147483706" r:id="rId9"/>
    <p:sldLayoutId id="2147483704" r:id="rId10"/>
    <p:sldLayoutId id="2147483705" r:id="rId11"/>
    <p:sldLayoutId id="2147483703" r:id="rId12"/>
    <p:sldLayoutId id="2147483712" r:id="rId13"/>
  </p:sldLayoutIdLst>
  <p:hf hdr="0"/>
  <p:txStyles>
    <p:titleStyle>
      <a:lvl1pPr algn="l" rtl="0" eaLnBrk="1" latinLnBrk="0" hangingPunct="1">
        <a:spcBef>
          <a:spcPct val="0"/>
        </a:spcBef>
        <a:buNone/>
        <a:defRPr sz="4000" kern="1200">
          <a:solidFill>
            <a:srgbClr val="C4432E"/>
          </a:solidFill>
          <a:latin typeface="Avenir Next Regular"/>
          <a:ea typeface="+mj-ea"/>
          <a:cs typeface="Avenir Next Regular"/>
        </a:defRPr>
      </a:lvl1pPr>
    </p:titleStyle>
    <p:bodyStyle>
      <a:lvl1pPr marL="320040" indent="-320040" algn="l" rtl="0" eaLnBrk="1" latinLnBrk="0" hangingPunct="1">
        <a:spcBef>
          <a:spcPts val="700"/>
        </a:spcBef>
        <a:buClr>
          <a:schemeClr val="accent2"/>
        </a:buClr>
        <a:buSzPct val="70000"/>
        <a:buFont typeface="Wingdings" charset="2"/>
        <a:buChar char=""/>
        <a:defRPr sz="2400" kern="1200">
          <a:solidFill>
            <a:schemeClr val="tx1"/>
          </a:solidFill>
          <a:latin typeface="Avenir Next Regular"/>
          <a:ea typeface="+mn-ea"/>
          <a:cs typeface="Avenir Next Regular"/>
        </a:defRPr>
      </a:lvl1pPr>
      <a:lvl2pPr marL="640080" indent="-274320" algn="l" rtl="0" eaLnBrk="1" latinLnBrk="0" hangingPunct="1">
        <a:spcBef>
          <a:spcPts val="550"/>
        </a:spcBef>
        <a:buClr>
          <a:srgbClr val="385E9D"/>
        </a:buClr>
        <a:buSzPct val="70000"/>
        <a:buFont typeface="Wingdings 2"/>
        <a:buChar char=""/>
        <a:defRPr sz="2000" kern="1200">
          <a:solidFill>
            <a:schemeClr val="tx1"/>
          </a:solidFill>
          <a:latin typeface="Avenir Next Regular"/>
          <a:ea typeface="+mn-ea"/>
          <a:cs typeface="Avenir Next Regular"/>
        </a:defRPr>
      </a:lvl2pPr>
      <a:lvl3pPr marL="914400" indent="-228600" algn="l" rtl="0" eaLnBrk="1" latinLnBrk="0" hangingPunct="1">
        <a:spcBef>
          <a:spcPts val="500"/>
        </a:spcBef>
        <a:buClr>
          <a:srgbClr val="C4432E"/>
        </a:buClr>
        <a:buSzPct val="70000"/>
        <a:buFont typeface="Wingdings"/>
        <a:buChar char=""/>
        <a:defRPr sz="1800" kern="1200">
          <a:solidFill>
            <a:schemeClr val="tx1"/>
          </a:solidFill>
          <a:latin typeface="Avenir Next Regular"/>
          <a:ea typeface="+mn-ea"/>
          <a:cs typeface="Avenir Next Regular"/>
        </a:defRPr>
      </a:lvl3pPr>
      <a:lvl4pPr marL="1371600" indent="-228600" algn="l" rtl="0" eaLnBrk="1" latinLnBrk="0" hangingPunct="1">
        <a:spcBef>
          <a:spcPts val="400"/>
        </a:spcBef>
        <a:buClr>
          <a:schemeClr val="accent1"/>
        </a:buClr>
        <a:buSzPct val="70000"/>
        <a:buFont typeface="Wingdings"/>
        <a:buChar char=""/>
        <a:defRPr sz="1600" kern="1200">
          <a:solidFill>
            <a:schemeClr val="tx1"/>
          </a:solidFill>
          <a:latin typeface="Avenir Next Regular"/>
          <a:ea typeface="+mn-ea"/>
          <a:cs typeface="Avenir Next Regular"/>
        </a:defRPr>
      </a:lvl4pPr>
      <a:lvl5pPr marL="1828800" indent="-228600" algn="l" rtl="0" eaLnBrk="1" latinLnBrk="0" hangingPunct="1">
        <a:spcBef>
          <a:spcPts val="400"/>
        </a:spcBef>
        <a:buClr>
          <a:srgbClr val="008000"/>
        </a:buClr>
        <a:buSzPct val="70000"/>
        <a:buFont typeface="Wingdings"/>
        <a:buChar char=""/>
        <a:defRPr sz="1400" kern="1200">
          <a:solidFill>
            <a:schemeClr val="tx1"/>
          </a:solidFill>
          <a:latin typeface="Avenir Next Regular"/>
          <a:ea typeface="+mn-ea"/>
          <a:cs typeface="Avenir Next Regular"/>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8.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emf"/><Relationship Id="rId3" Type="http://schemas.openxmlformats.org/officeDocument/2006/relationships/image" Target="../media/image8.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emf"/><Relationship Id="rId3" Type="http://schemas.openxmlformats.org/officeDocument/2006/relationships/image" Target="../media/image17.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emf"/><Relationship Id="rId3" Type="http://schemas.openxmlformats.org/officeDocument/2006/relationships/image" Target="../media/image1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emf"/><Relationship Id="rId3" Type="http://schemas.openxmlformats.org/officeDocument/2006/relationships/image" Target="../media/image21.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normAutofit/>
          </a:bodyPr>
          <a:lstStyle/>
          <a:p>
            <a:r>
              <a:rPr lang="en-US" sz="1800" dirty="0" smtClean="0"/>
              <a:t>Labor Economics: Principles in </a:t>
            </a:r>
            <a:r>
              <a:rPr lang="en-US" sz="1800" dirty="0"/>
              <a:t>Practice, 2/</a:t>
            </a:r>
            <a:r>
              <a:rPr lang="en-US" sz="1800" cap="none" dirty="0" smtClean="0"/>
              <a:t>e</a:t>
            </a:r>
            <a:endParaRPr lang="en-US" sz="1800" cap="none" dirty="0"/>
          </a:p>
        </p:txBody>
      </p:sp>
      <p:sp>
        <p:nvSpPr>
          <p:cNvPr id="5" name="Title 4"/>
          <p:cNvSpPr>
            <a:spLocks noGrp="1"/>
          </p:cNvSpPr>
          <p:nvPr>
            <p:ph type="ctrTitle"/>
          </p:nvPr>
        </p:nvSpPr>
        <p:spPr/>
        <p:txBody>
          <a:bodyPr/>
          <a:lstStyle/>
          <a:p>
            <a:r>
              <a:rPr lang="en-US" dirty="0" smtClean="0"/>
              <a:t>Unemployment</a:t>
            </a:r>
            <a:endParaRPr lang="en-US" dirty="0"/>
          </a:p>
        </p:txBody>
      </p:sp>
      <p:sp>
        <p:nvSpPr>
          <p:cNvPr id="7" name="Text Placeholder 6"/>
          <p:cNvSpPr>
            <a:spLocks noGrp="1"/>
          </p:cNvSpPr>
          <p:nvPr>
            <p:ph type="body" sz="quarter" idx="11"/>
          </p:nvPr>
        </p:nvSpPr>
        <p:spPr/>
        <p:txBody>
          <a:bodyPr/>
          <a:lstStyle/>
          <a:p>
            <a:r>
              <a:rPr lang="en-US" dirty="0" smtClean="0"/>
              <a:t>Chapter</a:t>
            </a:r>
            <a:endParaRPr lang="en-US" dirty="0"/>
          </a:p>
        </p:txBody>
      </p:sp>
      <p:sp>
        <p:nvSpPr>
          <p:cNvPr id="8" name="Text Placeholder 7"/>
          <p:cNvSpPr>
            <a:spLocks noGrp="1"/>
          </p:cNvSpPr>
          <p:nvPr>
            <p:ph type="body" sz="quarter" idx="12"/>
          </p:nvPr>
        </p:nvSpPr>
        <p:spPr/>
        <p:txBody>
          <a:bodyPr/>
          <a:lstStyle/>
          <a:p>
            <a:r>
              <a:rPr lang="en-US" sz="1800" dirty="0" smtClean="0"/>
              <a:t>Economics &lt;no.&gt;</a:t>
            </a:r>
            <a:endParaRPr lang="en-US" sz="1800" dirty="0"/>
          </a:p>
        </p:txBody>
      </p:sp>
      <p:pic>
        <p:nvPicPr>
          <p:cNvPr id="3" name="Picture Placeholder 2" descr="Chapter 12.jpg"/>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60" r="60"/>
          <a:stretch>
            <a:fillRect/>
          </a:stretch>
        </p:blipFill>
        <p:spPr/>
      </p:pic>
      <p:sp>
        <p:nvSpPr>
          <p:cNvPr id="2" name="Text Placeholder 1"/>
          <p:cNvSpPr>
            <a:spLocks noGrp="1"/>
          </p:cNvSpPr>
          <p:nvPr>
            <p:ph type="body" sz="quarter" idx="15"/>
          </p:nvPr>
        </p:nvSpPr>
        <p:spPr/>
        <p:txBody>
          <a:bodyPr/>
          <a:lstStyle/>
          <a:p>
            <a:r>
              <a:rPr lang="en-US" dirty="0" smtClean="0">
                <a:solidFill>
                  <a:srgbClr val="53548A"/>
                </a:solidFill>
              </a:rPr>
              <a:t>12</a:t>
            </a:r>
            <a:endParaRPr lang="en-US" dirty="0">
              <a:solidFill>
                <a:srgbClr val="53548A"/>
              </a:solidFill>
            </a:endParaRPr>
          </a:p>
        </p:txBody>
      </p:sp>
    </p:spTree>
    <p:extLst>
      <p:ext uri="{BB962C8B-B14F-4D97-AF65-F5344CB8AC3E}">
        <p14:creationId xmlns:p14="http://schemas.microsoft.com/office/powerpoint/2010/main" val="331178611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lstStyle/>
          <a:p>
            <a:r>
              <a:rPr lang="en-US" dirty="0" smtClean="0"/>
              <a:t>Flows Between Labor-Market States</a:t>
            </a:r>
          </a:p>
          <a:p>
            <a:pPr lvl="1"/>
            <a:r>
              <a:rPr lang="en-US" dirty="0" smtClean="0"/>
              <a:t>frictional unemployment in a steady state</a:t>
            </a:r>
          </a:p>
          <a:p>
            <a:r>
              <a:rPr lang="en-US" dirty="0" smtClean="0"/>
              <a:t>Steady-State Unemployment Rate</a:t>
            </a:r>
          </a:p>
          <a:p>
            <a:r>
              <a:rPr lang="en-US" dirty="0" smtClean="0"/>
              <a:t>Distribution of Lengths of Unemployment Spells</a:t>
            </a:r>
          </a:p>
          <a:p>
            <a:pPr lvl="1"/>
            <a:r>
              <a:rPr lang="en-US" dirty="0" smtClean="0"/>
              <a:t>constant and common exit rate from unemployment</a:t>
            </a:r>
          </a:p>
          <a:p>
            <a:pPr lvl="1"/>
            <a:r>
              <a:rPr lang="en-US" dirty="0" smtClean="0"/>
              <a:t>exit rate varies with spell lengths or across job searchers</a:t>
            </a:r>
          </a:p>
        </p:txBody>
      </p:sp>
      <p:sp>
        <p:nvSpPr>
          <p:cNvPr id="7" name="Title 6"/>
          <p:cNvSpPr>
            <a:spLocks noGrp="1"/>
          </p:cNvSpPr>
          <p:nvPr>
            <p:ph type="title"/>
          </p:nvPr>
        </p:nvSpPr>
        <p:spPr/>
        <p:txBody>
          <a:bodyPr/>
          <a:lstStyle/>
          <a:p>
            <a:r>
              <a:rPr lang="en-US" dirty="0" smtClean="0"/>
              <a:t>Steady-State Unemployment</a:t>
            </a:r>
            <a:endParaRPr lang="en-US" dirty="0"/>
          </a:p>
        </p:txBody>
      </p:sp>
      <p:sp>
        <p:nvSpPr>
          <p:cNvPr id="5" name="Slide Number Placeholder 4"/>
          <p:cNvSpPr>
            <a:spLocks noGrp="1"/>
          </p:cNvSpPr>
          <p:nvPr>
            <p:ph type="sldNum" sz="quarter" idx="11"/>
          </p:nvPr>
        </p:nvSpPr>
        <p:spPr/>
        <p:txBody>
          <a:bodyPr/>
          <a:lstStyle/>
          <a:p>
            <a:fld id="{72AC53DF-4216-466D-99A7-94400E6C2A25}" type="slidenum">
              <a:rPr lang="en-US" smtClean="0"/>
              <a:pPr/>
              <a:t>9</a:t>
            </a:fld>
            <a:endParaRPr lang="en-US" dirty="0"/>
          </a:p>
        </p:txBody>
      </p:sp>
      <p:sp>
        <p:nvSpPr>
          <p:cNvPr id="10" name="Footer Placeholder 9"/>
          <p:cNvSpPr>
            <a:spLocks noGrp="1"/>
          </p:cNvSpPr>
          <p:nvPr>
            <p:ph type="ftr" sz="quarter" idx="3"/>
          </p:nvPr>
        </p:nvSpPr>
        <p:spPr>
          <a:prstGeom prst="rect">
            <a:avLst/>
          </a:prstGeom>
        </p:spPr>
        <p:txBody>
          <a:bodyPr/>
          <a:lstStyle/>
          <a:p>
            <a:r>
              <a:rPr lang="en-US" smtClean="0"/>
              <a:t>© 2019 Oxford University Press</a:t>
            </a:r>
            <a:endParaRPr lang="en-US" dirty="0"/>
          </a:p>
        </p:txBody>
      </p:sp>
      <p:sp>
        <p:nvSpPr>
          <p:cNvPr id="2" name="Date Placeholder 1"/>
          <p:cNvSpPr>
            <a:spLocks noGrp="1"/>
          </p:cNvSpPr>
          <p:nvPr>
            <p:ph type="dt" sz="half" idx="2"/>
          </p:nvPr>
        </p:nvSpPr>
        <p:spPr/>
        <p:txBody>
          <a:bodyPr/>
          <a:lstStyle/>
          <a:p>
            <a:r>
              <a:rPr lang="en-US" smtClean="0"/>
              <a:t>Labor Economics: Principles in Practice, 2/e</a:t>
            </a:r>
            <a:endParaRPr lang="en-US" dirty="0"/>
          </a:p>
        </p:txBody>
      </p:sp>
    </p:spTree>
    <p:extLst>
      <p:ext uri="{BB962C8B-B14F-4D97-AF65-F5344CB8AC3E}">
        <p14:creationId xmlns:p14="http://schemas.microsoft.com/office/powerpoint/2010/main" val="365398856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5122" name="Slide Number Placeholder 3"/>
          <p:cNvSpPr>
            <a:spLocks noGrp="1"/>
          </p:cNvSpPr>
          <p:nvPr>
            <p:ph type="sldNum" sz="quarter" idx="4"/>
          </p:nvPr>
        </p:nvSpPr>
        <p:spPr/>
        <p:txBody>
          <a:bodyPr>
            <a:normAutofit/>
          </a:bodyPr>
          <a:lstStyle/>
          <a:p>
            <a:fld id="{321042F2-33D4-4786-9EC5-C9ECBB0C54BA}" type="slidenum">
              <a:rPr lang="en-US" smtClean="0"/>
              <a:pPr/>
              <a:t>10</a:t>
            </a:fld>
            <a:endParaRPr lang="en-US" dirty="0"/>
          </a:p>
        </p:txBody>
      </p:sp>
      <p:sp>
        <p:nvSpPr>
          <p:cNvPr id="5124" name="Rectangle 3"/>
          <p:cNvSpPr>
            <a:spLocks noGrp="1" noChangeArrowheads="1"/>
          </p:cNvSpPr>
          <p:nvPr>
            <p:ph type="body" sz="quarter" idx="10"/>
          </p:nvPr>
        </p:nvSpPr>
        <p:spPr/>
        <p:txBody>
          <a:bodyPr>
            <a:normAutofit/>
          </a:bodyPr>
          <a:lstStyle/>
          <a:p>
            <a:r>
              <a:rPr lang="en-US" dirty="0" smtClean="0"/>
              <a:t>Labor-Market States and Stocks</a:t>
            </a:r>
          </a:p>
          <a:p>
            <a:pPr lvl="1"/>
            <a:r>
              <a:rPr lang="en-US" dirty="0" smtClean="0"/>
              <a:t>employed </a:t>
            </a:r>
            <a:r>
              <a:rPr lang="en-US" i="1" dirty="0" smtClean="0"/>
              <a:t>E</a:t>
            </a:r>
            <a:r>
              <a:rPr lang="en-US" dirty="0" smtClean="0"/>
              <a:t>, unemployed </a:t>
            </a:r>
            <a:r>
              <a:rPr lang="en-US" i="1" dirty="0" smtClean="0"/>
              <a:t>U</a:t>
            </a:r>
            <a:r>
              <a:rPr lang="en-US" dirty="0" smtClean="0"/>
              <a:t>, and not in the labor force </a:t>
            </a:r>
            <a:r>
              <a:rPr lang="en-US" i="1" dirty="0" smtClean="0"/>
              <a:t>N</a:t>
            </a:r>
          </a:p>
          <a:p>
            <a:pPr lvl="2"/>
            <a:r>
              <a:rPr lang="en-US" i="1" dirty="0" smtClean="0"/>
              <a:t>stock</a:t>
            </a:r>
            <a:r>
              <a:rPr lang="en-US" dirty="0" smtClean="0"/>
              <a:t> counts the number of people in a state in any month.</a:t>
            </a:r>
          </a:p>
          <a:p>
            <a:r>
              <a:rPr lang="en-US" dirty="0" smtClean="0"/>
              <a:t>Labor-Market Flows between States</a:t>
            </a:r>
          </a:p>
          <a:p>
            <a:pPr lvl="1"/>
            <a:r>
              <a:rPr lang="en-US" dirty="0" smtClean="0"/>
              <a:t>people flow between states from month to month.</a:t>
            </a:r>
          </a:p>
          <a:p>
            <a:pPr lvl="2"/>
            <a:r>
              <a:rPr lang="en-US" dirty="0" smtClean="0"/>
              <a:t>e.g., count the number of workers who leave employment and become unemployed.</a:t>
            </a:r>
          </a:p>
          <a:p>
            <a:pPr lvl="1"/>
            <a:r>
              <a:rPr lang="en-US" dirty="0" smtClean="0"/>
              <a:t>measure the rate people flow from one state to another.</a:t>
            </a:r>
          </a:p>
          <a:p>
            <a:pPr lvl="2"/>
            <a:r>
              <a:rPr lang="en-US" i="1" dirty="0" smtClean="0"/>
              <a:t>s</a:t>
            </a:r>
            <a:r>
              <a:rPr lang="en-US" dirty="0" smtClean="0"/>
              <a:t> is the separation rate from employment to unemployment.</a:t>
            </a:r>
          </a:p>
          <a:p>
            <a:pPr lvl="3"/>
            <a:r>
              <a:rPr lang="en-US" dirty="0" smtClean="0"/>
              <a:t>(the number of workers employed in one month who are unemployed in the next) divided by (employment </a:t>
            </a:r>
            <a:r>
              <a:rPr lang="en-US" i="1" dirty="0" smtClean="0"/>
              <a:t>E</a:t>
            </a:r>
            <a:r>
              <a:rPr lang="en-US" dirty="0" smtClean="0"/>
              <a:t>).</a:t>
            </a:r>
          </a:p>
          <a:p>
            <a:pPr lvl="2"/>
            <a:r>
              <a:rPr lang="en-US" i="1" dirty="0" smtClean="0"/>
              <a:t>h</a:t>
            </a:r>
            <a:r>
              <a:rPr lang="en-US" dirty="0" smtClean="0"/>
              <a:t> is the hiring rate from unemployment to employment.</a:t>
            </a:r>
          </a:p>
          <a:p>
            <a:pPr lvl="3"/>
            <a:r>
              <a:rPr lang="en-US" dirty="0"/>
              <a:t>(the number of </a:t>
            </a:r>
            <a:r>
              <a:rPr lang="en-US" dirty="0" smtClean="0"/>
              <a:t>unemployed people in </a:t>
            </a:r>
            <a:r>
              <a:rPr lang="en-US" dirty="0"/>
              <a:t>one month </a:t>
            </a:r>
            <a:r>
              <a:rPr lang="en-US" dirty="0" smtClean="0"/>
              <a:t>who are employed in </a:t>
            </a:r>
            <a:r>
              <a:rPr lang="en-US" dirty="0"/>
              <a:t>the next) divided by </a:t>
            </a:r>
            <a:r>
              <a:rPr lang="en-US" dirty="0" smtClean="0"/>
              <a:t>(unemployment </a:t>
            </a:r>
            <a:r>
              <a:rPr lang="en-US" i="1" dirty="0" smtClean="0"/>
              <a:t>U</a:t>
            </a:r>
            <a:r>
              <a:rPr lang="en-US" dirty="0" smtClean="0"/>
              <a:t>).</a:t>
            </a:r>
            <a:endParaRPr lang="en-US" dirty="0"/>
          </a:p>
        </p:txBody>
      </p:sp>
      <p:sp>
        <p:nvSpPr>
          <p:cNvPr id="5123" name="Rectangle 2"/>
          <p:cNvSpPr>
            <a:spLocks noGrp="1" noChangeArrowheads="1"/>
          </p:cNvSpPr>
          <p:nvPr>
            <p:ph type="title"/>
          </p:nvPr>
        </p:nvSpPr>
        <p:spPr/>
        <p:txBody>
          <a:bodyPr>
            <a:normAutofit/>
          </a:bodyPr>
          <a:lstStyle/>
          <a:p>
            <a:r>
              <a:rPr lang="en-US" sz="3600" dirty="0" smtClean="0"/>
              <a:t>Labor-Market States, Stocks, and Flows</a:t>
            </a:r>
          </a:p>
        </p:txBody>
      </p:sp>
    </p:spTree>
    <p:extLst>
      <p:ext uri="{BB962C8B-B14F-4D97-AF65-F5344CB8AC3E}">
        <p14:creationId xmlns:p14="http://schemas.microsoft.com/office/powerpoint/2010/main" val="228691344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1026"/>
          <p:cNvSpPr>
            <a:spLocks noGrp="1" noChangeArrowheads="1"/>
          </p:cNvSpPr>
          <p:nvPr>
            <p:ph type="title"/>
          </p:nvPr>
        </p:nvSpPr>
        <p:spPr/>
        <p:txBody>
          <a:bodyPr>
            <a:normAutofit/>
          </a:bodyPr>
          <a:lstStyle/>
          <a:p>
            <a:r>
              <a:rPr lang="en-US" sz="2700" dirty="0" smtClean="0"/>
              <a:t>Labor Market Stocks and Monthly Flows, 1990–2006</a:t>
            </a:r>
            <a:endParaRPr lang="en-US" sz="2700" dirty="0"/>
          </a:p>
        </p:txBody>
      </p:sp>
      <p:sp>
        <p:nvSpPr>
          <p:cNvPr id="22" name="Slide Number Placeholder 3"/>
          <p:cNvSpPr>
            <a:spLocks noGrp="1"/>
          </p:cNvSpPr>
          <p:nvPr>
            <p:ph type="sldNum" sz="quarter" idx="12"/>
          </p:nvPr>
        </p:nvSpPr>
        <p:spPr/>
        <p:txBody>
          <a:bodyPr>
            <a:normAutofit/>
          </a:bodyPr>
          <a:lstStyle/>
          <a:p>
            <a:fld id="{2D5A723D-004C-4C32-BBC3-E69770E265BF}" type="slidenum">
              <a:rPr lang="en-US" smtClean="0"/>
              <a:pPr/>
              <a:t>11</a:t>
            </a:fld>
            <a:endParaRPr lang="en-US" dirty="0"/>
          </a:p>
        </p:txBody>
      </p:sp>
      <p:sp>
        <p:nvSpPr>
          <p:cNvPr id="2" name="Text Placeholder 1"/>
          <p:cNvSpPr>
            <a:spLocks noGrp="1"/>
          </p:cNvSpPr>
          <p:nvPr>
            <p:ph type="body" sz="quarter" idx="13"/>
          </p:nvPr>
        </p:nvSpPr>
        <p:spPr/>
        <p:txBody>
          <a:bodyPr>
            <a:noAutofit/>
          </a:bodyPr>
          <a:lstStyle/>
          <a:p>
            <a:r>
              <a:rPr lang="en-US" sz="1400" dirty="0"/>
              <a:t>In each month, a worker is either </a:t>
            </a:r>
            <a:r>
              <a:rPr lang="en-US" sz="1400" dirty="0" smtClean="0"/>
              <a:t>employed</a:t>
            </a:r>
            <a:r>
              <a:rPr lang="en-US" sz="1400" dirty="0"/>
              <a:t>, unemployed, or not in the labor force (NILF), which are the three labor</a:t>
            </a:r>
            <a:r>
              <a:rPr lang="en-US" sz="1400" dirty="0" smtClean="0"/>
              <a:t>-market </a:t>
            </a:r>
            <a:r>
              <a:rPr lang="en-US" sz="1400" dirty="0"/>
              <a:t>states. Transitions from state to state between months are flows. For </a:t>
            </a:r>
            <a:r>
              <a:rPr lang="en-US" sz="1400" dirty="0" smtClean="0"/>
              <a:t>instance</a:t>
            </a:r>
            <a:r>
              <a:rPr lang="en-US" sz="1400" dirty="0"/>
              <a:t>, 2.0 million workers flow from </a:t>
            </a:r>
            <a:r>
              <a:rPr lang="en-US" sz="1400" dirty="0" err="1" smtClean="0"/>
              <a:t>unemploy-ment</a:t>
            </a:r>
            <a:r>
              <a:rPr lang="en-US" sz="1400" dirty="0" smtClean="0"/>
              <a:t> </a:t>
            </a:r>
            <a:r>
              <a:rPr lang="en-US" sz="1400" dirty="0"/>
              <a:t>to </a:t>
            </a:r>
            <a:r>
              <a:rPr lang="en-US" sz="1400" dirty="0" smtClean="0"/>
              <a:t>employment </a:t>
            </a:r>
            <a:r>
              <a:rPr lang="en-US" sz="1400" dirty="0"/>
              <a:t>from month to month. This flow is 27.3% of the </a:t>
            </a:r>
            <a:r>
              <a:rPr lang="en-US" sz="1400" dirty="0" smtClean="0"/>
              <a:t>unemployed workers.</a:t>
            </a:r>
          </a:p>
          <a:p>
            <a:r>
              <a:rPr lang="en-US" sz="1400" dirty="0" smtClean="0"/>
              <a:t>This </a:t>
            </a:r>
            <a:r>
              <a:rPr lang="en-US" sz="1400" dirty="0"/>
              <a:t>diagram illustrates a steady state because the number of people in each labor-market state doesn’t change </a:t>
            </a:r>
            <a:r>
              <a:rPr lang="en-US" sz="1400" dirty="0" smtClean="0"/>
              <a:t>between </a:t>
            </a:r>
            <a:r>
              <a:rPr lang="en-US" sz="1400" dirty="0"/>
              <a:t>months. That is, the combined flows into each state equal the combined flows out from each state</a:t>
            </a:r>
            <a:r>
              <a:rPr lang="en-US" sz="1400" dirty="0" smtClean="0"/>
              <a:t>.</a:t>
            </a:r>
            <a:endParaRPr lang="en-US" sz="1400" dirty="0"/>
          </a:p>
        </p:txBody>
      </p:sp>
      <p:sp>
        <p:nvSpPr>
          <p:cNvPr id="6" name="Footer Placeholder 5"/>
          <p:cNvSpPr>
            <a:spLocks noGrp="1"/>
          </p:cNvSpPr>
          <p:nvPr>
            <p:ph type="ftr" sz="quarter" idx="3"/>
          </p:nvPr>
        </p:nvSpPr>
        <p:spPr/>
        <p:txBody>
          <a:bodyPr/>
          <a:lstStyle/>
          <a:p>
            <a:r>
              <a:rPr lang="en-US" smtClean="0"/>
              <a:t>© 2019 Oxford University Press</a:t>
            </a:r>
            <a:endParaRPr lang="en-US" dirty="0"/>
          </a:p>
        </p:txBody>
      </p:sp>
      <p:sp>
        <p:nvSpPr>
          <p:cNvPr id="5" name="Date Placeholder 4"/>
          <p:cNvSpPr>
            <a:spLocks noGrp="1"/>
          </p:cNvSpPr>
          <p:nvPr>
            <p:ph type="dt" sz="half" idx="2"/>
          </p:nvPr>
        </p:nvSpPr>
        <p:spPr/>
        <p:txBody>
          <a:bodyPr/>
          <a:lstStyle/>
          <a:p>
            <a:r>
              <a:rPr lang="en-US" smtClean="0"/>
              <a:t>Labor Economics: Principles in Practice, 2/e</a:t>
            </a:r>
            <a:endParaRPr lang="en-US" dirty="0"/>
          </a:p>
        </p:txBody>
      </p:sp>
      <p:pic>
        <p:nvPicPr>
          <p:cNvPr id="4" name="Picture Placeholder 3" descr="Figure-12-4.pdf"/>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t="-4545" b="-4545"/>
          <a:stretch/>
        </p:blipFill>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5122" name="Slide Number Placeholder 3"/>
          <p:cNvSpPr>
            <a:spLocks noGrp="1"/>
          </p:cNvSpPr>
          <p:nvPr>
            <p:ph type="sldNum" sz="quarter" idx="4"/>
          </p:nvPr>
        </p:nvSpPr>
        <p:spPr/>
        <p:txBody>
          <a:bodyPr>
            <a:normAutofit/>
          </a:bodyPr>
          <a:lstStyle/>
          <a:p>
            <a:fld id="{321042F2-33D4-4786-9EC5-C9ECBB0C54BA}" type="slidenum">
              <a:rPr lang="en-US" smtClean="0"/>
              <a:pPr/>
              <a:t>12</a:t>
            </a:fld>
            <a:endParaRPr lang="en-US" dirty="0"/>
          </a:p>
        </p:txBody>
      </p:sp>
      <p:sp>
        <p:nvSpPr>
          <p:cNvPr id="5124" name="Rectangle 3"/>
          <p:cNvSpPr>
            <a:spLocks noGrp="1" noChangeArrowheads="1"/>
          </p:cNvSpPr>
          <p:nvPr>
            <p:ph type="body" sz="quarter" idx="10"/>
          </p:nvPr>
        </p:nvSpPr>
        <p:spPr/>
        <p:txBody>
          <a:bodyPr>
            <a:normAutofit/>
          </a:bodyPr>
          <a:lstStyle/>
          <a:p>
            <a:r>
              <a:rPr lang="en-US" dirty="0" smtClean="0"/>
              <a:t>Unemployment Rate</a:t>
            </a:r>
          </a:p>
          <a:p>
            <a:pPr lvl="1"/>
            <a:r>
              <a:rPr lang="en-US" dirty="0" smtClean="0"/>
              <a:t>divide </a:t>
            </a:r>
            <a:r>
              <a:rPr lang="en-US" dirty="0"/>
              <a:t>n</a:t>
            </a:r>
            <a:r>
              <a:rPr lang="en-US" dirty="0" smtClean="0"/>
              <a:t>umber </a:t>
            </a:r>
            <a:r>
              <a:rPr lang="en-US" dirty="0"/>
              <a:t>u</a:t>
            </a:r>
            <a:r>
              <a:rPr lang="en-US" dirty="0" smtClean="0"/>
              <a:t>nemployed by number in the labor </a:t>
            </a:r>
            <a:r>
              <a:rPr lang="en-US" dirty="0"/>
              <a:t>m</a:t>
            </a:r>
            <a:r>
              <a:rPr lang="en-US" dirty="0" smtClean="0"/>
              <a:t>arket.</a:t>
            </a:r>
          </a:p>
          <a:p>
            <a:pPr marL="685800" lvl="2" indent="0">
              <a:buNone/>
            </a:pPr>
            <a:r>
              <a:rPr lang="en-US" dirty="0" smtClean="0"/>
              <a:t>			</a:t>
            </a:r>
            <a:r>
              <a:rPr lang="en-US" i="1" dirty="0" smtClean="0"/>
              <a:t>u</a:t>
            </a:r>
            <a:r>
              <a:rPr lang="en-US" dirty="0" smtClean="0"/>
              <a:t> = </a:t>
            </a:r>
            <a:r>
              <a:rPr lang="en-US" i="1" dirty="0" smtClean="0"/>
              <a:t>U</a:t>
            </a:r>
            <a:r>
              <a:rPr lang="en-US" dirty="0" smtClean="0"/>
              <a:t>/(</a:t>
            </a:r>
            <a:r>
              <a:rPr lang="en-US" i="1" dirty="0" smtClean="0"/>
              <a:t>E </a:t>
            </a:r>
            <a:r>
              <a:rPr lang="en-US" dirty="0" smtClean="0"/>
              <a:t>+ </a:t>
            </a:r>
            <a:r>
              <a:rPr lang="en-US" i="1" dirty="0" smtClean="0"/>
              <a:t>U</a:t>
            </a:r>
            <a:r>
              <a:rPr lang="en-US" dirty="0" smtClean="0"/>
              <a:t>)</a:t>
            </a:r>
          </a:p>
          <a:p>
            <a:r>
              <a:rPr lang="en-US" dirty="0" smtClean="0"/>
              <a:t>Steady State</a:t>
            </a:r>
          </a:p>
          <a:p>
            <a:pPr lvl="1"/>
            <a:r>
              <a:rPr lang="en-US" dirty="0" smtClean="0"/>
              <a:t>flows into a state equal flows out from that state, so the number of people in the state (e.g., unemployment) doesn’t change.</a:t>
            </a:r>
          </a:p>
          <a:p>
            <a:pPr lvl="2"/>
            <a:r>
              <a:rPr lang="en-US" dirty="0" smtClean="0"/>
              <a:t>averages over 1990–2006 represent a steady state.</a:t>
            </a:r>
          </a:p>
          <a:p>
            <a:r>
              <a:rPr lang="en-US" dirty="0" smtClean="0"/>
              <a:t>Steady-State Unemployment Rate Depends on Flows.</a:t>
            </a:r>
          </a:p>
          <a:p>
            <a:pPr lvl="1"/>
            <a:r>
              <a:rPr lang="en-US" dirty="0" smtClean="0"/>
              <a:t>flow </a:t>
            </a:r>
            <a:r>
              <a:rPr lang="en-US" dirty="0"/>
              <a:t>out from unemployment </a:t>
            </a:r>
            <a:r>
              <a:rPr lang="en-US" i="1" dirty="0" err="1"/>
              <a:t>hU</a:t>
            </a:r>
            <a:r>
              <a:rPr lang="en-US" dirty="0"/>
              <a:t> </a:t>
            </a:r>
            <a:r>
              <a:rPr lang="en-US" dirty="0" smtClean="0"/>
              <a:t>equals flow into unemployment </a:t>
            </a:r>
            <a:r>
              <a:rPr lang="en-US" i="1" dirty="0" err="1" smtClean="0"/>
              <a:t>sE</a:t>
            </a:r>
            <a:r>
              <a:rPr lang="en-US" dirty="0" smtClean="0"/>
              <a:t> in a steady state (for simplicity, ignore </a:t>
            </a:r>
            <a:r>
              <a:rPr lang="en-US" b="1" dirty="0" smtClean="0"/>
              <a:t>N</a:t>
            </a:r>
            <a:r>
              <a:rPr lang="en-US" dirty="0" smtClean="0"/>
              <a:t>.)</a:t>
            </a:r>
          </a:p>
          <a:p>
            <a:pPr marL="685800" lvl="2" indent="0">
              <a:buNone/>
            </a:pPr>
            <a:r>
              <a:rPr lang="en-US" dirty="0" smtClean="0"/>
              <a:t>	</a:t>
            </a:r>
            <a:r>
              <a:rPr lang="en-US" i="1" dirty="0" err="1" smtClean="0"/>
              <a:t>hU</a:t>
            </a:r>
            <a:r>
              <a:rPr lang="en-US" i="1" dirty="0" smtClean="0"/>
              <a:t> </a:t>
            </a:r>
            <a:r>
              <a:rPr lang="en-US" dirty="0" smtClean="0"/>
              <a:t>= </a:t>
            </a:r>
            <a:r>
              <a:rPr lang="en-US" i="1" dirty="0" err="1" smtClean="0"/>
              <a:t>sE</a:t>
            </a:r>
            <a:r>
              <a:rPr lang="en-US" dirty="0" smtClean="0"/>
              <a:t>	           </a:t>
            </a:r>
            <a:r>
              <a:rPr lang="en-US" i="1" dirty="0" err="1" smtClean="0"/>
              <a:t>hU</a:t>
            </a:r>
            <a:r>
              <a:rPr lang="en-US" dirty="0" smtClean="0"/>
              <a:t> + </a:t>
            </a:r>
            <a:r>
              <a:rPr lang="en-US" i="1" dirty="0" smtClean="0"/>
              <a:t>sU</a:t>
            </a:r>
            <a:r>
              <a:rPr lang="en-US" dirty="0" smtClean="0"/>
              <a:t> = </a:t>
            </a:r>
            <a:r>
              <a:rPr lang="en-US" i="1" dirty="0" err="1" smtClean="0"/>
              <a:t>sE</a:t>
            </a:r>
            <a:r>
              <a:rPr lang="en-US" dirty="0" smtClean="0"/>
              <a:t> + </a:t>
            </a:r>
            <a:r>
              <a:rPr lang="en-US" i="1" dirty="0"/>
              <a:t>sU</a:t>
            </a:r>
            <a:r>
              <a:rPr lang="en-US" dirty="0" smtClean="0"/>
              <a:t>	 	(</a:t>
            </a:r>
            <a:r>
              <a:rPr lang="en-US" i="1" dirty="0" err="1" smtClean="0"/>
              <a:t>h+s</a:t>
            </a:r>
            <a:r>
              <a:rPr lang="en-US" dirty="0" smtClean="0"/>
              <a:t>)</a:t>
            </a:r>
            <a:r>
              <a:rPr lang="en-US" i="1" dirty="0" smtClean="0"/>
              <a:t>U</a:t>
            </a:r>
            <a:r>
              <a:rPr lang="en-US" dirty="0" smtClean="0"/>
              <a:t> = </a:t>
            </a:r>
            <a:r>
              <a:rPr lang="en-US" i="1" dirty="0" smtClean="0"/>
              <a:t>s</a:t>
            </a:r>
            <a:r>
              <a:rPr lang="en-US" dirty="0" smtClean="0"/>
              <a:t>(</a:t>
            </a:r>
            <a:r>
              <a:rPr lang="en-US" i="1" dirty="0" smtClean="0"/>
              <a:t>E</a:t>
            </a:r>
            <a:r>
              <a:rPr lang="en-US" dirty="0" smtClean="0"/>
              <a:t>+</a:t>
            </a:r>
            <a:r>
              <a:rPr lang="en-US" i="1" dirty="0" smtClean="0"/>
              <a:t>U)</a:t>
            </a:r>
          </a:p>
          <a:p>
            <a:pPr lvl="1"/>
            <a:r>
              <a:rPr lang="en-US" dirty="0" smtClean="0"/>
              <a:t>so the steady-state unemployment rate </a:t>
            </a:r>
            <a:r>
              <a:rPr lang="en-US" i="1" dirty="0" smtClean="0"/>
              <a:t>u</a:t>
            </a:r>
            <a:r>
              <a:rPr lang="en-US" dirty="0" smtClean="0"/>
              <a:t>* depends on the job separation rate </a:t>
            </a:r>
            <a:r>
              <a:rPr lang="en-US" i="1" dirty="0" smtClean="0"/>
              <a:t>s</a:t>
            </a:r>
            <a:r>
              <a:rPr lang="en-US" dirty="0" smtClean="0"/>
              <a:t> and the hiring rate </a:t>
            </a:r>
            <a:r>
              <a:rPr lang="en-US" i="1" dirty="0" smtClean="0"/>
              <a:t>h</a:t>
            </a:r>
            <a:r>
              <a:rPr lang="en-US" dirty="0" smtClean="0"/>
              <a:t>.</a:t>
            </a:r>
          </a:p>
          <a:p>
            <a:pPr marL="685800" lvl="2" indent="0">
              <a:buNone/>
            </a:pPr>
            <a:r>
              <a:rPr lang="en-US" dirty="0" smtClean="0"/>
              <a:t>			</a:t>
            </a:r>
            <a:r>
              <a:rPr lang="en-US" i="1" dirty="0" smtClean="0"/>
              <a:t>u</a:t>
            </a:r>
            <a:r>
              <a:rPr lang="en-US" dirty="0" smtClean="0"/>
              <a:t>* = </a:t>
            </a:r>
            <a:r>
              <a:rPr lang="en-US" i="1" dirty="0" smtClean="0"/>
              <a:t>s</a:t>
            </a:r>
            <a:r>
              <a:rPr lang="en-US" dirty="0" smtClean="0"/>
              <a:t>/(</a:t>
            </a:r>
            <a:r>
              <a:rPr lang="en-US" i="1" dirty="0" smtClean="0"/>
              <a:t>h </a:t>
            </a:r>
            <a:r>
              <a:rPr lang="en-US" dirty="0" smtClean="0"/>
              <a:t>+ </a:t>
            </a:r>
            <a:r>
              <a:rPr lang="en-US" i="1" dirty="0" smtClean="0"/>
              <a:t>s</a:t>
            </a:r>
            <a:r>
              <a:rPr lang="en-US" dirty="0" smtClean="0"/>
              <a:t>)</a:t>
            </a:r>
          </a:p>
        </p:txBody>
      </p:sp>
      <p:sp>
        <p:nvSpPr>
          <p:cNvPr id="5123" name="Rectangle 2"/>
          <p:cNvSpPr>
            <a:spLocks noGrp="1" noChangeArrowheads="1"/>
          </p:cNvSpPr>
          <p:nvPr>
            <p:ph type="title"/>
          </p:nvPr>
        </p:nvSpPr>
        <p:spPr/>
        <p:txBody>
          <a:bodyPr/>
          <a:lstStyle/>
          <a:p>
            <a:r>
              <a:rPr lang="en-US" dirty="0" smtClean="0"/>
              <a:t>Steady-State Unemployment Rate</a:t>
            </a:r>
          </a:p>
        </p:txBody>
      </p:sp>
      <p:cxnSp>
        <p:nvCxnSpPr>
          <p:cNvPr id="11" name="Straight Arrow Connector 10"/>
          <p:cNvCxnSpPr/>
          <p:nvPr/>
        </p:nvCxnSpPr>
        <p:spPr>
          <a:xfrm>
            <a:off x="2536535" y="5080415"/>
            <a:ext cx="6144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378505" y="5080415"/>
            <a:ext cx="6144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2"/>
          </p:nvPr>
        </p:nvSpPr>
        <p:spPr/>
        <p:txBody>
          <a:bodyPr/>
          <a:lstStyle/>
          <a:p>
            <a:r>
              <a:rPr lang="en-US" smtClean="0"/>
              <a:t>Labor Economics: Principles in Practice, 2/e</a:t>
            </a:r>
            <a:endParaRPr lang="en-US" dirty="0"/>
          </a:p>
        </p:txBody>
      </p:sp>
      <p:sp>
        <p:nvSpPr>
          <p:cNvPr id="10" name="Footer Placeholder 9"/>
          <p:cNvSpPr>
            <a:spLocks noGrp="1"/>
          </p:cNvSpPr>
          <p:nvPr>
            <p:ph type="ftr" sz="quarter" idx="3"/>
          </p:nvPr>
        </p:nvSpPr>
        <p:spPr/>
        <p:txBody>
          <a:bodyPr/>
          <a:lstStyle/>
          <a:p>
            <a:r>
              <a:rPr lang="en-US" smtClean="0"/>
              <a:t>© 2019 Oxford University Press</a:t>
            </a:r>
            <a:endParaRPr lang="en-US" dirty="0"/>
          </a:p>
        </p:txBody>
      </p:sp>
      <p:sp>
        <p:nvSpPr>
          <p:cNvPr id="4" name="Slide Number Placeholder 3"/>
          <p:cNvSpPr>
            <a:spLocks noGrp="1"/>
          </p:cNvSpPr>
          <p:nvPr>
            <p:ph type="sldNum" sz="quarter" idx="4"/>
          </p:nvPr>
        </p:nvSpPr>
        <p:spPr/>
        <p:txBody>
          <a:bodyPr>
            <a:normAutofit/>
          </a:bodyPr>
          <a:lstStyle/>
          <a:p>
            <a:fld id="{CE6806E4-62C9-492B-95C6-778AD6C9F9EC}" type="slidenum">
              <a:rPr lang="en-US" smtClean="0"/>
              <a:pPr/>
              <a:t>13</a:t>
            </a:fld>
            <a:endParaRPr lang="en-US" dirty="0"/>
          </a:p>
        </p:txBody>
      </p:sp>
      <p:sp>
        <p:nvSpPr>
          <p:cNvPr id="342019" name="Rectangle 3"/>
          <p:cNvSpPr>
            <a:spLocks noGrp="1" noChangeArrowheads="1"/>
          </p:cNvSpPr>
          <p:nvPr>
            <p:ph type="body" sz="quarter" idx="10"/>
          </p:nvPr>
        </p:nvSpPr>
        <p:spPr/>
        <p:txBody>
          <a:bodyPr>
            <a:normAutofit fontScale="92500"/>
          </a:bodyPr>
          <a:lstStyle/>
          <a:p>
            <a:r>
              <a:rPr lang="en-US" dirty="0" smtClean="0"/>
              <a:t>Constant Exit Rate from Unemployment</a:t>
            </a:r>
          </a:p>
          <a:p>
            <a:pPr lvl="1"/>
            <a:r>
              <a:rPr lang="en-US" dirty="0" smtClean="0"/>
              <a:t>suppose the exit rate from unemployment does not depend on time unemployed.</a:t>
            </a:r>
          </a:p>
          <a:p>
            <a:pPr lvl="2"/>
            <a:r>
              <a:rPr lang="en-US" dirty="0" smtClean="0"/>
              <a:t>exit rate is </a:t>
            </a:r>
            <a:r>
              <a:rPr lang="en-US" i="1" dirty="0" smtClean="0"/>
              <a:t>x</a:t>
            </a:r>
            <a:r>
              <a:rPr lang="en-US" dirty="0" smtClean="0"/>
              <a:t> = 27.3 + 22.0 = 49.3%, independent of months unemployed.</a:t>
            </a:r>
          </a:p>
          <a:p>
            <a:pPr lvl="2"/>
            <a:r>
              <a:rPr lang="en-US" dirty="0" smtClean="0"/>
              <a:t>data errors exaggerate this: let’s work with a 40% exit rate.</a:t>
            </a:r>
          </a:p>
          <a:p>
            <a:r>
              <a:rPr lang="en-US" dirty="0" smtClean="0"/>
              <a:t>Exponential Distribution of Lengths of Unemployment Spells</a:t>
            </a:r>
          </a:p>
          <a:p>
            <a:pPr lvl="1"/>
            <a:r>
              <a:rPr lang="en-US" dirty="0" smtClean="0"/>
              <a:t>J.J. and 999 others are newly unemployed in January (</a:t>
            </a:r>
            <a:r>
              <a:rPr lang="en-US" i="1" dirty="0" smtClean="0"/>
              <a:t>m</a:t>
            </a:r>
            <a:r>
              <a:rPr lang="en-US" dirty="0" smtClean="0"/>
              <a:t>=1), and 400 of those are not unemployed in February.</a:t>
            </a:r>
          </a:p>
          <a:p>
            <a:pPr lvl="1"/>
            <a:r>
              <a:rPr lang="en-US" dirty="0" smtClean="0"/>
              <a:t>how many leave unemployment in February? (1000 – 400) × .4 = 240</a:t>
            </a:r>
          </a:p>
          <a:p>
            <a:pPr lvl="2"/>
            <a:r>
              <a:rPr lang="en-US" dirty="0" smtClean="0"/>
              <a:t>24% of initial pool of unemployed find work in month 2.</a:t>
            </a:r>
          </a:p>
          <a:p>
            <a:pPr lvl="1"/>
            <a:r>
              <a:rPr lang="en-US" dirty="0" smtClean="0"/>
              <a:t>360 still look for work in March, so 360 </a:t>
            </a:r>
            <a:r>
              <a:rPr lang="en-US" dirty="0"/>
              <a:t>× </a:t>
            </a:r>
            <a:r>
              <a:rPr lang="en-US" dirty="0" smtClean="0"/>
              <a:t>.4 = 144 find work in </a:t>
            </a:r>
            <a:r>
              <a:rPr lang="en-US" i="1" dirty="0" smtClean="0"/>
              <a:t>m</a:t>
            </a:r>
            <a:r>
              <a:rPr lang="en-US" dirty="0" smtClean="0"/>
              <a:t>=3.</a:t>
            </a:r>
          </a:p>
          <a:p>
            <a:pPr lvl="2"/>
            <a:r>
              <a:rPr lang="en-US" dirty="0" smtClean="0"/>
              <a:t>14.4% of initial pool of unemployed find work in month 3.</a:t>
            </a:r>
          </a:p>
          <a:p>
            <a:pPr lvl="1"/>
            <a:r>
              <a:rPr lang="en-US" dirty="0" smtClean="0"/>
              <a:t>how long should J.J. expect to be unemployed?</a:t>
            </a:r>
          </a:p>
          <a:p>
            <a:pPr lvl="2"/>
            <a:r>
              <a:rPr lang="en-US" dirty="0" smtClean="0"/>
              <a:t>50% of the unemployment spells end early in February.</a:t>
            </a:r>
          </a:p>
          <a:p>
            <a:pPr lvl="2"/>
            <a:r>
              <a:rPr lang="en-US" dirty="0" smtClean="0"/>
              <a:t>average spell of unemployment is 1/.4 = 2.5 months; that’s mid-March.</a:t>
            </a:r>
          </a:p>
        </p:txBody>
      </p:sp>
      <p:sp>
        <p:nvSpPr>
          <p:cNvPr id="342018" name="Rectangle 2"/>
          <p:cNvSpPr>
            <a:spLocks noGrp="1" noChangeArrowheads="1"/>
          </p:cNvSpPr>
          <p:nvPr>
            <p:ph type="title"/>
          </p:nvPr>
        </p:nvSpPr>
        <p:spPr/>
        <p:txBody>
          <a:bodyPr>
            <a:normAutofit/>
          </a:bodyPr>
          <a:lstStyle/>
          <a:p>
            <a:r>
              <a:rPr lang="en-US" sz="3000" dirty="0" smtClean="0"/>
              <a:t>Distribution of Lengths of Unemployment Spells</a:t>
            </a:r>
            <a:endParaRPr lang="en-US" sz="30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Distribution of Lengths of Unemployment Spells</a:t>
            </a:r>
            <a:endParaRPr lang="en-US" dirty="0"/>
          </a:p>
        </p:txBody>
      </p:sp>
      <p:sp>
        <p:nvSpPr>
          <p:cNvPr id="5" name="Slide Number Placeholder 4"/>
          <p:cNvSpPr>
            <a:spLocks noGrp="1"/>
          </p:cNvSpPr>
          <p:nvPr>
            <p:ph type="sldNum" sz="quarter" idx="12"/>
          </p:nvPr>
        </p:nvSpPr>
        <p:spPr/>
        <p:txBody>
          <a:bodyPr/>
          <a:lstStyle/>
          <a:p>
            <a:fld id="{72AC53DF-4216-466D-99A7-94400E6C2A25}" type="slidenum">
              <a:rPr lang="en-US" smtClean="0"/>
              <a:pPr/>
              <a:t>14</a:t>
            </a:fld>
            <a:endParaRPr lang="en-US" dirty="0"/>
          </a:p>
        </p:txBody>
      </p:sp>
      <p:sp>
        <p:nvSpPr>
          <p:cNvPr id="2" name="Text Placeholder 1"/>
          <p:cNvSpPr>
            <a:spLocks noGrp="1"/>
          </p:cNvSpPr>
          <p:nvPr>
            <p:ph type="body" sz="quarter" idx="13"/>
          </p:nvPr>
        </p:nvSpPr>
        <p:spPr/>
        <p:txBody>
          <a:bodyPr/>
          <a:lstStyle/>
          <a:p>
            <a:r>
              <a:rPr lang="en-US" dirty="0" smtClean="0"/>
              <a:t>The exit rate from unemployment is 40%, so 40% of the unemployed find work in January and 60% carry over to February. 24% of the initial pool of unemployed find work in February.</a:t>
            </a:r>
          </a:p>
          <a:p>
            <a:r>
              <a:rPr lang="en-US" dirty="0" smtClean="0"/>
              <a:t>Half the spells of unemployment end by the second week of February, and the average length of a spell of unemployment is 1/.4 = 2.5 months.</a:t>
            </a:r>
            <a:endParaRPr lang="en-US" dirty="0"/>
          </a:p>
        </p:txBody>
      </p:sp>
      <p:sp>
        <p:nvSpPr>
          <p:cNvPr id="8" name="Footer Placeholder 7"/>
          <p:cNvSpPr>
            <a:spLocks noGrp="1"/>
          </p:cNvSpPr>
          <p:nvPr>
            <p:ph type="ftr" sz="quarter" idx="3"/>
          </p:nvPr>
        </p:nvSpPr>
        <p:spPr/>
        <p:txBody>
          <a:bodyPr/>
          <a:lstStyle/>
          <a:p>
            <a:r>
              <a:rPr lang="en-US" smtClean="0"/>
              <a:t>© 2019 Oxford University Press</a:t>
            </a:r>
            <a:endParaRPr lang="en-US" dirty="0"/>
          </a:p>
        </p:txBody>
      </p:sp>
      <p:sp>
        <p:nvSpPr>
          <p:cNvPr id="6" name="Date Placeholder 5"/>
          <p:cNvSpPr>
            <a:spLocks noGrp="1"/>
          </p:cNvSpPr>
          <p:nvPr>
            <p:ph type="dt" sz="half" idx="2"/>
          </p:nvPr>
        </p:nvSpPr>
        <p:spPr/>
        <p:txBody>
          <a:bodyPr/>
          <a:lstStyle/>
          <a:p>
            <a:r>
              <a:rPr lang="en-US" smtClean="0"/>
              <a:t>Labor Economics: Principles in Practice, 2/e</a:t>
            </a:r>
            <a:endParaRPr lang="en-US" dirty="0"/>
          </a:p>
        </p:txBody>
      </p:sp>
      <p:pic>
        <p:nvPicPr>
          <p:cNvPr id="4" name="Picture Placeholder 3" descr="table 12-1.pdf"/>
          <p:cNvPicPr>
            <a:picLocks noGrp="1" noChangeAspect="1"/>
          </p:cNvPicPr>
          <p:nvPr>
            <p:ph type="pic" sz="quarter" idx="14"/>
          </p:nvPr>
        </p:nvPicPr>
        <p:blipFill rotWithShape="1">
          <a:blip r:embed="rId3">
            <a:extLst>
              <a:ext uri="{28A0092B-C50C-407E-A947-70E740481C1C}">
                <a14:useLocalDpi xmlns:a14="http://schemas.microsoft.com/office/drawing/2010/main" val="0"/>
              </a:ext>
            </a:extLst>
          </a:blip>
          <a:srcRect t="1201" b="1201"/>
          <a:stretch/>
        </p:blipFill>
        <p:spPr/>
      </p:pic>
    </p:spTree>
    <p:extLst>
      <p:ext uri="{BB962C8B-B14F-4D97-AF65-F5344CB8AC3E}">
        <p14:creationId xmlns:p14="http://schemas.microsoft.com/office/powerpoint/2010/main" val="216559915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US" sz="3000" dirty="0" smtClean="0"/>
              <a:t>Distribution of Lengths of Unemployment Spells</a:t>
            </a:r>
            <a:endParaRPr lang="en-US" sz="3000" dirty="0"/>
          </a:p>
        </p:txBody>
      </p:sp>
      <p:sp>
        <p:nvSpPr>
          <p:cNvPr id="5" name="Slide Number Placeholder 4"/>
          <p:cNvSpPr>
            <a:spLocks noGrp="1"/>
          </p:cNvSpPr>
          <p:nvPr>
            <p:ph type="sldNum" sz="quarter" idx="12"/>
          </p:nvPr>
        </p:nvSpPr>
        <p:spPr/>
        <p:txBody>
          <a:bodyPr>
            <a:normAutofit/>
          </a:bodyPr>
          <a:lstStyle/>
          <a:p>
            <a:fld id="{415B5EF2-113D-4078-A8AA-D6426D9AFC54}" type="slidenum">
              <a:rPr lang="en-US" smtClean="0"/>
              <a:pPr/>
              <a:t>15</a:t>
            </a:fld>
            <a:endParaRPr lang="en-US" dirty="0"/>
          </a:p>
        </p:txBody>
      </p:sp>
      <p:sp>
        <p:nvSpPr>
          <p:cNvPr id="2" name="Text Placeholder 1"/>
          <p:cNvSpPr>
            <a:spLocks noGrp="1"/>
          </p:cNvSpPr>
          <p:nvPr>
            <p:ph type="body" sz="quarter" idx="13"/>
          </p:nvPr>
        </p:nvSpPr>
        <p:spPr>
          <a:xfrm>
            <a:off x="6291072" y="1556300"/>
            <a:ext cx="2602396" cy="4753075"/>
          </a:xfrm>
        </p:spPr>
        <p:txBody>
          <a:bodyPr>
            <a:normAutofit fontScale="70000" lnSpcReduction="20000"/>
          </a:bodyPr>
          <a:lstStyle/>
          <a:p>
            <a:pPr>
              <a:lnSpc>
                <a:spcPct val="120000"/>
              </a:lnSpc>
            </a:pPr>
            <a:r>
              <a:rPr lang="en-US" dirty="0"/>
              <a:t>The height of each bar gives the predicted proportion of unemployment spells ending in each month assuming the exit rate from unemployment is </a:t>
            </a:r>
            <a:r>
              <a:rPr lang="en-US" dirty="0" smtClean="0"/>
              <a:t>constant </a:t>
            </a:r>
            <a:r>
              <a:rPr lang="en-US" dirty="0"/>
              <a:t>at 40%. The predicted </a:t>
            </a:r>
            <a:r>
              <a:rPr lang="en-US" dirty="0" smtClean="0"/>
              <a:t>distribution </a:t>
            </a:r>
            <a:r>
              <a:rPr lang="en-US" dirty="0"/>
              <a:t>of spell lengths is </a:t>
            </a:r>
            <a:r>
              <a:rPr lang="en-US" dirty="0" smtClean="0"/>
              <a:t>geometric because the </a:t>
            </a:r>
            <a:r>
              <a:rPr lang="en-US" dirty="0"/>
              <a:t>proportions decline at a constant rate, 40%/month. </a:t>
            </a:r>
          </a:p>
          <a:p>
            <a:pPr>
              <a:lnSpc>
                <a:spcPct val="120000"/>
              </a:lnSpc>
            </a:pPr>
            <a:r>
              <a:rPr lang="en-US" dirty="0"/>
              <a:t>The blue dots with red drop lines </a:t>
            </a:r>
            <a:r>
              <a:rPr lang="en-US" dirty="0" smtClean="0"/>
              <a:t>measure </a:t>
            </a:r>
            <a:r>
              <a:rPr lang="en-US" dirty="0"/>
              <a:t>the actual proportion of </a:t>
            </a:r>
            <a:r>
              <a:rPr lang="en-US" dirty="0" smtClean="0"/>
              <a:t>unemployment </a:t>
            </a:r>
            <a:r>
              <a:rPr lang="en-US" dirty="0"/>
              <a:t>spells that end in each </a:t>
            </a:r>
            <a:r>
              <a:rPr lang="en-US" dirty="0" smtClean="0"/>
              <a:t>month: 52.6</a:t>
            </a:r>
            <a:r>
              <a:rPr lang="en-US" dirty="0"/>
              <a:t>% in the first month, 17.8% in the second month, and so on. </a:t>
            </a:r>
          </a:p>
          <a:p>
            <a:pPr>
              <a:lnSpc>
                <a:spcPct val="120000"/>
              </a:lnSpc>
            </a:pPr>
            <a:r>
              <a:rPr lang="en-US" dirty="0"/>
              <a:t>The model with a constant exit rate </a:t>
            </a:r>
            <a:r>
              <a:rPr lang="en-US" dirty="0" smtClean="0"/>
              <a:t>underpredicts </a:t>
            </a:r>
            <a:r>
              <a:rPr lang="en-US" dirty="0"/>
              <a:t>very short spells and </a:t>
            </a:r>
            <a:r>
              <a:rPr lang="en-US" dirty="0" smtClean="0"/>
              <a:t>overpredicts </a:t>
            </a:r>
            <a:r>
              <a:rPr lang="en-US" dirty="0"/>
              <a:t>spells that end in months 2–5</a:t>
            </a:r>
            <a:r>
              <a:rPr lang="en-US" dirty="0" smtClean="0"/>
              <a:t>.</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4" name="Date Placeholder 3"/>
          <p:cNvSpPr>
            <a:spLocks noGrp="1"/>
          </p:cNvSpPr>
          <p:nvPr>
            <p:ph type="dt" sz="half" idx="2"/>
          </p:nvPr>
        </p:nvSpPr>
        <p:spPr/>
        <p:txBody>
          <a:bodyPr/>
          <a:lstStyle/>
          <a:p>
            <a:r>
              <a:rPr lang="en-US" smtClean="0"/>
              <a:t>Labor Economics: Principles in Practice, 2/e</a:t>
            </a:r>
            <a:endParaRPr lang="en-US" dirty="0"/>
          </a:p>
        </p:txBody>
      </p:sp>
      <p:pic>
        <p:nvPicPr>
          <p:cNvPr id="8" name="Picture Placeholder 7" descr="Figure-12-5.pdf"/>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a:stretch/>
        </p:blipFill>
        <p:spPr/>
      </p:pic>
      <p:pic>
        <p:nvPicPr>
          <p:cNvPr id="7" name="Picture 6" descr="table 12-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7090" y="2372189"/>
            <a:ext cx="2381110" cy="1951188"/>
          </a:xfrm>
          <a:prstGeom prst="rect">
            <a:avLst/>
          </a:prstGeom>
          <a:solidFill>
            <a:schemeClr val="bg1">
              <a:lumMod val="95000"/>
            </a:schemeClr>
          </a:solidFill>
        </p:spPr>
      </p:pic>
    </p:spTree>
    <p:extLst>
      <p:ext uri="{BB962C8B-B14F-4D97-AF65-F5344CB8AC3E}">
        <p14:creationId xmlns:p14="http://schemas.microsoft.com/office/powerpoint/2010/main" val="379327462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2"/>
          </p:nvPr>
        </p:nvSpPr>
        <p:spPr/>
        <p:txBody>
          <a:bodyPr/>
          <a:lstStyle/>
          <a:p>
            <a:r>
              <a:rPr lang="en-US" smtClean="0"/>
              <a:t>Labor Economics: Principles in Practice, 2/e</a:t>
            </a:r>
            <a:endParaRPr lang="en-US" dirty="0"/>
          </a:p>
        </p:txBody>
      </p:sp>
      <p:sp>
        <p:nvSpPr>
          <p:cNvPr id="10" name="Footer Placeholder 9"/>
          <p:cNvSpPr>
            <a:spLocks noGrp="1"/>
          </p:cNvSpPr>
          <p:nvPr>
            <p:ph type="ftr" sz="quarter" idx="3"/>
          </p:nvPr>
        </p:nvSpPr>
        <p:spPr/>
        <p:txBody>
          <a:bodyPr/>
          <a:lstStyle/>
          <a:p>
            <a:r>
              <a:rPr lang="en-US" smtClean="0"/>
              <a:t>© 2019 Oxford University Press</a:t>
            </a:r>
            <a:endParaRPr lang="en-US" dirty="0"/>
          </a:p>
        </p:txBody>
      </p:sp>
      <p:sp>
        <p:nvSpPr>
          <p:cNvPr id="4" name="Slide Number Placeholder 3"/>
          <p:cNvSpPr>
            <a:spLocks noGrp="1"/>
          </p:cNvSpPr>
          <p:nvPr>
            <p:ph type="sldNum" sz="quarter" idx="4"/>
          </p:nvPr>
        </p:nvSpPr>
        <p:spPr/>
        <p:txBody>
          <a:bodyPr>
            <a:normAutofit/>
          </a:bodyPr>
          <a:lstStyle/>
          <a:p>
            <a:fld id="{CE6806E4-62C9-492B-95C6-778AD6C9F9EC}" type="slidenum">
              <a:rPr lang="en-US" smtClean="0"/>
              <a:pPr/>
              <a:t>16</a:t>
            </a:fld>
            <a:endParaRPr lang="en-US" dirty="0"/>
          </a:p>
        </p:txBody>
      </p:sp>
      <p:sp>
        <p:nvSpPr>
          <p:cNvPr id="342019" name="Rectangle 3"/>
          <p:cNvSpPr>
            <a:spLocks noGrp="1" noChangeArrowheads="1"/>
          </p:cNvSpPr>
          <p:nvPr>
            <p:ph type="body" sz="quarter" idx="10"/>
          </p:nvPr>
        </p:nvSpPr>
        <p:spPr/>
        <p:txBody>
          <a:bodyPr>
            <a:normAutofit/>
          </a:bodyPr>
          <a:lstStyle/>
          <a:p>
            <a:r>
              <a:rPr lang="en-US" dirty="0" smtClean="0"/>
              <a:t>Constant Exit Rate Doesn’t Fit.</a:t>
            </a:r>
          </a:p>
          <a:p>
            <a:pPr lvl="1"/>
            <a:r>
              <a:rPr lang="en-US" dirty="0" smtClean="0"/>
              <a:t>actual exit rate is higher in month 1 and lower in months 2–5.</a:t>
            </a:r>
          </a:p>
          <a:p>
            <a:r>
              <a:rPr lang="en-US" dirty="0" smtClean="0"/>
              <a:t>Stigma</a:t>
            </a:r>
          </a:p>
          <a:p>
            <a:pPr lvl="1"/>
            <a:r>
              <a:rPr lang="en-US" dirty="0" smtClean="0"/>
              <a:t>if J.J. has been unlucky for a month or two, perhaps employers wonder why can’t he find a job? is there something wrong with him?</a:t>
            </a:r>
          </a:p>
          <a:p>
            <a:pPr lvl="2"/>
            <a:r>
              <a:rPr lang="en-US" dirty="0" smtClean="0"/>
              <a:t>this lowers his exit rate from unemployment.</a:t>
            </a:r>
          </a:p>
          <a:p>
            <a:pPr lvl="2"/>
            <a:r>
              <a:rPr lang="en-US" dirty="0" smtClean="0"/>
              <a:t>should stigma appear as soon as months 2 and 3?</a:t>
            </a:r>
          </a:p>
          <a:p>
            <a:r>
              <a:rPr lang="en-US" dirty="0" smtClean="0"/>
              <a:t>Liquidity</a:t>
            </a:r>
          </a:p>
          <a:p>
            <a:pPr lvl="1"/>
            <a:r>
              <a:rPr lang="en-US" dirty="0" smtClean="0"/>
              <a:t>J.J.’s been unemployed a few months, and he’s beginning to run short on money.</a:t>
            </a:r>
          </a:p>
          <a:p>
            <a:pPr lvl="1"/>
            <a:r>
              <a:rPr lang="en-US" dirty="0" smtClean="0"/>
              <a:t>he becomes less selective in searching for work, which raises his exit rate.</a:t>
            </a:r>
          </a:p>
          <a:p>
            <a:pPr lvl="2"/>
            <a:r>
              <a:rPr lang="en-US" dirty="0" smtClean="0"/>
              <a:t>this doesn’t explain why the exit rate is so high in month 1 compared to months 2–5.</a:t>
            </a:r>
            <a:endParaRPr lang="en-US" dirty="0"/>
          </a:p>
        </p:txBody>
      </p:sp>
      <p:sp>
        <p:nvSpPr>
          <p:cNvPr id="342018" name="Rectangle 2"/>
          <p:cNvSpPr>
            <a:spLocks noGrp="1" noChangeArrowheads="1"/>
          </p:cNvSpPr>
          <p:nvPr>
            <p:ph type="title"/>
          </p:nvPr>
        </p:nvSpPr>
        <p:spPr/>
        <p:txBody>
          <a:bodyPr>
            <a:normAutofit/>
          </a:bodyPr>
          <a:lstStyle/>
          <a:p>
            <a:r>
              <a:rPr lang="en-US" sz="3800" dirty="0" smtClean="0"/>
              <a:t>Improving the Fit: Exit Rates That Vary</a:t>
            </a:r>
            <a:endParaRPr lang="en-US" sz="3800" dirty="0"/>
          </a:p>
        </p:txBody>
      </p:sp>
    </p:spTree>
    <p:extLst>
      <p:ext uri="{BB962C8B-B14F-4D97-AF65-F5344CB8AC3E}">
        <p14:creationId xmlns:p14="http://schemas.microsoft.com/office/powerpoint/2010/main" val="269753511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2"/>
          </p:nvPr>
        </p:nvSpPr>
        <p:spPr/>
        <p:txBody>
          <a:bodyPr/>
          <a:lstStyle/>
          <a:p>
            <a:r>
              <a:rPr lang="en-US" smtClean="0"/>
              <a:t>Labor Economics: Principles in Practice, 2/e</a:t>
            </a:r>
            <a:endParaRPr lang="en-US" dirty="0"/>
          </a:p>
        </p:txBody>
      </p:sp>
      <p:sp>
        <p:nvSpPr>
          <p:cNvPr id="10" name="Footer Placeholder 9"/>
          <p:cNvSpPr>
            <a:spLocks noGrp="1"/>
          </p:cNvSpPr>
          <p:nvPr>
            <p:ph type="ftr" sz="quarter" idx="3"/>
          </p:nvPr>
        </p:nvSpPr>
        <p:spPr/>
        <p:txBody>
          <a:bodyPr/>
          <a:lstStyle/>
          <a:p>
            <a:r>
              <a:rPr lang="en-US" smtClean="0"/>
              <a:t>© 2019 Oxford University Press</a:t>
            </a:r>
            <a:endParaRPr lang="en-US" dirty="0"/>
          </a:p>
        </p:txBody>
      </p:sp>
      <p:sp>
        <p:nvSpPr>
          <p:cNvPr id="4" name="Slide Number Placeholder 3"/>
          <p:cNvSpPr>
            <a:spLocks noGrp="1"/>
          </p:cNvSpPr>
          <p:nvPr>
            <p:ph type="sldNum" sz="quarter" idx="4"/>
          </p:nvPr>
        </p:nvSpPr>
        <p:spPr/>
        <p:txBody>
          <a:bodyPr>
            <a:normAutofit/>
          </a:bodyPr>
          <a:lstStyle/>
          <a:p>
            <a:fld id="{CE6806E4-62C9-492B-95C6-778AD6C9F9EC}" type="slidenum">
              <a:rPr lang="en-US" smtClean="0"/>
              <a:pPr/>
              <a:t>17</a:t>
            </a:fld>
            <a:endParaRPr lang="en-US" dirty="0"/>
          </a:p>
        </p:txBody>
      </p:sp>
      <p:sp>
        <p:nvSpPr>
          <p:cNvPr id="342019" name="Rectangle 3"/>
          <p:cNvSpPr>
            <a:spLocks noGrp="1" noChangeArrowheads="1"/>
          </p:cNvSpPr>
          <p:nvPr>
            <p:ph type="body" sz="quarter" idx="10"/>
          </p:nvPr>
        </p:nvSpPr>
        <p:spPr/>
        <p:txBody>
          <a:bodyPr>
            <a:normAutofit/>
          </a:bodyPr>
          <a:lstStyle/>
          <a:p>
            <a:r>
              <a:rPr lang="en-US" dirty="0" smtClean="0"/>
              <a:t>Two Flavors of Unemployed Workers</a:t>
            </a:r>
          </a:p>
          <a:p>
            <a:pPr lvl="1"/>
            <a:r>
              <a:rPr lang="en-US" dirty="0" smtClean="0"/>
              <a:t>J.J. and 499 other people exit unemployment at rate 27%/month.</a:t>
            </a:r>
          </a:p>
          <a:p>
            <a:pPr lvl="1"/>
            <a:r>
              <a:rPr lang="en-US" dirty="0" smtClean="0"/>
              <a:t>Steve and 499 other people exit unemployment at rate 78%/month.</a:t>
            </a:r>
          </a:p>
          <a:p>
            <a:pPr lvl="2"/>
            <a:r>
              <a:rPr lang="en-US" dirty="0" smtClean="0"/>
              <a:t>more contacts, better networks, better at marketing themselves, etc.</a:t>
            </a:r>
          </a:p>
          <a:p>
            <a:r>
              <a:rPr lang="en-US" dirty="0" smtClean="0"/>
              <a:t>Overall Exit Rate Fits the Data Quite Well.</a:t>
            </a:r>
          </a:p>
          <a:p>
            <a:pPr lvl="1"/>
            <a:r>
              <a:rPr lang="en-US" dirty="0" smtClean="0"/>
              <a:t>overall exit rate is very high early and drops rapidly.</a:t>
            </a:r>
          </a:p>
          <a:p>
            <a:pPr lvl="1"/>
            <a:r>
              <a:rPr lang="en-US" dirty="0" smtClean="0"/>
              <a:t>mixing: as high-exit-rate people leave, mostly low-exit-rate people remain in the pool of unemployed.</a:t>
            </a:r>
          </a:p>
          <a:p>
            <a:pPr lvl="2"/>
            <a:endParaRPr lang="en-US" dirty="0" smtClean="0"/>
          </a:p>
        </p:txBody>
      </p:sp>
      <p:sp>
        <p:nvSpPr>
          <p:cNvPr id="342018" name="Rectangle 2"/>
          <p:cNvSpPr>
            <a:spLocks noGrp="1" noChangeArrowheads="1"/>
          </p:cNvSpPr>
          <p:nvPr>
            <p:ph type="title"/>
          </p:nvPr>
        </p:nvSpPr>
        <p:spPr/>
        <p:txBody>
          <a:bodyPr>
            <a:normAutofit/>
          </a:bodyPr>
          <a:lstStyle/>
          <a:p>
            <a:r>
              <a:rPr lang="en-US" sz="2400" dirty="0" smtClean="0"/>
              <a:t>Improving the Fit: Mixing High- and Low-Exit-Rate Searchers</a:t>
            </a:r>
            <a:endParaRPr lang="en-US" sz="2400" dirty="0"/>
          </a:p>
        </p:txBody>
      </p:sp>
    </p:spTree>
    <p:extLst>
      <p:ext uri="{BB962C8B-B14F-4D97-AF65-F5344CB8AC3E}">
        <p14:creationId xmlns:p14="http://schemas.microsoft.com/office/powerpoint/2010/main" val="269338035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r>
              <a:rPr lang="en-US" sz="2500" dirty="0" smtClean="0"/>
              <a:t>Distribution of Lengths of Unemployment Spells: Mixing</a:t>
            </a:r>
            <a:endParaRPr lang="en-US" sz="2500" dirty="0"/>
          </a:p>
        </p:txBody>
      </p:sp>
      <p:sp>
        <p:nvSpPr>
          <p:cNvPr id="5" name="Slide Number Placeholder 4"/>
          <p:cNvSpPr>
            <a:spLocks noGrp="1"/>
          </p:cNvSpPr>
          <p:nvPr>
            <p:ph type="sldNum" sz="quarter" idx="12"/>
          </p:nvPr>
        </p:nvSpPr>
        <p:spPr/>
        <p:txBody>
          <a:bodyPr>
            <a:normAutofit/>
          </a:bodyPr>
          <a:lstStyle/>
          <a:p>
            <a:fld id="{415B5EF2-113D-4078-A8AA-D6426D9AFC54}" type="slidenum">
              <a:rPr lang="en-US" smtClean="0"/>
              <a:pPr/>
              <a:t>18</a:t>
            </a:fld>
            <a:endParaRPr lang="en-US" dirty="0"/>
          </a:p>
        </p:txBody>
      </p:sp>
      <p:sp>
        <p:nvSpPr>
          <p:cNvPr id="3" name="Text Placeholder 2"/>
          <p:cNvSpPr>
            <a:spLocks noGrp="1"/>
          </p:cNvSpPr>
          <p:nvPr>
            <p:ph type="body" sz="quarter" idx="13"/>
          </p:nvPr>
        </p:nvSpPr>
        <p:spPr/>
        <p:txBody>
          <a:bodyPr>
            <a:noAutofit/>
          </a:bodyPr>
          <a:lstStyle/>
          <a:p>
            <a:r>
              <a:rPr lang="en-US" sz="1300" dirty="0"/>
              <a:t>Half of the newly unemployed escape from unemployment at rate 78%. The other half have a 27% exit rate. The first group finds jobs fast, so the mix of unemployed workers rapidly shifts to low-exit-rate workers. The connected dots track the share of unemployed workers who have low exit rates from 50% in month 1 to nearly 100% in month 4</a:t>
            </a:r>
            <a:r>
              <a:rPr lang="en-US" sz="1300" dirty="0" smtClean="0"/>
              <a:t>.</a:t>
            </a:r>
            <a:endParaRPr lang="en-US" sz="1300" dirty="0"/>
          </a:p>
          <a:p>
            <a:r>
              <a:rPr lang="en-US" sz="1300" dirty="0"/>
              <a:t>The overall escape rate from </a:t>
            </a:r>
            <a:r>
              <a:rPr lang="en-US" sz="1300" dirty="0" smtClean="0"/>
              <a:t>unemployment </a:t>
            </a:r>
            <a:r>
              <a:rPr lang="en-US" sz="1300" dirty="0"/>
              <a:t>is very high in the first month but declines rapidly as high-exit-rate searchers escape </a:t>
            </a:r>
            <a:r>
              <a:rPr lang="en-US" sz="1300" dirty="0" smtClean="0"/>
              <a:t>unemploy-ment</a:t>
            </a:r>
            <a:r>
              <a:rPr lang="en-US" sz="1300" dirty="0"/>
              <a:t>. The resulting distribution of lengths of </a:t>
            </a:r>
            <a:r>
              <a:rPr lang="en-US" sz="1300" dirty="0" smtClean="0"/>
              <a:t>unemployment </a:t>
            </a:r>
            <a:r>
              <a:rPr lang="en-US" sz="1300" dirty="0"/>
              <a:t>spells is the bar graph, which fits the actual distribution of spell lengths remarkably well</a:t>
            </a:r>
            <a:r>
              <a:rPr lang="en-US" sz="1300" dirty="0" smtClean="0"/>
              <a:t>.</a:t>
            </a:r>
            <a:endParaRPr lang="en-US" sz="1300"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7" name="Date Placeholder 6"/>
          <p:cNvSpPr>
            <a:spLocks noGrp="1"/>
          </p:cNvSpPr>
          <p:nvPr>
            <p:ph type="dt" sz="half" idx="2"/>
          </p:nvPr>
        </p:nvSpPr>
        <p:spPr/>
        <p:txBody>
          <a:bodyPr/>
          <a:lstStyle/>
          <a:p>
            <a:r>
              <a:rPr lang="en-US" smtClean="0"/>
              <a:t>Labor Economics: Principles in Practice, 2/e</a:t>
            </a:r>
            <a:endParaRPr lang="en-US" dirty="0"/>
          </a:p>
        </p:txBody>
      </p:sp>
      <p:pic>
        <p:nvPicPr>
          <p:cNvPr id="4" name="Picture Placeholder 3" descr="Figure-12-6.pdf"/>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a:stretch/>
        </p:blipFill>
        <p:spPr/>
      </p:pic>
    </p:spTree>
    <p:extLst>
      <p:ext uri="{BB962C8B-B14F-4D97-AF65-F5344CB8AC3E}">
        <p14:creationId xmlns:p14="http://schemas.microsoft.com/office/powerpoint/2010/main" val="403287078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5122" name="Slide Number Placeholder 3"/>
          <p:cNvSpPr>
            <a:spLocks noGrp="1"/>
          </p:cNvSpPr>
          <p:nvPr>
            <p:ph type="sldNum" sz="quarter" idx="4"/>
          </p:nvPr>
        </p:nvSpPr>
        <p:spPr/>
        <p:txBody>
          <a:bodyPr>
            <a:normAutofit/>
          </a:bodyPr>
          <a:lstStyle/>
          <a:p>
            <a:fld id="{321042F2-33D4-4786-9EC5-C9ECBB0C54BA}" type="slidenum">
              <a:rPr lang="en-US" smtClean="0"/>
              <a:pPr/>
              <a:t>1</a:t>
            </a:fld>
            <a:endParaRPr lang="en-US" dirty="0"/>
          </a:p>
        </p:txBody>
      </p:sp>
      <p:sp>
        <p:nvSpPr>
          <p:cNvPr id="5124" name="Rectangle 3"/>
          <p:cNvSpPr>
            <a:spLocks noGrp="1" noChangeArrowheads="1"/>
          </p:cNvSpPr>
          <p:nvPr>
            <p:ph type="body" sz="quarter" idx="10"/>
          </p:nvPr>
        </p:nvSpPr>
        <p:spPr>
          <a:xfrm>
            <a:off x="616498" y="1163106"/>
            <a:ext cx="8410482" cy="5607129"/>
          </a:xfrm>
        </p:spPr>
        <p:txBody>
          <a:bodyPr>
            <a:normAutofit fontScale="77500" lnSpcReduction="20000"/>
          </a:bodyPr>
          <a:lstStyle/>
          <a:p>
            <a:r>
              <a:rPr lang="en-US" dirty="0" smtClean="0"/>
              <a:t>No Unemployment Among the Arrow People of the Brazilian Amazon</a:t>
            </a:r>
          </a:p>
          <a:p>
            <a:pPr lvl="1"/>
            <a:r>
              <a:rPr lang="en-US" dirty="0" smtClean="0"/>
              <a:t>in this uncontacted tribe, no one needs to search for work.</a:t>
            </a:r>
          </a:p>
          <a:p>
            <a:pPr lvl="1"/>
            <a:r>
              <a:rPr lang="en-US" dirty="0" smtClean="0"/>
              <a:t>in complex modern societies, people are unemployed while they search for good jobs.</a:t>
            </a:r>
          </a:p>
          <a:p>
            <a:r>
              <a:rPr lang="en-US" dirty="0" smtClean="0"/>
              <a:t>Labor Market Dynamics</a:t>
            </a:r>
          </a:p>
          <a:p>
            <a:pPr lvl="1"/>
            <a:r>
              <a:rPr lang="en-US" dirty="0" smtClean="0"/>
              <a:t>business ebbs and flows; workers come and go; information is hard to come by.</a:t>
            </a:r>
          </a:p>
          <a:p>
            <a:pPr lvl="1"/>
            <a:r>
              <a:rPr lang="en-US" dirty="0" smtClean="0"/>
              <a:t>firms search for good workers; each worker searches for the right job.</a:t>
            </a:r>
          </a:p>
          <a:p>
            <a:pPr lvl="1"/>
            <a:r>
              <a:rPr lang="en-US" dirty="0" smtClean="0"/>
              <a:t>job vacancies and unemployment coexist.</a:t>
            </a:r>
          </a:p>
          <a:p>
            <a:r>
              <a:rPr lang="en-US" dirty="0" smtClean="0"/>
              <a:t>Unemployment Is Valuable.</a:t>
            </a:r>
          </a:p>
          <a:p>
            <a:pPr lvl="1"/>
            <a:r>
              <a:rPr lang="en-US" dirty="0" smtClean="0"/>
              <a:t>it’s a valuable activity for unemployed workers.</a:t>
            </a:r>
          </a:p>
          <a:p>
            <a:pPr lvl="1"/>
            <a:r>
              <a:rPr lang="en-US" dirty="0" smtClean="0"/>
              <a:t>idle resources, such as unemployed workers, are also valuable.</a:t>
            </a:r>
          </a:p>
          <a:p>
            <a:pPr lvl="2"/>
            <a:r>
              <a:rPr lang="en-US" dirty="0" smtClean="0"/>
              <a:t>as inventories to buffer shocks and match buyers and sellers (e.g., new cars on dealer’s lot).</a:t>
            </a:r>
          </a:p>
          <a:p>
            <a:r>
              <a:rPr lang="en-US" dirty="0" smtClean="0"/>
              <a:t>Preview</a:t>
            </a:r>
          </a:p>
          <a:p>
            <a:pPr lvl="1"/>
            <a:r>
              <a:rPr lang="en-US" dirty="0" smtClean="0"/>
              <a:t>unemployment as an excess supply of labor</a:t>
            </a:r>
          </a:p>
          <a:p>
            <a:pPr lvl="1"/>
            <a:r>
              <a:rPr lang="en-US" dirty="0" smtClean="0"/>
              <a:t>steady-state unemployment and lengths of spells of unemployment</a:t>
            </a:r>
          </a:p>
          <a:p>
            <a:pPr lvl="1"/>
            <a:r>
              <a:rPr lang="en-US" dirty="0" smtClean="0"/>
              <a:t>unemployment as a rational choice: optimal job search</a:t>
            </a:r>
          </a:p>
          <a:p>
            <a:pPr lvl="1"/>
            <a:r>
              <a:rPr lang="en-US" dirty="0" smtClean="0"/>
              <a:t>applications: unemployment compensation and European unemployment</a:t>
            </a:r>
          </a:p>
          <a:p>
            <a:pPr lvl="1"/>
            <a:r>
              <a:rPr lang="en-US" dirty="0" smtClean="0"/>
              <a:t>unemployment in the macroeconomy: inflation and unemployment</a:t>
            </a:r>
          </a:p>
        </p:txBody>
      </p:sp>
      <p:sp>
        <p:nvSpPr>
          <p:cNvPr id="5123" name="Rectangle 2"/>
          <p:cNvSpPr>
            <a:spLocks noGrp="1" noChangeArrowheads="1"/>
          </p:cNvSpPr>
          <p:nvPr>
            <p:ph type="title"/>
          </p:nvPr>
        </p:nvSpPr>
        <p:spPr/>
        <p:txBody>
          <a:bodyPr/>
          <a:lstStyle/>
          <a:p>
            <a:r>
              <a:rPr lang="en-US" dirty="0" smtClean="0"/>
              <a:t>Unemployment</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lstStyle/>
          <a:p>
            <a:r>
              <a:rPr lang="en-US" dirty="0" smtClean="0"/>
              <a:t>Sequential Search</a:t>
            </a:r>
          </a:p>
          <a:p>
            <a:pPr lvl="1"/>
            <a:r>
              <a:rPr lang="en-US" dirty="0" smtClean="0"/>
              <a:t>distribution of wage offers</a:t>
            </a:r>
          </a:p>
          <a:p>
            <a:r>
              <a:rPr lang="en-US" dirty="0" smtClean="0"/>
              <a:t>Optimal Reservation Wage</a:t>
            </a:r>
          </a:p>
          <a:p>
            <a:r>
              <a:rPr lang="en-US" dirty="0" smtClean="0"/>
              <a:t>Factors That Influence the Reservation Wage</a:t>
            </a:r>
            <a:endParaRPr lang="en-US" dirty="0"/>
          </a:p>
        </p:txBody>
      </p:sp>
      <p:sp>
        <p:nvSpPr>
          <p:cNvPr id="7" name="Title 6"/>
          <p:cNvSpPr>
            <a:spLocks noGrp="1"/>
          </p:cNvSpPr>
          <p:nvPr>
            <p:ph type="title"/>
          </p:nvPr>
        </p:nvSpPr>
        <p:spPr/>
        <p:txBody>
          <a:bodyPr/>
          <a:lstStyle/>
          <a:p>
            <a:r>
              <a:rPr lang="en-US" dirty="0" smtClean="0"/>
              <a:t>Job Search</a:t>
            </a:r>
            <a:endParaRPr lang="en-US" dirty="0"/>
          </a:p>
        </p:txBody>
      </p:sp>
      <p:sp>
        <p:nvSpPr>
          <p:cNvPr id="5" name="Slide Number Placeholder 4"/>
          <p:cNvSpPr>
            <a:spLocks noGrp="1"/>
          </p:cNvSpPr>
          <p:nvPr>
            <p:ph type="sldNum" sz="quarter" idx="11"/>
          </p:nvPr>
        </p:nvSpPr>
        <p:spPr/>
        <p:txBody>
          <a:bodyPr/>
          <a:lstStyle/>
          <a:p>
            <a:fld id="{72AC53DF-4216-466D-99A7-94400E6C2A25}" type="slidenum">
              <a:rPr lang="en-US" smtClean="0"/>
              <a:pPr/>
              <a:t>19</a:t>
            </a:fld>
            <a:endParaRPr lang="en-US" dirty="0"/>
          </a:p>
        </p:txBody>
      </p:sp>
      <p:sp>
        <p:nvSpPr>
          <p:cNvPr id="10" name="Footer Placeholder 9"/>
          <p:cNvSpPr>
            <a:spLocks noGrp="1"/>
          </p:cNvSpPr>
          <p:nvPr>
            <p:ph type="ftr" sz="quarter" idx="3"/>
          </p:nvPr>
        </p:nvSpPr>
        <p:spPr>
          <a:prstGeom prst="rect">
            <a:avLst/>
          </a:prstGeom>
        </p:spPr>
        <p:txBody>
          <a:bodyPr/>
          <a:lstStyle/>
          <a:p>
            <a:r>
              <a:rPr lang="en-US" smtClean="0"/>
              <a:t>© 2019 Oxford University Press</a:t>
            </a:r>
            <a:endParaRPr lang="en-US" dirty="0"/>
          </a:p>
        </p:txBody>
      </p:sp>
      <p:sp>
        <p:nvSpPr>
          <p:cNvPr id="2" name="Date Placeholder 1"/>
          <p:cNvSpPr>
            <a:spLocks noGrp="1"/>
          </p:cNvSpPr>
          <p:nvPr>
            <p:ph type="dt" sz="half" idx="2"/>
          </p:nvPr>
        </p:nvSpPr>
        <p:spPr/>
        <p:txBody>
          <a:bodyPr/>
          <a:lstStyle/>
          <a:p>
            <a:r>
              <a:rPr lang="en-US" smtClean="0"/>
              <a:t>Labor Economics: Principles in Practice, 2/e</a:t>
            </a:r>
            <a:endParaRPr lang="en-US" dirty="0"/>
          </a:p>
        </p:txBody>
      </p:sp>
    </p:spTree>
    <p:extLst>
      <p:ext uri="{BB962C8B-B14F-4D97-AF65-F5344CB8AC3E}">
        <p14:creationId xmlns:p14="http://schemas.microsoft.com/office/powerpoint/2010/main" val="266288055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Labor Economics: Principles in Practice, 2/e</a:t>
            </a:r>
            <a:endParaRPr lang="en-US" dirty="0"/>
          </a:p>
        </p:txBody>
      </p:sp>
      <p:sp>
        <p:nvSpPr>
          <p:cNvPr id="6" name="Footer Placeholder 5"/>
          <p:cNvSpPr>
            <a:spLocks noGrp="1"/>
          </p:cNvSpPr>
          <p:nvPr>
            <p:ph type="ftr" sz="quarter" idx="3"/>
          </p:nvPr>
        </p:nvSpPr>
        <p:spPr/>
        <p:txBody>
          <a:bodyPr/>
          <a:lstStyle/>
          <a:p>
            <a:r>
              <a:rPr lang="en-US" smtClean="0"/>
              <a:t>© 2019 Oxford University Press</a:t>
            </a:r>
            <a:endParaRPr lang="en-US" dirty="0"/>
          </a:p>
        </p:txBody>
      </p:sp>
      <p:sp>
        <p:nvSpPr>
          <p:cNvPr id="5" name="Slide Number Placeholder 4"/>
          <p:cNvSpPr>
            <a:spLocks noGrp="1"/>
          </p:cNvSpPr>
          <p:nvPr>
            <p:ph type="sldNum" sz="quarter" idx="4"/>
          </p:nvPr>
        </p:nvSpPr>
        <p:spPr/>
        <p:txBody>
          <a:bodyPr>
            <a:normAutofit/>
          </a:bodyPr>
          <a:lstStyle/>
          <a:p>
            <a:fld id="{1AD93096-5B34-4342-9326-69289CEAE4C2}" type="slidenum">
              <a:rPr lang="en-US" smtClean="0"/>
              <a:pPr/>
              <a:t>20</a:t>
            </a:fld>
            <a:endParaRPr lang="en-US" dirty="0"/>
          </a:p>
        </p:txBody>
      </p:sp>
      <p:sp>
        <p:nvSpPr>
          <p:cNvPr id="8" name="Content Placeholder 7"/>
          <p:cNvSpPr>
            <a:spLocks noGrp="1"/>
          </p:cNvSpPr>
          <p:nvPr>
            <p:ph type="body" sz="quarter" idx="10"/>
          </p:nvPr>
        </p:nvSpPr>
        <p:spPr/>
        <p:txBody>
          <a:bodyPr>
            <a:normAutofit/>
          </a:bodyPr>
          <a:lstStyle/>
          <a:p>
            <a:r>
              <a:rPr lang="en-US" dirty="0" smtClean="0"/>
              <a:t>Distribution of Wage Offers</a:t>
            </a:r>
          </a:p>
          <a:p>
            <a:pPr lvl="1"/>
            <a:r>
              <a:rPr lang="en-US" dirty="0" smtClean="0"/>
              <a:t>J.J.’s productivity varies from job to job.</a:t>
            </a:r>
          </a:p>
          <a:p>
            <a:pPr lvl="1"/>
            <a:r>
              <a:rPr lang="en-US" dirty="0" smtClean="0"/>
              <a:t>he doesn’t know where he’s most productive, so he searches for a good job.</a:t>
            </a:r>
          </a:p>
          <a:p>
            <a:pPr lvl="1"/>
            <a:r>
              <a:rPr lang="en-US" dirty="0" smtClean="0"/>
              <a:t>his wage offers are distributed normally with mean $800 per week.</a:t>
            </a:r>
          </a:p>
          <a:p>
            <a:pPr lvl="2"/>
            <a:r>
              <a:rPr lang="en-US" dirty="0" smtClean="0"/>
              <a:t>he could hold out for a $2,000 per week job, but he would be unemployed for a very long time.</a:t>
            </a:r>
          </a:p>
          <a:p>
            <a:r>
              <a:rPr lang="en-US" dirty="0" smtClean="0"/>
              <a:t>Sequential Search</a:t>
            </a:r>
            <a:endParaRPr lang="en-US" dirty="0"/>
          </a:p>
          <a:p>
            <a:pPr lvl="1"/>
            <a:r>
              <a:rPr lang="en-US" dirty="0" smtClean="0"/>
              <a:t>J.J. chooses </a:t>
            </a:r>
            <a:r>
              <a:rPr lang="en-US" dirty="0"/>
              <a:t>a reservation wage </a:t>
            </a:r>
            <a:r>
              <a:rPr lang="en-US" i="1" dirty="0" smtClean="0"/>
              <a:t>R</a:t>
            </a:r>
            <a:r>
              <a:rPr lang="en-US" dirty="0" smtClean="0"/>
              <a:t>.</a:t>
            </a:r>
            <a:endParaRPr lang="en-US" dirty="0"/>
          </a:p>
          <a:p>
            <a:pPr lvl="2"/>
            <a:r>
              <a:rPr lang="en-US" dirty="0" smtClean="0"/>
              <a:t>he accepts </a:t>
            </a:r>
            <a:r>
              <a:rPr lang="en-US" dirty="0"/>
              <a:t>any job that offers </a:t>
            </a:r>
            <a:r>
              <a:rPr lang="en-US" dirty="0" smtClean="0"/>
              <a:t>a wage </a:t>
            </a:r>
            <a:r>
              <a:rPr lang="en-US" i="1" dirty="0" smtClean="0"/>
              <a:t>w</a:t>
            </a:r>
            <a:r>
              <a:rPr lang="en-US" dirty="0" smtClean="0"/>
              <a:t> </a:t>
            </a:r>
            <a:r>
              <a:rPr lang="en-US" dirty="0"/>
              <a:t>as high as </a:t>
            </a:r>
            <a:r>
              <a:rPr lang="en-US" i="1" dirty="0"/>
              <a:t>R</a:t>
            </a:r>
            <a:r>
              <a:rPr lang="en-US" dirty="0" smtClean="0"/>
              <a:t>.</a:t>
            </a:r>
          </a:p>
          <a:p>
            <a:pPr lvl="2"/>
            <a:r>
              <a:rPr lang="en-US" dirty="0" smtClean="0"/>
              <a:t>how long he’ll be unemployed, as well as how high his wage will be, depends on his reservation wage.</a:t>
            </a:r>
            <a:endParaRPr lang="en-US" dirty="0"/>
          </a:p>
        </p:txBody>
      </p:sp>
      <p:sp>
        <p:nvSpPr>
          <p:cNvPr id="7" name="Title 6"/>
          <p:cNvSpPr>
            <a:spLocks noGrp="1"/>
          </p:cNvSpPr>
          <p:nvPr>
            <p:ph type="title"/>
          </p:nvPr>
        </p:nvSpPr>
        <p:spPr/>
        <p:txBody>
          <a:bodyPr/>
          <a:lstStyle/>
          <a:p>
            <a:r>
              <a:rPr lang="en-US" dirty="0" smtClean="0"/>
              <a:t>Sequential Search</a:t>
            </a:r>
            <a:endParaRPr lang="en-US" dirty="0"/>
          </a:p>
        </p:txBody>
      </p:sp>
    </p:spTree>
    <p:extLst>
      <p:ext uri="{BB962C8B-B14F-4D97-AF65-F5344CB8AC3E}">
        <p14:creationId xmlns:p14="http://schemas.microsoft.com/office/powerpoint/2010/main" val="265617420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US" sz="3700" dirty="0" smtClean="0"/>
              <a:t>Distribution of Wage Offers</a:t>
            </a:r>
            <a:endParaRPr lang="en-US" sz="3700" dirty="0"/>
          </a:p>
        </p:txBody>
      </p:sp>
      <p:sp>
        <p:nvSpPr>
          <p:cNvPr id="5" name="Slide Number Placeholder 4"/>
          <p:cNvSpPr>
            <a:spLocks noGrp="1"/>
          </p:cNvSpPr>
          <p:nvPr>
            <p:ph type="sldNum" sz="quarter" idx="12"/>
          </p:nvPr>
        </p:nvSpPr>
        <p:spPr/>
        <p:txBody>
          <a:bodyPr>
            <a:normAutofit/>
          </a:bodyPr>
          <a:lstStyle/>
          <a:p>
            <a:fld id="{415B5EF2-113D-4078-A8AA-D6426D9AFC54}" type="slidenum">
              <a:rPr lang="en-US" smtClean="0"/>
              <a:pPr/>
              <a:t>21</a:t>
            </a:fld>
            <a:endParaRPr lang="en-US" dirty="0"/>
          </a:p>
        </p:txBody>
      </p:sp>
      <p:sp>
        <p:nvSpPr>
          <p:cNvPr id="3" name="Text Placeholder 2"/>
          <p:cNvSpPr>
            <a:spLocks noGrp="1"/>
          </p:cNvSpPr>
          <p:nvPr>
            <p:ph type="body" sz="quarter" idx="13"/>
          </p:nvPr>
        </p:nvSpPr>
        <p:spPr/>
        <p:txBody>
          <a:bodyPr>
            <a:normAutofit fontScale="85000" lnSpcReduction="10000"/>
          </a:bodyPr>
          <a:lstStyle/>
          <a:p>
            <a:pPr>
              <a:lnSpc>
                <a:spcPct val="120000"/>
              </a:lnSpc>
            </a:pPr>
            <a:r>
              <a:rPr lang="en-US" dirty="0"/>
              <a:t>J.J.’s </a:t>
            </a:r>
            <a:r>
              <a:rPr lang="en-US" dirty="0" smtClean="0"/>
              <a:t>wage </a:t>
            </a:r>
            <a:r>
              <a:rPr lang="en-US" dirty="0"/>
              <a:t>offers </a:t>
            </a:r>
            <a:r>
              <a:rPr lang="en-US" dirty="0" smtClean="0"/>
              <a:t>are normally </a:t>
            </a:r>
            <a:r>
              <a:rPr lang="en-US" dirty="0"/>
              <a:t>distributed; </a:t>
            </a:r>
            <a:r>
              <a:rPr lang="en-US" dirty="0" smtClean="0"/>
              <a:t>their distribution follows </a:t>
            </a:r>
            <a:r>
              <a:rPr lang="en-US" dirty="0"/>
              <a:t>the </a:t>
            </a:r>
            <a:r>
              <a:rPr lang="en-US" dirty="0" smtClean="0"/>
              <a:t>familiar </a:t>
            </a:r>
            <a:r>
              <a:rPr lang="en-US" dirty="0"/>
              <a:t>bell curve with the peak at his mean wage, $800/week. </a:t>
            </a:r>
          </a:p>
          <a:p>
            <a:pPr>
              <a:lnSpc>
                <a:spcPct val="120000"/>
              </a:lnSpc>
            </a:pPr>
            <a:r>
              <a:rPr lang="en-US" dirty="0"/>
              <a:t>J.J.’s reservation wage </a:t>
            </a:r>
            <a:r>
              <a:rPr lang="en-US" i="1" dirty="0"/>
              <a:t>R</a:t>
            </a:r>
            <a:r>
              <a:rPr lang="en-US" dirty="0"/>
              <a:t> in the </a:t>
            </a:r>
            <a:r>
              <a:rPr lang="en-US" dirty="0" smtClean="0"/>
              <a:t>context </a:t>
            </a:r>
            <a:r>
              <a:rPr lang="en-US" dirty="0"/>
              <a:t>of search sets the minimal </a:t>
            </a:r>
            <a:r>
              <a:rPr lang="en-US" dirty="0" smtClean="0"/>
              <a:t>acceptable </a:t>
            </a:r>
            <a:r>
              <a:rPr lang="en-US" dirty="0"/>
              <a:t>wage </a:t>
            </a:r>
            <a:r>
              <a:rPr lang="en-US" dirty="0" smtClean="0"/>
              <a:t>offer. J.J</a:t>
            </a:r>
            <a:r>
              <a:rPr lang="en-US" dirty="0"/>
              <a:t>. accepts any wage greater than or equal to </a:t>
            </a:r>
            <a:r>
              <a:rPr lang="en-US" i="1" dirty="0"/>
              <a:t>R</a:t>
            </a:r>
            <a:r>
              <a:rPr lang="en-US" dirty="0"/>
              <a:t>. </a:t>
            </a:r>
          </a:p>
          <a:p>
            <a:pPr>
              <a:lnSpc>
                <a:spcPct val="120000"/>
              </a:lnSpc>
            </a:pPr>
            <a:r>
              <a:rPr lang="en-US" dirty="0"/>
              <a:t>The probability that J.J. accepts a wage offer is the shaded area below the curve relative to the entire area below the curve. Raising his reservation wage </a:t>
            </a:r>
            <a:r>
              <a:rPr lang="en-US" dirty="0" smtClean="0"/>
              <a:t>lowers </a:t>
            </a:r>
            <a:r>
              <a:rPr lang="en-US" dirty="0"/>
              <a:t>the probability that he’ll receive an acceptable job offer</a:t>
            </a:r>
            <a:r>
              <a:rPr lang="en-US" dirty="0" smtClean="0"/>
              <a:t>.</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7" name="Date Placeholder 6"/>
          <p:cNvSpPr>
            <a:spLocks noGrp="1"/>
          </p:cNvSpPr>
          <p:nvPr>
            <p:ph type="dt" sz="half" idx="2"/>
          </p:nvPr>
        </p:nvSpPr>
        <p:spPr/>
        <p:txBody>
          <a:bodyPr/>
          <a:lstStyle/>
          <a:p>
            <a:r>
              <a:rPr lang="en-US" smtClean="0"/>
              <a:t>Labor Economics: Principles in Practice, 2/e</a:t>
            </a:r>
            <a:endParaRPr lang="en-US" dirty="0"/>
          </a:p>
        </p:txBody>
      </p:sp>
      <p:pic>
        <p:nvPicPr>
          <p:cNvPr id="4" name="Picture Placeholder 3" descr="Figure-12-7.pdf"/>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a:stretch/>
        </p:blipFill>
        <p:spPr/>
      </p:pic>
    </p:spTree>
    <p:extLst>
      <p:ext uri="{BB962C8B-B14F-4D97-AF65-F5344CB8AC3E}">
        <p14:creationId xmlns:p14="http://schemas.microsoft.com/office/powerpoint/2010/main" val="277633019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Labor Economics: Principles in Practice, 2/e</a:t>
            </a:r>
            <a:endParaRPr lang="en-US" dirty="0"/>
          </a:p>
        </p:txBody>
      </p:sp>
      <p:sp>
        <p:nvSpPr>
          <p:cNvPr id="6" name="Footer Placeholder 5"/>
          <p:cNvSpPr>
            <a:spLocks noGrp="1"/>
          </p:cNvSpPr>
          <p:nvPr>
            <p:ph type="ftr" sz="quarter" idx="3"/>
          </p:nvPr>
        </p:nvSpPr>
        <p:spPr/>
        <p:txBody>
          <a:bodyPr/>
          <a:lstStyle/>
          <a:p>
            <a:r>
              <a:rPr lang="en-US" smtClean="0"/>
              <a:t>© 2019 Oxford University Press</a:t>
            </a:r>
            <a:endParaRPr lang="en-US" dirty="0"/>
          </a:p>
        </p:txBody>
      </p:sp>
      <p:sp>
        <p:nvSpPr>
          <p:cNvPr id="5" name="Slide Number Placeholder 4"/>
          <p:cNvSpPr>
            <a:spLocks noGrp="1"/>
          </p:cNvSpPr>
          <p:nvPr>
            <p:ph type="sldNum" sz="quarter" idx="4"/>
          </p:nvPr>
        </p:nvSpPr>
        <p:spPr/>
        <p:txBody>
          <a:bodyPr>
            <a:normAutofit/>
          </a:bodyPr>
          <a:lstStyle/>
          <a:p>
            <a:fld id="{1AD93096-5B34-4342-9326-69289CEAE4C2}" type="slidenum">
              <a:rPr lang="en-US" smtClean="0"/>
              <a:pPr/>
              <a:t>22</a:t>
            </a:fld>
            <a:endParaRPr lang="en-US" dirty="0"/>
          </a:p>
        </p:txBody>
      </p:sp>
      <p:sp>
        <p:nvSpPr>
          <p:cNvPr id="8" name="Content Placeholder 7"/>
          <p:cNvSpPr>
            <a:spLocks noGrp="1"/>
          </p:cNvSpPr>
          <p:nvPr>
            <p:ph type="body" sz="quarter" idx="10"/>
          </p:nvPr>
        </p:nvSpPr>
        <p:spPr/>
        <p:txBody>
          <a:bodyPr>
            <a:normAutofit/>
          </a:bodyPr>
          <a:lstStyle/>
          <a:p>
            <a:r>
              <a:rPr lang="en-US" dirty="0" smtClean="0"/>
              <a:t>Marginal Costs and Benefits of Search</a:t>
            </a:r>
          </a:p>
          <a:p>
            <a:pPr lvl="1"/>
            <a:r>
              <a:rPr lang="en-US" dirty="0" smtClean="0"/>
              <a:t>how much does a slightly higher reservation wage increase J.J.’s search cost?</a:t>
            </a:r>
          </a:p>
          <a:p>
            <a:pPr lvl="2"/>
            <a:r>
              <a:rPr lang="en-US" dirty="0" smtClean="0"/>
              <a:t>he’ll be unemployed longer.</a:t>
            </a:r>
          </a:p>
          <a:p>
            <a:pPr lvl="1"/>
            <a:r>
              <a:rPr lang="en-US" dirty="0" smtClean="0"/>
              <a:t>how much does a slightly higher reservation wage increase J.J.’s gain from search?</a:t>
            </a:r>
          </a:p>
          <a:p>
            <a:pPr lvl="2"/>
            <a:r>
              <a:rPr lang="en-US" dirty="0" smtClean="0"/>
              <a:t>his expected wage on an acceptable job will be higher.</a:t>
            </a:r>
          </a:p>
          <a:p>
            <a:pPr lvl="1"/>
            <a:r>
              <a:rPr lang="en-US" dirty="0" smtClean="0"/>
              <a:t>all the expected values and present values boil down to this: </a:t>
            </a:r>
          </a:p>
          <a:p>
            <a:pPr lvl="2"/>
            <a:r>
              <a:rPr lang="en-US" i="1" dirty="0" smtClean="0"/>
              <a:t>MC</a:t>
            </a:r>
            <a:r>
              <a:rPr lang="en-US" dirty="0" smtClean="0"/>
              <a:t> = </a:t>
            </a:r>
            <a:r>
              <a:rPr lang="en-US" i="1" dirty="0" smtClean="0"/>
              <a:t>c</a:t>
            </a:r>
            <a:r>
              <a:rPr lang="en-US" dirty="0" smtClean="0"/>
              <a:t> + </a:t>
            </a:r>
            <a:r>
              <a:rPr lang="en-US" i="1" dirty="0" smtClean="0"/>
              <a:t>R</a:t>
            </a:r>
            <a:r>
              <a:rPr lang="en-US" dirty="0" smtClean="0"/>
              <a:t>, where c is the weekly expense of search: if turn down </a:t>
            </a:r>
            <a:r>
              <a:rPr lang="en-US" i="1" dirty="0" smtClean="0"/>
              <a:t>R</a:t>
            </a:r>
            <a:r>
              <a:rPr lang="en-US" dirty="0" smtClean="0"/>
              <a:t>, must bear </a:t>
            </a:r>
            <a:r>
              <a:rPr lang="en-US" i="1" dirty="0" smtClean="0"/>
              <a:t>c</a:t>
            </a:r>
            <a:r>
              <a:rPr lang="en-US" dirty="0" smtClean="0"/>
              <a:t> and forego </a:t>
            </a:r>
            <a:r>
              <a:rPr lang="en-US" i="1" dirty="0" smtClean="0"/>
              <a:t>R</a:t>
            </a:r>
            <a:r>
              <a:rPr lang="en-US" dirty="0" smtClean="0"/>
              <a:t>.</a:t>
            </a:r>
          </a:p>
          <a:p>
            <a:pPr lvl="2"/>
            <a:r>
              <a:rPr lang="en-US" i="1" dirty="0" smtClean="0"/>
              <a:t>MB</a:t>
            </a:r>
            <a:r>
              <a:rPr lang="en-US" dirty="0" smtClean="0"/>
              <a:t> is a decreasing function of </a:t>
            </a:r>
            <a:r>
              <a:rPr lang="en-US" i="1" dirty="0" smtClean="0"/>
              <a:t>R </a:t>
            </a:r>
            <a:r>
              <a:rPr lang="en-US" dirty="0" smtClean="0"/>
              <a:t>that depends on the odds of receiving a job offer, how long jobs last, and the interest rate.</a:t>
            </a:r>
          </a:p>
          <a:p>
            <a:pPr lvl="3"/>
            <a:r>
              <a:rPr lang="en-US" dirty="0" smtClean="0"/>
              <a:t>the higher the </a:t>
            </a:r>
            <a:r>
              <a:rPr lang="en-US" i="1" dirty="0" smtClean="0"/>
              <a:t>R</a:t>
            </a:r>
            <a:r>
              <a:rPr lang="en-US" dirty="0" smtClean="0"/>
              <a:t>, the smaller the gain from a little higher </a:t>
            </a:r>
            <a:r>
              <a:rPr lang="en-US" i="1" dirty="0" smtClean="0"/>
              <a:t>R</a:t>
            </a:r>
            <a:r>
              <a:rPr lang="en-US" dirty="0" smtClean="0"/>
              <a:t>.</a:t>
            </a:r>
          </a:p>
          <a:p>
            <a:r>
              <a:rPr lang="en-US" i="1" dirty="0" smtClean="0"/>
              <a:t>R</a:t>
            </a:r>
            <a:r>
              <a:rPr lang="en-US" dirty="0" smtClean="0"/>
              <a:t>* Equates the Cost and Benefit of Search at the Margin.</a:t>
            </a:r>
            <a:endParaRPr lang="en-US" dirty="0"/>
          </a:p>
        </p:txBody>
      </p:sp>
      <p:sp>
        <p:nvSpPr>
          <p:cNvPr id="7" name="Title 6"/>
          <p:cNvSpPr>
            <a:spLocks noGrp="1"/>
          </p:cNvSpPr>
          <p:nvPr>
            <p:ph type="title"/>
          </p:nvPr>
        </p:nvSpPr>
        <p:spPr/>
        <p:txBody>
          <a:bodyPr/>
          <a:lstStyle/>
          <a:p>
            <a:r>
              <a:rPr lang="en-US" dirty="0" smtClean="0"/>
              <a:t>Optimal Reservation Wage</a:t>
            </a:r>
            <a:endParaRPr lang="en-US" dirty="0"/>
          </a:p>
        </p:txBody>
      </p:sp>
    </p:spTree>
    <p:extLst>
      <p:ext uri="{BB962C8B-B14F-4D97-AF65-F5344CB8AC3E}">
        <p14:creationId xmlns:p14="http://schemas.microsoft.com/office/powerpoint/2010/main" val="192945100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US" dirty="0" smtClean="0"/>
              <a:t>Optimal Reservation Wage</a:t>
            </a:r>
            <a:endParaRPr lang="en-US" dirty="0"/>
          </a:p>
        </p:txBody>
      </p:sp>
      <p:sp>
        <p:nvSpPr>
          <p:cNvPr id="5" name="Slide Number Placeholder 4"/>
          <p:cNvSpPr>
            <a:spLocks noGrp="1"/>
          </p:cNvSpPr>
          <p:nvPr>
            <p:ph type="sldNum" sz="quarter" idx="12"/>
          </p:nvPr>
        </p:nvSpPr>
        <p:spPr/>
        <p:txBody>
          <a:bodyPr>
            <a:normAutofit/>
          </a:bodyPr>
          <a:lstStyle/>
          <a:p>
            <a:fld id="{415B5EF2-113D-4078-A8AA-D6426D9AFC54}" type="slidenum">
              <a:rPr lang="en-US" smtClean="0"/>
              <a:pPr/>
              <a:t>23</a:t>
            </a:fld>
            <a:endParaRPr lang="en-US" dirty="0"/>
          </a:p>
        </p:txBody>
      </p:sp>
      <p:sp>
        <p:nvSpPr>
          <p:cNvPr id="2" name="Text Placeholder 1"/>
          <p:cNvSpPr>
            <a:spLocks noGrp="1"/>
          </p:cNvSpPr>
          <p:nvPr>
            <p:ph type="body" sz="quarter" idx="13"/>
          </p:nvPr>
        </p:nvSpPr>
        <p:spPr/>
        <p:txBody>
          <a:bodyPr>
            <a:normAutofit fontScale="85000" lnSpcReduction="20000"/>
          </a:bodyPr>
          <a:lstStyle/>
          <a:p>
            <a:pPr>
              <a:lnSpc>
                <a:spcPct val="120000"/>
              </a:lnSpc>
            </a:pPr>
            <a:r>
              <a:rPr lang="en-US" dirty="0"/>
              <a:t>J.J.’s marginal cost of search—of a marginally higher reservation wage </a:t>
            </a:r>
            <a:r>
              <a:rPr lang="en-US" i="1" dirty="0"/>
              <a:t>R</a:t>
            </a:r>
            <a:r>
              <a:rPr lang="en-US" dirty="0"/>
              <a:t>— is </a:t>
            </a:r>
            <a:r>
              <a:rPr lang="en-US" i="1" dirty="0"/>
              <a:t>MC</a:t>
            </a:r>
            <a:r>
              <a:rPr lang="en-US" dirty="0"/>
              <a:t> = </a:t>
            </a:r>
            <a:r>
              <a:rPr lang="en-US" i="1" dirty="0"/>
              <a:t>c</a:t>
            </a:r>
            <a:r>
              <a:rPr lang="en-US" dirty="0"/>
              <a:t>+</a:t>
            </a:r>
            <a:r>
              <a:rPr lang="en-US" i="1" dirty="0"/>
              <a:t>R</a:t>
            </a:r>
            <a:r>
              <a:rPr lang="en-US" dirty="0"/>
              <a:t>, a line with slope one. His marginal benefit of search is a downward-sloping curve that depends on the arrival rate of job offers, how long jobs last, and the interest </a:t>
            </a:r>
            <a:r>
              <a:rPr lang="en-US" dirty="0" smtClean="0"/>
              <a:t>rate (as </a:t>
            </a:r>
            <a:r>
              <a:rPr lang="en-US" dirty="0"/>
              <a:t>well as the distribution of wage </a:t>
            </a:r>
            <a:r>
              <a:rPr lang="en-US" dirty="0" smtClean="0"/>
              <a:t>offers). </a:t>
            </a:r>
            <a:r>
              <a:rPr lang="en-US" dirty="0"/>
              <a:t>J.J.’s optimal reservation wage </a:t>
            </a:r>
            <a:r>
              <a:rPr lang="en-US" i="1" dirty="0"/>
              <a:t>R</a:t>
            </a:r>
            <a:r>
              <a:rPr lang="en-US" dirty="0"/>
              <a:t>* equates the costs and benefits of search at the </a:t>
            </a:r>
            <a:r>
              <a:rPr lang="en-US" dirty="0" smtClean="0"/>
              <a:t>margin</a:t>
            </a:r>
            <a:r>
              <a:rPr lang="en-US" dirty="0"/>
              <a:t>: </a:t>
            </a:r>
            <a:r>
              <a:rPr lang="en-US" i="1" dirty="0"/>
              <a:t>R</a:t>
            </a:r>
            <a:r>
              <a:rPr lang="en-US" dirty="0"/>
              <a:t>* = 775. </a:t>
            </a:r>
          </a:p>
          <a:p>
            <a:pPr>
              <a:lnSpc>
                <a:spcPct val="120000"/>
              </a:lnSpc>
            </a:pPr>
            <a:r>
              <a:rPr lang="en-US" dirty="0"/>
              <a:t>More frequent job offers, longer jobs, and a lower interest rate shift the </a:t>
            </a:r>
            <a:r>
              <a:rPr lang="en-US" i="1" dirty="0"/>
              <a:t>MB</a:t>
            </a:r>
            <a:r>
              <a:rPr lang="en-US" dirty="0"/>
              <a:t> curve up, which increases J.J.’s </a:t>
            </a:r>
            <a:r>
              <a:rPr lang="en-US" dirty="0" smtClean="0"/>
              <a:t>reservation </a:t>
            </a:r>
            <a:r>
              <a:rPr lang="en-US" dirty="0"/>
              <a:t>wage from $775 to $</a:t>
            </a:r>
            <a:r>
              <a:rPr lang="en-US" dirty="0" smtClean="0"/>
              <a:t>825/week</a:t>
            </a:r>
            <a:r>
              <a:rPr lang="en-US" dirty="0"/>
              <a:t>. </a:t>
            </a:r>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8" name="Date Placeholder 7"/>
          <p:cNvSpPr>
            <a:spLocks noGrp="1"/>
          </p:cNvSpPr>
          <p:nvPr>
            <p:ph type="dt" sz="half" idx="2"/>
          </p:nvPr>
        </p:nvSpPr>
        <p:spPr/>
        <p:txBody>
          <a:bodyPr/>
          <a:lstStyle/>
          <a:p>
            <a:r>
              <a:rPr lang="en-US" smtClean="0"/>
              <a:t>Labor Economics: Principles in Practice, 2/e</a:t>
            </a:r>
            <a:endParaRPr lang="en-US" dirty="0"/>
          </a:p>
        </p:txBody>
      </p:sp>
      <p:pic>
        <p:nvPicPr>
          <p:cNvPr id="4" name="Picture Placeholder 3" descr="Figure-12-8.pdf"/>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a:stretch/>
        </p:blipFill>
        <p:spPr/>
      </p:pic>
    </p:spTree>
    <p:extLst>
      <p:ext uri="{BB962C8B-B14F-4D97-AF65-F5344CB8AC3E}">
        <p14:creationId xmlns:p14="http://schemas.microsoft.com/office/powerpoint/2010/main" val="209010676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Labor Economics: Principles in Practice, 2/e</a:t>
            </a:r>
            <a:endParaRPr lang="en-US" dirty="0"/>
          </a:p>
        </p:txBody>
      </p:sp>
      <p:sp>
        <p:nvSpPr>
          <p:cNvPr id="6" name="Footer Placeholder 5"/>
          <p:cNvSpPr>
            <a:spLocks noGrp="1"/>
          </p:cNvSpPr>
          <p:nvPr>
            <p:ph type="ftr" sz="quarter" idx="3"/>
          </p:nvPr>
        </p:nvSpPr>
        <p:spPr/>
        <p:txBody>
          <a:bodyPr/>
          <a:lstStyle/>
          <a:p>
            <a:r>
              <a:rPr lang="en-US" smtClean="0"/>
              <a:t>© 2019 Oxford University Press</a:t>
            </a:r>
            <a:endParaRPr lang="en-US" dirty="0"/>
          </a:p>
        </p:txBody>
      </p:sp>
      <p:sp>
        <p:nvSpPr>
          <p:cNvPr id="5" name="Slide Number Placeholder 4"/>
          <p:cNvSpPr>
            <a:spLocks noGrp="1"/>
          </p:cNvSpPr>
          <p:nvPr>
            <p:ph type="sldNum" sz="quarter" idx="4"/>
          </p:nvPr>
        </p:nvSpPr>
        <p:spPr/>
        <p:txBody>
          <a:bodyPr>
            <a:normAutofit/>
          </a:bodyPr>
          <a:lstStyle/>
          <a:p>
            <a:fld id="{1AD93096-5B34-4342-9326-69289CEAE4C2}" type="slidenum">
              <a:rPr lang="en-US" smtClean="0"/>
              <a:pPr/>
              <a:t>24</a:t>
            </a:fld>
            <a:endParaRPr lang="en-US" dirty="0"/>
          </a:p>
        </p:txBody>
      </p:sp>
      <p:sp>
        <p:nvSpPr>
          <p:cNvPr id="8" name="Content Placeholder 7"/>
          <p:cNvSpPr>
            <a:spLocks noGrp="1"/>
          </p:cNvSpPr>
          <p:nvPr>
            <p:ph type="body" sz="quarter" idx="10"/>
          </p:nvPr>
        </p:nvSpPr>
        <p:spPr/>
        <p:txBody>
          <a:bodyPr>
            <a:normAutofit/>
          </a:bodyPr>
          <a:lstStyle/>
          <a:p>
            <a:r>
              <a:rPr lang="en-US" dirty="0" smtClean="0"/>
              <a:t>Bigger Benefit of Search Raises the Reservation Wage.</a:t>
            </a:r>
          </a:p>
          <a:p>
            <a:pPr lvl="1"/>
            <a:r>
              <a:rPr lang="en-US" dirty="0" smtClean="0"/>
              <a:t>unemployment spells lengthen, unemployment rate rises, and average accepted wage rises.</a:t>
            </a:r>
          </a:p>
          <a:p>
            <a:pPr lvl="2"/>
            <a:r>
              <a:rPr lang="en-US" dirty="0" smtClean="0"/>
              <a:t>more contacts</a:t>
            </a:r>
            <a:r>
              <a:rPr lang="en-US" dirty="0"/>
              <a:t>/</a:t>
            </a:r>
            <a:r>
              <a:rPr lang="en-US" dirty="0" smtClean="0"/>
              <a:t>better network to find jobs increases the odds of receiving a job offer and raises the marginal benefit of search.</a:t>
            </a:r>
          </a:p>
          <a:p>
            <a:pPr lvl="2"/>
            <a:r>
              <a:rPr lang="en-US" dirty="0" smtClean="0"/>
              <a:t>longer jobs and lower interest rates also raise the marginal benefit of search.</a:t>
            </a:r>
          </a:p>
          <a:p>
            <a:r>
              <a:rPr lang="en-US" dirty="0" smtClean="0"/>
              <a:t>Higher Cost of Search Lowers the Reservation Wage.</a:t>
            </a:r>
          </a:p>
          <a:p>
            <a:pPr lvl="1"/>
            <a:r>
              <a:rPr lang="en-US" dirty="0" smtClean="0"/>
              <a:t>unemployment spells shorten, unemployment rate falls, and the average accepted wage falls.</a:t>
            </a:r>
          </a:p>
        </p:txBody>
      </p:sp>
      <p:sp>
        <p:nvSpPr>
          <p:cNvPr id="7" name="Title 6"/>
          <p:cNvSpPr>
            <a:spLocks noGrp="1"/>
          </p:cNvSpPr>
          <p:nvPr>
            <p:ph type="title"/>
          </p:nvPr>
        </p:nvSpPr>
        <p:spPr/>
        <p:txBody>
          <a:bodyPr>
            <a:normAutofit/>
          </a:bodyPr>
          <a:lstStyle/>
          <a:p>
            <a:r>
              <a:rPr lang="en-US" sz="3200" dirty="0" smtClean="0"/>
              <a:t>Factors That Influence the Reservation Wage</a:t>
            </a:r>
            <a:endParaRPr lang="en-US" sz="3200" dirty="0"/>
          </a:p>
        </p:txBody>
      </p:sp>
    </p:spTree>
    <p:extLst>
      <p:ext uri="{BB962C8B-B14F-4D97-AF65-F5344CB8AC3E}">
        <p14:creationId xmlns:p14="http://schemas.microsoft.com/office/powerpoint/2010/main" val="423129695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lstStyle/>
          <a:p>
            <a:r>
              <a:rPr lang="en-US" dirty="0" smtClean="0"/>
              <a:t>Unemployment Insurance</a:t>
            </a:r>
          </a:p>
          <a:p>
            <a:pPr lvl="1"/>
            <a:r>
              <a:rPr lang="en-US" dirty="0" smtClean="0"/>
              <a:t>unemployment compensation and the duration of unemployment</a:t>
            </a:r>
          </a:p>
          <a:p>
            <a:pPr lvl="1"/>
            <a:r>
              <a:rPr lang="en-US" dirty="0" smtClean="0"/>
              <a:t>imperfect experience rating and the incidence of unemployment</a:t>
            </a:r>
          </a:p>
          <a:p>
            <a:r>
              <a:rPr lang="en-US" dirty="0" smtClean="0"/>
              <a:t>European Unemployment</a:t>
            </a:r>
          </a:p>
          <a:p>
            <a:pPr lvl="1"/>
            <a:r>
              <a:rPr lang="en-US" dirty="0" smtClean="0"/>
              <a:t>new Europe vs. the old Europe</a:t>
            </a:r>
          </a:p>
        </p:txBody>
      </p:sp>
      <p:sp>
        <p:nvSpPr>
          <p:cNvPr id="7" name="Title 6"/>
          <p:cNvSpPr>
            <a:spLocks noGrp="1"/>
          </p:cNvSpPr>
          <p:nvPr>
            <p:ph type="title"/>
          </p:nvPr>
        </p:nvSpPr>
        <p:spPr/>
        <p:txBody>
          <a:bodyPr/>
          <a:lstStyle/>
          <a:p>
            <a:r>
              <a:rPr lang="en-US" dirty="0" smtClean="0"/>
              <a:t>Applications</a:t>
            </a:r>
            <a:endParaRPr lang="en-US" dirty="0"/>
          </a:p>
        </p:txBody>
      </p:sp>
      <p:sp>
        <p:nvSpPr>
          <p:cNvPr id="5" name="Slide Number Placeholder 4"/>
          <p:cNvSpPr>
            <a:spLocks noGrp="1"/>
          </p:cNvSpPr>
          <p:nvPr>
            <p:ph type="sldNum" sz="quarter" idx="11"/>
          </p:nvPr>
        </p:nvSpPr>
        <p:spPr/>
        <p:txBody>
          <a:bodyPr/>
          <a:lstStyle/>
          <a:p>
            <a:fld id="{72AC53DF-4216-466D-99A7-94400E6C2A25}" type="slidenum">
              <a:rPr lang="en-US" smtClean="0"/>
              <a:pPr/>
              <a:t>25</a:t>
            </a:fld>
            <a:endParaRPr lang="en-US" dirty="0"/>
          </a:p>
        </p:txBody>
      </p:sp>
      <p:sp>
        <p:nvSpPr>
          <p:cNvPr id="10" name="Footer Placeholder 9"/>
          <p:cNvSpPr>
            <a:spLocks noGrp="1"/>
          </p:cNvSpPr>
          <p:nvPr>
            <p:ph type="ftr" sz="quarter" idx="3"/>
          </p:nvPr>
        </p:nvSpPr>
        <p:spPr>
          <a:prstGeom prst="rect">
            <a:avLst/>
          </a:prstGeom>
        </p:spPr>
        <p:txBody>
          <a:bodyPr/>
          <a:lstStyle/>
          <a:p>
            <a:r>
              <a:rPr lang="en-US" smtClean="0"/>
              <a:t>© 2019 Oxford University Press</a:t>
            </a:r>
            <a:endParaRPr lang="en-US" dirty="0"/>
          </a:p>
        </p:txBody>
      </p:sp>
      <p:sp>
        <p:nvSpPr>
          <p:cNvPr id="2" name="Date Placeholder 1"/>
          <p:cNvSpPr>
            <a:spLocks noGrp="1"/>
          </p:cNvSpPr>
          <p:nvPr>
            <p:ph type="dt" sz="half" idx="2"/>
          </p:nvPr>
        </p:nvSpPr>
        <p:spPr/>
        <p:txBody>
          <a:bodyPr/>
          <a:lstStyle/>
          <a:p>
            <a:r>
              <a:rPr lang="en-US" smtClean="0"/>
              <a:t>Labor Economics: Principles in Practice, 2/e</a:t>
            </a:r>
            <a:endParaRPr lang="en-US" dirty="0"/>
          </a:p>
        </p:txBody>
      </p:sp>
    </p:spTree>
    <p:extLst>
      <p:ext uri="{BB962C8B-B14F-4D97-AF65-F5344CB8AC3E}">
        <p14:creationId xmlns:p14="http://schemas.microsoft.com/office/powerpoint/2010/main" val="113200054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4" name="Slide Number Placeholder 3"/>
          <p:cNvSpPr>
            <a:spLocks noGrp="1"/>
          </p:cNvSpPr>
          <p:nvPr>
            <p:ph type="sldNum" sz="quarter" idx="4"/>
          </p:nvPr>
        </p:nvSpPr>
        <p:spPr/>
        <p:txBody>
          <a:bodyPr>
            <a:normAutofit/>
          </a:bodyPr>
          <a:lstStyle/>
          <a:p>
            <a:fld id="{77C6C979-79EA-4CE7-A413-62B6F45390E0}" type="slidenum">
              <a:rPr lang="en-US" smtClean="0"/>
              <a:pPr/>
              <a:t>26</a:t>
            </a:fld>
            <a:endParaRPr lang="en-US" dirty="0"/>
          </a:p>
        </p:txBody>
      </p:sp>
      <p:sp>
        <p:nvSpPr>
          <p:cNvPr id="344067" name="Rectangle 3"/>
          <p:cNvSpPr>
            <a:spLocks noGrp="1" noChangeArrowheads="1"/>
          </p:cNvSpPr>
          <p:nvPr>
            <p:ph type="body" sz="quarter" idx="10"/>
          </p:nvPr>
        </p:nvSpPr>
        <p:spPr/>
        <p:txBody>
          <a:bodyPr>
            <a:normAutofit/>
          </a:bodyPr>
          <a:lstStyle/>
          <a:p>
            <a:r>
              <a:rPr lang="en-US" dirty="0" smtClean="0"/>
              <a:t>Unemployment Insurance (UI) System</a:t>
            </a:r>
          </a:p>
          <a:p>
            <a:pPr lvl="1"/>
            <a:r>
              <a:rPr lang="en-US" dirty="0" smtClean="0"/>
              <a:t>varies by state, but unemployment compensation typically replaces about 50% of weekly wages (up to a cap).</a:t>
            </a:r>
          </a:p>
          <a:p>
            <a:pPr lvl="2"/>
            <a:r>
              <a:rPr lang="en-US" dirty="0" smtClean="0"/>
              <a:t>benefits are capped, so the replacement ratio is higher for low-wage workers.</a:t>
            </a:r>
          </a:p>
          <a:p>
            <a:r>
              <a:rPr lang="en-US" dirty="0" smtClean="0"/>
              <a:t>Optimal Search with Unemployment Compensation</a:t>
            </a:r>
          </a:p>
          <a:p>
            <a:pPr lvl="1"/>
            <a:r>
              <a:rPr lang="en-US" dirty="0" smtClean="0"/>
              <a:t>unemployment compensation lowers the marginal cost of search, raises the reservation wage, lengthens the average spell of unemployment, and raises the average accepted wage.</a:t>
            </a:r>
          </a:p>
          <a:p>
            <a:r>
              <a:rPr lang="en-US" dirty="0" smtClean="0"/>
              <a:t>When Benefits Lapse (Meyer 1990)</a:t>
            </a:r>
          </a:p>
          <a:p>
            <a:pPr lvl="1"/>
            <a:r>
              <a:rPr lang="en-US" dirty="0" smtClean="0"/>
              <a:t>as the UI-benefit period nears its end, the exit rate from unemployment jumps up.</a:t>
            </a:r>
          </a:p>
        </p:txBody>
      </p:sp>
      <p:sp>
        <p:nvSpPr>
          <p:cNvPr id="344066" name="Rectangle 2"/>
          <p:cNvSpPr>
            <a:spLocks noGrp="1" noChangeArrowheads="1"/>
          </p:cNvSpPr>
          <p:nvPr>
            <p:ph type="title"/>
          </p:nvPr>
        </p:nvSpPr>
        <p:spPr/>
        <p:txBody>
          <a:bodyPr/>
          <a:lstStyle/>
          <a:p>
            <a:r>
              <a:rPr lang="en-US" dirty="0" smtClean="0"/>
              <a:t>Unemployment Insurance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500" dirty="0" smtClean="0"/>
              <a:t>Unemployment Compensation and the Reservation Wage</a:t>
            </a:r>
            <a:endParaRPr lang="en-US" sz="2500" dirty="0"/>
          </a:p>
        </p:txBody>
      </p:sp>
      <p:sp>
        <p:nvSpPr>
          <p:cNvPr id="5" name="Slide Number Placeholder 4"/>
          <p:cNvSpPr>
            <a:spLocks noGrp="1"/>
          </p:cNvSpPr>
          <p:nvPr>
            <p:ph type="sldNum" sz="quarter" idx="12"/>
          </p:nvPr>
        </p:nvSpPr>
        <p:spPr/>
        <p:txBody>
          <a:bodyPr/>
          <a:lstStyle/>
          <a:p>
            <a:fld id="{72AC53DF-4216-466D-99A7-94400E6C2A25}" type="slidenum">
              <a:rPr lang="en-US" smtClean="0"/>
              <a:pPr/>
              <a:t>27</a:t>
            </a:fld>
            <a:endParaRPr lang="en-US" dirty="0"/>
          </a:p>
        </p:txBody>
      </p:sp>
      <p:sp>
        <p:nvSpPr>
          <p:cNvPr id="2" name="Text Placeholder 1"/>
          <p:cNvSpPr>
            <a:spLocks noGrp="1"/>
          </p:cNvSpPr>
          <p:nvPr>
            <p:ph type="body" sz="quarter" idx="13"/>
          </p:nvPr>
        </p:nvSpPr>
        <p:spPr/>
        <p:txBody>
          <a:bodyPr>
            <a:noAutofit/>
          </a:bodyPr>
          <a:lstStyle/>
          <a:p>
            <a:r>
              <a:rPr lang="en-US" sz="1300" dirty="0" smtClean="0"/>
              <a:t>J.J.’s weekly unemployment compensation b is $400, which shifts down his marginal-cost-of-search curve by $400. J.J.’s optimal reservation wage increases from $775 to $820/week. The higher reservation wage lowers the chance he’ll accept a job offer from 60% to 42%/week, so the weekly probability that he’ll exit unemployment falls from 6% to 4.2%. J.J.’s spell of unemployment stretches from 17 to 24 weeks.</a:t>
            </a:r>
          </a:p>
          <a:p>
            <a:r>
              <a:rPr lang="en-US" sz="1300" dirty="0" smtClean="0"/>
              <a:t>Unemployment compensation increases the unemployment rate, but it also increases the expected value of accepted wages. In J.J.’s case, his accepted wage rises on average from $865 to $893/week.</a:t>
            </a:r>
            <a:endParaRPr lang="en-US" sz="1300" dirty="0"/>
          </a:p>
        </p:txBody>
      </p:sp>
      <p:sp>
        <p:nvSpPr>
          <p:cNvPr id="6" name="Footer Placeholder 5"/>
          <p:cNvSpPr>
            <a:spLocks noGrp="1"/>
          </p:cNvSpPr>
          <p:nvPr>
            <p:ph type="ftr" sz="quarter" idx="3"/>
          </p:nvPr>
        </p:nvSpPr>
        <p:spPr/>
        <p:txBody>
          <a:bodyPr/>
          <a:lstStyle/>
          <a:p>
            <a:r>
              <a:rPr lang="en-US" smtClean="0"/>
              <a:t>© 2019 Oxford University Press</a:t>
            </a:r>
            <a:endParaRPr lang="en-US" dirty="0"/>
          </a:p>
        </p:txBody>
      </p:sp>
      <p:sp>
        <p:nvSpPr>
          <p:cNvPr id="4" name="Date Placeholder 3"/>
          <p:cNvSpPr>
            <a:spLocks noGrp="1"/>
          </p:cNvSpPr>
          <p:nvPr>
            <p:ph type="dt" sz="half" idx="2"/>
          </p:nvPr>
        </p:nvSpPr>
        <p:spPr/>
        <p:txBody>
          <a:bodyPr/>
          <a:lstStyle/>
          <a:p>
            <a:r>
              <a:rPr lang="en-US" smtClean="0"/>
              <a:t>Labor Economics: Principles in Practice, 2/e</a:t>
            </a:r>
            <a:endParaRPr lang="en-US" dirty="0"/>
          </a:p>
        </p:txBody>
      </p:sp>
      <p:pic>
        <p:nvPicPr>
          <p:cNvPr id="8" name="Picture Placeholder 7" descr="Figure-12-9.pdf"/>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a:stretch/>
        </p:blipFill>
        <p:spPr/>
      </p:pic>
    </p:spTree>
    <p:extLst>
      <p:ext uri="{BB962C8B-B14F-4D97-AF65-F5344CB8AC3E}">
        <p14:creationId xmlns:p14="http://schemas.microsoft.com/office/powerpoint/2010/main" val="112775874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normAutofit/>
          </a:bodyPr>
          <a:lstStyle/>
          <a:p>
            <a:fld id="{FDA49FB7-C7D0-4196-BF83-112CE9EEBB85}" type="slidenum">
              <a:rPr lang="en-US" smtClean="0"/>
              <a:pPr/>
              <a:t>28</a:t>
            </a:fld>
            <a:endParaRPr lang="en-US" dirty="0"/>
          </a:p>
        </p:txBody>
      </p:sp>
      <p:sp>
        <p:nvSpPr>
          <p:cNvPr id="2" name="Date Placeholder 1"/>
          <p:cNvSpPr>
            <a:spLocks noGrp="1"/>
          </p:cNvSpPr>
          <p:nvPr>
            <p:ph type="dt" sz="half" idx="2"/>
          </p:nvPr>
        </p:nvSpPr>
        <p:spPr/>
        <p:txBody>
          <a:bodyPr/>
          <a:lstStyle/>
          <a:p>
            <a:r>
              <a:rPr lang="en-US" smtClean="0"/>
              <a:t>Labor Economics: Principles in Practice, 2/e</a:t>
            </a:r>
            <a:endParaRPr lang="en-US" dirty="0"/>
          </a:p>
        </p:txBody>
      </p:sp>
      <p:sp>
        <p:nvSpPr>
          <p:cNvPr id="3" name="Footer Placeholder 2"/>
          <p:cNvSpPr>
            <a:spLocks noGrp="1"/>
          </p:cNvSpPr>
          <p:nvPr>
            <p:ph type="ftr" sz="quarter" idx="3"/>
          </p:nvPr>
        </p:nvSpPr>
        <p:spPr/>
        <p:txBody>
          <a:bodyPr/>
          <a:lstStyle/>
          <a:p>
            <a:r>
              <a:rPr lang="en-US" smtClean="0"/>
              <a:t>© 2019 Oxford University Press</a:t>
            </a:r>
            <a:endParaRPr lang="en-US" dirty="0"/>
          </a:p>
        </p:txBody>
      </p:sp>
      <p:sp>
        <p:nvSpPr>
          <p:cNvPr id="372738" name="Rectangle 1026"/>
          <p:cNvSpPr>
            <a:spLocks noGrp="1" noChangeArrowheads="1"/>
          </p:cNvSpPr>
          <p:nvPr>
            <p:ph type="title"/>
          </p:nvPr>
        </p:nvSpPr>
        <p:spPr/>
        <p:txBody>
          <a:bodyPr>
            <a:normAutofit/>
          </a:bodyPr>
          <a:lstStyle/>
          <a:p>
            <a:r>
              <a:rPr lang="en-US" sz="3000" dirty="0" smtClean="0"/>
              <a:t>Exit Rate from Unemployment as Benefits Lapse</a:t>
            </a:r>
            <a:endParaRPr lang="en-US" sz="3000" dirty="0"/>
          </a:p>
        </p:txBody>
      </p:sp>
      <p:sp>
        <p:nvSpPr>
          <p:cNvPr id="372741" name="Rectangle 1029"/>
          <p:cNvSpPr>
            <a:spLocks noChangeArrowheads="1"/>
          </p:cNvSpPr>
          <p:nvPr/>
        </p:nvSpPr>
        <p:spPr bwMode="auto">
          <a:xfrm>
            <a:off x="1809750" y="2014538"/>
            <a:ext cx="9144000" cy="0"/>
          </a:xfrm>
          <a:prstGeom prst="rect">
            <a:avLst/>
          </a:prstGeom>
          <a:noFill/>
          <a:ln w="9525">
            <a:noFill/>
            <a:miter lim="800000"/>
            <a:headEnd/>
            <a:tailEnd/>
          </a:ln>
          <a:effectLst/>
        </p:spPr>
        <p:txBody>
          <a:bodyPr>
            <a:spAutoFit/>
          </a:bodyPr>
          <a:lstStyle/>
          <a:p>
            <a:endParaRPr lang="en-US" dirty="0"/>
          </a:p>
        </p:txBody>
      </p:sp>
      <p:pic>
        <p:nvPicPr>
          <p:cNvPr id="6" name="Picture Placeholder 5" descr="Figure-12-10.pdf"/>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a:stretch/>
        </p:blip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5122" name="Slide Number Placeholder 3"/>
          <p:cNvSpPr>
            <a:spLocks noGrp="1"/>
          </p:cNvSpPr>
          <p:nvPr>
            <p:ph type="sldNum" sz="quarter" idx="4"/>
          </p:nvPr>
        </p:nvSpPr>
        <p:spPr/>
        <p:txBody>
          <a:bodyPr>
            <a:normAutofit/>
          </a:bodyPr>
          <a:lstStyle/>
          <a:p>
            <a:fld id="{321042F2-33D4-4786-9EC5-C9ECBB0C54BA}" type="slidenum">
              <a:rPr lang="en-US" smtClean="0"/>
              <a:pPr/>
              <a:t>2</a:t>
            </a:fld>
            <a:endParaRPr lang="en-US" dirty="0"/>
          </a:p>
        </p:txBody>
      </p:sp>
      <p:sp>
        <p:nvSpPr>
          <p:cNvPr id="5124" name="Rectangle 3"/>
          <p:cNvSpPr>
            <a:spLocks noGrp="1" noChangeArrowheads="1"/>
          </p:cNvSpPr>
          <p:nvPr>
            <p:ph type="body" sz="quarter" idx="10"/>
          </p:nvPr>
        </p:nvSpPr>
        <p:spPr/>
        <p:txBody>
          <a:bodyPr>
            <a:normAutofit/>
          </a:bodyPr>
          <a:lstStyle/>
          <a:p>
            <a:r>
              <a:rPr lang="en-US" dirty="0" smtClean="0"/>
              <a:t>Unemployment Is Omnipresent.</a:t>
            </a:r>
          </a:p>
          <a:p>
            <a:pPr lvl="1"/>
            <a:r>
              <a:rPr lang="en-US" dirty="0" smtClean="0"/>
              <a:t>since 1900, unemployment rate averages 5%.</a:t>
            </a:r>
          </a:p>
          <a:p>
            <a:pPr lvl="2"/>
            <a:r>
              <a:rPr lang="en-US" dirty="0" smtClean="0"/>
              <a:t>except for the 1930s when the unemployment rate was shockingly high.</a:t>
            </a:r>
          </a:p>
          <a:p>
            <a:r>
              <a:rPr lang="en-US" dirty="0" smtClean="0"/>
              <a:t>Unemployment Is Also Cyclical.</a:t>
            </a:r>
          </a:p>
          <a:p>
            <a:pPr lvl="1"/>
            <a:r>
              <a:rPr lang="en-US" dirty="0" smtClean="0"/>
              <a:t>it rises in recessions and falls in expansions.</a:t>
            </a:r>
          </a:p>
          <a:p>
            <a:r>
              <a:rPr lang="en-US" dirty="0" smtClean="0"/>
              <a:t>Other Patterns</a:t>
            </a:r>
          </a:p>
          <a:p>
            <a:pPr lvl="1"/>
            <a:r>
              <a:rPr lang="en-US" dirty="0" smtClean="0"/>
              <a:t>unemployment rate is higher for blacks and lower for more-educated people.</a:t>
            </a:r>
          </a:p>
          <a:p>
            <a:pPr lvl="2"/>
            <a:r>
              <a:rPr lang="en-US" dirty="0" smtClean="0"/>
              <a:t>unemployment is also less cyclical for more-educated people.</a:t>
            </a:r>
            <a:endParaRPr lang="en-US" dirty="0"/>
          </a:p>
        </p:txBody>
      </p:sp>
      <p:sp>
        <p:nvSpPr>
          <p:cNvPr id="5123" name="Rectangle 2"/>
          <p:cNvSpPr>
            <a:spLocks noGrp="1" noChangeArrowheads="1"/>
          </p:cNvSpPr>
          <p:nvPr>
            <p:ph type="title"/>
          </p:nvPr>
        </p:nvSpPr>
        <p:spPr/>
        <p:txBody>
          <a:bodyPr/>
          <a:lstStyle/>
          <a:p>
            <a:r>
              <a:rPr lang="en-US" dirty="0" smtClean="0"/>
              <a:t>Unemployment Rates Since 1900</a:t>
            </a:r>
          </a:p>
        </p:txBody>
      </p:sp>
    </p:spTree>
    <p:extLst>
      <p:ext uri="{BB962C8B-B14F-4D97-AF65-F5344CB8AC3E}">
        <p14:creationId xmlns:p14="http://schemas.microsoft.com/office/powerpoint/2010/main" val="248894371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4" name="Slide Number Placeholder 3"/>
          <p:cNvSpPr>
            <a:spLocks noGrp="1"/>
          </p:cNvSpPr>
          <p:nvPr>
            <p:ph type="sldNum" sz="quarter" idx="4"/>
          </p:nvPr>
        </p:nvSpPr>
        <p:spPr/>
        <p:txBody>
          <a:bodyPr>
            <a:normAutofit/>
          </a:bodyPr>
          <a:lstStyle/>
          <a:p>
            <a:fld id="{DC7CB2CD-2B86-41F5-9FFE-F5E7CEF6FFB6}" type="slidenum">
              <a:rPr lang="en-US" smtClean="0"/>
              <a:pPr/>
              <a:t>29</a:t>
            </a:fld>
            <a:endParaRPr lang="en-US" dirty="0"/>
          </a:p>
        </p:txBody>
      </p:sp>
      <p:sp>
        <p:nvSpPr>
          <p:cNvPr id="350211" name="Rectangle 3"/>
          <p:cNvSpPr>
            <a:spLocks noGrp="1" noChangeArrowheads="1"/>
          </p:cNvSpPr>
          <p:nvPr>
            <p:ph type="body" sz="quarter" idx="10"/>
          </p:nvPr>
        </p:nvSpPr>
        <p:spPr/>
        <p:txBody>
          <a:bodyPr>
            <a:normAutofit fontScale="92500" lnSpcReduction="20000"/>
          </a:bodyPr>
          <a:lstStyle/>
          <a:p>
            <a:r>
              <a:rPr lang="en-US" dirty="0" smtClean="0"/>
              <a:t>Experience Rating</a:t>
            </a:r>
            <a:endParaRPr lang="en-US" dirty="0"/>
          </a:p>
          <a:p>
            <a:pPr lvl="1"/>
            <a:r>
              <a:rPr lang="en-US" dirty="0" smtClean="0"/>
              <a:t>if UI </a:t>
            </a:r>
            <a:r>
              <a:rPr lang="en-US" dirty="0"/>
              <a:t>premiums </a:t>
            </a:r>
            <a:r>
              <a:rPr lang="en-US" dirty="0" smtClean="0"/>
              <a:t>are experience rated, then a firm’s UI tax rate depends on its history in sending workers to collect unemployment benefits.</a:t>
            </a:r>
          </a:p>
          <a:p>
            <a:r>
              <a:rPr lang="en-US" dirty="0" smtClean="0"/>
              <a:t>If a Payroll Tax Unrelated to the Employer’s Layoff History Finances UI, Then</a:t>
            </a:r>
          </a:p>
          <a:p>
            <a:pPr lvl="1"/>
            <a:r>
              <a:rPr lang="en-US" dirty="0" smtClean="0"/>
              <a:t>employer can put workers on temporary layoff without increasing UI costs.</a:t>
            </a:r>
          </a:p>
          <a:p>
            <a:pPr lvl="1"/>
            <a:r>
              <a:rPr lang="en-US" dirty="0" smtClean="0"/>
              <a:t>firm and workers exploit the UI system by using temporary layoffs.</a:t>
            </a:r>
          </a:p>
          <a:p>
            <a:pPr lvl="2"/>
            <a:r>
              <a:rPr lang="en-US" dirty="0" smtClean="0"/>
              <a:t>workers are put on temporary layoff if </a:t>
            </a:r>
            <a:r>
              <a:rPr lang="en-US" i="1" dirty="0" smtClean="0"/>
              <a:t>VMP</a:t>
            </a:r>
            <a:r>
              <a:rPr lang="en-US" i="1" baseline="-25000" dirty="0" smtClean="0"/>
              <a:t>L</a:t>
            </a:r>
            <a:r>
              <a:rPr lang="en-US" dirty="0" smtClean="0"/>
              <a:t> &lt; </a:t>
            </a:r>
            <a:r>
              <a:rPr lang="en-US" i="1" dirty="0" smtClean="0"/>
              <a:t>v</a:t>
            </a:r>
            <a:r>
              <a:rPr lang="en-US" i="1" baseline="-25000" dirty="0" smtClean="0"/>
              <a:t>H</a:t>
            </a:r>
            <a:r>
              <a:rPr lang="en-US" i="1" dirty="0" smtClean="0"/>
              <a:t> </a:t>
            </a:r>
            <a:r>
              <a:rPr lang="en-US" dirty="0" smtClean="0"/>
              <a:t>+ </a:t>
            </a:r>
            <a:r>
              <a:rPr lang="en-US" i="1" dirty="0" smtClean="0"/>
              <a:t>b</a:t>
            </a:r>
            <a:r>
              <a:rPr lang="en-US" dirty="0" smtClean="0"/>
              <a:t> (even if </a:t>
            </a:r>
            <a:r>
              <a:rPr lang="en-US" i="1" dirty="0" smtClean="0"/>
              <a:t>v</a:t>
            </a:r>
            <a:r>
              <a:rPr lang="en-US" i="1" baseline="-25000" dirty="0" smtClean="0"/>
              <a:t>H</a:t>
            </a:r>
            <a:r>
              <a:rPr lang="en-US" dirty="0" smtClean="0"/>
              <a:t> &lt; </a:t>
            </a:r>
            <a:r>
              <a:rPr lang="en-US" i="1" dirty="0" smtClean="0"/>
              <a:t>VMP</a:t>
            </a:r>
            <a:r>
              <a:rPr lang="en-US" i="1" baseline="-25000" dirty="0" smtClean="0"/>
              <a:t>L</a:t>
            </a:r>
            <a:r>
              <a:rPr lang="en-US" dirty="0" smtClean="0"/>
              <a:t>).</a:t>
            </a:r>
          </a:p>
          <a:p>
            <a:pPr lvl="1"/>
            <a:r>
              <a:rPr lang="en-US" dirty="0" smtClean="0"/>
              <a:t>layoffs are excessive, and the unemployment rate is too high.</a:t>
            </a:r>
          </a:p>
          <a:p>
            <a:r>
              <a:rPr lang="en-US" dirty="0" smtClean="0"/>
              <a:t>If UI Tax Rates Are Experience Rated but with Minimum and Maximum Tax Rates, Then</a:t>
            </a:r>
          </a:p>
          <a:p>
            <a:pPr lvl="1"/>
            <a:r>
              <a:rPr lang="en-US" dirty="0" smtClean="0"/>
              <a:t>high </a:t>
            </a:r>
            <a:r>
              <a:rPr lang="en-US" dirty="0"/>
              <a:t>layoff </a:t>
            </a:r>
            <a:r>
              <a:rPr lang="en-US" dirty="0" smtClean="0"/>
              <a:t>firms, paying the maximum UI tax rate, have no incentive to hold down layoffs.</a:t>
            </a:r>
            <a:endParaRPr lang="en-US" dirty="0"/>
          </a:p>
          <a:p>
            <a:pPr lvl="1"/>
            <a:r>
              <a:rPr lang="en-US" dirty="0" smtClean="0"/>
              <a:t>so imperfectly experience-rated UI increases the use of temporary layoffs and increases the unemployment rate.</a:t>
            </a:r>
            <a:endParaRPr lang="en-US" dirty="0"/>
          </a:p>
          <a:p>
            <a:pPr lvl="2"/>
            <a:r>
              <a:rPr lang="en-US" dirty="0" smtClean="0"/>
              <a:t>the stronger </a:t>
            </a:r>
            <a:r>
              <a:rPr lang="en-US" dirty="0"/>
              <a:t>the experience rating, the lower the layoff </a:t>
            </a:r>
            <a:r>
              <a:rPr lang="en-US" dirty="0" smtClean="0"/>
              <a:t>and unemployment rates.</a:t>
            </a:r>
          </a:p>
        </p:txBody>
      </p:sp>
      <p:sp>
        <p:nvSpPr>
          <p:cNvPr id="350210" name="Rectangle 2"/>
          <p:cNvSpPr>
            <a:spLocks noGrp="1" noChangeArrowheads="1"/>
          </p:cNvSpPr>
          <p:nvPr>
            <p:ph type="title"/>
          </p:nvPr>
        </p:nvSpPr>
        <p:spPr/>
        <p:txBody>
          <a:bodyPr>
            <a:normAutofit/>
          </a:bodyPr>
          <a:lstStyle/>
          <a:p>
            <a:r>
              <a:rPr lang="en-US" sz="3400" dirty="0" smtClean="0"/>
              <a:t>UI and the Incidence of Unemployment I</a:t>
            </a:r>
            <a:endParaRPr lang="en-US" sz="3400"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4" name="Slide Number Placeholder 3"/>
          <p:cNvSpPr>
            <a:spLocks noGrp="1"/>
          </p:cNvSpPr>
          <p:nvPr>
            <p:ph type="sldNum" sz="quarter" idx="4"/>
          </p:nvPr>
        </p:nvSpPr>
        <p:spPr/>
        <p:txBody>
          <a:bodyPr>
            <a:normAutofit/>
          </a:bodyPr>
          <a:lstStyle/>
          <a:p>
            <a:fld id="{DC7CB2CD-2B86-41F5-9FFE-F5E7CEF6FFB6}" type="slidenum">
              <a:rPr lang="en-US" smtClean="0"/>
              <a:pPr/>
              <a:t>30</a:t>
            </a:fld>
            <a:endParaRPr lang="en-US" dirty="0"/>
          </a:p>
        </p:txBody>
      </p:sp>
      <p:sp>
        <p:nvSpPr>
          <p:cNvPr id="350211" name="Rectangle 3"/>
          <p:cNvSpPr>
            <a:spLocks noGrp="1" noChangeArrowheads="1"/>
          </p:cNvSpPr>
          <p:nvPr>
            <p:ph type="body" sz="quarter" idx="10"/>
          </p:nvPr>
        </p:nvSpPr>
        <p:spPr/>
        <p:txBody>
          <a:bodyPr>
            <a:normAutofit/>
          </a:bodyPr>
          <a:lstStyle/>
          <a:p>
            <a:r>
              <a:rPr lang="en-US" dirty="0" smtClean="0"/>
              <a:t>Imperfect Experience Rating Subsidizes Seasonal and Cyclical Industries.</a:t>
            </a:r>
          </a:p>
          <a:p>
            <a:pPr lvl="1"/>
            <a:r>
              <a:rPr lang="en-US" dirty="0" smtClean="0"/>
              <a:t>e.g., agriculture, construction, and auto manufacturing</a:t>
            </a:r>
          </a:p>
          <a:p>
            <a:pPr lvl="1"/>
            <a:r>
              <a:rPr lang="en-US" dirty="0" smtClean="0"/>
              <a:t>this distorts the employment mix across industries, raising unemployment.</a:t>
            </a:r>
          </a:p>
          <a:p>
            <a:pPr lvl="1"/>
            <a:r>
              <a:rPr lang="en-US" dirty="0" smtClean="0"/>
              <a:t>we could reduce the unemployment rate (without cutting unemployment compensation) by aligning employers’ UI tax rates with their UI experience.</a:t>
            </a:r>
            <a:endParaRPr lang="en-US" dirty="0"/>
          </a:p>
        </p:txBody>
      </p:sp>
      <p:sp>
        <p:nvSpPr>
          <p:cNvPr id="350210" name="Rectangle 2"/>
          <p:cNvSpPr>
            <a:spLocks noGrp="1" noChangeArrowheads="1"/>
          </p:cNvSpPr>
          <p:nvPr>
            <p:ph type="title"/>
          </p:nvPr>
        </p:nvSpPr>
        <p:spPr/>
        <p:txBody>
          <a:bodyPr>
            <a:normAutofit/>
          </a:bodyPr>
          <a:lstStyle/>
          <a:p>
            <a:r>
              <a:rPr lang="en-US" sz="3400" dirty="0" smtClean="0"/>
              <a:t>UI and the Incidence of Unemployment II</a:t>
            </a:r>
            <a:endParaRPr lang="en-US" sz="3400" dirty="0"/>
          </a:p>
        </p:txBody>
      </p:sp>
    </p:spTree>
    <p:extLst>
      <p:ext uri="{BB962C8B-B14F-4D97-AF65-F5344CB8AC3E}">
        <p14:creationId xmlns:p14="http://schemas.microsoft.com/office/powerpoint/2010/main" val="271534003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4" name="Slide Number Placeholder 3"/>
          <p:cNvSpPr>
            <a:spLocks noGrp="1"/>
          </p:cNvSpPr>
          <p:nvPr>
            <p:ph type="sldNum" sz="quarter" idx="4"/>
          </p:nvPr>
        </p:nvSpPr>
        <p:spPr/>
        <p:txBody>
          <a:bodyPr>
            <a:normAutofit/>
          </a:bodyPr>
          <a:lstStyle/>
          <a:p>
            <a:fld id="{DC7CB2CD-2B86-41F5-9FFE-F5E7CEF6FFB6}" type="slidenum">
              <a:rPr lang="en-US" smtClean="0"/>
              <a:pPr/>
              <a:t>31</a:t>
            </a:fld>
            <a:endParaRPr lang="en-US" dirty="0"/>
          </a:p>
        </p:txBody>
      </p:sp>
      <p:sp>
        <p:nvSpPr>
          <p:cNvPr id="350211" name="Rectangle 3"/>
          <p:cNvSpPr>
            <a:spLocks noGrp="1" noChangeArrowheads="1"/>
          </p:cNvSpPr>
          <p:nvPr>
            <p:ph type="body" sz="quarter" idx="10"/>
          </p:nvPr>
        </p:nvSpPr>
        <p:spPr/>
        <p:txBody>
          <a:bodyPr>
            <a:normAutofit/>
          </a:bodyPr>
          <a:lstStyle/>
          <a:p>
            <a:r>
              <a:rPr lang="en-US" dirty="0" smtClean="0"/>
              <a:t>Unemployment Rates in 15 European Union Countries</a:t>
            </a:r>
          </a:p>
          <a:p>
            <a:pPr lvl="1"/>
            <a:r>
              <a:rPr lang="en-US" dirty="0" smtClean="0"/>
              <a:t>has been much higher than in the United States for 30 or so years.</a:t>
            </a:r>
          </a:p>
          <a:p>
            <a:pPr lvl="1"/>
            <a:r>
              <a:rPr lang="en-US" dirty="0" smtClean="0"/>
              <a:t>unemployment rate used to be lower in Europe.</a:t>
            </a:r>
          </a:p>
          <a:p>
            <a:pPr lvl="2"/>
            <a:r>
              <a:rPr lang="en-US" dirty="0" smtClean="0"/>
              <a:t>what changed?</a:t>
            </a:r>
          </a:p>
          <a:p>
            <a:r>
              <a:rPr lang="en-US" dirty="0" smtClean="0"/>
              <a:t>Rise of the European Welfare State</a:t>
            </a:r>
          </a:p>
          <a:p>
            <a:pPr lvl="1"/>
            <a:r>
              <a:rPr lang="en-US" dirty="0" smtClean="0"/>
              <a:t>high minimum wages, extensive collective bargaining, generous unemployment compensation (with long benefit periods), ample job security provisions, and high taxes</a:t>
            </a:r>
          </a:p>
          <a:p>
            <a:pPr lvl="1"/>
            <a:r>
              <a:rPr lang="en-US" dirty="0" smtClean="0"/>
              <a:t>job security increases the cost of labor (reduces </a:t>
            </a:r>
            <a:r>
              <a:rPr lang="en-US" i="1" dirty="0" smtClean="0"/>
              <a:t>E</a:t>
            </a:r>
            <a:r>
              <a:rPr lang="en-US" dirty="0" smtClean="0"/>
              <a:t>).</a:t>
            </a:r>
          </a:p>
          <a:p>
            <a:pPr lvl="2"/>
            <a:r>
              <a:rPr lang="en-US" dirty="0" smtClean="0"/>
              <a:t>also generates of permanent class of temporary workers.</a:t>
            </a:r>
          </a:p>
          <a:p>
            <a:pPr lvl="1"/>
            <a:r>
              <a:rPr lang="en-US" dirty="0" smtClean="0"/>
              <a:t>taxes reduce employment but also increase unemployment when combined with minimum wages, unions, etc.</a:t>
            </a:r>
          </a:p>
        </p:txBody>
      </p:sp>
      <p:sp>
        <p:nvSpPr>
          <p:cNvPr id="350210" name="Rectangle 2"/>
          <p:cNvSpPr>
            <a:spLocks noGrp="1" noChangeArrowheads="1"/>
          </p:cNvSpPr>
          <p:nvPr>
            <p:ph type="title"/>
          </p:nvPr>
        </p:nvSpPr>
        <p:spPr/>
        <p:txBody>
          <a:bodyPr/>
          <a:lstStyle/>
          <a:p>
            <a:r>
              <a:rPr lang="en-US" dirty="0" smtClean="0"/>
              <a:t>European Unemployment</a:t>
            </a:r>
            <a:endParaRPr lang="en-US" dirty="0"/>
          </a:p>
        </p:txBody>
      </p:sp>
    </p:spTree>
    <p:extLst>
      <p:ext uri="{BB962C8B-B14F-4D97-AF65-F5344CB8AC3E}">
        <p14:creationId xmlns:p14="http://schemas.microsoft.com/office/powerpoint/2010/main" val="272044312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a:bodyPr>
          <a:lstStyle/>
          <a:p>
            <a:fld id="{72AC53DF-4216-466D-99A7-94400E6C2A25}" type="slidenum">
              <a:rPr lang="en-US" smtClean="0"/>
              <a:pPr/>
              <a:t>32</a:t>
            </a:fld>
            <a:endParaRPr lang="en-US" dirty="0"/>
          </a:p>
        </p:txBody>
      </p:sp>
      <p:sp>
        <p:nvSpPr>
          <p:cNvPr id="3" name="Date Placeholder 2"/>
          <p:cNvSpPr>
            <a:spLocks noGrp="1"/>
          </p:cNvSpPr>
          <p:nvPr>
            <p:ph type="dt" sz="half" idx="2"/>
          </p:nvPr>
        </p:nvSpPr>
        <p:spPr/>
        <p:txBody>
          <a:bodyPr/>
          <a:lstStyle/>
          <a:p>
            <a:r>
              <a:rPr lang="en-US" smtClean="0"/>
              <a:t>Labor Economics: Principles in Practice, 2/e</a:t>
            </a:r>
            <a:endParaRPr lang="en-US" dirty="0"/>
          </a:p>
        </p:txBody>
      </p:sp>
      <p:sp>
        <p:nvSpPr>
          <p:cNvPr id="4" name="Footer Placeholder 3"/>
          <p:cNvSpPr>
            <a:spLocks noGrp="1"/>
          </p:cNvSpPr>
          <p:nvPr>
            <p:ph type="ftr" sz="quarter" idx="3"/>
          </p:nvPr>
        </p:nvSpPr>
        <p:spPr/>
        <p:txBody>
          <a:bodyPr/>
          <a:lstStyle/>
          <a:p>
            <a:r>
              <a:rPr lang="en-US" smtClean="0"/>
              <a:t>© 2019 Oxford University Press</a:t>
            </a:r>
            <a:endParaRPr lang="en-US" dirty="0"/>
          </a:p>
        </p:txBody>
      </p:sp>
      <p:sp>
        <p:nvSpPr>
          <p:cNvPr id="7" name="Title 6"/>
          <p:cNvSpPr>
            <a:spLocks noGrp="1"/>
          </p:cNvSpPr>
          <p:nvPr>
            <p:ph type="title"/>
          </p:nvPr>
        </p:nvSpPr>
        <p:spPr/>
        <p:txBody>
          <a:bodyPr>
            <a:noAutofit/>
          </a:bodyPr>
          <a:lstStyle/>
          <a:p>
            <a:r>
              <a:rPr lang="en-US" sz="3000" dirty="0" smtClean="0"/>
              <a:t>European and U.S. Unemployment, 1960–2016</a:t>
            </a:r>
            <a:endParaRPr lang="en-US" sz="3000" dirty="0"/>
          </a:p>
        </p:txBody>
      </p:sp>
      <p:pic>
        <p:nvPicPr>
          <p:cNvPr id="6" name="Picture Placeholder 5" descr="Figure-12-11.pdf"/>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a:stretch/>
        </p:blipFill>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lstStyle/>
          <a:p>
            <a:r>
              <a:rPr lang="en-US" dirty="0" smtClean="0"/>
              <a:t>Inflation and Unemployment</a:t>
            </a:r>
          </a:p>
          <a:p>
            <a:pPr lvl="1"/>
            <a:r>
              <a:rPr lang="en-US" dirty="0" smtClean="0"/>
              <a:t>Phillips curves and Phillips cloud</a:t>
            </a:r>
          </a:p>
          <a:p>
            <a:r>
              <a:rPr lang="en-US" dirty="0" smtClean="0"/>
              <a:t>Phillips Curves in a Model of Aggregate Fluctuations</a:t>
            </a:r>
          </a:p>
          <a:p>
            <a:pPr lvl="1"/>
            <a:r>
              <a:rPr lang="en-US" dirty="0" smtClean="0"/>
              <a:t>short-run and long-run responses to changes in monetary policy</a:t>
            </a:r>
          </a:p>
          <a:p>
            <a:r>
              <a:rPr lang="en-US" dirty="0" smtClean="0"/>
              <a:t>Job Vacancies and Unemployment</a:t>
            </a:r>
          </a:p>
          <a:p>
            <a:pPr lvl="1"/>
            <a:r>
              <a:rPr lang="en-US" dirty="0" err="1" smtClean="0"/>
              <a:t>Beveridge</a:t>
            </a:r>
            <a:r>
              <a:rPr lang="en-US" dirty="0" smtClean="0"/>
              <a:t> curve</a:t>
            </a:r>
          </a:p>
        </p:txBody>
      </p:sp>
      <p:sp>
        <p:nvSpPr>
          <p:cNvPr id="7" name="Title 6"/>
          <p:cNvSpPr>
            <a:spLocks noGrp="1"/>
          </p:cNvSpPr>
          <p:nvPr>
            <p:ph type="title"/>
          </p:nvPr>
        </p:nvSpPr>
        <p:spPr/>
        <p:txBody>
          <a:bodyPr>
            <a:normAutofit/>
          </a:bodyPr>
          <a:lstStyle/>
          <a:p>
            <a:r>
              <a:rPr lang="en-US" sz="3400" dirty="0" smtClean="0"/>
              <a:t>Unemployment in the Macroeconomy</a:t>
            </a:r>
            <a:endParaRPr lang="en-US" sz="3400" dirty="0"/>
          </a:p>
        </p:txBody>
      </p:sp>
      <p:sp>
        <p:nvSpPr>
          <p:cNvPr id="5" name="Slide Number Placeholder 4"/>
          <p:cNvSpPr>
            <a:spLocks noGrp="1"/>
          </p:cNvSpPr>
          <p:nvPr>
            <p:ph type="sldNum" sz="quarter" idx="11"/>
          </p:nvPr>
        </p:nvSpPr>
        <p:spPr/>
        <p:txBody>
          <a:bodyPr/>
          <a:lstStyle/>
          <a:p>
            <a:fld id="{72AC53DF-4216-466D-99A7-94400E6C2A25}" type="slidenum">
              <a:rPr lang="en-US" smtClean="0"/>
              <a:pPr/>
              <a:t>33</a:t>
            </a:fld>
            <a:endParaRPr lang="en-US" dirty="0"/>
          </a:p>
        </p:txBody>
      </p:sp>
      <p:sp>
        <p:nvSpPr>
          <p:cNvPr id="10" name="Footer Placeholder 9"/>
          <p:cNvSpPr>
            <a:spLocks noGrp="1"/>
          </p:cNvSpPr>
          <p:nvPr>
            <p:ph type="ftr" sz="quarter" idx="3"/>
          </p:nvPr>
        </p:nvSpPr>
        <p:spPr>
          <a:prstGeom prst="rect">
            <a:avLst/>
          </a:prstGeom>
        </p:spPr>
        <p:txBody>
          <a:bodyPr/>
          <a:lstStyle/>
          <a:p>
            <a:r>
              <a:rPr lang="en-US" smtClean="0"/>
              <a:t>© 2019 Oxford University Press</a:t>
            </a:r>
            <a:endParaRPr lang="en-US" dirty="0"/>
          </a:p>
        </p:txBody>
      </p:sp>
      <p:sp>
        <p:nvSpPr>
          <p:cNvPr id="2" name="Date Placeholder 1"/>
          <p:cNvSpPr>
            <a:spLocks noGrp="1"/>
          </p:cNvSpPr>
          <p:nvPr>
            <p:ph type="dt" sz="half" idx="2"/>
          </p:nvPr>
        </p:nvSpPr>
        <p:spPr/>
        <p:txBody>
          <a:bodyPr/>
          <a:lstStyle/>
          <a:p>
            <a:r>
              <a:rPr lang="en-US" smtClean="0"/>
              <a:t>Labor Economics: Principles in Practice, 2/e</a:t>
            </a:r>
            <a:endParaRPr lang="en-US" dirty="0"/>
          </a:p>
        </p:txBody>
      </p:sp>
    </p:spTree>
    <p:extLst>
      <p:ext uri="{BB962C8B-B14F-4D97-AF65-F5344CB8AC3E}">
        <p14:creationId xmlns:p14="http://schemas.microsoft.com/office/powerpoint/2010/main" val="410296202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4" name="Slide Number Placeholder 3"/>
          <p:cNvSpPr>
            <a:spLocks noGrp="1"/>
          </p:cNvSpPr>
          <p:nvPr>
            <p:ph type="sldNum" sz="quarter" idx="4"/>
          </p:nvPr>
        </p:nvSpPr>
        <p:spPr/>
        <p:txBody>
          <a:bodyPr>
            <a:normAutofit/>
          </a:bodyPr>
          <a:lstStyle/>
          <a:p>
            <a:fld id="{DC7CB2CD-2B86-41F5-9FFE-F5E7CEF6FFB6}" type="slidenum">
              <a:rPr lang="en-US" smtClean="0"/>
              <a:pPr/>
              <a:t>34</a:t>
            </a:fld>
            <a:endParaRPr lang="en-US" dirty="0"/>
          </a:p>
        </p:txBody>
      </p:sp>
      <p:sp>
        <p:nvSpPr>
          <p:cNvPr id="350211" name="Rectangle 3"/>
          <p:cNvSpPr>
            <a:spLocks noGrp="1" noChangeArrowheads="1"/>
          </p:cNvSpPr>
          <p:nvPr>
            <p:ph type="body" sz="quarter" idx="10"/>
          </p:nvPr>
        </p:nvSpPr>
        <p:spPr/>
        <p:txBody>
          <a:bodyPr>
            <a:normAutofit/>
          </a:bodyPr>
          <a:lstStyle/>
          <a:p>
            <a:r>
              <a:rPr lang="en-US" dirty="0" smtClean="0"/>
              <a:t>Phillips Curves</a:t>
            </a:r>
          </a:p>
          <a:p>
            <a:pPr lvl="1"/>
            <a:r>
              <a:rPr lang="en-US" dirty="0" smtClean="0"/>
              <a:t>inverse relationship between inflation and unemployment rates</a:t>
            </a:r>
          </a:p>
          <a:p>
            <a:pPr lvl="1"/>
            <a:r>
              <a:rPr lang="en-US" dirty="0" smtClean="0"/>
              <a:t>fits the 1960s and a few shorter periods quite well.</a:t>
            </a:r>
          </a:p>
          <a:p>
            <a:pPr lvl="2"/>
            <a:r>
              <a:rPr lang="en-US" dirty="0" smtClean="0"/>
              <a:t>what shifted the 1960s Phillips curve to the 1976–1979 Phillips curve?</a:t>
            </a:r>
          </a:p>
          <a:p>
            <a:r>
              <a:rPr lang="en-US" dirty="0" smtClean="0"/>
              <a:t>Phillips Cloud</a:t>
            </a:r>
          </a:p>
          <a:p>
            <a:pPr lvl="1"/>
            <a:r>
              <a:rPr lang="en-US" dirty="0" smtClean="0"/>
              <a:t>scatter plot of the inflation and unemployment rates since 1948 reveals no inverse relationship.</a:t>
            </a:r>
          </a:p>
          <a:p>
            <a:pPr lvl="1"/>
            <a:r>
              <a:rPr lang="en-US" dirty="0" smtClean="0"/>
              <a:t>if the Phillips curve exists, it bounces around a lot.</a:t>
            </a:r>
          </a:p>
          <a:p>
            <a:pPr lvl="1"/>
            <a:r>
              <a:rPr lang="en-US" dirty="0" smtClean="0"/>
              <a:t>what shifts the Phillips curve?</a:t>
            </a:r>
          </a:p>
          <a:p>
            <a:pPr lvl="2"/>
            <a:r>
              <a:rPr lang="en-US" dirty="0" smtClean="0"/>
              <a:t>can there be a short-run inverse relationship between inflation and unemployment that vanishes in the long run?</a:t>
            </a:r>
            <a:endParaRPr lang="en-US" dirty="0"/>
          </a:p>
        </p:txBody>
      </p:sp>
      <p:sp>
        <p:nvSpPr>
          <p:cNvPr id="350210" name="Rectangle 2"/>
          <p:cNvSpPr>
            <a:spLocks noGrp="1" noChangeArrowheads="1"/>
          </p:cNvSpPr>
          <p:nvPr>
            <p:ph type="title"/>
          </p:nvPr>
        </p:nvSpPr>
        <p:spPr/>
        <p:txBody>
          <a:bodyPr/>
          <a:lstStyle/>
          <a:p>
            <a:r>
              <a:rPr lang="en-US" dirty="0" smtClean="0"/>
              <a:t>Inflation and Unemployment</a:t>
            </a:r>
            <a:endParaRPr lang="en-US" dirty="0"/>
          </a:p>
        </p:txBody>
      </p:sp>
    </p:spTree>
    <p:extLst>
      <p:ext uri="{BB962C8B-B14F-4D97-AF65-F5344CB8AC3E}">
        <p14:creationId xmlns:p14="http://schemas.microsoft.com/office/powerpoint/2010/main" val="414976097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a:bodyPr>
          <a:lstStyle/>
          <a:p>
            <a:fld id="{72AC53DF-4216-466D-99A7-94400E6C2A25}" type="slidenum">
              <a:rPr lang="en-US" smtClean="0"/>
              <a:pPr/>
              <a:t>35</a:t>
            </a:fld>
            <a:endParaRPr lang="en-US" dirty="0"/>
          </a:p>
        </p:txBody>
      </p:sp>
      <p:sp>
        <p:nvSpPr>
          <p:cNvPr id="4" name="Text Placeholder 3"/>
          <p:cNvSpPr>
            <a:spLocks noGrp="1"/>
          </p:cNvSpPr>
          <p:nvPr>
            <p:ph type="body" sz="quarter" idx="13"/>
          </p:nvPr>
        </p:nvSpPr>
        <p:spPr/>
        <p:txBody>
          <a:bodyPr>
            <a:normAutofit/>
          </a:bodyPr>
          <a:lstStyle/>
          <a:p>
            <a:pPr>
              <a:lnSpc>
                <a:spcPct val="100000"/>
              </a:lnSpc>
            </a:pPr>
            <a:r>
              <a:rPr lang="en-US" sz="1600" dirty="0" smtClean="0"/>
              <a:t>The left panel displays Phillips curves for four periods. In the right panel, the scatter plot of annual rates of inflation and unemployment since 1948 doesn’t reveal an inverse relationship.</a:t>
            </a:r>
            <a:endParaRPr lang="en-US" sz="1600" dirty="0"/>
          </a:p>
        </p:txBody>
      </p:sp>
      <p:sp>
        <p:nvSpPr>
          <p:cNvPr id="7" name="Title 6"/>
          <p:cNvSpPr>
            <a:spLocks noGrp="1"/>
          </p:cNvSpPr>
          <p:nvPr>
            <p:ph type="title"/>
          </p:nvPr>
        </p:nvSpPr>
        <p:spPr/>
        <p:txBody>
          <a:bodyPr>
            <a:normAutofit/>
          </a:bodyPr>
          <a:lstStyle/>
          <a:p>
            <a:r>
              <a:rPr lang="en-US" sz="3100" dirty="0" smtClean="0"/>
              <a:t>Phillips Curves and Phillips Cloud, 1948-2017</a:t>
            </a:r>
            <a:endParaRPr lang="en-US" sz="3100" dirty="0"/>
          </a:p>
        </p:txBody>
      </p:sp>
      <p:sp>
        <p:nvSpPr>
          <p:cNvPr id="3" name="Footer Placeholder 2"/>
          <p:cNvSpPr>
            <a:spLocks noGrp="1"/>
          </p:cNvSpPr>
          <p:nvPr>
            <p:ph type="ftr" sz="quarter" idx="3"/>
          </p:nvPr>
        </p:nvSpPr>
        <p:spPr/>
        <p:txBody>
          <a:bodyPr/>
          <a:lstStyle/>
          <a:p>
            <a:r>
              <a:rPr lang="en-US" smtClean="0"/>
              <a:t>© 2019 Oxford University Press</a:t>
            </a:r>
            <a:endParaRPr lang="en-US" dirty="0"/>
          </a:p>
        </p:txBody>
      </p:sp>
      <p:sp>
        <p:nvSpPr>
          <p:cNvPr id="2" name="Date Placeholder 1"/>
          <p:cNvSpPr>
            <a:spLocks noGrp="1"/>
          </p:cNvSpPr>
          <p:nvPr>
            <p:ph type="dt" sz="half" idx="2"/>
          </p:nvPr>
        </p:nvSpPr>
        <p:spPr/>
        <p:txBody>
          <a:bodyPr/>
          <a:lstStyle/>
          <a:p>
            <a:r>
              <a:rPr lang="en-US" smtClean="0"/>
              <a:t>Labor Economics: Principles in Practice, 2/e</a:t>
            </a:r>
            <a:endParaRPr lang="en-US" dirty="0"/>
          </a:p>
        </p:txBody>
      </p:sp>
      <p:pic>
        <p:nvPicPr>
          <p:cNvPr id="17" name="Picture Placeholder 16" descr="Figure-12-12a.pdf"/>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a:stretch/>
        </p:blipFill>
        <p:spPr/>
      </p:pic>
      <p:pic>
        <p:nvPicPr>
          <p:cNvPr id="16" name="Picture Placeholder 15" descr="Figure-12-12b.pdf"/>
          <p:cNvPicPr>
            <a:picLocks noGrp="1" noChangeAspect="1"/>
          </p:cNvPicPr>
          <p:nvPr>
            <p:ph type="pic" sz="quarter" idx="15"/>
          </p:nvPr>
        </p:nvPicPr>
        <p:blipFill rotWithShape="1">
          <a:blip r:embed="rId3">
            <a:extLst>
              <a:ext uri="{28A0092B-C50C-407E-A947-70E740481C1C}">
                <a14:useLocalDpi xmlns:a14="http://schemas.microsoft.com/office/drawing/2010/main" val="0"/>
              </a:ext>
            </a:extLst>
          </a:blip>
          <a:srcRect/>
          <a:stretch/>
        </p:blipFill>
        <p:spPr/>
      </p:pic>
    </p:spTree>
    <p:extLst>
      <p:ext uri="{BB962C8B-B14F-4D97-AF65-F5344CB8AC3E}">
        <p14:creationId xmlns:p14="http://schemas.microsoft.com/office/powerpoint/2010/main" val="182128845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4" name="Slide Number Placeholder 3"/>
          <p:cNvSpPr>
            <a:spLocks noGrp="1"/>
          </p:cNvSpPr>
          <p:nvPr>
            <p:ph type="sldNum" sz="quarter" idx="4"/>
          </p:nvPr>
        </p:nvSpPr>
        <p:spPr/>
        <p:txBody>
          <a:bodyPr>
            <a:normAutofit/>
          </a:bodyPr>
          <a:lstStyle/>
          <a:p>
            <a:fld id="{DC7CB2CD-2B86-41F5-9FFE-F5E7CEF6FFB6}" type="slidenum">
              <a:rPr lang="en-US" smtClean="0"/>
              <a:pPr/>
              <a:t>36</a:t>
            </a:fld>
            <a:endParaRPr lang="en-US" dirty="0"/>
          </a:p>
        </p:txBody>
      </p:sp>
      <p:sp>
        <p:nvSpPr>
          <p:cNvPr id="350211" name="Rectangle 3"/>
          <p:cNvSpPr>
            <a:spLocks noGrp="1" noChangeArrowheads="1"/>
          </p:cNvSpPr>
          <p:nvPr>
            <p:ph type="body" sz="quarter" idx="10"/>
          </p:nvPr>
        </p:nvSpPr>
        <p:spPr/>
        <p:txBody>
          <a:bodyPr>
            <a:normAutofit/>
          </a:bodyPr>
          <a:lstStyle/>
          <a:p>
            <a:r>
              <a:rPr lang="en-US" dirty="0" smtClean="0"/>
              <a:t>Aggregate Supply Doesn’t Depend on Inflation.</a:t>
            </a:r>
          </a:p>
          <a:p>
            <a:pPr lvl="1"/>
            <a:r>
              <a:rPr lang="en-US" i="1" dirty="0" smtClean="0"/>
              <a:t>AS</a:t>
            </a:r>
            <a:r>
              <a:rPr lang="en-US" dirty="0" smtClean="0"/>
              <a:t> curve is a vertical line at the 3% real growth rate.</a:t>
            </a:r>
          </a:p>
          <a:p>
            <a:r>
              <a:rPr lang="en-US" dirty="0" smtClean="0"/>
              <a:t>Aggregate Demand Is Derived from Money Demand.</a:t>
            </a:r>
          </a:p>
          <a:p>
            <a:pPr lvl="1"/>
            <a:r>
              <a:rPr lang="en-US" dirty="0" smtClean="0"/>
              <a:t>demand for money is proportional to spending: </a:t>
            </a:r>
            <a:r>
              <a:rPr lang="en-US" i="1" dirty="0" smtClean="0"/>
              <a:t>M</a:t>
            </a:r>
            <a:r>
              <a:rPr lang="en-US" i="1" baseline="-25000" dirty="0" smtClean="0"/>
              <a:t>d</a:t>
            </a:r>
            <a:r>
              <a:rPr lang="en-US" dirty="0" smtClean="0"/>
              <a:t>=</a:t>
            </a:r>
            <a:r>
              <a:rPr lang="en-US" dirty="0" smtClean="0">
                <a:latin typeface="Symbol" charset="2"/>
                <a:cs typeface="Symbol" charset="2"/>
              </a:rPr>
              <a:t>a</a:t>
            </a:r>
            <a:r>
              <a:rPr lang="en-US" i="1" dirty="0" smtClean="0"/>
              <a:t>PQ</a:t>
            </a:r>
          </a:p>
          <a:p>
            <a:pPr lvl="1"/>
            <a:r>
              <a:rPr lang="en-US" dirty="0" smtClean="0"/>
              <a:t>government controls the money supply </a:t>
            </a:r>
            <a:r>
              <a:rPr lang="en-US" i="1" dirty="0" smtClean="0"/>
              <a:t>M</a:t>
            </a:r>
            <a:r>
              <a:rPr lang="en-US" dirty="0" smtClean="0"/>
              <a:t>.</a:t>
            </a:r>
          </a:p>
          <a:p>
            <a:pPr lvl="1"/>
            <a:r>
              <a:rPr lang="en-US" dirty="0" smtClean="0"/>
              <a:t>equilibrium price level is the price level that gets people to hold the money in circulation: </a:t>
            </a:r>
            <a:r>
              <a:rPr lang="en-US" i="1" dirty="0" smtClean="0"/>
              <a:t>P</a:t>
            </a:r>
            <a:r>
              <a:rPr lang="en-US" dirty="0" smtClean="0"/>
              <a:t>*=</a:t>
            </a:r>
            <a:r>
              <a:rPr lang="en-US" i="1" dirty="0" smtClean="0"/>
              <a:t>M</a:t>
            </a:r>
            <a:r>
              <a:rPr lang="en-US" dirty="0" smtClean="0"/>
              <a:t>/(</a:t>
            </a:r>
            <a:r>
              <a:rPr lang="en-US" dirty="0" smtClean="0">
                <a:latin typeface="Symbol" charset="2"/>
                <a:cs typeface="Symbol" charset="2"/>
              </a:rPr>
              <a:t>a</a:t>
            </a:r>
            <a:r>
              <a:rPr lang="en-US" i="1" dirty="0" smtClean="0"/>
              <a:t>Q</a:t>
            </a:r>
            <a:r>
              <a:rPr lang="en-US" dirty="0" smtClean="0"/>
              <a:t>).</a:t>
            </a:r>
          </a:p>
          <a:p>
            <a:pPr lvl="1"/>
            <a:r>
              <a:rPr lang="en-US" dirty="0" smtClean="0"/>
              <a:t>so inflation rate must equal the difference between money and real growth rates: </a:t>
            </a:r>
            <a:r>
              <a:rPr lang="en-US" dirty="0" smtClean="0">
                <a:latin typeface="Symbol" charset="2"/>
                <a:cs typeface="Symbol" charset="2"/>
              </a:rPr>
              <a:t>p</a:t>
            </a:r>
            <a:r>
              <a:rPr lang="en-US" dirty="0" smtClean="0"/>
              <a:t> = </a:t>
            </a:r>
            <a:r>
              <a:rPr lang="en-US" i="1" dirty="0" smtClean="0"/>
              <a:t>g</a:t>
            </a:r>
            <a:r>
              <a:rPr lang="en-US" i="1" baseline="-25000" dirty="0" smtClean="0"/>
              <a:t>M</a:t>
            </a:r>
            <a:r>
              <a:rPr lang="en-US" dirty="0" smtClean="0"/>
              <a:t> – </a:t>
            </a:r>
            <a:r>
              <a:rPr lang="en-US" i="1" dirty="0" err="1" smtClean="0"/>
              <a:t>g</a:t>
            </a:r>
            <a:r>
              <a:rPr lang="en-US" i="1" baseline="-25000" dirty="0" err="1" smtClean="0"/>
              <a:t>Q</a:t>
            </a:r>
            <a:r>
              <a:rPr lang="en-US" baseline="-25000" dirty="0" smtClean="0"/>
              <a:t> </a:t>
            </a:r>
            <a:r>
              <a:rPr lang="en-US" sz="2200" dirty="0" smtClean="0"/>
              <a:t>(if </a:t>
            </a:r>
            <a:r>
              <a:rPr lang="en-US" sz="2200" dirty="0" smtClean="0">
                <a:latin typeface="Symbol" charset="2"/>
                <a:cs typeface="Symbol" charset="2"/>
              </a:rPr>
              <a:t>a </a:t>
            </a:r>
            <a:r>
              <a:rPr lang="en-US" sz="2200" dirty="0" smtClean="0">
                <a:cs typeface="Symbol" charset="2"/>
              </a:rPr>
              <a:t>is constant</a:t>
            </a:r>
            <a:r>
              <a:rPr lang="en-US" sz="2200" dirty="0" smtClean="0">
                <a:latin typeface="Symbol" charset="2"/>
                <a:cs typeface="Symbol" charset="2"/>
              </a:rPr>
              <a:t>)</a:t>
            </a:r>
            <a:endParaRPr lang="en-US" sz="2200" baseline="-25000" dirty="0" smtClean="0"/>
          </a:p>
          <a:p>
            <a:pPr lvl="1"/>
            <a:r>
              <a:rPr lang="en-US" i="1" dirty="0" smtClean="0"/>
              <a:t>AD</a:t>
            </a:r>
            <a:r>
              <a:rPr lang="en-US" dirty="0" smtClean="0"/>
              <a:t> is the inverse relationship between </a:t>
            </a:r>
            <a:r>
              <a:rPr lang="en-US" dirty="0" smtClean="0">
                <a:latin typeface="Symbol" charset="2"/>
                <a:cs typeface="Symbol" charset="2"/>
              </a:rPr>
              <a:t>p</a:t>
            </a:r>
            <a:r>
              <a:rPr lang="en-US" dirty="0" smtClean="0"/>
              <a:t> and </a:t>
            </a:r>
            <a:r>
              <a:rPr lang="en-US" i="1" dirty="0" smtClean="0"/>
              <a:t>g</a:t>
            </a:r>
            <a:r>
              <a:rPr lang="en-US" i="1" baseline="-25000" dirty="0" smtClean="0"/>
              <a:t>Q</a:t>
            </a:r>
            <a:r>
              <a:rPr lang="en-US" dirty="0" smtClean="0"/>
              <a:t> </a:t>
            </a:r>
            <a:r>
              <a:rPr lang="en-US" i="1" dirty="0" smtClean="0"/>
              <a:t>given</a:t>
            </a:r>
            <a:r>
              <a:rPr lang="en-US" dirty="0" smtClean="0"/>
              <a:t> </a:t>
            </a:r>
            <a:r>
              <a:rPr lang="en-US" i="1" dirty="0" smtClean="0"/>
              <a:t>g</a:t>
            </a:r>
            <a:r>
              <a:rPr lang="en-US" i="1" baseline="-25000" dirty="0" smtClean="0"/>
              <a:t>M</a:t>
            </a:r>
            <a:r>
              <a:rPr lang="en-US" dirty="0" smtClean="0"/>
              <a:t>.</a:t>
            </a:r>
            <a:endParaRPr lang="en-US" baseline="-25000" dirty="0"/>
          </a:p>
          <a:p>
            <a:pPr lvl="1"/>
            <a:endParaRPr lang="en-US" dirty="0"/>
          </a:p>
        </p:txBody>
      </p:sp>
      <p:sp>
        <p:nvSpPr>
          <p:cNvPr id="350210" name="Rectangle 2"/>
          <p:cNvSpPr>
            <a:spLocks noGrp="1" noChangeArrowheads="1"/>
          </p:cNvSpPr>
          <p:nvPr>
            <p:ph type="title"/>
          </p:nvPr>
        </p:nvSpPr>
        <p:spPr/>
        <p:txBody>
          <a:bodyPr>
            <a:normAutofit/>
          </a:bodyPr>
          <a:lstStyle/>
          <a:p>
            <a:r>
              <a:rPr lang="en-US" dirty="0" smtClean="0"/>
              <a:t>Model of Aggregate Fluctuations</a:t>
            </a:r>
            <a:endParaRPr lang="en-US" dirty="0"/>
          </a:p>
        </p:txBody>
      </p:sp>
    </p:spTree>
    <p:extLst>
      <p:ext uri="{BB962C8B-B14F-4D97-AF65-F5344CB8AC3E}">
        <p14:creationId xmlns:p14="http://schemas.microsoft.com/office/powerpoint/2010/main" val="3404188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4" name="Slide Number Placeholder 3"/>
          <p:cNvSpPr>
            <a:spLocks noGrp="1"/>
          </p:cNvSpPr>
          <p:nvPr>
            <p:ph type="sldNum" sz="quarter" idx="4"/>
          </p:nvPr>
        </p:nvSpPr>
        <p:spPr/>
        <p:txBody>
          <a:bodyPr>
            <a:normAutofit/>
          </a:bodyPr>
          <a:lstStyle/>
          <a:p>
            <a:fld id="{DC7CB2CD-2B86-41F5-9FFE-F5E7CEF6FFB6}" type="slidenum">
              <a:rPr lang="en-US" smtClean="0"/>
              <a:pPr/>
              <a:t>37</a:t>
            </a:fld>
            <a:endParaRPr lang="en-US" dirty="0"/>
          </a:p>
        </p:txBody>
      </p:sp>
      <p:sp>
        <p:nvSpPr>
          <p:cNvPr id="350211" name="Rectangle 3"/>
          <p:cNvSpPr>
            <a:spLocks noGrp="1" noChangeArrowheads="1"/>
          </p:cNvSpPr>
          <p:nvPr>
            <p:ph type="body" sz="quarter" idx="10"/>
          </p:nvPr>
        </p:nvSpPr>
        <p:spPr/>
        <p:txBody>
          <a:bodyPr>
            <a:normAutofit/>
          </a:bodyPr>
          <a:lstStyle/>
          <a:p>
            <a:r>
              <a:rPr lang="en-US" dirty="0" smtClean="0"/>
              <a:t>Natural Rate of Unemployment</a:t>
            </a:r>
          </a:p>
          <a:p>
            <a:pPr lvl="1"/>
            <a:r>
              <a:rPr lang="en-US" dirty="0" smtClean="0"/>
              <a:t>lots of coming and going</a:t>
            </a:r>
          </a:p>
          <a:p>
            <a:pPr lvl="2"/>
            <a:r>
              <a:rPr lang="en-US" dirty="0" smtClean="0"/>
              <a:t>Leisure Lawn hires, Rhythm Records cuts back, TaxCrafters hires and fires, Steve finds a job, and J.J. continues to search.</a:t>
            </a:r>
          </a:p>
          <a:p>
            <a:pPr lvl="1"/>
            <a:r>
              <a:rPr lang="en-US" dirty="0" smtClean="0"/>
              <a:t>unemployment associated with all this search and matching (and unrelated to aggregate fluctuations) is the source of the natural rate of unemployment.</a:t>
            </a:r>
          </a:p>
          <a:p>
            <a:pPr lvl="2"/>
            <a:r>
              <a:rPr lang="en-US" dirty="0" smtClean="0"/>
              <a:t>let’s assume the natural rate of unemployment is 5%.</a:t>
            </a:r>
          </a:p>
          <a:p>
            <a:r>
              <a:rPr lang="en-US" dirty="0" smtClean="0"/>
              <a:t>Aggregate Equilibrium: </a:t>
            </a:r>
            <a:r>
              <a:rPr lang="en-US" dirty="0" smtClean="0">
                <a:latin typeface="Symbol" charset="2"/>
                <a:cs typeface="Symbol" charset="2"/>
              </a:rPr>
              <a:t>p</a:t>
            </a:r>
            <a:r>
              <a:rPr lang="en-US" dirty="0" smtClean="0"/>
              <a:t>*, </a:t>
            </a:r>
            <a:r>
              <a:rPr lang="en-US" i="1" dirty="0" smtClean="0"/>
              <a:t>g</a:t>
            </a:r>
            <a:r>
              <a:rPr lang="en-US" i="1" baseline="-25000" dirty="0" smtClean="0"/>
              <a:t>Q</a:t>
            </a:r>
            <a:r>
              <a:rPr lang="en-US" dirty="0" smtClean="0"/>
              <a:t>, and </a:t>
            </a:r>
            <a:r>
              <a:rPr lang="en-US" i="1" dirty="0" smtClean="0"/>
              <a:t>u</a:t>
            </a:r>
            <a:r>
              <a:rPr lang="en-US" dirty="0" smtClean="0"/>
              <a:t>*</a:t>
            </a:r>
            <a:endParaRPr lang="en-US" dirty="0"/>
          </a:p>
          <a:p>
            <a:pPr lvl="1"/>
            <a:r>
              <a:rPr lang="en-US" dirty="0" smtClean="0"/>
              <a:t>with </a:t>
            </a:r>
            <a:r>
              <a:rPr lang="en-US" i="1" dirty="0" err="1" smtClean="0"/>
              <a:t>g</a:t>
            </a:r>
            <a:r>
              <a:rPr lang="en-US" i="1" baseline="-25000" dirty="0" err="1" smtClean="0"/>
              <a:t>M</a:t>
            </a:r>
            <a:r>
              <a:rPr lang="en-US" dirty="0" smtClean="0"/>
              <a:t>=.05</a:t>
            </a:r>
            <a:r>
              <a:rPr lang="en-US" dirty="0"/>
              <a:t> </a:t>
            </a:r>
            <a:r>
              <a:rPr lang="en-US" dirty="0" smtClean="0"/>
              <a:t>and </a:t>
            </a:r>
            <a:r>
              <a:rPr lang="en-US" dirty="0" err="1" smtClean="0"/>
              <a:t>g</a:t>
            </a:r>
            <a:r>
              <a:rPr lang="en-US" baseline="-25000" dirty="0" err="1" smtClean="0"/>
              <a:t>Q</a:t>
            </a:r>
            <a:r>
              <a:rPr lang="en-US" dirty="0" smtClean="0"/>
              <a:t>=.03, the equilibrium inflation rate is 2%,</a:t>
            </a:r>
          </a:p>
          <a:p>
            <a:pPr lvl="1"/>
            <a:r>
              <a:rPr lang="en-US" dirty="0" smtClean="0"/>
              <a:t>and the equilibrium unemployment rate is the natural rate, 5%.</a:t>
            </a:r>
          </a:p>
          <a:p>
            <a:pPr lvl="1"/>
            <a:endParaRPr lang="en-US" baseline="-25000" dirty="0"/>
          </a:p>
          <a:p>
            <a:pPr lvl="1"/>
            <a:endParaRPr lang="en-US" dirty="0"/>
          </a:p>
        </p:txBody>
      </p:sp>
      <p:sp>
        <p:nvSpPr>
          <p:cNvPr id="350210" name="Rectangle 2"/>
          <p:cNvSpPr>
            <a:spLocks noGrp="1" noChangeArrowheads="1"/>
          </p:cNvSpPr>
          <p:nvPr>
            <p:ph type="title"/>
          </p:nvPr>
        </p:nvSpPr>
        <p:spPr/>
        <p:txBody>
          <a:bodyPr>
            <a:normAutofit/>
          </a:bodyPr>
          <a:lstStyle/>
          <a:p>
            <a:r>
              <a:rPr lang="en-US" dirty="0" smtClean="0"/>
              <a:t>Model of Aggregate Fluctuations</a:t>
            </a:r>
            <a:endParaRPr lang="en-US" dirty="0"/>
          </a:p>
        </p:txBody>
      </p:sp>
    </p:spTree>
    <p:extLst>
      <p:ext uri="{BB962C8B-B14F-4D97-AF65-F5344CB8AC3E}">
        <p14:creationId xmlns:p14="http://schemas.microsoft.com/office/powerpoint/2010/main" val="3353234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a:bodyPr>
          <a:lstStyle/>
          <a:p>
            <a:fld id="{72AC53DF-4216-466D-99A7-94400E6C2A25}" type="slidenum">
              <a:rPr lang="en-US" smtClean="0"/>
              <a:pPr/>
              <a:t>38</a:t>
            </a:fld>
            <a:endParaRPr lang="en-US" dirty="0"/>
          </a:p>
        </p:txBody>
      </p:sp>
      <p:sp>
        <p:nvSpPr>
          <p:cNvPr id="2" name="Text Placeholder 1"/>
          <p:cNvSpPr>
            <a:spLocks noGrp="1"/>
          </p:cNvSpPr>
          <p:nvPr>
            <p:ph type="body" sz="quarter" idx="13"/>
          </p:nvPr>
        </p:nvSpPr>
        <p:spPr/>
        <p:txBody>
          <a:bodyPr>
            <a:normAutofit fontScale="77500" lnSpcReduction="20000"/>
          </a:bodyPr>
          <a:lstStyle/>
          <a:p>
            <a:pPr>
              <a:lnSpc>
                <a:spcPct val="120000"/>
              </a:lnSpc>
            </a:pPr>
            <a:r>
              <a:rPr lang="en-US" dirty="0"/>
              <a:t>The long-run aggregate supply curve </a:t>
            </a:r>
            <a:r>
              <a:rPr lang="en-US" i="1" dirty="0"/>
              <a:t>AS</a:t>
            </a:r>
            <a:r>
              <a:rPr lang="en-US" dirty="0"/>
              <a:t> is vertical at 3% real growth in </a:t>
            </a:r>
            <a:r>
              <a:rPr lang="en-US" dirty="0" smtClean="0"/>
              <a:t>the left panel. </a:t>
            </a:r>
            <a:r>
              <a:rPr lang="en-US" dirty="0"/>
              <a:t>If money grows 5% per year, the aggregate demand curve is </a:t>
            </a:r>
            <a:r>
              <a:rPr lang="en-US" i="1" dirty="0"/>
              <a:t>AD</a:t>
            </a:r>
            <a:r>
              <a:rPr lang="en-US" i="1" baseline="-25000" dirty="0"/>
              <a:t>5</a:t>
            </a:r>
            <a:r>
              <a:rPr lang="en-US" dirty="0"/>
              <a:t>. The aggregate equilibrium at </a:t>
            </a:r>
            <a:r>
              <a:rPr lang="en-US" dirty="0" smtClean="0"/>
              <a:t>point a </a:t>
            </a:r>
            <a:r>
              <a:rPr lang="en-US" dirty="0"/>
              <a:t>is 2% inflation and 3% real growth. In </a:t>
            </a:r>
            <a:r>
              <a:rPr lang="en-US" dirty="0" smtClean="0"/>
              <a:t>the right panel, </a:t>
            </a:r>
            <a:r>
              <a:rPr lang="en-US" dirty="0"/>
              <a:t>the equilibrium is </a:t>
            </a:r>
            <a:r>
              <a:rPr lang="en-US" dirty="0" smtClean="0"/>
              <a:t>point A</a:t>
            </a:r>
            <a:r>
              <a:rPr lang="en-US" dirty="0"/>
              <a:t>: </a:t>
            </a:r>
            <a:r>
              <a:rPr lang="en-US" i="1" dirty="0" smtClean="0">
                <a:latin typeface="Symbol" charset="2"/>
                <a:cs typeface="Symbol" charset="2"/>
              </a:rPr>
              <a:t>p </a:t>
            </a:r>
            <a:r>
              <a:rPr lang="en-US" dirty="0"/>
              <a:t>= .02 and </a:t>
            </a:r>
            <a:r>
              <a:rPr lang="en-US" i="1" dirty="0"/>
              <a:t>u</a:t>
            </a:r>
            <a:r>
              <a:rPr lang="en-US" dirty="0"/>
              <a:t> = .05, the natural rate of unemployment</a:t>
            </a:r>
            <a:r>
              <a:rPr lang="en-US" dirty="0" smtClean="0"/>
              <a:t>.</a:t>
            </a:r>
            <a:endParaRPr lang="en-US" dirty="0"/>
          </a:p>
          <a:p>
            <a:pPr>
              <a:lnSpc>
                <a:spcPct val="120000"/>
              </a:lnSpc>
            </a:pPr>
            <a:r>
              <a:rPr lang="en-US" dirty="0"/>
              <a:t>Monetary expansion shifts aggregate demand up to </a:t>
            </a:r>
            <a:r>
              <a:rPr lang="en-US" i="1" dirty="0" smtClean="0"/>
              <a:t>AD</a:t>
            </a:r>
            <a:r>
              <a:rPr lang="en-US" baseline="-25000" dirty="0" smtClean="0"/>
              <a:t>7</a:t>
            </a:r>
            <a:r>
              <a:rPr lang="en-US" dirty="0"/>
              <a:t>. The long-run equilibrium rises from a to c along </a:t>
            </a:r>
            <a:r>
              <a:rPr lang="en-US" i="1" dirty="0"/>
              <a:t>AS</a:t>
            </a:r>
            <a:r>
              <a:rPr lang="en-US" dirty="0"/>
              <a:t>: the equilibrium inflation rate rises to 4% without changing real growth or unemployment. So the long-run Phillips curve is vertical through points A and C in </a:t>
            </a:r>
            <a:r>
              <a:rPr lang="en-US" dirty="0" smtClean="0"/>
              <a:t>the right panel.</a:t>
            </a:r>
            <a:endParaRPr lang="en-US" dirty="0"/>
          </a:p>
        </p:txBody>
      </p:sp>
      <p:sp>
        <p:nvSpPr>
          <p:cNvPr id="10" name="Footer Placeholder 9"/>
          <p:cNvSpPr>
            <a:spLocks noGrp="1"/>
          </p:cNvSpPr>
          <p:nvPr>
            <p:ph type="ftr" sz="quarter" idx="3"/>
          </p:nvPr>
        </p:nvSpPr>
        <p:spPr/>
        <p:txBody>
          <a:bodyPr/>
          <a:lstStyle/>
          <a:p>
            <a:r>
              <a:rPr lang="en-US" smtClean="0"/>
              <a:t>© 2019 Oxford University Press</a:t>
            </a:r>
            <a:endParaRPr lang="en-US" dirty="0"/>
          </a:p>
        </p:txBody>
      </p:sp>
      <p:sp>
        <p:nvSpPr>
          <p:cNvPr id="9" name="Date Placeholder 8"/>
          <p:cNvSpPr>
            <a:spLocks noGrp="1"/>
          </p:cNvSpPr>
          <p:nvPr>
            <p:ph type="dt" sz="half" idx="2"/>
          </p:nvPr>
        </p:nvSpPr>
        <p:spPr/>
        <p:txBody>
          <a:bodyPr/>
          <a:lstStyle/>
          <a:p>
            <a:r>
              <a:rPr lang="en-US" smtClean="0"/>
              <a:t>Labor Economics: Principles in Practice, 2/e</a:t>
            </a:r>
            <a:endParaRPr lang="en-US" dirty="0"/>
          </a:p>
        </p:txBody>
      </p:sp>
      <p:sp>
        <p:nvSpPr>
          <p:cNvPr id="7" name="Title 6"/>
          <p:cNvSpPr>
            <a:spLocks noGrp="1"/>
          </p:cNvSpPr>
          <p:nvPr>
            <p:ph type="title"/>
          </p:nvPr>
        </p:nvSpPr>
        <p:spPr/>
        <p:txBody>
          <a:bodyPr>
            <a:noAutofit/>
          </a:bodyPr>
          <a:lstStyle/>
          <a:p>
            <a:r>
              <a:rPr lang="en-US" sz="2800" dirty="0" smtClean="0"/>
              <a:t>Aggregate Equilibrium and the LR Phillips Curve</a:t>
            </a:r>
            <a:endParaRPr lang="en-US" sz="2800" dirty="0"/>
          </a:p>
        </p:txBody>
      </p:sp>
      <p:pic>
        <p:nvPicPr>
          <p:cNvPr id="6" name="Picture Placeholder 5" descr="Figure-12-13a.pdf"/>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a:stretch/>
        </p:blipFill>
        <p:spPr/>
      </p:pic>
      <p:pic>
        <p:nvPicPr>
          <p:cNvPr id="8" name="Picture Placeholder 7" descr="Figure-12-13b.pdf"/>
          <p:cNvPicPr>
            <a:picLocks noGrp="1" noChangeAspect="1"/>
          </p:cNvPicPr>
          <p:nvPr>
            <p:ph type="pic" sz="quarter" idx="15"/>
          </p:nvPr>
        </p:nvPicPr>
        <p:blipFill rotWithShape="1">
          <a:blip r:embed="rId3">
            <a:extLst>
              <a:ext uri="{28A0092B-C50C-407E-A947-70E740481C1C}">
                <a14:useLocalDpi xmlns:a14="http://schemas.microsoft.com/office/drawing/2010/main" val="0"/>
              </a:ext>
            </a:extLst>
          </a:blip>
          <a:srcRect/>
          <a:stretch/>
        </p:blipFill>
        <p:spPr/>
      </p:pic>
    </p:spTree>
    <p:extLst>
      <p:ext uri="{BB962C8B-B14F-4D97-AF65-F5344CB8AC3E}">
        <p14:creationId xmlns:p14="http://schemas.microsoft.com/office/powerpoint/2010/main" val="4289673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normAutofit/>
          </a:bodyPr>
          <a:lstStyle/>
          <a:p>
            <a:fld id="{37E94160-5754-46AC-A998-39BC32298EE3}" type="slidenum">
              <a:rPr lang="en-US" smtClean="0"/>
              <a:pPr/>
              <a:t>3</a:t>
            </a:fld>
            <a:endParaRPr lang="en-US" dirty="0"/>
          </a:p>
        </p:txBody>
      </p:sp>
      <p:sp>
        <p:nvSpPr>
          <p:cNvPr id="2" name="Date Placeholder 1"/>
          <p:cNvSpPr>
            <a:spLocks noGrp="1"/>
          </p:cNvSpPr>
          <p:nvPr>
            <p:ph type="dt" sz="half" idx="2"/>
          </p:nvPr>
        </p:nvSpPr>
        <p:spPr/>
        <p:txBody>
          <a:bodyPr/>
          <a:lstStyle/>
          <a:p>
            <a:r>
              <a:rPr lang="en-US" smtClean="0"/>
              <a:t>Labor Economics: Principles in Practice, 2/e</a:t>
            </a:r>
            <a:endParaRPr lang="en-US" dirty="0"/>
          </a:p>
        </p:txBody>
      </p:sp>
      <p:sp>
        <p:nvSpPr>
          <p:cNvPr id="3" name="Footer Placeholder 2"/>
          <p:cNvSpPr>
            <a:spLocks noGrp="1"/>
          </p:cNvSpPr>
          <p:nvPr>
            <p:ph type="ftr" sz="quarter" idx="3"/>
          </p:nvPr>
        </p:nvSpPr>
        <p:spPr/>
        <p:txBody>
          <a:bodyPr/>
          <a:lstStyle/>
          <a:p>
            <a:r>
              <a:rPr lang="en-US" smtClean="0"/>
              <a:t>© 2019 Oxford University Press</a:t>
            </a:r>
            <a:endParaRPr lang="en-US" dirty="0"/>
          </a:p>
        </p:txBody>
      </p:sp>
      <p:sp>
        <p:nvSpPr>
          <p:cNvPr id="366594" name="Rectangle 2"/>
          <p:cNvSpPr>
            <a:spLocks noGrp="1" noChangeArrowheads="1"/>
          </p:cNvSpPr>
          <p:nvPr>
            <p:ph type="title"/>
          </p:nvPr>
        </p:nvSpPr>
        <p:spPr/>
        <p:txBody>
          <a:bodyPr>
            <a:normAutofit/>
          </a:bodyPr>
          <a:lstStyle/>
          <a:p>
            <a:r>
              <a:rPr lang="en-US" dirty="0" smtClean="0"/>
              <a:t>Unemployment Rates, 1900–2017</a:t>
            </a:r>
            <a:endParaRPr lang="en-US" dirty="0"/>
          </a:p>
        </p:txBody>
      </p:sp>
      <p:sp>
        <p:nvSpPr>
          <p:cNvPr id="366597" name="Rectangle 5"/>
          <p:cNvSpPr>
            <a:spLocks noChangeArrowheads="1"/>
          </p:cNvSpPr>
          <p:nvPr/>
        </p:nvSpPr>
        <p:spPr bwMode="auto">
          <a:xfrm>
            <a:off x="1809750" y="2000250"/>
            <a:ext cx="9144000" cy="0"/>
          </a:xfrm>
          <a:prstGeom prst="rect">
            <a:avLst/>
          </a:prstGeom>
          <a:noFill/>
          <a:ln w="9525">
            <a:noFill/>
            <a:miter lim="800000"/>
            <a:headEnd/>
            <a:tailEnd/>
          </a:ln>
          <a:effectLst/>
        </p:spPr>
        <p:txBody>
          <a:bodyPr>
            <a:spAutoFit/>
          </a:bodyPr>
          <a:lstStyle/>
          <a:p>
            <a:endParaRPr lang="en-US" dirty="0"/>
          </a:p>
        </p:txBody>
      </p:sp>
      <p:pic>
        <p:nvPicPr>
          <p:cNvPr id="6" name="Picture Placeholder 5" descr="Figure-12-1.pdf"/>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a:stretch/>
        </p:blipFill>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4" name="Slide Number Placeholder 3"/>
          <p:cNvSpPr>
            <a:spLocks noGrp="1"/>
          </p:cNvSpPr>
          <p:nvPr>
            <p:ph type="sldNum" sz="quarter" idx="4"/>
          </p:nvPr>
        </p:nvSpPr>
        <p:spPr/>
        <p:txBody>
          <a:bodyPr>
            <a:normAutofit/>
          </a:bodyPr>
          <a:lstStyle/>
          <a:p>
            <a:fld id="{DC7CB2CD-2B86-41F5-9FFE-F5E7CEF6FFB6}" type="slidenum">
              <a:rPr lang="en-US" smtClean="0"/>
              <a:pPr/>
              <a:t>39</a:t>
            </a:fld>
            <a:endParaRPr lang="en-US" dirty="0"/>
          </a:p>
        </p:txBody>
      </p:sp>
      <p:sp>
        <p:nvSpPr>
          <p:cNvPr id="350211" name="Rectangle 3"/>
          <p:cNvSpPr>
            <a:spLocks noGrp="1" noChangeArrowheads="1"/>
          </p:cNvSpPr>
          <p:nvPr>
            <p:ph type="body" sz="quarter" idx="10"/>
          </p:nvPr>
        </p:nvSpPr>
        <p:spPr/>
        <p:txBody>
          <a:bodyPr>
            <a:normAutofit lnSpcReduction="10000"/>
          </a:bodyPr>
          <a:lstStyle/>
          <a:p>
            <a:r>
              <a:rPr lang="en-US" dirty="0" smtClean="0"/>
              <a:t>Long-Run Response to Anticipated Monetary Growth</a:t>
            </a:r>
          </a:p>
          <a:p>
            <a:pPr lvl="1"/>
            <a:r>
              <a:rPr lang="en-US" dirty="0" smtClean="0"/>
              <a:t>monetary growth rises to 7%, so </a:t>
            </a:r>
            <a:r>
              <a:rPr lang="en-US" i="1" dirty="0" smtClean="0"/>
              <a:t>AD</a:t>
            </a:r>
            <a:r>
              <a:rPr lang="en-US" dirty="0" smtClean="0"/>
              <a:t> shifts up by 2%, and </a:t>
            </a:r>
            <a:r>
              <a:rPr lang="en-US" dirty="0" smtClean="0">
                <a:latin typeface="Symbol" charset="2"/>
                <a:cs typeface="Symbol" charset="2"/>
              </a:rPr>
              <a:t>p</a:t>
            </a:r>
            <a:r>
              <a:rPr lang="en-US" dirty="0" smtClean="0"/>
              <a:t>* rises from 2% to 4% without affecting the real growth rate.</a:t>
            </a:r>
          </a:p>
          <a:p>
            <a:pPr lvl="1"/>
            <a:r>
              <a:rPr lang="en-US" dirty="0" smtClean="0"/>
              <a:t>wage offers shift up by 4%, and J.J. and other searchers raise their reservation wages by 4%.</a:t>
            </a:r>
          </a:p>
          <a:p>
            <a:pPr lvl="2"/>
            <a:r>
              <a:rPr lang="en-US" dirty="0" smtClean="0"/>
              <a:t>unemployment remains at its natural rate, 5%.</a:t>
            </a:r>
          </a:p>
          <a:p>
            <a:pPr lvl="2"/>
            <a:r>
              <a:rPr lang="en-US" dirty="0" smtClean="0"/>
              <a:t>so the Phillips curve is vertical in the long run.</a:t>
            </a:r>
          </a:p>
          <a:p>
            <a:r>
              <a:rPr lang="en-US" dirty="0" smtClean="0"/>
              <a:t>Short-Run Response to Surprise Monetary Growth</a:t>
            </a:r>
          </a:p>
          <a:p>
            <a:pPr lvl="1"/>
            <a:r>
              <a:rPr lang="en-US" dirty="0" smtClean="0"/>
              <a:t>upward-sloping short-run aggregate supply curve from “nominal confusion”: people don’t realize that monetary policy has changed.</a:t>
            </a:r>
          </a:p>
          <a:p>
            <a:pPr lvl="2"/>
            <a:r>
              <a:rPr lang="en-US" dirty="0" smtClean="0"/>
              <a:t>prices and wage offers not raised enough; business appears to be good, so cut layoffs, expand employment, raise hours, etc.</a:t>
            </a:r>
          </a:p>
          <a:p>
            <a:pPr lvl="2"/>
            <a:r>
              <a:rPr lang="en-US" dirty="0" smtClean="0"/>
              <a:t>searchers don’t raise their reservation wages enough, so they take jobs too quickly.</a:t>
            </a:r>
          </a:p>
          <a:p>
            <a:pPr lvl="1"/>
            <a:r>
              <a:rPr lang="en-US" dirty="0" smtClean="0"/>
              <a:t>real growth rises, and the unemployment rate falls.</a:t>
            </a:r>
          </a:p>
          <a:p>
            <a:pPr lvl="2"/>
            <a:r>
              <a:rPr lang="en-US" dirty="0" smtClean="0"/>
              <a:t>short-run Phillips curve slopes down.</a:t>
            </a:r>
          </a:p>
          <a:p>
            <a:pPr lvl="1"/>
            <a:endParaRPr lang="en-US" dirty="0"/>
          </a:p>
        </p:txBody>
      </p:sp>
      <p:sp>
        <p:nvSpPr>
          <p:cNvPr id="350210" name="Rectangle 2"/>
          <p:cNvSpPr>
            <a:spLocks noGrp="1" noChangeArrowheads="1"/>
          </p:cNvSpPr>
          <p:nvPr>
            <p:ph type="title"/>
          </p:nvPr>
        </p:nvSpPr>
        <p:spPr/>
        <p:txBody>
          <a:bodyPr>
            <a:normAutofit/>
          </a:bodyPr>
          <a:lstStyle/>
          <a:p>
            <a:r>
              <a:rPr lang="en-US" sz="4200" dirty="0" smtClean="0"/>
              <a:t>Changes in Monetary Policy</a:t>
            </a:r>
            <a:endParaRPr lang="en-US" sz="4200" dirty="0"/>
          </a:p>
        </p:txBody>
      </p:sp>
    </p:spTree>
    <p:extLst>
      <p:ext uri="{BB962C8B-B14F-4D97-AF65-F5344CB8AC3E}">
        <p14:creationId xmlns:p14="http://schemas.microsoft.com/office/powerpoint/2010/main" val="34474768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Labor Economics: Principles in Practice, 2/e</a:t>
            </a:r>
            <a:endParaRPr lang="en-US" dirty="0"/>
          </a:p>
        </p:txBody>
      </p:sp>
      <p:sp>
        <p:nvSpPr>
          <p:cNvPr id="6" name="Footer Placeholder 5"/>
          <p:cNvSpPr>
            <a:spLocks noGrp="1"/>
          </p:cNvSpPr>
          <p:nvPr>
            <p:ph type="ftr" sz="quarter" idx="3"/>
          </p:nvPr>
        </p:nvSpPr>
        <p:spPr/>
        <p:txBody>
          <a:bodyPr/>
          <a:lstStyle/>
          <a:p>
            <a:r>
              <a:rPr lang="en-US" smtClean="0"/>
              <a:t>© 2019 Oxford University Press</a:t>
            </a:r>
            <a:endParaRPr lang="en-US" dirty="0"/>
          </a:p>
        </p:txBody>
      </p:sp>
      <p:sp>
        <p:nvSpPr>
          <p:cNvPr id="5" name="Slide Number Placeholder 4"/>
          <p:cNvSpPr>
            <a:spLocks noGrp="1"/>
          </p:cNvSpPr>
          <p:nvPr>
            <p:ph type="sldNum" sz="quarter" idx="4"/>
          </p:nvPr>
        </p:nvSpPr>
        <p:spPr/>
        <p:txBody>
          <a:bodyPr>
            <a:normAutofit/>
          </a:bodyPr>
          <a:lstStyle/>
          <a:p>
            <a:fld id="{72AC53DF-4216-466D-99A7-94400E6C2A25}" type="slidenum">
              <a:rPr lang="en-US" smtClean="0"/>
              <a:pPr/>
              <a:t>40</a:t>
            </a:fld>
            <a:endParaRPr lang="en-US" dirty="0"/>
          </a:p>
        </p:txBody>
      </p:sp>
      <p:sp>
        <p:nvSpPr>
          <p:cNvPr id="2" name="Content Placeholder 1"/>
          <p:cNvSpPr>
            <a:spLocks noGrp="1"/>
          </p:cNvSpPr>
          <p:nvPr>
            <p:ph type="body" sz="quarter" idx="10"/>
          </p:nvPr>
        </p:nvSpPr>
        <p:spPr/>
        <p:txBody>
          <a:bodyPr>
            <a:normAutofit/>
          </a:bodyPr>
          <a:lstStyle/>
          <a:p>
            <a:r>
              <a:rPr lang="en-US" dirty="0" smtClean="0"/>
              <a:t>People Figure Things Out.</a:t>
            </a:r>
          </a:p>
          <a:p>
            <a:pPr lvl="1"/>
            <a:r>
              <a:rPr lang="en-US" dirty="0" smtClean="0"/>
              <a:t>expectations of inflation adjust to the new growth rate of money, and the real effects vanish.</a:t>
            </a:r>
          </a:p>
          <a:p>
            <a:pPr lvl="2"/>
            <a:r>
              <a:rPr lang="en-US" dirty="0" smtClean="0"/>
              <a:t>inflation rate rises to 4%, real growth rate returns to 3%, and the unemployment rate returns to 5%, the natural rate.</a:t>
            </a:r>
          </a:p>
          <a:p>
            <a:r>
              <a:rPr lang="en-US" dirty="0" smtClean="0"/>
              <a:t>Expectations-Augmented Phillips Curve</a:t>
            </a:r>
          </a:p>
          <a:p>
            <a:pPr marL="365760" lvl="1" indent="0">
              <a:buNone/>
            </a:pPr>
            <a:r>
              <a:rPr lang="en-US" dirty="0"/>
              <a:t>	</a:t>
            </a:r>
            <a:r>
              <a:rPr lang="en-US" dirty="0" smtClean="0"/>
              <a:t>	</a:t>
            </a:r>
            <a:r>
              <a:rPr lang="en-US" i="1" dirty="0" smtClean="0"/>
              <a:t>u</a:t>
            </a:r>
            <a:r>
              <a:rPr lang="en-US" baseline="-25000" dirty="0" smtClean="0"/>
              <a:t>t</a:t>
            </a:r>
            <a:r>
              <a:rPr lang="en-US" dirty="0" smtClean="0"/>
              <a:t> = </a:t>
            </a:r>
            <a:r>
              <a:rPr lang="en-US" i="1" dirty="0" smtClean="0"/>
              <a:t>u</a:t>
            </a:r>
            <a:r>
              <a:rPr lang="en-US" dirty="0" smtClean="0"/>
              <a:t>* </a:t>
            </a:r>
            <a:r>
              <a:rPr lang="en-US" dirty="0"/>
              <a:t>–</a:t>
            </a:r>
            <a:r>
              <a:rPr lang="en-US" dirty="0" smtClean="0"/>
              <a:t> </a:t>
            </a:r>
            <a:r>
              <a:rPr lang="en-US" dirty="0" smtClean="0">
                <a:latin typeface="Symbol" charset="2"/>
                <a:cs typeface="Symbol" charset="2"/>
              </a:rPr>
              <a:t>b</a:t>
            </a:r>
            <a:r>
              <a:rPr lang="en-US" dirty="0" smtClean="0"/>
              <a:t>(</a:t>
            </a:r>
            <a:r>
              <a:rPr lang="en-US" dirty="0" smtClean="0">
                <a:latin typeface="Symbol" charset="2"/>
                <a:cs typeface="Symbol" charset="2"/>
              </a:rPr>
              <a:t>p</a:t>
            </a:r>
            <a:r>
              <a:rPr lang="en-US" i="1" baseline="-25000" dirty="0" smtClean="0"/>
              <a:t>t</a:t>
            </a:r>
            <a:r>
              <a:rPr lang="en-US" dirty="0" smtClean="0"/>
              <a:t> – E</a:t>
            </a:r>
            <a:r>
              <a:rPr lang="en-US" dirty="0">
                <a:latin typeface="Symbol" charset="2"/>
                <a:cs typeface="Symbol" charset="2"/>
              </a:rPr>
              <a:t>p</a:t>
            </a:r>
            <a:r>
              <a:rPr lang="en-US" i="1" baseline="-25000" dirty="0" smtClean="0"/>
              <a:t>t</a:t>
            </a:r>
            <a:r>
              <a:rPr lang="en-US" dirty="0" smtClean="0"/>
              <a:t>), with </a:t>
            </a:r>
            <a:r>
              <a:rPr lang="en-US" dirty="0" smtClean="0">
                <a:latin typeface="Symbol" charset="2"/>
                <a:cs typeface="Symbol" charset="2"/>
              </a:rPr>
              <a:t>b</a:t>
            </a:r>
            <a:r>
              <a:rPr lang="en-US" dirty="0" smtClean="0"/>
              <a:t>&gt;0</a:t>
            </a:r>
            <a:endParaRPr lang="en-US" dirty="0"/>
          </a:p>
          <a:p>
            <a:pPr lvl="1"/>
            <a:r>
              <a:rPr lang="en-US" dirty="0" smtClean="0"/>
              <a:t>so the unemployment rate exceeds its natural rate if inflation is higher than expected.</a:t>
            </a:r>
          </a:p>
          <a:p>
            <a:pPr lvl="1"/>
            <a:r>
              <a:rPr lang="en-US" dirty="0" smtClean="0"/>
              <a:t>SR Phillips curve holds expectations fixed: </a:t>
            </a:r>
            <a:r>
              <a:rPr lang="en-US" i="1" dirty="0"/>
              <a:t>u</a:t>
            </a:r>
            <a:r>
              <a:rPr lang="en-US" baseline="-25000" dirty="0"/>
              <a:t>t</a:t>
            </a:r>
            <a:r>
              <a:rPr lang="en-US" dirty="0"/>
              <a:t> = </a:t>
            </a:r>
            <a:r>
              <a:rPr lang="en-US" i="1" dirty="0"/>
              <a:t>a</a:t>
            </a:r>
            <a:r>
              <a:rPr lang="en-US" dirty="0" smtClean="0"/>
              <a:t> </a:t>
            </a:r>
            <a:r>
              <a:rPr lang="en-US" dirty="0"/>
              <a:t>–</a:t>
            </a:r>
            <a:r>
              <a:rPr lang="en-US" dirty="0" smtClean="0"/>
              <a:t> </a:t>
            </a:r>
            <a:r>
              <a:rPr lang="en-US" dirty="0" smtClean="0">
                <a:latin typeface="Symbol" charset="2"/>
                <a:cs typeface="Symbol" charset="2"/>
              </a:rPr>
              <a:t>bp</a:t>
            </a:r>
            <a:r>
              <a:rPr lang="en-US" baseline="-25000" dirty="0" smtClean="0"/>
              <a:t>t</a:t>
            </a:r>
            <a:r>
              <a:rPr lang="en-US" dirty="0" smtClean="0"/>
              <a:t> </a:t>
            </a:r>
          </a:p>
          <a:p>
            <a:pPr lvl="2"/>
            <a:r>
              <a:rPr lang="en-US" dirty="0" smtClean="0"/>
              <a:t>changing expectations of inflation shifts the SR Phillips curve.</a:t>
            </a:r>
          </a:p>
          <a:p>
            <a:pPr lvl="1"/>
            <a:r>
              <a:rPr lang="en-US" dirty="0" smtClean="0"/>
              <a:t>along the LR Phillips curve, inflation is fully expected, so </a:t>
            </a:r>
            <a:r>
              <a:rPr lang="en-US" i="1" dirty="0"/>
              <a:t>u</a:t>
            </a:r>
            <a:r>
              <a:rPr lang="en-US" i="1" baseline="-25000" dirty="0"/>
              <a:t>t</a:t>
            </a:r>
            <a:r>
              <a:rPr lang="en-US" dirty="0"/>
              <a:t> = </a:t>
            </a:r>
            <a:r>
              <a:rPr lang="en-US" i="1" dirty="0"/>
              <a:t>u</a:t>
            </a:r>
            <a:r>
              <a:rPr lang="en-US" dirty="0" smtClean="0"/>
              <a:t>*.</a:t>
            </a:r>
            <a:endParaRPr lang="en-US" dirty="0"/>
          </a:p>
          <a:p>
            <a:endParaRPr lang="en-US" dirty="0"/>
          </a:p>
        </p:txBody>
      </p:sp>
      <p:sp>
        <p:nvSpPr>
          <p:cNvPr id="3" name="Title 2"/>
          <p:cNvSpPr>
            <a:spLocks noGrp="1"/>
          </p:cNvSpPr>
          <p:nvPr>
            <p:ph type="title"/>
          </p:nvPr>
        </p:nvSpPr>
        <p:spPr/>
        <p:txBody>
          <a:bodyPr>
            <a:normAutofit/>
          </a:bodyPr>
          <a:lstStyle/>
          <a:p>
            <a:r>
              <a:rPr lang="en-US" sz="3600" dirty="0" smtClean="0"/>
              <a:t>From SR Surprise to LR Understanding</a:t>
            </a:r>
            <a:endParaRPr lang="en-US" sz="3600" dirty="0"/>
          </a:p>
        </p:txBody>
      </p:sp>
    </p:spTree>
    <p:extLst>
      <p:ext uri="{BB962C8B-B14F-4D97-AF65-F5344CB8AC3E}">
        <p14:creationId xmlns:p14="http://schemas.microsoft.com/office/powerpoint/2010/main" val="620936920"/>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a:bodyPr>
          <a:lstStyle/>
          <a:p>
            <a:fld id="{72AC53DF-4216-466D-99A7-94400E6C2A25}" type="slidenum">
              <a:rPr lang="en-US" smtClean="0"/>
              <a:pPr/>
              <a:t>41</a:t>
            </a:fld>
            <a:endParaRPr lang="en-US" dirty="0"/>
          </a:p>
        </p:txBody>
      </p:sp>
      <p:sp>
        <p:nvSpPr>
          <p:cNvPr id="3" name="Text Placeholder 2"/>
          <p:cNvSpPr>
            <a:spLocks noGrp="1"/>
          </p:cNvSpPr>
          <p:nvPr>
            <p:ph type="body" sz="quarter" idx="13"/>
          </p:nvPr>
        </p:nvSpPr>
        <p:spPr/>
        <p:txBody>
          <a:bodyPr>
            <a:normAutofit/>
          </a:bodyPr>
          <a:lstStyle/>
          <a:p>
            <a:pPr>
              <a:lnSpc>
                <a:spcPct val="100000"/>
              </a:lnSpc>
            </a:pPr>
            <a:r>
              <a:rPr lang="en-US" sz="1600" dirty="0"/>
              <a:t>If the change in monetary policy </a:t>
            </a:r>
            <a:r>
              <a:rPr lang="en-US" sz="1600" dirty="0" smtClean="0"/>
              <a:t>isn’t </a:t>
            </a:r>
            <a:r>
              <a:rPr lang="en-US" sz="1600" dirty="0"/>
              <a:t>anticipated, the aggregate equilibrium slides up the short-run aggregate supply curve </a:t>
            </a:r>
            <a:r>
              <a:rPr lang="en-US" sz="1600" i="1" dirty="0"/>
              <a:t>AS</a:t>
            </a:r>
            <a:r>
              <a:rPr lang="en-US" sz="1600" i="1" baseline="-25000" dirty="0"/>
              <a:t>SR</a:t>
            </a:r>
            <a:r>
              <a:rPr lang="en-US" sz="1600" dirty="0"/>
              <a:t> to b, and real growth rises to 4%. In </a:t>
            </a:r>
            <a:r>
              <a:rPr lang="en-US" sz="1600" dirty="0" smtClean="0"/>
              <a:t>the right panel, </a:t>
            </a:r>
            <a:r>
              <a:rPr lang="en-US" sz="1600" dirty="0"/>
              <a:t>unemployment slips to 4% (at B) as a cyclical reduction in unemployment along a short-run Phillips curve. As expectations of inflation </a:t>
            </a:r>
            <a:r>
              <a:rPr lang="en-US" sz="1600" dirty="0" smtClean="0"/>
              <a:t>E</a:t>
            </a:r>
            <a:r>
              <a:rPr lang="en-US" sz="1600" dirty="0" smtClean="0">
                <a:sym typeface="Symbol"/>
              </a:rPr>
              <a:t></a:t>
            </a:r>
            <a:r>
              <a:rPr lang="en-US" sz="1600" dirty="0" smtClean="0"/>
              <a:t> </a:t>
            </a:r>
            <a:r>
              <a:rPr lang="en-US" sz="1600" dirty="0"/>
              <a:t>increase from 2% to 4%, the short-run Phillips curve shifts up, and the unemployment rate returns to 5% at C. In </a:t>
            </a:r>
            <a:r>
              <a:rPr lang="en-US" sz="1600" dirty="0" smtClean="0"/>
              <a:t>the left panel, </a:t>
            </a:r>
            <a:r>
              <a:rPr lang="en-US" sz="1600" dirty="0"/>
              <a:t>real growth returns to 3% as the aggregate equilibrium climbs from b to c</a:t>
            </a:r>
            <a:r>
              <a:rPr lang="en-US" sz="1600" dirty="0" smtClean="0"/>
              <a:t>.</a:t>
            </a:r>
            <a:endParaRPr lang="en-US" sz="1600" dirty="0"/>
          </a:p>
        </p:txBody>
      </p:sp>
      <p:sp>
        <p:nvSpPr>
          <p:cNvPr id="10" name="Footer Placeholder 9"/>
          <p:cNvSpPr>
            <a:spLocks noGrp="1"/>
          </p:cNvSpPr>
          <p:nvPr>
            <p:ph type="ftr" sz="quarter" idx="3"/>
          </p:nvPr>
        </p:nvSpPr>
        <p:spPr/>
        <p:txBody>
          <a:bodyPr/>
          <a:lstStyle/>
          <a:p>
            <a:r>
              <a:rPr lang="en-US" smtClean="0"/>
              <a:t>© 2019 Oxford University Press</a:t>
            </a:r>
            <a:endParaRPr lang="en-US" dirty="0"/>
          </a:p>
        </p:txBody>
      </p:sp>
      <p:sp>
        <p:nvSpPr>
          <p:cNvPr id="9" name="Date Placeholder 8"/>
          <p:cNvSpPr>
            <a:spLocks noGrp="1"/>
          </p:cNvSpPr>
          <p:nvPr>
            <p:ph type="dt" sz="half" idx="2"/>
          </p:nvPr>
        </p:nvSpPr>
        <p:spPr/>
        <p:txBody>
          <a:bodyPr/>
          <a:lstStyle/>
          <a:p>
            <a:r>
              <a:rPr lang="en-US" smtClean="0"/>
              <a:t>Labor Economics: Principles in Practice, 2/e</a:t>
            </a:r>
            <a:endParaRPr lang="en-US" dirty="0"/>
          </a:p>
        </p:txBody>
      </p:sp>
      <p:sp>
        <p:nvSpPr>
          <p:cNvPr id="7" name="Title 6"/>
          <p:cNvSpPr>
            <a:spLocks noGrp="1"/>
          </p:cNvSpPr>
          <p:nvPr>
            <p:ph type="title"/>
          </p:nvPr>
        </p:nvSpPr>
        <p:spPr/>
        <p:txBody>
          <a:bodyPr>
            <a:noAutofit/>
          </a:bodyPr>
          <a:lstStyle/>
          <a:p>
            <a:r>
              <a:rPr lang="en-US" sz="3200" dirty="0" smtClean="0"/>
              <a:t>Inflation Surprises and the SR Phillips Curve</a:t>
            </a:r>
            <a:endParaRPr lang="en-US" sz="3200" dirty="0"/>
          </a:p>
        </p:txBody>
      </p:sp>
      <p:pic>
        <p:nvPicPr>
          <p:cNvPr id="6" name="Picture Placeholder 5" descr="Figure-12-14a.pdf"/>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a:stretch/>
        </p:blipFill>
        <p:spPr/>
      </p:pic>
      <p:pic>
        <p:nvPicPr>
          <p:cNvPr id="8" name="Picture Placeholder 7" descr="Figure-12-14b.pdf"/>
          <p:cNvPicPr>
            <a:picLocks noGrp="1" noChangeAspect="1"/>
          </p:cNvPicPr>
          <p:nvPr>
            <p:ph type="pic" sz="quarter" idx="15"/>
          </p:nvPr>
        </p:nvPicPr>
        <p:blipFill rotWithShape="1">
          <a:blip r:embed="rId3">
            <a:extLst>
              <a:ext uri="{28A0092B-C50C-407E-A947-70E740481C1C}">
                <a14:useLocalDpi xmlns:a14="http://schemas.microsoft.com/office/drawing/2010/main" val="0"/>
              </a:ext>
            </a:extLst>
          </a:blip>
          <a:srcRect/>
          <a:stretch/>
        </p:blipFill>
        <p:spPr/>
      </p:pic>
    </p:spTree>
    <p:extLst>
      <p:ext uri="{BB962C8B-B14F-4D97-AF65-F5344CB8AC3E}">
        <p14:creationId xmlns:p14="http://schemas.microsoft.com/office/powerpoint/2010/main" val="1058171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Labor Economics: Principles in Practice, 2/e</a:t>
            </a:r>
            <a:endParaRPr lang="en-US" dirty="0"/>
          </a:p>
        </p:txBody>
      </p:sp>
      <p:sp>
        <p:nvSpPr>
          <p:cNvPr id="6" name="Footer Placeholder 5"/>
          <p:cNvSpPr>
            <a:spLocks noGrp="1"/>
          </p:cNvSpPr>
          <p:nvPr>
            <p:ph type="ftr" sz="quarter" idx="3"/>
          </p:nvPr>
        </p:nvSpPr>
        <p:spPr/>
        <p:txBody>
          <a:bodyPr/>
          <a:lstStyle/>
          <a:p>
            <a:r>
              <a:rPr lang="en-US" smtClean="0"/>
              <a:t>© 2019 Oxford University Press</a:t>
            </a:r>
            <a:endParaRPr lang="en-US" dirty="0"/>
          </a:p>
        </p:txBody>
      </p:sp>
      <p:sp>
        <p:nvSpPr>
          <p:cNvPr id="5" name="Slide Number Placeholder 4"/>
          <p:cNvSpPr>
            <a:spLocks noGrp="1"/>
          </p:cNvSpPr>
          <p:nvPr>
            <p:ph type="sldNum" sz="quarter" idx="4"/>
          </p:nvPr>
        </p:nvSpPr>
        <p:spPr/>
        <p:txBody>
          <a:bodyPr>
            <a:normAutofit/>
          </a:bodyPr>
          <a:lstStyle/>
          <a:p>
            <a:fld id="{72AC53DF-4216-466D-99A7-94400E6C2A25}" type="slidenum">
              <a:rPr lang="en-US" smtClean="0"/>
              <a:pPr/>
              <a:t>42</a:t>
            </a:fld>
            <a:endParaRPr lang="en-US" dirty="0"/>
          </a:p>
        </p:txBody>
      </p:sp>
      <p:sp>
        <p:nvSpPr>
          <p:cNvPr id="2" name="Content Placeholder 1"/>
          <p:cNvSpPr>
            <a:spLocks noGrp="1"/>
          </p:cNvSpPr>
          <p:nvPr>
            <p:ph type="body" sz="quarter" idx="10"/>
          </p:nvPr>
        </p:nvSpPr>
        <p:spPr/>
        <p:txBody>
          <a:bodyPr>
            <a:normAutofit fontScale="92500" lnSpcReduction="20000"/>
          </a:bodyPr>
          <a:lstStyle/>
          <a:p>
            <a:r>
              <a:rPr lang="en-US" dirty="0"/>
              <a:t>Other Factors </a:t>
            </a:r>
            <a:r>
              <a:rPr lang="en-US" dirty="0" smtClean="0"/>
              <a:t>Shift </a:t>
            </a:r>
            <a:r>
              <a:rPr lang="en-US" dirty="0"/>
              <a:t>Aggregate </a:t>
            </a:r>
            <a:r>
              <a:rPr lang="en-US" dirty="0" smtClean="0"/>
              <a:t>Demand.</a:t>
            </a:r>
            <a:endParaRPr lang="en-US" dirty="0"/>
          </a:p>
          <a:p>
            <a:pPr lvl="1"/>
            <a:r>
              <a:rPr lang="en-US" dirty="0"/>
              <a:t>fear of financial </a:t>
            </a:r>
            <a:r>
              <a:rPr lang="en-US" dirty="0" smtClean="0"/>
              <a:t>panic increases </a:t>
            </a:r>
            <a:r>
              <a:rPr lang="en-US" dirty="0" smtClean="0">
                <a:latin typeface="Symbol" charset="2"/>
                <a:cs typeface="Symbol" charset="2"/>
              </a:rPr>
              <a:t>a</a:t>
            </a:r>
            <a:r>
              <a:rPr lang="en-US" dirty="0" smtClean="0"/>
              <a:t>.</a:t>
            </a:r>
          </a:p>
          <a:p>
            <a:pPr lvl="2"/>
            <a:r>
              <a:rPr lang="en-US" dirty="0" smtClean="0"/>
              <a:t>people hold </a:t>
            </a:r>
            <a:r>
              <a:rPr lang="en-US" dirty="0"/>
              <a:t>more </a:t>
            </a:r>
            <a:r>
              <a:rPr lang="en-US" dirty="0" smtClean="0"/>
              <a:t>money, which reduces aggregate demand.</a:t>
            </a:r>
            <a:endParaRPr lang="en-US" dirty="0"/>
          </a:p>
          <a:p>
            <a:pPr lvl="1"/>
            <a:r>
              <a:rPr lang="en-US" dirty="0" smtClean="0"/>
              <a:t>government spending and tax policy also influence aggregate demand.</a:t>
            </a:r>
            <a:endParaRPr lang="en-US" dirty="0"/>
          </a:p>
          <a:p>
            <a:r>
              <a:rPr lang="en-US" dirty="0" smtClean="0"/>
              <a:t>Wage and Price Rigidities</a:t>
            </a:r>
          </a:p>
          <a:p>
            <a:pPr lvl="1"/>
            <a:r>
              <a:rPr lang="en-US" dirty="0" smtClean="0"/>
              <a:t>monetary growth rate falls by 2%, and it’s no surprise.</a:t>
            </a:r>
          </a:p>
          <a:p>
            <a:pPr lvl="1"/>
            <a:r>
              <a:rPr lang="en-US" dirty="0" smtClean="0"/>
              <a:t>wages and prices move sluggishly, real output falls, and unemployment rises.</a:t>
            </a:r>
          </a:p>
          <a:p>
            <a:pPr lvl="2"/>
            <a:r>
              <a:rPr lang="en-US" dirty="0"/>
              <a:t>rather than cut </a:t>
            </a:r>
            <a:r>
              <a:rPr lang="en-US" dirty="0" smtClean="0"/>
              <a:t>prices enough, </a:t>
            </a:r>
            <a:r>
              <a:rPr lang="en-US" dirty="0"/>
              <a:t>firms lose sales.</a:t>
            </a:r>
          </a:p>
          <a:p>
            <a:pPr lvl="2"/>
            <a:r>
              <a:rPr lang="en-US" dirty="0" smtClean="0"/>
              <a:t>rather than cut wages enough, firms shed workers.</a:t>
            </a:r>
          </a:p>
          <a:p>
            <a:pPr lvl="1"/>
            <a:r>
              <a:rPr lang="en-US" dirty="0" smtClean="0"/>
              <a:t>aggregate equilibrium slides down the short-run aggregate supply curve and up a short-run Phillips curve.</a:t>
            </a:r>
          </a:p>
          <a:p>
            <a:r>
              <a:rPr lang="en-US" dirty="0" smtClean="0"/>
              <a:t>Fluctuations in Aggregate Supply</a:t>
            </a:r>
          </a:p>
          <a:p>
            <a:pPr lvl="1"/>
            <a:r>
              <a:rPr lang="en-US" dirty="0" smtClean="0"/>
              <a:t>negative aggregate supply shock reduces real growth and increases inflation.</a:t>
            </a:r>
          </a:p>
          <a:p>
            <a:pPr lvl="1"/>
            <a:r>
              <a:rPr lang="en-US" dirty="0" smtClean="0"/>
              <a:t>this affects productivity growth, wage growth, and the employment rate.</a:t>
            </a:r>
          </a:p>
          <a:p>
            <a:pPr lvl="2"/>
            <a:r>
              <a:rPr lang="en-US" dirty="0" smtClean="0"/>
              <a:t>is there an obvious effect on the unemployment rate?</a:t>
            </a:r>
            <a:endParaRPr lang="en-US" dirty="0"/>
          </a:p>
        </p:txBody>
      </p:sp>
      <p:sp>
        <p:nvSpPr>
          <p:cNvPr id="3" name="Title 2"/>
          <p:cNvSpPr>
            <a:spLocks noGrp="1"/>
          </p:cNvSpPr>
          <p:nvPr>
            <p:ph type="title"/>
          </p:nvPr>
        </p:nvSpPr>
        <p:spPr/>
        <p:txBody>
          <a:bodyPr/>
          <a:lstStyle/>
          <a:p>
            <a:r>
              <a:rPr lang="en-US" dirty="0" smtClean="0"/>
              <a:t>Extensions</a:t>
            </a:r>
            <a:endParaRPr lang="en-US" dirty="0"/>
          </a:p>
        </p:txBody>
      </p:sp>
    </p:spTree>
    <p:extLst>
      <p:ext uri="{BB962C8B-B14F-4D97-AF65-F5344CB8AC3E}">
        <p14:creationId xmlns:p14="http://schemas.microsoft.com/office/powerpoint/2010/main" val="337896374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Labor Economics: Principles in Practice, 2/e</a:t>
            </a:r>
            <a:endParaRPr lang="en-US" i="0" dirty="0"/>
          </a:p>
        </p:txBody>
      </p:sp>
      <p:sp>
        <p:nvSpPr>
          <p:cNvPr id="3" name="Footer Placeholder 2"/>
          <p:cNvSpPr>
            <a:spLocks noGrp="1"/>
          </p:cNvSpPr>
          <p:nvPr>
            <p:ph type="ftr" sz="quarter" idx="3"/>
          </p:nvPr>
        </p:nvSpPr>
        <p:spPr/>
        <p:txBody>
          <a:bodyPr/>
          <a:lstStyle/>
          <a:p>
            <a:r>
              <a:rPr lang="en-US" smtClean="0"/>
              <a:t>© 2019 Oxford University Press</a:t>
            </a:r>
            <a:endParaRPr lang="en-US" dirty="0"/>
          </a:p>
        </p:txBody>
      </p:sp>
      <p:sp>
        <p:nvSpPr>
          <p:cNvPr id="4" name="Slide Number Placeholder 3"/>
          <p:cNvSpPr>
            <a:spLocks noGrp="1"/>
          </p:cNvSpPr>
          <p:nvPr>
            <p:ph type="sldNum" sz="quarter" idx="4"/>
          </p:nvPr>
        </p:nvSpPr>
        <p:spPr/>
        <p:txBody>
          <a:bodyPr/>
          <a:lstStyle/>
          <a:p>
            <a:fld id="{72AC53DF-4216-466D-99A7-94400E6C2A25}" type="slidenum">
              <a:rPr lang="en-US" smtClean="0">
                <a:solidFill>
                  <a:schemeClr val="tx2"/>
                </a:solidFill>
              </a:rPr>
              <a:pPr/>
              <a:t>43</a:t>
            </a:fld>
            <a:endParaRPr lang="en-US" dirty="0"/>
          </a:p>
        </p:txBody>
      </p:sp>
      <p:sp>
        <p:nvSpPr>
          <p:cNvPr id="5" name="Text Placeholder 4"/>
          <p:cNvSpPr>
            <a:spLocks noGrp="1"/>
          </p:cNvSpPr>
          <p:nvPr>
            <p:ph type="body" sz="quarter" idx="10"/>
          </p:nvPr>
        </p:nvSpPr>
        <p:spPr/>
        <p:txBody>
          <a:bodyPr>
            <a:normAutofit fontScale="85000" lnSpcReduction="10000"/>
          </a:bodyPr>
          <a:lstStyle/>
          <a:p>
            <a:r>
              <a:rPr lang="en-US" dirty="0" err="1"/>
              <a:t>Beveridge</a:t>
            </a:r>
            <a:r>
              <a:rPr lang="en-US" dirty="0"/>
              <a:t> </a:t>
            </a:r>
            <a:r>
              <a:rPr lang="en-US" dirty="0" smtClean="0"/>
              <a:t>Curve</a:t>
            </a:r>
          </a:p>
          <a:p>
            <a:pPr lvl="1"/>
            <a:r>
              <a:rPr lang="en-US" dirty="0" smtClean="0"/>
              <a:t>is </a:t>
            </a:r>
            <a:r>
              <a:rPr lang="en-US" dirty="0"/>
              <a:t>the inverse relationship between the job vacancy rate </a:t>
            </a:r>
            <a:r>
              <a:rPr lang="en-US" i="1" dirty="0"/>
              <a:t>v </a:t>
            </a:r>
            <a:r>
              <a:rPr lang="en-US" dirty="0"/>
              <a:t>and the </a:t>
            </a:r>
            <a:r>
              <a:rPr lang="en-US" dirty="0" smtClean="0"/>
              <a:t>unemployment </a:t>
            </a:r>
            <a:r>
              <a:rPr lang="en-US" dirty="0"/>
              <a:t>rate </a:t>
            </a:r>
            <a:r>
              <a:rPr lang="en-US" i="1" dirty="0" smtClean="0"/>
              <a:t>u</a:t>
            </a:r>
            <a:r>
              <a:rPr lang="en-US" dirty="0" smtClean="0"/>
              <a:t>.</a:t>
            </a:r>
            <a:endParaRPr lang="en-US" dirty="0"/>
          </a:p>
          <a:p>
            <a:pPr lvl="1"/>
            <a:r>
              <a:rPr lang="en-US" dirty="0" smtClean="0"/>
              <a:t>e.g</a:t>
            </a:r>
            <a:r>
              <a:rPr lang="en-US" dirty="0"/>
              <a:t>., if firms start hiring, job vacancies rise, and unemployment falls. </a:t>
            </a:r>
          </a:p>
          <a:p>
            <a:r>
              <a:rPr lang="en-US" sz="2800" dirty="0"/>
              <a:t>Search and Matching </a:t>
            </a:r>
            <a:r>
              <a:rPr lang="en-US" sz="2800" dirty="0" smtClean="0"/>
              <a:t>Efficiency</a:t>
            </a:r>
            <a:endParaRPr lang="en-US" sz="2800" dirty="0"/>
          </a:p>
          <a:p>
            <a:pPr lvl="1"/>
            <a:r>
              <a:rPr lang="en-US" dirty="0" err="1" smtClean="0"/>
              <a:t>Beveridge</a:t>
            </a:r>
            <a:r>
              <a:rPr lang="en-US" dirty="0" smtClean="0"/>
              <a:t> </a:t>
            </a:r>
            <a:r>
              <a:rPr lang="en-US" dirty="0"/>
              <a:t>curve close to the origin reveals that search is </a:t>
            </a:r>
            <a:r>
              <a:rPr lang="en-US" dirty="0" smtClean="0"/>
              <a:t>efficient.</a:t>
            </a:r>
          </a:p>
          <a:p>
            <a:pPr lvl="2"/>
            <a:r>
              <a:rPr lang="en-US" dirty="0" smtClean="0"/>
              <a:t>finding </a:t>
            </a:r>
            <a:r>
              <a:rPr lang="en-US" dirty="0"/>
              <a:t>the right worker to fill a job doesn’t take long, and finding the right job doesn’t take a worker long </a:t>
            </a:r>
            <a:r>
              <a:rPr lang="en-US" dirty="0" smtClean="0"/>
              <a:t>either.</a:t>
            </a:r>
          </a:p>
          <a:p>
            <a:pPr lvl="2"/>
            <a:r>
              <a:rPr lang="en-US" sz="1800" dirty="0" smtClean="0"/>
              <a:t>so </a:t>
            </a:r>
            <a:r>
              <a:rPr lang="en-US" sz="1800" dirty="0"/>
              <a:t>the vacancy rate and the unemployment rate are both </a:t>
            </a:r>
            <a:r>
              <a:rPr lang="en-US" sz="1800" dirty="0" smtClean="0"/>
              <a:t>low.</a:t>
            </a:r>
            <a:endParaRPr lang="en-US" dirty="0"/>
          </a:p>
          <a:p>
            <a:pPr lvl="1"/>
            <a:r>
              <a:rPr lang="en-US" dirty="0" smtClean="0"/>
              <a:t>how </a:t>
            </a:r>
            <a:r>
              <a:rPr lang="en-US" dirty="0"/>
              <a:t>do generous unemployment benefits affect the </a:t>
            </a:r>
            <a:r>
              <a:rPr lang="en-US" dirty="0" err="1"/>
              <a:t>Beveridge</a:t>
            </a:r>
            <a:r>
              <a:rPr lang="en-US" dirty="0"/>
              <a:t> curve</a:t>
            </a:r>
            <a:r>
              <a:rPr lang="en-US" dirty="0" smtClean="0"/>
              <a:t>?</a:t>
            </a:r>
          </a:p>
          <a:p>
            <a:r>
              <a:rPr lang="en-US" dirty="0" err="1" smtClean="0"/>
              <a:t>Beveridge</a:t>
            </a:r>
            <a:r>
              <a:rPr lang="en-US" dirty="0" smtClean="0"/>
              <a:t> </a:t>
            </a:r>
            <a:r>
              <a:rPr lang="en-US" dirty="0"/>
              <a:t>Curves in the Great </a:t>
            </a:r>
            <a:r>
              <a:rPr lang="en-US" dirty="0" smtClean="0"/>
              <a:t>Recession</a:t>
            </a:r>
          </a:p>
          <a:p>
            <a:pPr lvl="1"/>
            <a:r>
              <a:rPr lang="en-US" dirty="0" smtClean="0"/>
              <a:t>regression </a:t>
            </a:r>
            <a:r>
              <a:rPr lang="en-US" dirty="0"/>
              <a:t>of </a:t>
            </a:r>
            <a:r>
              <a:rPr lang="en-US" i="1" dirty="0"/>
              <a:t>v </a:t>
            </a:r>
            <a:r>
              <a:rPr lang="en-US" dirty="0"/>
              <a:t>on </a:t>
            </a:r>
            <a:r>
              <a:rPr lang="en-US" i="1" dirty="0"/>
              <a:t>u </a:t>
            </a:r>
            <a:r>
              <a:rPr lang="en-US" dirty="0"/>
              <a:t>(in logs) fits a stable </a:t>
            </a:r>
            <a:r>
              <a:rPr lang="en-US" dirty="0" err="1"/>
              <a:t>Beveridge</a:t>
            </a:r>
            <a:r>
              <a:rPr lang="en-US" dirty="0"/>
              <a:t> curve from 2000 to 2007</a:t>
            </a:r>
            <a:r>
              <a:rPr lang="en-US" dirty="0" smtClean="0"/>
              <a:t>.</a:t>
            </a:r>
            <a:endParaRPr lang="en-US" dirty="0"/>
          </a:p>
          <a:p>
            <a:pPr lvl="1"/>
            <a:r>
              <a:rPr lang="en-US" dirty="0" smtClean="0"/>
              <a:t>for the first year of the Great Recession (</a:t>
            </a:r>
            <a:r>
              <a:rPr lang="en-US" dirty="0"/>
              <a:t>2008)</a:t>
            </a:r>
            <a:r>
              <a:rPr lang="en-US" dirty="0" smtClean="0"/>
              <a:t>, </a:t>
            </a:r>
            <a:r>
              <a:rPr lang="en-US" sz="2800" dirty="0" smtClean="0"/>
              <a:t>(</a:t>
            </a:r>
            <a:r>
              <a:rPr lang="en-US" i="1" dirty="0" err="1"/>
              <a:t>v</a:t>
            </a:r>
            <a:r>
              <a:rPr lang="en-US" sz="2800" dirty="0" err="1"/>
              <a:t>,</a:t>
            </a:r>
            <a:r>
              <a:rPr lang="en-US" i="1" dirty="0" err="1"/>
              <a:t>u</a:t>
            </a:r>
            <a:r>
              <a:rPr lang="en-US" sz="2800" dirty="0" smtClean="0"/>
              <a:t>) </a:t>
            </a:r>
            <a:r>
              <a:rPr lang="en-US" dirty="0" smtClean="0"/>
              <a:t>pairs slide down that </a:t>
            </a:r>
            <a:r>
              <a:rPr lang="en-US" dirty="0" err="1" smtClean="0"/>
              <a:t>Beveridge</a:t>
            </a:r>
            <a:r>
              <a:rPr lang="en-US" dirty="0" smtClean="0"/>
              <a:t> </a:t>
            </a:r>
            <a:r>
              <a:rPr lang="en-US" dirty="0"/>
              <a:t>curve, but the curve begins to shift out in early 2009</a:t>
            </a:r>
            <a:r>
              <a:rPr lang="en-US" dirty="0" smtClean="0"/>
              <a:t>.</a:t>
            </a:r>
            <a:endParaRPr lang="en-US" dirty="0"/>
          </a:p>
          <a:p>
            <a:pPr lvl="1"/>
            <a:r>
              <a:rPr lang="en-US" dirty="0" smtClean="0"/>
              <a:t>since </a:t>
            </a:r>
            <a:r>
              <a:rPr lang="en-US" dirty="0"/>
              <a:t>early 2010, the vacancy rate has been rising as the unemployment </a:t>
            </a:r>
            <a:r>
              <a:rPr lang="en-US" dirty="0" smtClean="0"/>
              <a:t>rate </a:t>
            </a:r>
            <a:r>
              <a:rPr lang="en-US" dirty="0"/>
              <a:t>falls along a higher </a:t>
            </a:r>
            <a:r>
              <a:rPr lang="en-US" dirty="0" err="1"/>
              <a:t>Beveridge</a:t>
            </a:r>
            <a:r>
              <a:rPr lang="en-US" dirty="0"/>
              <a:t> </a:t>
            </a:r>
            <a:r>
              <a:rPr lang="en-US" dirty="0" smtClean="0"/>
              <a:t>curve.</a:t>
            </a:r>
            <a:endParaRPr lang="en-US" dirty="0"/>
          </a:p>
          <a:p>
            <a:pPr lvl="1"/>
            <a:r>
              <a:rPr lang="en-US" dirty="0" smtClean="0"/>
              <a:t>has search and matching become less efficient since the Great Recession?</a:t>
            </a:r>
            <a:endParaRPr lang="en-US" dirty="0"/>
          </a:p>
        </p:txBody>
      </p:sp>
      <p:sp>
        <p:nvSpPr>
          <p:cNvPr id="6" name="Title 5"/>
          <p:cNvSpPr>
            <a:spLocks noGrp="1"/>
          </p:cNvSpPr>
          <p:nvPr>
            <p:ph type="title"/>
          </p:nvPr>
        </p:nvSpPr>
        <p:spPr/>
        <p:txBody>
          <a:bodyPr/>
          <a:lstStyle/>
          <a:p>
            <a:r>
              <a:rPr lang="en-US" dirty="0" smtClean="0"/>
              <a:t>Job Vacancies and Unemployment</a:t>
            </a:r>
            <a:endParaRPr lang="en-US" dirty="0"/>
          </a:p>
        </p:txBody>
      </p:sp>
    </p:spTree>
    <p:extLst>
      <p:ext uri="{BB962C8B-B14F-4D97-AF65-F5344CB8AC3E}">
        <p14:creationId xmlns:p14="http://schemas.microsoft.com/office/powerpoint/2010/main" val="23821059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smtClean="0"/>
              <a:t>Beveridge</a:t>
            </a:r>
            <a:r>
              <a:rPr lang="en-US" dirty="0" smtClean="0"/>
              <a:t> Curves, 2000-2017</a:t>
            </a:r>
            <a:endParaRPr lang="en-US" dirty="0"/>
          </a:p>
        </p:txBody>
      </p:sp>
      <p:sp>
        <p:nvSpPr>
          <p:cNvPr id="4" name="Slide Number Placeholder 3"/>
          <p:cNvSpPr>
            <a:spLocks noGrp="1"/>
          </p:cNvSpPr>
          <p:nvPr>
            <p:ph type="sldNum" sz="quarter" idx="12"/>
          </p:nvPr>
        </p:nvSpPr>
        <p:spPr/>
        <p:txBody>
          <a:bodyPr/>
          <a:lstStyle/>
          <a:p>
            <a:fld id="{72AC53DF-4216-466D-99A7-94400E6C2A25}" type="slidenum">
              <a:rPr lang="en-US" smtClean="0">
                <a:solidFill>
                  <a:schemeClr val="tx2"/>
                </a:solidFill>
              </a:rPr>
              <a:pPr/>
              <a:t>44</a:t>
            </a:fld>
            <a:endParaRPr lang="en-US" dirty="0"/>
          </a:p>
        </p:txBody>
      </p:sp>
      <p:sp>
        <p:nvSpPr>
          <p:cNvPr id="8" name="Text Placeholder 7"/>
          <p:cNvSpPr>
            <a:spLocks noGrp="1"/>
          </p:cNvSpPr>
          <p:nvPr>
            <p:ph type="body" sz="quarter" idx="13"/>
          </p:nvPr>
        </p:nvSpPr>
        <p:spPr/>
        <p:txBody>
          <a:bodyPr>
            <a:noAutofit/>
          </a:bodyPr>
          <a:lstStyle/>
          <a:p>
            <a:r>
              <a:rPr lang="en-US" sz="1340" dirty="0"/>
              <a:t>The monthly data from 2000 to 2007 display a stable inverse relationship between the unemployment and job vacancy rates. The thin blue curve shows fitted values from a regression (in logs) over these years. </a:t>
            </a:r>
          </a:p>
          <a:p>
            <a:r>
              <a:rPr lang="en-US" sz="1340" dirty="0"/>
              <a:t>The </a:t>
            </a:r>
            <a:r>
              <a:rPr lang="en-US" sz="1340" dirty="0" err="1"/>
              <a:t>macroeconomy</a:t>
            </a:r>
            <a:r>
              <a:rPr lang="en-US" sz="1340" dirty="0"/>
              <a:t> declined from its peak in December 2007. The red connected dots display how vacancies fell as unemployment rose over the next two years. For the first year (2008), the relationship followed the standard pattern. But the </a:t>
            </a:r>
            <a:r>
              <a:rPr lang="en-US" sz="1340" dirty="0" err="1"/>
              <a:t>Beveridge</a:t>
            </a:r>
            <a:r>
              <a:rPr lang="en-US" sz="1340" dirty="0"/>
              <a:t> curve began shifting out early in 2009. Since early 2010, the vacancy rate has been rising as the unemployment rate falls along a higher </a:t>
            </a:r>
            <a:r>
              <a:rPr lang="en-US" sz="1340" dirty="0" err="1"/>
              <a:t>Beveridge</a:t>
            </a:r>
            <a:r>
              <a:rPr lang="en-US" sz="1340" dirty="0"/>
              <a:t> curve</a:t>
            </a:r>
            <a:r>
              <a:rPr lang="en-US" sz="1340" dirty="0" smtClean="0"/>
              <a:t>.</a:t>
            </a:r>
            <a:endParaRPr lang="en-US" sz="1340" dirty="0"/>
          </a:p>
        </p:txBody>
      </p:sp>
      <p:sp>
        <p:nvSpPr>
          <p:cNvPr id="3" name="Footer Placeholder 2"/>
          <p:cNvSpPr>
            <a:spLocks noGrp="1"/>
          </p:cNvSpPr>
          <p:nvPr>
            <p:ph type="ftr" sz="quarter" idx="3"/>
          </p:nvPr>
        </p:nvSpPr>
        <p:spPr/>
        <p:txBody>
          <a:bodyPr/>
          <a:lstStyle/>
          <a:p>
            <a:r>
              <a:rPr lang="en-US" smtClean="0"/>
              <a:t>© 2019 Oxford University Press</a:t>
            </a:r>
            <a:endParaRPr lang="en-US" dirty="0"/>
          </a:p>
        </p:txBody>
      </p:sp>
      <p:sp>
        <p:nvSpPr>
          <p:cNvPr id="2" name="Date Placeholder 1"/>
          <p:cNvSpPr>
            <a:spLocks noGrp="1"/>
          </p:cNvSpPr>
          <p:nvPr>
            <p:ph type="dt" sz="half" idx="2"/>
          </p:nvPr>
        </p:nvSpPr>
        <p:spPr/>
        <p:txBody>
          <a:bodyPr/>
          <a:lstStyle/>
          <a:p>
            <a:r>
              <a:rPr lang="en-US" smtClean="0"/>
              <a:t>Labor Economics: Principles in Practice, 2/e</a:t>
            </a:r>
            <a:endParaRPr lang="en-US" i="0" dirty="0"/>
          </a:p>
        </p:txBody>
      </p:sp>
      <p:pic>
        <p:nvPicPr>
          <p:cNvPr id="10" name="Picture Placeholder 9" descr="Figure-12-15a.pdf"/>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a:stretch/>
        </p:blipFill>
        <p:spPr/>
      </p:pic>
    </p:spTree>
    <p:extLst>
      <p:ext uri="{BB962C8B-B14F-4D97-AF65-F5344CB8AC3E}">
        <p14:creationId xmlns:p14="http://schemas.microsoft.com/office/powerpoint/2010/main" val="38673392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900" dirty="0"/>
              <a:t>Has Search and Matching Become Less Efficient? </a:t>
            </a:r>
            <a:endParaRPr lang="en-US" sz="2900" dirty="0">
              <a:effectLst/>
            </a:endParaRPr>
          </a:p>
        </p:txBody>
      </p:sp>
      <p:sp>
        <p:nvSpPr>
          <p:cNvPr id="4" name="Slide Number Placeholder 3"/>
          <p:cNvSpPr>
            <a:spLocks noGrp="1"/>
          </p:cNvSpPr>
          <p:nvPr>
            <p:ph type="sldNum" sz="quarter" idx="12"/>
          </p:nvPr>
        </p:nvSpPr>
        <p:spPr/>
        <p:txBody>
          <a:bodyPr/>
          <a:lstStyle/>
          <a:p>
            <a:fld id="{72AC53DF-4216-466D-99A7-94400E6C2A25}" type="slidenum">
              <a:rPr lang="en-US" smtClean="0">
                <a:solidFill>
                  <a:schemeClr val="tx2"/>
                </a:solidFill>
              </a:rPr>
              <a:pPr/>
              <a:t>45</a:t>
            </a:fld>
            <a:endParaRPr lang="en-US" dirty="0"/>
          </a:p>
        </p:txBody>
      </p:sp>
      <p:sp>
        <p:nvSpPr>
          <p:cNvPr id="8" name="Text Placeholder 7"/>
          <p:cNvSpPr>
            <a:spLocks noGrp="1"/>
          </p:cNvSpPr>
          <p:nvPr>
            <p:ph type="body" sz="quarter" idx="13"/>
          </p:nvPr>
        </p:nvSpPr>
        <p:spPr/>
        <p:txBody>
          <a:bodyPr>
            <a:noAutofit/>
          </a:bodyPr>
          <a:lstStyle/>
          <a:p>
            <a:r>
              <a:rPr lang="en-US" sz="1280" dirty="0" err="1"/>
              <a:t>Beveridge</a:t>
            </a:r>
            <a:r>
              <a:rPr lang="en-US" sz="1280" dirty="0"/>
              <a:t> curves 1 and 2 copy the fitted curves from the previous figure. </a:t>
            </a:r>
          </a:p>
          <a:p>
            <a:r>
              <a:rPr lang="en-US" sz="1280" dirty="0"/>
              <a:t>A job-creation curve slopes up because firms want to create more jobs if the unemployment rate is higher. The intersection of Job Creation 1 and </a:t>
            </a:r>
            <a:r>
              <a:rPr lang="en-US" sz="1280" dirty="0" err="1"/>
              <a:t>Beveridge</a:t>
            </a:r>
            <a:r>
              <a:rPr lang="en-US" sz="1280" dirty="0"/>
              <a:t> 1 gives the equilibrium values of unemployment (5%) and vacancies (3%) in Nov. 2008. The recession hit the profitability of employing workers hard, the job-creation curve pivoted down, and the labor market slid down </a:t>
            </a:r>
            <a:r>
              <a:rPr lang="en-US" sz="1280" dirty="0" err="1"/>
              <a:t>Beveridge</a:t>
            </a:r>
            <a:r>
              <a:rPr lang="en-US" sz="1280" dirty="0"/>
              <a:t> 1. Less-efficient search shifted out the </a:t>
            </a:r>
            <a:r>
              <a:rPr lang="en-US" sz="1280" dirty="0" err="1"/>
              <a:t>Beveridge</a:t>
            </a:r>
            <a:r>
              <a:rPr lang="en-US" sz="1280" dirty="0"/>
              <a:t> curve in 2009. As economic recovery pivoted the job-creation curve back up, the unemployment rate fell and the vacancy rate rose along </a:t>
            </a:r>
            <a:r>
              <a:rPr lang="en-US" sz="1280" dirty="0" err="1"/>
              <a:t>Beveridge</a:t>
            </a:r>
            <a:r>
              <a:rPr lang="en-US" sz="1280" dirty="0"/>
              <a:t> 2. </a:t>
            </a:r>
            <a:endParaRPr lang="en-US" sz="1280" dirty="0">
              <a:effectLst/>
            </a:endParaRPr>
          </a:p>
        </p:txBody>
      </p:sp>
      <p:sp>
        <p:nvSpPr>
          <p:cNvPr id="3" name="Footer Placeholder 2"/>
          <p:cNvSpPr>
            <a:spLocks noGrp="1"/>
          </p:cNvSpPr>
          <p:nvPr>
            <p:ph type="ftr" sz="quarter" idx="3"/>
          </p:nvPr>
        </p:nvSpPr>
        <p:spPr/>
        <p:txBody>
          <a:bodyPr/>
          <a:lstStyle/>
          <a:p>
            <a:r>
              <a:rPr lang="en-US" smtClean="0"/>
              <a:t>© 2019 Oxford University Press</a:t>
            </a:r>
            <a:endParaRPr lang="en-US" dirty="0"/>
          </a:p>
        </p:txBody>
      </p:sp>
      <p:sp>
        <p:nvSpPr>
          <p:cNvPr id="2" name="Date Placeholder 1"/>
          <p:cNvSpPr>
            <a:spLocks noGrp="1"/>
          </p:cNvSpPr>
          <p:nvPr>
            <p:ph type="dt" sz="half" idx="2"/>
          </p:nvPr>
        </p:nvSpPr>
        <p:spPr/>
        <p:txBody>
          <a:bodyPr/>
          <a:lstStyle/>
          <a:p>
            <a:r>
              <a:rPr lang="en-US" smtClean="0"/>
              <a:t>Labor Economics: Principles in Practice, 2/e</a:t>
            </a:r>
            <a:endParaRPr lang="en-US" i="0" dirty="0"/>
          </a:p>
        </p:txBody>
      </p:sp>
      <p:pic>
        <p:nvPicPr>
          <p:cNvPr id="10" name="Picture Placeholder 9" descr="Figure-12-15a.pdf"/>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a:stretch/>
        </p:blipFill>
        <p:spPr/>
      </p:pic>
    </p:spTree>
    <p:extLst>
      <p:ext uri="{BB962C8B-B14F-4D97-AF65-F5344CB8AC3E}">
        <p14:creationId xmlns:p14="http://schemas.microsoft.com/office/powerpoint/2010/main" val="26502294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p:cNvSpPr>
          <p:nvPr>
            <p:ph type="body" idx="1"/>
          </p:nvPr>
        </p:nvSpPr>
        <p:spPr/>
        <p:txBody>
          <a:bodyPr>
            <a:normAutofit fontScale="62500" lnSpcReduction="20000"/>
          </a:bodyPr>
          <a:lstStyle/>
          <a:p>
            <a:r>
              <a:rPr lang="en-US" dirty="0" smtClean="0"/>
              <a:t>Minimum wage and efficiency wages cause disequilibrium unemployment.</a:t>
            </a:r>
          </a:p>
          <a:p>
            <a:r>
              <a:rPr lang="en-US" dirty="0" smtClean="0"/>
              <a:t>Frictional unemployment derives from flows of workers across labor market states (i.e., employed, unemployed, not in the labor force)</a:t>
            </a:r>
          </a:p>
          <a:p>
            <a:pPr lvl="1"/>
            <a:r>
              <a:rPr lang="en-US" dirty="0" smtClean="0"/>
              <a:t>steady-state unemployment rate increases with the separation rate and decreases with the hire rate.</a:t>
            </a:r>
          </a:p>
          <a:p>
            <a:r>
              <a:rPr lang="en-US" dirty="0" smtClean="0"/>
              <a:t>Most spells of unemployment are quite short—1 or 2 months.</a:t>
            </a:r>
          </a:p>
          <a:p>
            <a:pPr lvl="1"/>
            <a:r>
              <a:rPr lang="en-US" dirty="0" smtClean="0"/>
              <a:t>stigma, liquidity constraints, and mixing high- and low-exit-rate searchers affect the distribution of lengths of unemployment spells.</a:t>
            </a:r>
          </a:p>
          <a:p>
            <a:r>
              <a:rPr lang="en-US" dirty="0" smtClean="0"/>
              <a:t>Optimal job search involves a reservation wage.</a:t>
            </a:r>
          </a:p>
          <a:p>
            <a:pPr lvl="1"/>
            <a:r>
              <a:rPr lang="en-US" dirty="0" smtClean="0"/>
              <a:t>reservation wage trades off costs and benefits of search at the margin.</a:t>
            </a:r>
          </a:p>
          <a:p>
            <a:r>
              <a:rPr lang="en-US" dirty="0" smtClean="0"/>
              <a:t>Unemployment compensation drives up unemployment.</a:t>
            </a:r>
          </a:p>
          <a:p>
            <a:pPr lvl="1"/>
            <a:r>
              <a:rPr lang="en-US" dirty="0" smtClean="0"/>
              <a:t>UI benefits lower marginal search cost, raise reservation wage, lengthen unemployment spells, and raise layoff rate.</a:t>
            </a:r>
          </a:p>
          <a:p>
            <a:pPr lvl="1"/>
            <a:r>
              <a:rPr lang="en-US" dirty="0" smtClean="0"/>
              <a:t>UI benefits also raise the average accepted wage.</a:t>
            </a:r>
          </a:p>
          <a:p>
            <a:r>
              <a:rPr lang="en-US" dirty="0" smtClean="0"/>
              <a:t>Europe’s welfare-state policies cause its unemployment problem.</a:t>
            </a:r>
          </a:p>
          <a:p>
            <a:r>
              <a:rPr lang="en-US" dirty="0" smtClean="0"/>
              <a:t>Cyclical unemployment depends on inflation surprises.</a:t>
            </a:r>
          </a:p>
        </p:txBody>
      </p:sp>
      <p:sp>
        <p:nvSpPr>
          <p:cNvPr id="2" name="Rectangle 1"/>
          <p:cNvSpPr>
            <a:spLocks noGrp="1"/>
          </p:cNvSpPr>
          <p:nvPr>
            <p:ph type="title"/>
          </p:nvPr>
        </p:nvSpPr>
        <p:spPr/>
        <p:txBody>
          <a:bodyPr/>
          <a:lstStyle/>
          <a:p>
            <a:r>
              <a:rPr lang="en-US" dirty="0" smtClean="0"/>
              <a:t>Take Away</a:t>
            </a:r>
            <a:endParaRPr lang="en-US" dirty="0"/>
          </a:p>
        </p:txBody>
      </p:sp>
      <p:sp>
        <p:nvSpPr>
          <p:cNvPr id="5" name="Slide Number Placeholder 4"/>
          <p:cNvSpPr>
            <a:spLocks noGrp="1"/>
          </p:cNvSpPr>
          <p:nvPr>
            <p:ph type="sldNum" sz="quarter" idx="11"/>
          </p:nvPr>
        </p:nvSpPr>
        <p:spPr/>
        <p:txBody>
          <a:bodyPr/>
          <a:lstStyle/>
          <a:p>
            <a:fld id="{415B5EF2-113D-4078-A8AA-D6426D9AFC54}" type="slidenum">
              <a:rPr lang="en-US" smtClean="0"/>
              <a:pPr/>
              <a:t>46</a:t>
            </a:fld>
            <a:endParaRPr lang="en-US" dirty="0"/>
          </a:p>
        </p:txBody>
      </p:sp>
      <p:sp>
        <p:nvSpPr>
          <p:cNvPr id="8" name="Footer Placeholder 7"/>
          <p:cNvSpPr>
            <a:spLocks noGrp="1"/>
          </p:cNvSpPr>
          <p:nvPr>
            <p:ph type="ftr" sz="quarter" idx="3"/>
          </p:nvPr>
        </p:nvSpPr>
        <p:spPr>
          <a:prstGeom prst="rect">
            <a:avLst/>
          </a:prstGeom>
        </p:spPr>
        <p:txBody>
          <a:bodyPr/>
          <a:lstStyle/>
          <a:p>
            <a:r>
              <a:rPr lang="en-US" smtClean="0"/>
              <a:t>© 2019 Oxford University Press</a:t>
            </a:r>
            <a:endParaRPr lang="en-US" dirty="0"/>
          </a:p>
        </p:txBody>
      </p:sp>
      <p:sp>
        <p:nvSpPr>
          <p:cNvPr id="4" name="Date Placeholder 3"/>
          <p:cNvSpPr>
            <a:spLocks noGrp="1"/>
          </p:cNvSpPr>
          <p:nvPr>
            <p:ph type="dt" sz="half" idx="2"/>
          </p:nvPr>
        </p:nvSpPr>
        <p:spPr/>
        <p:txBody>
          <a:bodyPr/>
          <a:lstStyle/>
          <a:p>
            <a:r>
              <a:rPr lang="en-US" smtClean="0"/>
              <a:t>Labor Economics: Principles in Practice, 2/e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normAutofit/>
          </a:bodyPr>
          <a:lstStyle/>
          <a:p>
            <a:fld id="{DD553492-60FD-4D52-9B8E-BEA86A7D6EDD}" type="slidenum">
              <a:rPr lang="en-US" smtClean="0"/>
              <a:pPr/>
              <a:t>4</a:t>
            </a:fld>
            <a:endParaRPr lang="en-US" dirty="0"/>
          </a:p>
        </p:txBody>
      </p:sp>
      <p:sp>
        <p:nvSpPr>
          <p:cNvPr id="2" name="Date Placeholder 1"/>
          <p:cNvSpPr>
            <a:spLocks noGrp="1"/>
          </p:cNvSpPr>
          <p:nvPr>
            <p:ph type="dt" sz="half" idx="2"/>
          </p:nvPr>
        </p:nvSpPr>
        <p:spPr/>
        <p:txBody>
          <a:bodyPr/>
          <a:lstStyle/>
          <a:p>
            <a:r>
              <a:rPr lang="en-US" smtClean="0"/>
              <a:t>Labor Economics: Principles in Practice, 2/e</a:t>
            </a:r>
            <a:endParaRPr lang="en-US" dirty="0"/>
          </a:p>
        </p:txBody>
      </p:sp>
      <p:sp>
        <p:nvSpPr>
          <p:cNvPr id="3" name="Footer Placeholder 2"/>
          <p:cNvSpPr>
            <a:spLocks noGrp="1"/>
          </p:cNvSpPr>
          <p:nvPr>
            <p:ph type="ftr" sz="quarter" idx="3"/>
          </p:nvPr>
        </p:nvSpPr>
        <p:spPr/>
        <p:txBody>
          <a:bodyPr/>
          <a:lstStyle/>
          <a:p>
            <a:r>
              <a:rPr lang="en-US" smtClean="0"/>
              <a:t>© 2019 Oxford University Press</a:t>
            </a:r>
            <a:endParaRPr lang="en-US" dirty="0"/>
          </a:p>
        </p:txBody>
      </p:sp>
      <p:sp>
        <p:nvSpPr>
          <p:cNvPr id="367618" name="Rectangle 2"/>
          <p:cNvSpPr>
            <a:spLocks noGrp="1" noChangeArrowheads="1"/>
          </p:cNvSpPr>
          <p:nvPr>
            <p:ph type="title"/>
          </p:nvPr>
        </p:nvSpPr>
        <p:spPr/>
        <p:txBody>
          <a:bodyPr>
            <a:normAutofit/>
          </a:bodyPr>
          <a:lstStyle/>
          <a:p>
            <a:r>
              <a:rPr lang="en-US" dirty="0" smtClean="0"/>
              <a:t>Unemployment Rates by Education</a:t>
            </a:r>
            <a:endParaRPr lang="en-US" dirty="0"/>
          </a:p>
        </p:txBody>
      </p:sp>
      <p:sp>
        <p:nvSpPr>
          <p:cNvPr id="367621" name="Rectangle 5"/>
          <p:cNvSpPr>
            <a:spLocks noChangeArrowheads="1"/>
          </p:cNvSpPr>
          <p:nvPr/>
        </p:nvSpPr>
        <p:spPr bwMode="auto">
          <a:xfrm>
            <a:off x="1824038" y="1776413"/>
            <a:ext cx="9144000" cy="0"/>
          </a:xfrm>
          <a:prstGeom prst="rect">
            <a:avLst/>
          </a:prstGeom>
          <a:noFill/>
          <a:ln w="9525">
            <a:noFill/>
            <a:miter lim="800000"/>
            <a:headEnd/>
            <a:tailEnd/>
          </a:ln>
          <a:effectLst/>
        </p:spPr>
        <p:txBody>
          <a:bodyPr>
            <a:spAutoFit/>
          </a:bodyPr>
          <a:lstStyle/>
          <a:p>
            <a:endParaRPr lang="en-US" dirty="0"/>
          </a:p>
        </p:txBody>
      </p:sp>
      <p:pic>
        <p:nvPicPr>
          <p:cNvPr id="6" name="Picture Placeholder 5" descr="Figure-12-2.pdf"/>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a:stretch/>
        </p:blipFill>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lstStyle/>
          <a:p>
            <a:r>
              <a:rPr lang="en-US" dirty="0" smtClean="0"/>
              <a:t>Minimum </a:t>
            </a:r>
            <a:r>
              <a:rPr lang="en-US" dirty="0"/>
              <a:t>W</a:t>
            </a:r>
            <a:r>
              <a:rPr lang="en-US" dirty="0" smtClean="0"/>
              <a:t>age and Efficiency Wage</a:t>
            </a:r>
          </a:p>
          <a:p>
            <a:pPr lvl="1"/>
            <a:r>
              <a:rPr lang="en-US" dirty="0" smtClean="0"/>
              <a:t>unemployment </a:t>
            </a:r>
            <a:r>
              <a:rPr lang="en-US" dirty="0"/>
              <a:t>as an </a:t>
            </a:r>
            <a:r>
              <a:rPr lang="en-US" dirty="0" smtClean="0"/>
              <a:t>excess supply </a:t>
            </a:r>
            <a:r>
              <a:rPr lang="en-US" dirty="0"/>
              <a:t>of </a:t>
            </a:r>
            <a:r>
              <a:rPr lang="en-US" dirty="0" smtClean="0"/>
              <a:t>labor</a:t>
            </a:r>
            <a:endParaRPr lang="en-US" dirty="0"/>
          </a:p>
          <a:p>
            <a:r>
              <a:rPr lang="en-US" dirty="0" smtClean="0"/>
              <a:t>Structural Unemployment</a:t>
            </a:r>
          </a:p>
          <a:p>
            <a:pPr lvl="1"/>
            <a:r>
              <a:rPr lang="en-US" dirty="0" smtClean="0"/>
              <a:t>short-run disequilibrium on way to a new long-run equilibrium</a:t>
            </a:r>
          </a:p>
        </p:txBody>
      </p:sp>
      <p:sp>
        <p:nvSpPr>
          <p:cNvPr id="7" name="Title 6"/>
          <p:cNvSpPr>
            <a:spLocks noGrp="1"/>
          </p:cNvSpPr>
          <p:nvPr>
            <p:ph type="title"/>
          </p:nvPr>
        </p:nvSpPr>
        <p:spPr/>
        <p:txBody>
          <a:bodyPr>
            <a:normAutofit/>
          </a:bodyPr>
          <a:lstStyle/>
          <a:p>
            <a:r>
              <a:rPr lang="en-US" sz="4000" dirty="0" smtClean="0"/>
              <a:t>Disequilibrium Unemployment</a:t>
            </a:r>
            <a:endParaRPr lang="en-US" sz="4000" dirty="0"/>
          </a:p>
        </p:txBody>
      </p:sp>
      <p:sp>
        <p:nvSpPr>
          <p:cNvPr id="5" name="Slide Number Placeholder 4"/>
          <p:cNvSpPr>
            <a:spLocks noGrp="1"/>
          </p:cNvSpPr>
          <p:nvPr>
            <p:ph type="sldNum" sz="quarter" idx="11"/>
          </p:nvPr>
        </p:nvSpPr>
        <p:spPr/>
        <p:txBody>
          <a:bodyPr/>
          <a:lstStyle/>
          <a:p>
            <a:fld id="{72AC53DF-4216-466D-99A7-94400E6C2A25}" type="slidenum">
              <a:rPr lang="en-US" smtClean="0"/>
              <a:pPr/>
              <a:t>5</a:t>
            </a:fld>
            <a:endParaRPr lang="en-US" dirty="0"/>
          </a:p>
        </p:txBody>
      </p:sp>
      <p:sp>
        <p:nvSpPr>
          <p:cNvPr id="10" name="Footer Placeholder 9"/>
          <p:cNvSpPr>
            <a:spLocks noGrp="1"/>
          </p:cNvSpPr>
          <p:nvPr>
            <p:ph type="ftr" sz="quarter" idx="3"/>
          </p:nvPr>
        </p:nvSpPr>
        <p:spPr>
          <a:prstGeom prst="rect">
            <a:avLst/>
          </a:prstGeom>
        </p:spPr>
        <p:txBody>
          <a:bodyPr/>
          <a:lstStyle/>
          <a:p>
            <a:r>
              <a:rPr lang="en-US" smtClean="0"/>
              <a:t>© 2019 Oxford University Press</a:t>
            </a:r>
            <a:endParaRPr lang="en-US" dirty="0"/>
          </a:p>
        </p:txBody>
      </p:sp>
      <p:sp>
        <p:nvSpPr>
          <p:cNvPr id="2" name="Date Placeholder 1"/>
          <p:cNvSpPr>
            <a:spLocks noGrp="1"/>
          </p:cNvSpPr>
          <p:nvPr>
            <p:ph type="dt" sz="half" idx="2"/>
          </p:nvPr>
        </p:nvSpPr>
        <p:spPr/>
        <p:txBody>
          <a:bodyPr/>
          <a:lstStyle/>
          <a:p>
            <a:r>
              <a:rPr lang="en-US" smtClean="0"/>
              <a:t>Labor Economics: Principles in Practice, 2/e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5122" name="Slide Number Placeholder 3"/>
          <p:cNvSpPr>
            <a:spLocks noGrp="1"/>
          </p:cNvSpPr>
          <p:nvPr>
            <p:ph type="sldNum" sz="quarter" idx="4"/>
          </p:nvPr>
        </p:nvSpPr>
        <p:spPr/>
        <p:txBody>
          <a:bodyPr>
            <a:normAutofit/>
          </a:bodyPr>
          <a:lstStyle/>
          <a:p>
            <a:fld id="{321042F2-33D4-4786-9EC5-C9ECBB0C54BA}" type="slidenum">
              <a:rPr lang="en-US" smtClean="0"/>
              <a:pPr/>
              <a:t>6</a:t>
            </a:fld>
            <a:endParaRPr lang="en-US" dirty="0"/>
          </a:p>
        </p:txBody>
      </p:sp>
      <p:sp>
        <p:nvSpPr>
          <p:cNvPr id="5124" name="Rectangle 3"/>
          <p:cNvSpPr>
            <a:spLocks noGrp="1" noChangeArrowheads="1"/>
          </p:cNvSpPr>
          <p:nvPr>
            <p:ph type="body" sz="quarter" idx="10"/>
          </p:nvPr>
        </p:nvSpPr>
        <p:spPr/>
        <p:txBody>
          <a:bodyPr>
            <a:normAutofit/>
          </a:bodyPr>
          <a:lstStyle/>
          <a:p>
            <a:r>
              <a:rPr lang="en-US" dirty="0" smtClean="0"/>
              <a:t>Super-Competitive Wage: </a:t>
            </a:r>
            <a:r>
              <a:rPr lang="en-US" i="1" dirty="0" smtClean="0"/>
              <a:t>w </a:t>
            </a:r>
            <a:r>
              <a:rPr lang="en-US" dirty="0" smtClean="0"/>
              <a:t>&gt; </a:t>
            </a:r>
            <a:r>
              <a:rPr lang="en-US" i="1" dirty="0" smtClean="0"/>
              <a:t>w</a:t>
            </a:r>
            <a:r>
              <a:rPr lang="en-US" dirty="0" smtClean="0"/>
              <a:t>*</a:t>
            </a:r>
          </a:p>
          <a:p>
            <a:pPr lvl="1"/>
            <a:r>
              <a:rPr lang="en-US" dirty="0" smtClean="0"/>
              <a:t>excess supply of labor appears as unemployment.</a:t>
            </a:r>
          </a:p>
          <a:p>
            <a:pPr lvl="2"/>
            <a:r>
              <a:rPr lang="en-US" dirty="0" smtClean="0"/>
              <a:t>number of workers looking for work is the difference </a:t>
            </a:r>
            <a:r>
              <a:rPr lang="en-US" i="1" dirty="0" smtClean="0"/>
              <a:t>L</a:t>
            </a:r>
            <a:r>
              <a:rPr lang="en-US" i="1" baseline="-25000" dirty="0" smtClean="0"/>
              <a:t>S</a:t>
            </a:r>
            <a:r>
              <a:rPr lang="en-US" dirty="0" smtClean="0"/>
              <a:t> – </a:t>
            </a:r>
            <a:r>
              <a:rPr lang="en-US" i="1" dirty="0" smtClean="0"/>
              <a:t>L</a:t>
            </a:r>
            <a:r>
              <a:rPr lang="en-US" i="1" baseline="-25000" dirty="0" smtClean="0"/>
              <a:t>D</a:t>
            </a:r>
            <a:r>
              <a:rPr lang="en-US" dirty="0" smtClean="0"/>
              <a:t>.</a:t>
            </a:r>
          </a:p>
          <a:p>
            <a:pPr lvl="2"/>
            <a:r>
              <a:rPr lang="en-US" dirty="0" smtClean="0"/>
              <a:t>these workers are unemployed.</a:t>
            </a:r>
          </a:p>
          <a:p>
            <a:pPr lvl="1"/>
            <a:r>
              <a:rPr lang="en-US" dirty="0" smtClean="0"/>
              <a:t>why is a super-competitive wage more common than a sub-competitive wage, which would cause job vacancies?</a:t>
            </a:r>
          </a:p>
          <a:p>
            <a:r>
              <a:rPr lang="en-US" dirty="0" smtClean="0"/>
              <a:t>Minimum Wage</a:t>
            </a:r>
          </a:p>
          <a:p>
            <a:pPr lvl="1"/>
            <a:r>
              <a:rPr lang="en-US" dirty="0" smtClean="0"/>
              <a:t>predict higher unemployment rates among those for whom the minimum wage binds: teens, high school drop outs, etc.</a:t>
            </a:r>
          </a:p>
          <a:p>
            <a:r>
              <a:rPr lang="en-US" dirty="0" smtClean="0"/>
              <a:t>Efficiency Wage</a:t>
            </a:r>
          </a:p>
          <a:p>
            <a:pPr lvl="1"/>
            <a:r>
              <a:rPr lang="en-US" dirty="0" smtClean="0"/>
              <a:t>reserve army of unemployed motivates workers, too.</a:t>
            </a:r>
          </a:p>
          <a:p>
            <a:pPr lvl="2"/>
            <a:r>
              <a:rPr lang="en-US" dirty="0" smtClean="0"/>
              <a:t>work hard to avoid being unemployed for a long time</a:t>
            </a:r>
          </a:p>
        </p:txBody>
      </p:sp>
      <p:sp>
        <p:nvSpPr>
          <p:cNvPr id="5123" name="Rectangle 2"/>
          <p:cNvSpPr>
            <a:spLocks noGrp="1" noChangeArrowheads="1"/>
          </p:cNvSpPr>
          <p:nvPr>
            <p:ph type="title"/>
          </p:nvPr>
        </p:nvSpPr>
        <p:spPr/>
        <p:txBody>
          <a:bodyPr/>
          <a:lstStyle/>
          <a:p>
            <a:r>
              <a:rPr lang="en-US" dirty="0" smtClean="0"/>
              <a:t>Disequilibrium Unemployment</a:t>
            </a:r>
          </a:p>
        </p:txBody>
      </p:sp>
    </p:spTree>
    <p:extLst>
      <p:ext uri="{BB962C8B-B14F-4D97-AF65-F5344CB8AC3E}">
        <p14:creationId xmlns:p14="http://schemas.microsoft.com/office/powerpoint/2010/main" val="253278875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US" dirty="0" smtClean="0"/>
              <a:t>Disequilibrium Unemployment</a:t>
            </a:r>
            <a:endParaRPr lang="en-US" dirty="0"/>
          </a:p>
        </p:txBody>
      </p:sp>
      <p:sp>
        <p:nvSpPr>
          <p:cNvPr id="19" name="Slide Number Placeholder 3"/>
          <p:cNvSpPr>
            <a:spLocks noGrp="1"/>
          </p:cNvSpPr>
          <p:nvPr>
            <p:ph type="sldNum" sz="quarter" idx="12"/>
          </p:nvPr>
        </p:nvSpPr>
        <p:spPr/>
        <p:txBody>
          <a:bodyPr/>
          <a:lstStyle/>
          <a:p>
            <a:fld id="{75DC276F-74F2-4135-A0B8-79E9668D8223}" type="slidenum">
              <a:rPr lang="en-US" smtClean="0"/>
              <a:pPr/>
              <a:t>7</a:t>
            </a:fld>
            <a:endParaRPr lang="en-US" dirty="0"/>
          </a:p>
        </p:txBody>
      </p:sp>
      <p:sp>
        <p:nvSpPr>
          <p:cNvPr id="2" name="Text Placeholder 1"/>
          <p:cNvSpPr>
            <a:spLocks noGrp="1"/>
          </p:cNvSpPr>
          <p:nvPr>
            <p:ph type="body" sz="quarter" idx="13"/>
          </p:nvPr>
        </p:nvSpPr>
        <p:spPr/>
        <p:txBody>
          <a:bodyPr>
            <a:normAutofit lnSpcReduction="10000"/>
          </a:bodyPr>
          <a:lstStyle/>
          <a:p>
            <a:r>
              <a:rPr lang="en-US" dirty="0" smtClean="0"/>
              <a:t>For any wage above the $6 equilibrium wage, there is an excess supply (or surplus) of labor and unemployment. </a:t>
            </a:r>
          </a:p>
          <a:p>
            <a:r>
              <a:rPr lang="en-US" dirty="0" smtClean="0"/>
              <a:t>Why is a higher-than-equilibrium wage with unemployment any more likely than a lower-than-equilibrium wage with job vacancies? And what prevents the wage from clearing the labor market, eliminating unemployment or vacancies? The minimum wage is one possibility; an efficiency wage is another. </a:t>
            </a:r>
            <a:endParaRPr lang="en-US" dirty="0"/>
          </a:p>
        </p:txBody>
      </p:sp>
      <p:sp>
        <p:nvSpPr>
          <p:cNvPr id="5" name="Footer Placeholder 4"/>
          <p:cNvSpPr>
            <a:spLocks noGrp="1"/>
          </p:cNvSpPr>
          <p:nvPr>
            <p:ph type="ftr" sz="quarter" idx="3"/>
          </p:nvPr>
        </p:nvSpPr>
        <p:spPr/>
        <p:txBody>
          <a:bodyPr/>
          <a:lstStyle/>
          <a:p>
            <a:r>
              <a:rPr lang="en-US" smtClean="0"/>
              <a:t>© 2019 Oxford University Press</a:t>
            </a:r>
            <a:endParaRPr lang="en-US" dirty="0"/>
          </a:p>
        </p:txBody>
      </p:sp>
      <p:sp>
        <p:nvSpPr>
          <p:cNvPr id="4" name="Date Placeholder 3"/>
          <p:cNvSpPr>
            <a:spLocks noGrp="1"/>
          </p:cNvSpPr>
          <p:nvPr>
            <p:ph type="dt" sz="half" idx="2"/>
          </p:nvPr>
        </p:nvSpPr>
        <p:spPr/>
        <p:txBody>
          <a:bodyPr/>
          <a:lstStyle/>
          <a:p>
            <a:r>
              <a:rPr lang="en-US" smtClean="0"/>
              <a:t>Labor Economics: Principles in Practice, 2/e</a:t>
            </a:r>
            <a:endParaRPr lang="en-US" dirty="0"/>
          </a:p>
        </p:txBody>
      </p:sp>
      <p:pic>
        <p:nvPicPr>
          <p:cNvPr id="6" name="Picture Placeholder 5" descr="Figure-12-3.pdf"/>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a:stretch/>
        </p:blipFill>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2"/>
          </p:nvPr>
        </p:nvSpPr>
        <p:spPr/>
        <p:txBody>
          <a:bodyPr/>
          <a:lstStyle/>
          <a:p>
            <a:r>
              <a:rPr lang="en-US" smtClean="0"/>
              <a:t>Labor Economics: Principles in Practice, 2/e</a:t>
            </a:r>
            <a:endParaRPr lang="en-US" dirty="0"/>
          </a:p>
        </p:txBody>
      </p:sp>
      <p:sp>
        <p:nvSpPr>
          <p:cNvPr id="9" name="Footer Placeholder 8"/>
          <p:cNvSpPr>
            <a:spLocks noGrp="1"/>
          </p:cNvSpPr>
          <p:nvPr>
            <p:ph type="ftr" sz="quarter" idx="3"/>
          </p:nvPr>
        </p:nvSpPr>
        <p:spPr/>
        <p:txBody>
          <a:bodyPr/>
          <a:lstStyle/>
          <a:p>
            <a:r>
              <a:rPr lang="en-US" smtClean="0"/>
              <a:t>© 2019 Oxford University Press</a:t>
            </a:r>
            <a:endParaRPr lang="en-US" dirty="0"/>
          </a:p>
        </p:txBody>
      </p:sp>
      <p:sp>
        <p:nvSpPr>
          <p:cNvPr id="5122" name="Slide Number Placeholder 3"/>
          <p:cNvSpPr>
            <a:spLocks noGrp="1"/>
          </p:cNvSpPr>
          <p:nvPr>
            <p:ph type="sldNum" sz="quarter" idx="4"/>
          </p:nvPr>
        </p:nvSpPr>
        <p:spPr/>
        <p:txBody>
          <a:bodyPr>
            <a:normAutofit/>
          </a:bodyPr>
          <a:lstStyle/>
          <a:p>
            <a:fld id="{321042F2-33D4-4786-9EC5-C9ECBB0C54BA}" type="slidenum">
              <a:rPr lang="en-US" smtClean="0"/>
              <a:pPr/>
              <a:t>8</a:t>
            </a:fld>
            <a:endParaRPr lang="en-US" dirty="0"/>
          </a:p>
        </p:txBody>
      </p:sp>
      <p:sp>
        <p:nvSpPr>
          <p:cNvPr id="5124" name="Rectangle 3"/>
          <p:cNvSpPr>
            <a:spLocks noGrp="1" noChangeArrowheads="1"/>
          </p:cNvSpPr>
          <p:nvPr>
            <p:ph type="body" sz="quarter" idx="10"/>
          </p:nvPr>
        </p:nvSpPr>
        <p:spPr>
          <a:xfrm>
            <a:off x="616498" y="1163106"/>
            <a:ext cx="8527502" cy="5440707"/>
          </a:xfrm>
        </p:spPr>
        <p:txBody>
          <a:bodyPr>
            <a:normAutofit/>
          </a:bodyPr>
          <a:lstStyle/>
          <a:p>
            <a:r>
              <a:rPr lang="en-US" dirty="0" smtClean="0"/>
              <a:t>Structural Changes in the Economy from Innovations, etc.</a:t>
            </a:r>
          </a:p>
          <a:p>
            <a:pPr lvl="1"/>
            <a:r>
              <a:rPr lang="en-US" dirty="0" smtClean="0"/>
              <a:t>e.g., from agriculture to manufacturing, from manufacturing to services, from services to information/technology</a:t>
            </a:r>
          </a:p>
          <a:p>
            <a:pPr lvl="1"/>
            <a:r>
              <a:rPr lang="en-US" dirty="0" smtClean="0"/>
              <a:t>jobs move to follow consumption/production.</a:t>
            </a:r>
          </a:p>
          <a:p>
            <a:pPr lvl="2"/>
            <a:r>
              <a:rPr lang="en-US" dirty="0" smtClean="0"/>
              <a:t>workers on those jobs are frequently left behind.</a:t>
            </a:r>
          </a:p>
          <a:p>
            <a:r>
              <a:rPr lang="en-US" dirty="0" smtClean="0"/>
              <a:t>Dynamics</a:t>
            </a:r>
          </a:p>
          <a:p>
            <a:pPr lvl="1"/>
            <a:r>
              <a:rPr lang="en-US" dirty="0" smtClean="0"/>
              <a:t>moving takes time.</a:t>
            </a:r>
          </a:p>
          <a:p>
            <a:pPr lvl="1"/>
            <a:r>
              <a:rPr lang="en-US" dirty="0" smtClean="0"/>
              <a:t>in the short run, people are unemployed as they look for work in the aging industry.</a:t>
            </a:r>
          </a:p>
          <a:p>
            <a:pPr lvl="1"/>
            <a:r>
              <a:rPr lang="en-US" dirty="0" smtClean="0"/>
              <a:t>in the long run, they follow the jobs to the growth industries.</a:t>
            </a:r>
          </a:p>
          <a:p>
            <a:pPr lvl="1"/>
            <a:r>
              <a:rPr lang="en-US" dirty="0" smtClean="0"/>
              <a:t>the aging industry eventually returns to a long-run equilibrium without (excess) unemployment but with lower employment.</a:t>
            </a:r>
          </a:p>
        </p:txBody>
      </p:sp>
      <p:sp>
        <p:nvSpPr>
          <p:cNvPr id="5123" name="Rectangle 2"/>
          <p:cNvSpPr>
            <a:spLocks noGrp="1" noChangeArrowheads="1"/>
          </p:cNvSpPr>
          <p:nvPr>
            <p:ph type="title"/>
          </p:nvPr>
        </p:nvSpPr>
        <p:spPr/>
        <p:txBody>
          <a:bodyPr/>
          <a:lstStyle/>
          <a:p>
            <a:r>
              <a:rPr lang="en-US" dirty="0" smtClean="0"/>
              <a:t>Structural Unemployment</a:t>
            </a:r>
          </a:p>
        </p:txBody>
      </p:sp>
    </p:spTree>
    <p:extLst>
      <p:ext uri="{BB962C8B-B14F-4D97-AF65-F5344CB8AC3E}">
        <p14:creationId xmlns:p14="http://schemas.microsoft.com/office/powerpoint/2010/main" val="268849748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Labor Economics: Principles in Practice">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5340</Words>
  <Application>Microsoft Macintosh PowerPoint</Application>
  <PresentationFormat>On-screen Show (4:3)</PresentationFormat>
  <Paragraphs>480</Paragraphs>
  <Slides>47</Slides>
  <Notes>2</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Labor Economics: Principles in Practice</vt:lpstr>
      <vt:lpstr>Unemployment</vt:lpstr>
      <vt:lpstr>Unemployment</vt:lpstr>
      <vt:lpstr>Unemployment Rates Since 1900</vt:lpstr>
      <vt:lpstr>Unemployment Rates, 1900–2017</vt:lpstr>
      <vt:lpstr>Unemployment Rates by Education</vt:lpstr>
      <vt:lpstr>Disequilibrium Unemployment</vt:lpstr>
      <vt:lpstr>Disequilibrium Unemployment</vt:lpstr>
      <vt:lpstr>Disequilibrium Unemployment</vt:lpstr>
      <vt:lpstr>Structural Unemployment</vt:lpstr>
      <vt:lpstr>Steady-State Unemployment</vt:lpstr>
      <vt:lpstr>Labor-Market States, Stocks, and Flows</vt:lpstr>
      <vt:lpstr>Labor Market Stocks and Monthly Flows, 1990–2006</vt:lpstr>
      <vt:lpstr>Steady-State Unemployment Rate</vt:lpstr>
      <vt:lpstr>Distribution of Lengths of Unemployment Spells</vt:lpstr>
      <vt:lpstr>Distribution of Lengths of Unemployment Spells</vt:lpstr>
      <vt:lpstr>Distribution of Lengths of Unemployment Spells</vt:lpstr>
      <vt:lpstr>Improving the Fit: Exit Rates That Vary</vt:lpstr>
      <vt:lpstr>Improving the Fit: Mixing High- and Low-Exit-Rate Searchers</vt:lpstr>
      <vt:lpstr>Distribution of Lengths of Unemployment Spells: Mixing</vt:lpstr>
      <vt:lpstr>Job Search</vt:lpstr>
      <vt:lpstr>Sequential Search</vt:lpstr>
      <vt:lpstr>Distribution of Wage Offers</vt:lpstr>
      <vt:lpstr>Optimal Reservation Wage</vt:lpstr>
      <vt:lpstr>Optimal Reservation Wage</vt:lpstr>
      <vt:lpstr>Factors That Influence the Reservation Wage</vt:lpstr>
      <vt:lpstr>Applications</vt:lpstr>
      <vt:lpstr>Unemployment Insurance</vt:lpstr>
      <vt:lpstr>Unemployment Compensation and the Reservation Wage</vt:lpstr>
      <vt:lpstr>Exit Rate from Unemployment as Benefits Lapse</vt:lpstr>
      <vt:lpstr>UI and the Incidence of Unemployment I</vt:lpstr>
      <vt:lpstr>UI and the Incidence of Unemployment II</vt:lpstr>
      <vt:lpstr>European Unemployment</vt:lpstr>
      <vt:lpstr>European and U.S. Unemployment, 1960–2016</vt:lpstr>
      <vt:lpstr>Unemployment in the Macroeconomy</vt:lpstr>
      <vt:lpstr>Inflation and Unemployment</vt:lpstr>
      <vt:lpstr>Phillips Curves and Phillips Cloud, 1948-2017</vt:lpstr>
      <vt:lpstr>Model of Aggregate Fluctuations</vt:lpstr>
      <vt:lpstr>Model of Aggregate Fluctuations</vt:lpstr>
      <vt:lpstr>Aggregate Equilibrium and the LR Phillips Curve</vt:lpstr>
      <vt:lpstr>Changes in Monetary Policy</vt:lpstr>
      <vt:lpstr>From SR Surprise to LR Understanding</vt:lpstr>
      <vt:lpstr>Inflation Surprises and the SR Phillips Curve</vt:lpstr>
      <vt:lpstr>Extensions</vt:lpstr>
      <vt:lpstr>Job Vacancies and Unemployment</vt:lpstr>
      <vt:lpstr>Beveridge Curves, 2000-2017</vt:lpstr>
      <vt:lpstr>Has Search and Matching Become Less Efficient? </vt:lpstr>
      <vt:lpstr>Take Away</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Labor Economics: Principles in Practice</dc:title>
  <dc:subject>Labor Economics</dc:subject>
  <dc:creator/>
  <cp:lastModifiedBy/>
  <cp:revision>1</cp:revision>
  <dcterms:created xsi:type="dcterms:W3CDTF">2009-12-29T12:45:04Z</dcterms:created>
  <dcterms:modified xsi:type="dcterms:W3CDTF">2019-01-03T19:31:13Z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TC103524811033</vt:lpwstr>
  </property>
</Properties>
</file>