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0" r:id="rId2"/>
    <p:sldMasterId id="2147483673" r:id="rId3"/>
  </p:sldMasterIdLst>
  <p:notesMasterIdLst>
    <p:notesMasterId r:id="rId31"/>
  </p:notesMasterIdLst>
  <p:sldIdLst>
    <p:sldId id="284" r:id="rId4"/>
    <p:sldId id="282" r:id="rId5"/>
    <p:sldId id="257" r:id="rId6"/>
    <p:sldId id="265" r:id="rId7"/>
    <p:sldId id="278" r:id="rId8"/>
    <p:sldId id="285" r:id="rId9"/>
    <p:sldId id="258" r:id="rId10"/>
    <p:sldId id="273" r:id="rId11"/>
    <p:sldId id="286" r:id="rId12"/>
    <p:sldId id="274" r:id="rId13"/>
    <p:sldId id="264" r:id="rId14"/>
    <p:sldId id="279" r:id="rId15"/>
    <p:sldId id="259" r:id="rId16"/>
    <p:sldId id="267" r:id="rId17"/>
    <p:sldId id="268" r:id="rId18"/>
    <p:sldId id="269" r:id="rId19"/>
    <p:sldId id="270" r:id="rId20"/>
    <p:sldId id="271" r:id="rId21"/>
    <p:sldId id="276" r:id="rId22"/>
    <p:sldId id="280" r:id="rId23"/>
    <p:sldId id="275" r:id="rId24"/>
    <p:sldId id="287" r:id="rId25"/>
    <p:sldId id="281" r:id="rId26"/>
    <p:sldId id="288" r:id="rId27"/>
    <p:sldId id="261" r:id="rId28"/>
    <p:sldId id="263" r:id="rId29"/>
    <p:sldId id="283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niversity Computing" initials="UC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A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302" autoAdjust="0"/>
  </p:normalViewPr>
  <p:slideViewPr>
    <p:cSldViewPr>
      <p:cViewPr varScale="1">
        <p:scale>
          <a:sx n="59" d="100"/>
          <a:sy n="59" d="100"/>
        </p:scale>
        <p:origin x="102" y="84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61959B-532D-4377-929B-4CCDBF613B87}" type="datetimeFigureOut">
              <a:rPr lang="en-US" smtClean="0"/>
              <a:pPr/>
              <a:t>11/8/2022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EF5F4-DB01-4763-8FA2-722B590A25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946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154255-BABF-40C0-9C3A-29D14838F96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EF5F4-DB01-4763-8FA2-722B590A25EB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Refer to: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Insights: </a:t>
            </a:r>
            <a:r>
              <a:rPr lang="en-US" i="1" dirty="0"/>
              <a:t>Social Origins of Dictatorship and Democracy: Lord and Peasant in the Making of the Modern World</a:t>
            </a:r>
            <a:r>
              <a:rPr lang="en-US" dirty="0"/>
              <a:t> by Barrington Moore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EF5F4-DB01-4763-8FA2-722B590A25EB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EF5F4-DB01-4763-8FA2-722B590A25EB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Refer to: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ym typeface="Wingdings" pitchFamily="2" charset="2"/>
              </a:rPr>
              <a:t>Insights: </a:t>
            </a:r>
            <a:r>
              <a:rPr lang="en-US" i="1" dirty="0">
                <a:sym typeface="Wingdings" pitchFamily="2" charset="2"/>
              </a:rPr>
              <a:t>Economic Origins of Dictatorship and Democracy</a:t>
            </a:r>
            <a:r>
              <a:rPr lang="en-US" dirty="0">
                <a:sym typeface="Wingdings" pitchFamily="2" charset="2"/>
              </a:rPr>
              <a:t> by Daron Acemoglu and James Robinson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EF5F4-DB01-4763-8FA2-722B590A25EB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Refer to:</a:t>
            </a:r>
          </a:p>
          <a:p>
            <a:r>
              <a:rPr lang="en-US" dirty="0"/>
              <a:t>Insights: </a:t>
            </a:r>
            <a:r>
              <a:rPr lang="en-US" i="1" dirty="0"/>
              <a:t>The Civic Culture: Political Attitudes and Democracy in Five Nations</a:t>
            </a:r>
            <a:r>
              <a:rPr lang="en-US" dirty="0"/>
              <a:t> by Gabriel Almond and Sidney </a:t>
            </a:r>
            <a:r>
              <a:rPr lang="en-US" dirty="0" err="1"/>
              <a:t>Verba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EF5F4-DB01-4763-8FA2-722B590A25EB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Refer to:</a:t>
            </a:r>
          </a:p>
          <a:p>
            <a:r>
              <a:rPr lang="en-US" dirty="0"/>
              <a:t>Insights: </a:t>
            </a:r>
            <a:r>
              <a:rPr lang="en-US" i="1" dirty="0"/>
              <a:t>Now Out of Never: The Element of Surprise in the East European Revolution of 1989</a:t>
            </a:r>
            <a:r>
              <a:rPr lang="en-US" dirty="0"/>
              <a:t> by Timur </a:t>
            </a:r>
            <a:r>
              <a:rPr lang="en-US" dirty="0" err="1"/>
              <a:t>Kuran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EF5F4-DB01-4763-8FA2-722B590A25EB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 to: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Insights: </a:t>
            </a:r>
            <a:r>
              <a:rPr lang="en-US" i="1" dirty="0"/>
              <a:t>Competitive Authoritarianism: Hybrid Regimes After the Cold War</a:t>
            </a:r>
            <a:r>
              <a:rPr lang="en-US" dirty="0"/>
              <a:t> by Steven </a:t>
            </a:r>
            <a:r>
              <a:rPr lang="en-US" dirty="0" err="1"/>
              <a:t>Levitsky</a:t>
            </a:r>
            <a:r>
              <a:rPr lang="en-US" dirty="0"/>
              <a:t> and Lucan A. Way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AEF5F4-DB01-4763-8FA2-722B590A25E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4054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EF5F4-DB01-4763-8FA2-722B590A25EB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EF5F4-DB01-4763-8FA2-722B590A25EB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EF5F4-DB01-4763-8FA2-722B590A25EB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EF5F4-DB01-4763-8FA2-722B590A25EB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EF5F4-DB01-4763-8FA2-722B590A25EB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EF5F4-DB01-4763-8FA2-722B590A25E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290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EF5F4-DB01-4763-8FA2-722B590A25EB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EF5F4-DB01-4763-8FA2-722B590A25EB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Refer to:</a:t>
            </a:r>
          </a:p>
          <a:p>
            <a:r>
              <a:rPr lang="en-US" dirty="0"/>
              <a:t>Case in Context: Democratic Features of Authoritarian Systems? The Case of Iran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EF5F4-DB01-4763-8FA2-722B590A25E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6051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Refer to: </a:t>
            </a:r>
          </a:p>
          <a:p>
            <a:pPr lvl="0"/>
            <a:r>
              <a:rPr lang="en-US" dirty="0"/>
              <a:t>Case in Context: Oligarchy, Democracy, and Authoritarianism in Russia</a:t>
            </a:r>
          </a:p>
          <a:p>
            <a:pPr lvl="0"/>
            <a:r>
              <a:rPr lang="en-US" dirty="0"/>
              <a:t>Case in Context: Mexico’s “Perfect Dictatorship” and Its End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EF5F4-DB01-4763-8FA2-722B590A25EB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authoritarian persistence, refer to: Case in Context: Authoritarian Persistence in Nineteenth-Century France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 democratic breakdown, refer to: Case in Context: Democracy and Authoritarianism in Germany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EF5F4-DB01-4763-8FA2-722B590A25EB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0575" y="586409"/>
            <a:ext cx="11317356" cy="5665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>
              <a:defRPr sz="3600" b="1" i="1"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50851" y="1152525"/>
            <a:ext cx="11317816" cy="477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1F497D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3710609" y="1808921"/>
            <a:ext cx="4770784" cy="428376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5" name="Picture 4" descr="Oxford University Press logo">
            <a:extLst>
              <a:ext uri="{FF2B5EF4-FFF2-40B4-BE49-F238E27FC236}">
                <a16:creationId xmlns:a16="http://schemas.microsoft.com/office/drawing/2014/main" id="{8590439F-3AAE-4FE6-B28E-69B3789AD6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76152"/>
            <a:ext cx="2505812" cy="88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09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8EB49-10B0-434E-B9A9-AEEABF0BE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143F8EF5-4C16-48DE-A586-E7CCF94F9F03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1366838" y="808037"/>
            <a:ext cx="9759950" cy="5045832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24482F5-5C68-40F1-BAC8-3387D676EB9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66838" y="5973510"/>
            <a:ext cx="9759950" cy="503490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7437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6264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3313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8EB49-10B0-434E-B9A9-AEEABF0BE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143F8EF5-4C16-48DE-A586-E7CCF94F9F03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1366838" y="808037"/>
            <a:ext cx="9759950" cy="5045832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24482F5-5C68-40F1-BAC8-3387D676EB9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66838" y="5973510"/>
            <a:ext cx="9759950" cy="503490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1566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g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1A7EB-3577-43FD-9B2D-BCEA4F83C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4AFEAB-6CC2-4F6A-8644-10935AED3A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096" y="512748"/>
            <a:ext cx="11947020" cy="6076059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25385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8EB49-10B0-434E-B9A9-AEEABF0BE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143F8EF5-4C16-48DE-A586-E7CCF94F9F03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1366838" y="808037"/>
            <a:ext cx="9759950" cy="5045832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24482F5-5C68-40F1-BAC8-3387D676EB9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66838" y="5973510"/>
            <a:ext cx="9759950" cy="503490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1608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0575" y="586409"/>
            <a:ext cx="11317356" cy="5665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>
              <a:defRPr sz="3600" b="1" i="1"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50851" y="1152525"/>
            <a:ext cx="11317816" cy="477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1F497D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3710609" y="1808921"/>
            <a:ext cx="4770784" cy="428376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5" name="Picture 4" descr="Oxford University Press logo">
            <a:extLst>
              <a:ext uri="{FF2B5EF4-FFF2-40B4-BE49-F238E27FC236}">
                <a16:creationId xmlns:a16="http://schemas.microsoft.com/office/drawing/2014/main" id="{8590439F-3AAE-4FE6-B28E-69B3789AD6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76152"/>
            <a:ext cx="2505812" cy="88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243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6896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9101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ti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ti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0E61D60-431D-4A54-BAD5-CA1C8D6D75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" y="2792"/>
            <a:ext cx="12191178" cy="68581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0297711" y="6605739"/>
            <a:ext cx="1893467" cy="2462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en-US" altLang="en-US" sz="10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© 2023 Oxford University Press</a:t>
            </a:r>
          </a:p>
        </p:txBody>
      </p:sp>
    </p:spTree>
    <p:extLst>
      <p:ext uri="{BB962C8B-B14F-4D97-AF65-F5344CB8AC3E}">
        <p14:creationId xmlns:p14="http://schemas.microsoft.com/office/powerpoint/2010/main" val="3901543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rgbClr val="001A47"/>
          </a:solidFill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CCD7AE-E6DE-4592-894F-F3E075B9E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952107"/>
            <a:ext cx="10515600" cy="52248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A352A1-3B59-4F46-8B27-7104614BE0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63435" y="6605739"/>
            <a:ext cx="1827743" cy="2462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en-US" altLang="en-US" sz="10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© 2023 Oxford University Press</a:t>
            </a:r>
          </a:p>
        </p:txBody>
      </p:sp>
    </p:spTree>
    <p:extLst>
      <p:ext uri="{BB962C8B-B14F-4D97-AF65-F5344CB8AC3E}">
        <p14:creationId xmlns:p14="http://schemas.microsoft.com/office/powerpoint/2010/main" val="400491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0E61D60-431D-4A54-BAD5-CA1C8D6D75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" y="2792"/>
            <a:ext cx="12191178" cy="68581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0363435" y="6605739"/>
            <a:ext cx="1827743" cy="2462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en-US" altLang="en-US" sz="10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© 2023 Oxford University Press</a:t>
            </a:r>
          </a:p>
        </p:txBody>
      </p:sp>
    </p:spTree>
    <p:extLst>
      <p:ext uri="{BB962C8B-B14F-4D97-AF65-F5344CB8AC3E}">
        <p14:creationId xmlns:p14="http://schemas.microsoft.com/office/powerpoint/2010/main" val="4084638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v-dem.net/vdemds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Comparative Politics, Fourth Edition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by J. Tyler </a:t>
            </a:r>
            <a:r>
              <a:rPr lang="en-US" dirty="0" err="1"/>
              <a:t>Dickovick</a:t>
            </a:r>
            <a:r>
              <a:rPr lang="en-US" dirty="0"/>
              <a:t>, Jonathan Eastwood, Robin M. LeBlanc, and Zoila Ponce de Leon</a:t>
            </a:r>
          </a:p>
          <a:p>
            <a:pPr>
              <a:spcBef>
                <a:spcPts val="0"/>
              </a:spcBef>
            </a:pPr>
            <a:endParaRPr lang="en-US" dirty="0"/>
          </a:p>
        </p:txBody>
      </p:sp>
      <p:pic>
        <p:nvPicPr>
          <p:cNvPr id="6" name="Picture 5" descr="Cover of Comparative Politics, 4th Edition">
            <a:extLst>
              <a:ext uri="{FF2B5EF4-FFF2-40B4-BE49-F238E27FC236}">
                <a16:creationId xmlns:a16="http://schemas.microsoft.com/office/drawing/2014/main" id="{B0AC8D59-2D75-63FA-E02E-124706E816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906" y="1889566"/>
            <a:ext cx="3550188" cy="437694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/>
              <a:t>Hybrid and Semi-Authoritarian Regimes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Class of regime that is neither fully democratic nor fully authoritarian </a:t>
            </a:r>
          </a:p>
          <a:p>
            <a:r>
              <a:rPr lang="en-US" dirty="0"/>
              <a:t>Various forms and concepts:</a:t>
            </a:r>
          </a:p>
          <a:p>
            <a:pPr lvl="1"/>
            <a:r>
              <a:rPr lang="en-US" b="1" dirty="0"/>
              <a:t>Illiberal democracy</a:t>
            </a:r>
            <a:r>
              <a:rPr lang="en-US" dirty="0"/>
              <a:t>:</a:t>
            </a:r>
            <a:r>
              <a:rPr lang="en-US" b="1" dirty="0"/>
              <a:t> </a:t>
            </a:r>
            <a:r>
              <a:rPr lang="en-US" dirty="0"/>
              <a:t>elections, lack of accountability, rights may be diminished</a:t>
            </a:r>
          </a:p>
          <a:p>
            <a:pPr lvl="1"/>
            <a:r>
              <a:rPr lang="en-US" b="1" dirty="0"/>
              <a:t>Delegative democracy</a:t>
            </a:r>
            <a:r>
              <a:rPr lang="en-US" dirty="0"/>
              <a:t>: more authority is ‘delegated’ to government; system of checks and balances severely weakened</a:t>
            </a:r>
          </a:p>
          <a:p>
            <a:pPr lvl="1"/>
            <a:r>
              <a:rPr lang="en-US" b="1" dirty="0"/>
              <a:t>Electoral authoritarianism:</a:t>
            </a:r>
            <a:r>
              <a:rPr lang="en-US" dirty="0"/>
              <a:t> authoritarians compete nominally</a:t>
            </a:r>
          </a:p>
          <a:p>
            <a:pPr lvl="1"/>
            <a:r>
              <a:rPr lang="en-US" b="1" dirty="0"/>
              <a:t>Competitive authoritarianism</a:t>
            </a:r>
            <a:r>
              <a:rPr lang="en-US" dirty="0"/>
              <a:t>: some competition is permitted, not enough to qualify as fully democratic</a:t>
            </a:r>
          </a:p>
          <a:p>
            <a:pPr marL="914400" lvl="2" indent="0"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Types of Transitions (or Non-Transition) to Authoritarianism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Authoritarian persistence </a:t>
            </a:r>
          </a:p>
          <a:p>
            <a:pPr lvl="1"/>
            <a:r>
              <a:rPr lang="en-US" dirty="0"/>
              <a:t>One authoritarian regime remains in power </a:t>
            </a:r>
          </a:p>
          <a:p>
            <a:pPr lvl="1"/>
            <a:r>
              <a:rPr lang="en-US" dirty="0"/>
              <a:t>Transition from one authoritarian regime to another</a:t>
            </a:r>
          </a:p>
          <a:p>
            <a:pPr lvl="2"/>
            <a:r>
              <a:rPr lang="en-US" dirty="0"/>
              <a:t>China, Cuba, North Korea</a:t>
            </a:r>
          </a:p>
          <a:p>
            <a:r>
              <a:rPr lang="en-US" dirty="0"/>
              <a:t>Democratic breakdown </a:t>
            </a:r>
          </a:p>
          <a:p>
            <a:pPr lvl="1"/>
            <a:r>
              <a:rPr lang="en-US" dirty="0"/>
              <a:t>Voters elect an authoritarian leader</a:t>
            </a:r>
          </a:p>
          <a:p>
            <a:pPr lvl="1"/>
            <a:r>
              <a:rPr lang="en-US" dirty="0"/>
              <a:t>Organized actors move against the democracy</a:t>
            </a:r>
          </a:p>
          <a:p>
            <a:pPr lvl="1"/>
            <a:r>
              <a:rPr lang="en-US" dirty="0"/>
              <a:t>May eventually reverse, as in Germany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E6E05-EB79-EE8A-72E6-678458F76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 to Hybrid/Semi-Authoritarian Regime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2D35B8-CE60-1F63-6E4A-4FCF2A0E5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From one regime to an “in-between” regime  </a:t>
            </a:r>
          </a:p>
          <a:p>
            <a:pPr lvl="1"/>
            <a:r>
              <a:rPr lang="en-US" dirty="0"/>
              <a:t>Russia from long-standing authoritarianism to competitive </a:t>
            </a:r>
          </a:p>
          <a:p>
            <a:pPr lvl="1"/>
            <a:r>
              <a:rPr lang="en-US" dirty="0"/>
              <a:t>Venezuela from democracy to competitive authoritarianism</a:t>
            </a:r>
          </a:p>
          <a:p>
            <a:r>
              <a:rPr lang="en-US" dirty="0">
                <a:hlinkClick r:id="rId2"/>
              </a:rPr>
              <a:t>V-Dem Institute</a:t>
            </a:r>
            <a:r>
              <a:rPr lang="en-US" dirty="0"/>
              <a:t> describes a process of “</a:t>
            </a:r>
            <a:r>
              <a:rPr lang="en-US" dirty="0" err="1"/>
              <a:t>autocratization</a:t>
            </a:r>
            <a:r>
              <a:rPr lang="en-US" dirty="0"/>
              <a:t>” </a:t>
            </a:r>
          </a:p>
          <a:p>
            <a:pPr lvl="1"/>
            <a:r>
              <a:rPr lang="en-US" dirty="0"/>
              <a:t>Restrictions on freedom of the press and association, among others</a:t>
            </a:r>
          </a:p>
          <a:p>
            <a:pPr lvl="1"/>
            <a:r>
              <a:rPr lang="en-US" dirty="0"/>
              <a:t>Spreading of false information</a:t>
            </a:r>
          </a:p>
          <a:p>
            <a:pPr lvl="1"/>
            <a:r>
              <a:rPr lang="en-US" dirty="0"/>
              <a:t>Challenging the legitimacy of democratic institutions</a:t>
            </a:r>
          </a:p>
          <a:p>
            <a:pPr lvl="2"/>
            <a:r>
              <a:rPr lang="en-US" dirty="0"/>
              <a:t>25 countries are currently going through this process</a:t>
            </a:r>
          </a:p>
          <a:p>
            <a:pPr lvl="2"/>
            <a:r>
              <a:rPr lang="en-US" dirty="0"/>
              <a:t>Brazil, the United States, and India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5281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Causes and Effects:</a:t>
            </a:r>
            <a:br>
              <a:rPr lang="en-US" dirty="0"/>
            </a:br>
            <a:r>
              <a:rPr lang="en-US" dirty="0"/>
              <a:t>What Causes Authoritarian Regimes to Emerge and Persist?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/>
          </a:bodyPr>
          <a:lstStyle/>
          <a:p>
            <a:r>
              <a:rPr lang="en-US" dirty="0"/>
              <a:t>Historical Institutionalism</a:t>
            </a:r>
          </a:p>
          <a:p>
            <a:r>
              <a:rPr lang="en-US" dirty="0"/>
              <a:t>Poverty and Inequality </a:t>
            </a:r>
          </a:p>
          <a:p>
            <a:r>
              <a:rPr lang="en-US" dirty="0"/>
              <a:t>State Weakness and Failure </a:t>
            </a:r>
          </a:p>
          <a:p>
            <a:r>
              <a:rPr lang="en-US" dirty="0"/>
              <a:t>Political Culture </a:t>
            </a:r>
          </a:p>
          <a:p>
            <a:r>
              <a:rPr lang="en-US" dirty="0"/>
              <a:t>Barriers to Collective Action </a:t>
            </a:r>
          </a:p>
          <a:p>
            <a:r>
              <a:rPr lang="en-US" dirty="0"/>
              <a:t>Special Causal Circumstances Surrounding Hybrid Regimes and Semi-Authoritarian Regimes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Historical Institutionalist Theories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Theory: coalitions among groups or classes shape fates of regimes, and institutions give these coalitions enduring effects</a:t>
            </a:r>
          </a:p>
          <a:p>
            <a:r>
              <a:rPr lang="en-US" dirty="0"/>
              <a:t>When actors combine forces, they may get the regime that benefits them</a:t>
            </a:r>
          </a:p>
          <a:p>
            <a:r>
              <a:rPr lang="en-US" dirty="0"/>
              <a:t>Important actors may include:</a:t>
            </a:r>
          </a:p>
          <a:p>
            <a:pPr lvl="1"/>
            <a:r>
              <a:rPr lang="en-US" dirty="0"/>
              <a:t>Social classes</a:t>
            </a:r>
          </a:p>
          <a:p>
            <a:pPr lvl="1"/>
            <a:r>
              <a:rPr lang="en-US" dirty="0"/>
              <a:t>Economic interests (landowners, industrialists)</a:t>
            </a:r>
          </a:p>
          <a:p>
            <a:pPr lvl="1"/>
            <a:r>
              <a:rPr lang="en-US" dirty="0"/>
              <a:t>Working class and peasants</a:t>
            </a:r>
          </a:p>
          <a:p>
            <a:pPr lvl="1"/>
            <a:r>
              <a:rPr lang="en-US" dirty="0"/>
              <a:t>Military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Poverty and Inequality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Theory: high levels of poverty or inequality lead to more authoritarianism</a:t>
            </a:r>
          </a:p>
          <a:p>
            <a:r>
              <a:rPr lang="en-US" dirty="0"/>
              <a:t>Poverty leads populace to greater concern with economic issues than political liberties</a:t>
            </a:r>
          </a:p>
          <a:p>
            <a:r>
              <a:rPr lang="en-US" dirty="0"/>
              <a:t>Inequality leads to mistrust between groups</a:t>
            </a:r>
          </a:p>
          <a:p>
            <a:pPr lvl="1"/>
            <a:r>
              <a:rPr lang="en-US" dirty="0"/>
              <a:t>Wealthy interests and reactionary authoritarians may defend privilege</a:t>
            </a:r>
          </a:p>
          <a:p>
            <a:pPr lvl="1"/>
            <a:r>
              <a:rPr lang="en-US" dirty="0"/>
              <a:t>Poor masses and radical authoritarians may favor populism and redistribution</a:t>
            </a:r>
          </a:p>
          <a:p>
            <a:pPr lvl="2"/>
            <a:r>
              <a:rPr lang="en-US" dirty="0"/>
              <a:t>e.g., Hugo Chavez in Venezuela 1998–2013; Nicolas Maduro 2013–Present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>
            <a:noAutofit/>
          </a:bodyPr>
          <a:lstStyle/>
          <a:p>
            <a:r>
              <a:rPr lang="en-US" dirty="0"/>
              <a:t>State Weakness and Failure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Theory: states with weak institutions are likelier to have authoritarian regimes </a:t>
            </a:r>
          </a:p>
          <a:p>
            <a:pPr lvl="1"/>
            <a:r>
              <a:rPr lang="en-US" dirty="0"/>
              <a:t>Weak institutions often result in more “predatory” states</a:t>
            </a:r>
          </a:p>
          <a:p>
            <a:pPr lvl="1"/>
            <a:r>
              <a:rPr lang="en-US" dirty="0"/>
              <a:t>Less capable of being totalitarian, but maybe likely to have other forms of authoritarianism</a:t>
            </a:r>
          </a:p>
          <a:p>
            <a:r>
              <a:rPr lang="en-US" dirty="0"/>
              <a:t>State weakness may be intervening variable</a:t>
            </a:r>
          </a:p>
          <a:p>
            <a:pPr lvl="1"/>
            <a:r>
              <a:rPr lang="en-US" i="1" dirty="0"/>
              <a:t>Low economic development </a:t>
            </a:r>
            <a:r>
              <a:rPr lang="en-US" i="1" dirty="0">
                <a:sym typeface="Wingdings" pitchFamily="2" charset="2"/>
              </a:rPr>
              <a:t> weak state  authoritarian</a:t>
            </a:r>
          </a:p>
          <a:p>
            <a:pPr lvl="1"/>
            <a:r>
              <a:rPr lang="en-US" i="1" dirty="0">
                <a:sym typeface="Wingdings" pitchFamily="2" charset="2"/>
              </a:rPr>
              <a:t>Unstable class coalitions  weak/poorly institutionalized state  authoritarian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>
            <a:noAutofit/>
          </a:bodyPr>
          <a:lstStyle/>
          <a:p>
            <a:r>
              <a:rPr lang="en-US" dirty="0"/>
              <a:t>Political Culture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 fontScale="92500"/>
          </a:bodyPr>
          <a:lstStyle/>
          <a:p>
            <a:r>
              <a:rPr lang="en-US" dirty="0"/>
              <a:t>Theory: Some countries may have cultural traditions more suited to authoritarianism</a:t>
            </a:r>
          </a:p>
          <a:p>
            <a:r>
              <a:rPr lang="en-US" dirty="0"/>
              <a:t>“Asian values” argument (Chapter 5)</a:t>
            </a:r>
          </a:p>
          <a:p>
            <a:pPr lvl="1"/>
            <a:r>
              <a:rPr lang="en-US" dirty="0"/>
              <a:t>Emphasis on authority and obedience over individual </a:t>
            </a:r>
          </a:p>
          <a:p>
            <a:pPr lvl="1"/>
            <a:r>
              <a:rPr lang="en-US" dirty="0"/>
              <a:t>Note: argument may be made most strongly by authoritarian leaders (who want to retain power)</a:t>
            </a:r>
          </a:p>
          <a:p>
            <a:r>
              <a:rPr lang="en-US" dirty="0"/>
              <a:t>“Centralist” tradition in Latin America</a:t>
            </a:r>
          </a:p>
          <a:p>
            <a:r>
              <a:rPr lang="en-US" dirty="0"/>
              <a:t>Political-Cultural variables may also affect type of authoritarianism, not just whether country is authoritarian or not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Barriers to Collective Action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Theory: rational calculations and personal incentives can explain persistence of repressive regimes.</a:t>
            </a:r>
          </a:p>
          <a:p>
            <a:pPr lvl="1"/>
            <a:r>
              <a:rPr lang="en-US" dirty="0"/>
              <a:t>Game-theoretic approaches</a:t>
            </a:r>
          </a:p>
          <a:p>
            <a:pPr lvl="2"/>
            <a:r>
              <a:rPr lang="en-US" dirty="0"/>
              <a:t>Actors are unlikely to engage in </a:t>
            </a:r>
            <a:r>
              <a:rPr lang="en-US" b="1" dirty="0"/>
              <a:t>collective action </a:t>
            </a:r>
            <a:r>
              <a:rPr lang="en-US" dirty="0"/>
              <a:t>unless it becomes rational for them to do so.</a:t>
            </a:r>
          </a:p>
          <a:p>
            <a:r>
              <a:rPr lang="en-US" dirty="0"/>
              <a:t>Individuals have few incentives to risk repression.</a:t>
            </a:r>
          </a:p>
          <a:p>
            <a:pPr lvl="1"/>
            <a:r>
              <a:rPr lang="en-US" dirty="0"/>
              <a:t>“Free rider” problem: let others take the risk, even if you may reap rewards of regime change</a:t>
            </a:r>
          </a:p>
          <a:p>
            <a:r>
              <a:rPr lang="en-US" dirty="0"/>
              <a:t>In absence of effective coordination, regime remains intact.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4180A-64FD-430C-A82F-ED255C9B3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Special Causal Circumstances Surrounding </a:t>
            </a:r>
            <a:br>
              <a:rPr lang="en-US" dirty="0"/>
            </a:br>
            <a:r>
              <a:rPr lang="en-US" dirty="0"/>
              <a:t>Hybrid and Semi-Authoritarian Regimes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64AA22-5543-402B-A28B-39D3E1B1DB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/>
          </a:bodyPr>
          <a:lstStyle/>
          <a:p>
            <a:r>
              <a:rPr lang="en-US" dirty="0"/>
              <a:t>Competitive authoritarian regimes seem to show their own historically significant, causal factors.</a:t>
            </a:r>
          </a:p>
          <a:p>
            <a:r>
              <a:rPr lang="en-US" dirty="0"/>
              <a:t>Levitsky and Way </a:t>
            </a:r>
          </a:p>
          <a:p>
            <a:pPr lvl="1"/>
            <a:r>
              <a:rPr lang="en-US" dirty="0"/>
              <a:t>Competitive authoritarian regimes should not thought of as transitional</a:t>
            </a:r>
          </a:p>
          <a:p>
            <a:pPr lvl="1"/>
            <a:r>
              <a:rPr lang="en-US" dirty="0"/>
              <a:t> Western linkages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Democratic likelihood</a:t>
            </a:r>
          </a:p>
          <a:p>
            <a:pPr lvl="2"/>
            <a:r>
              <a:rPr lang="en-US" dirty="0"/>
              <a:t>Strong, ongoing authoritarian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strongly organized authoritarian</a:t>
            </a:r>
          </a:p>
          <a:p>
            <a:pPr lvl="2"/>
            <a:r>
              <a:rPr lang="en-US" dirty="0"/>
              <a:t>Weak, ongoing authoritarian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weak, unstable authoritarian</a:t>
            </a:r>
          </a:p>
        </p:txBody>
      </p:sp>
    </p:spTree>
    <p:extLst>
      <p:ext uri="{BB962C8B-B14F-4D97-AF65-F5344CB8AC3E}">
        <p14:creationId xmlns:p14="http://schemas.microsoft.com/office/powerpoint/2010/main" val="3400777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17190-BA9F-D8D4-218F-359DC0BED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7 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24D95F-F590-2021-2F29-AF910B4AD3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Describe how political scientists think about authoritarian regimes, including differences between many key types of authoritarian regimes.</a:t>
            </a:r>
          </a:p>
          <a:p>
            <a:pPr lvl="0"/>
            <a:r>
              <a:rPr lang="en-US" dirty="0"/>
              <a:t>Discuss how political scientists try to address the many hybrid regimes present in today’s world.</a:t>
            </a:r>
          </a:p>
          <a:p>
            <a:pPr lvl="0"/>
            <a:r>
              <a:rPr lang="en-US" dirty="0"/>
              <a:t>Explain the major theories that try to explain why some regimes are authoritarian.</a:t>
            </a:r>
          </a:p>
          <a:p>
            <a:pPr lvl="0"/>
            <a:r>
              <a:rPr lang="en-US" dirty="0"/>
              <a:t>Compare the different types of authoritarian states. </a:t>
            </a:r>
          </a:p>
        </p:txBody>
      </p:sp>
    </p:spTree>
    <p:extLst>
      <p:ext uri="{BB962C8B-B14F-4D97-AF65-F5344CB8AC3E}">
        <p14:creationId xmlns:p14="http://schemas.microsoft.com/office/powerpoint/2010/main" val="13158349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9F587-6CC3-E1C1-EBCE-052057950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cap="small" dirty="0"/>
              <a:t>Key Methodological Tools</a:t>
            </a:r>
            <a:r>
              <a:rPr lang="en-US" dirty="0"/>
              <a:t>: Evidence and Empirical Critiques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BBBA4-56DD-ECAF-19E2-EE23DAFA56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theories in comparative politics have empirical support. </a:t>
            </a:r>
          </a:p>
          <a:p>
            <a:pPr lvl="1"/>
            <a:r>
              <a:rPr lang="en-US" dirty="0"/>
              <a:t>Not accurate under all circumstances</a:t>
            </a:r>
          </a:p>
          <a:p>
            <a:pPr lvl="1"/>
            <a:r>
              <a:rPr lang="en-US" dirty="0"/>
              <a:t>Each explains some outcomes better than others </a:t>
            </a:r>
          </a:p>
          <a:p>
            <a:pPr lvl="1"/>
            <a:r>
              <a:rPr lang="en-US" dirty="0"/>
              <a:t>Avoid making “laundry lists” and saying that “everything matters”</a:t>
            </a:r>
          </a:p>
          <a:p>
            <a:pPr lvl="1"/>
            <a:r>
              <a:rPr lang="en-US" dirty="0"/>
              <a:t>Examine how the empirical evidence lines up with the theoretical predictions and the specific hypothesis</a:t>
            </a:r>
          </a:p>
          <a:p>
            <a:pPr lvl="2"/>
            <a:r>
              <a:rPr lang="en-US" dirty="0"/>
              <a:t>Some of the most important evidence is that which permits a critique of the argument</a:t>
            </a:r>
          </a:p>
          <a:p>
            <a:pPr lvl="3"/>
            <a:r>
              <a:rPr lang="en-US" dirty="0"/>
              <a:t>Useful when wanting to determine the strongest argument</a:t>
            </a:r>
          </a:p>
        </p:txBody>
      </p:sp>
    </p:spTree>
    <p:extLst>
      <p:ext uri="{BB962C8B-B14F-4D97-AF65-F5344CB8AC3E}">
        <p14:creationId xmlns:p14="http://schemas.microsoft.com/office/powerpoint/2010/main" val="4223146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cap="small" dirty="0"/>
              <a:t>Thinking Comparatively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Why did Zimbabwe Become and Remain Authoritarian? </a:t>
            </a:r>
            <a:r>
              <a:rPr lang="en-US" sz="1100" dirty="0"/>
              <a:t>(1 of 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Authoritarian regimes have distinct features and exhibit many different types of transitions and non-transitions. </a:t>
            </a:r>
          </a:p>
          <a:p>
            <a:pPr lvl="1"/>
            <a:r>
              <a:rPr lang="en-US" dirty="0"/>
              <a:t>Numerous explanatory models</a:t>
            </a:r>
          </a:p>
          <a:p>
            <a:pPr lvl="2"/>
            <a:r>
              <a:rPr lang="en-US" dirty="0"/>
              <a:t>Historical relationships between contending groups</a:t>
            </a:r>
          </a:p>
          <a:p>
            <a:pPr lvl="2"/>
            <a:r>
              <a:rPr lang="en-US" dirty="0"/>
              <a:t>The strength and form of existing institutions</a:t>
            </a:r>
          </a:p>
          <a:p>
            <a:pPr lvl="2"/>
            <a:r>
              <a:rPr lang="en-US" dirty="0"/>
              <a:t>A country’s level of economic development</a:t>
            </a:r>
          </a:p>
          <a:p>
            <a:pPr lvl="2"/>
            <a:r>
              <a:rPr lang="en-US" dirty="0"/>
              <a:t>Political-culture traditions and tendencies</a:t>
            </a:r>
          </a:p>
          <a:p>
            <a:pPr lvl="2"/>
            <a:r>
              <a:rPr lang="en-US" dirty="0"/>
              <a:t>The strategic situations and choices of key actors</a:t>
            </a:r>
          </a:p>
          <a:p>
            <a:pPr lvl="1"/>
            <a:r>
              <a:rPr lang="en-US" dirty="0"/>
              <a:t>Identify evidence to support/oppose each theory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93D8E-AD4D-6EB6-6FD5-059A9689F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cap="small" dirty="0"/>
              <a:t>Thinking Comparatively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Why did Zimbabwe Become and Remain Authoritarian? </a:t>
            </a:r>
            <a:r>
              <a:rPr lang="en-US" sz="1100" dirty="0"/>
              <a:t>(2 of 4)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C72FC-18D7-9608-69EE-536EFD38AC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Modern Zimbabwe is authoritarian</a:t>
            </a:r>
          </a:p>
          <a:p>
            <a:pPr lvl="1"/>
            <a:r>
              <a:rPr lang="en-US" dirty="0"/>
              <a:t>Was a personalist regime under Mugabe</a:t>
            </a:r>
          </a:p>
          <a:p>
            <a:pPr lvl="1"/>
            <a:r>
              <a:rPr lang="en-US" dirty="0"/>
              <a:t>Post-Mugabe regime hasn’t changed much</a:t>
            </a:r>
          </a:p>
          <a:p>
            <a:r>
              <a:rPr lang="en-US" dirty="0"/>
              <a:t>A research question could be “Why is Zimbabwe authoritarian?” </a:t>
            </a:r>
          </a:p>
          <a:p>
            <a:pPr lvl="1"/>
            <a:r>
              <a:rPr lang="en-US" dirty="0"/>
              <a:t>Consider how each of the theories might propose an explanation. (Table 7.1)</a:t>
            </a:r>
          </a:p>
          <a:p>
            <a:pPr lvl="2"/>
            <a:r>
              <a:rPr lang="en-US" dirty="0"/>
              <a:t>A good question may have many possible answers – suggests that the question is open-ended</a:t>
            </a:r>
          </a:p>
          <a:p>
            <a:pPr lvl="2"/>
            <a:r>
              <a:rPr lang="en-US" dirty="0"/>
              <a:t>A good theory must be falsifiable (Table 7.2)</a:t>
            </a:r>
          </a:p>
        </p:txBody>
      </p:sp>
    </p:spTree>
    <p:extLst>
      <p:ext uri="{BB962C8B-B14F-4D97-AF65-F5344CB8AC3E}">
        <p14:creationId xmlns:p14="http://schemas.microsoft.com/office/powerpoint/2010/main" val="21980358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93D8E-AD4D-6EB6-6FD5-059A9689F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cap="small" dirty="0"/>
              <a:t>Thinking Comparatively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Why did Zimbabwe Become and Remain Authoritarian? </a:t>
            </a:r>
            <a:r>
              <a:rPr lang="en-US" sz="1100" dirty="0"/>
              <a:t>(3 of 4)</a:t>
            </a:r>
            <a:endParaRPr lang="en-US" dirty="0"/>
          </a:p>
        </p:txBody>
      </p:sp>
      <p:graphicFrame>
        <p:nvGraphicFramePr>
          <p:cNvPr id="6" name="object 2" title="TABLE 7.1 Authoritarianism in Zimbabwe: Theories, Explanations, and Examples of Supporting Evidence">
            <a:extLst>
              <a:ext uri="{FF2B5EF4-FFF2-40B4-BE49-F238E27FC236}">
                <a16:creationId xmlns:a16="http://schemas.microsoft.com/office/drawing/2014/main" id="{EFCAE968-7258-E5B8-3B08-82D6982A7E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942503"/>
              </p:ext>
            </p:extLst>
          </p:nvPr>
        </p:nvGraphicFramePr>
        <p:xfrm>
          <a:off x="1467662" y="1737042"/>
          <a:ext cx="9714863" cy="34596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24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3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468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519">
                <a:tc>
                  <a:txBody>
                    <a:bodyPr/>
                    <a:lstStyle/>
                    <a:p>
                      <a:pPr marL="122555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500" b="1" spc="-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Theory</a:t>
                      </a:r>
                      <a:endParaRPr sz="1500">
                        <a:latin typeface="Gill Sans MT"/>
                        <a:cs typeface="Gill Sans MT"/>
                      </a:endParaRPr>
                    </a:p>
                  </a:txBody>
                  <a:tcPr marL="0" marR="0" marT="83185" marB="0">
                    <a:lnB w="12700">
                      <a:solidFill>
                        <a:srgbClr val="231F20"/>
                      </a:solidFill>
                      <a:prstDash val="solid"/>
                    </a:lnB>
                    <a:solidFill>
                      <a:srgbClr val="E0EFD4"/>
                    </a:solidFill>
                  </a:tcPr>
                </a:tc>
                <a:tc>
                  <a:txBody>
                    <a:bodyPr/>
                    <a:lstStyle/>
                    <a:p>
                      <a:pPr marL="122555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500" b="1" spc="-4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Theoretical</a:t>
                      </a:r>
                      <a:r>
                        <a:rPr sz="1500" b="1" spc="-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500" b="1" spc="-2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Explanation</a:t>
                      </a:r>
                      <a:endParaRPr sz="1500">
                        <a:latin typeface="Gill Sans MT"/>
                        <a:cs typeface="Gill Sans MT"/>
                      </a:endParaRPr>
                    </a:p>
                  </a:txBody>
                  <a:tcPr marL="0" marR="0" marT="83185" marB="0">
                    <a:lnB w="12700">
                      <a:solidFill>
                        <a:srgbClr val="231F20"/>
                      </a:solidFill>
                      <a:prstDash val="solid"/>
                    </a:lnB>
                    <a:solidFill>
                      <a:srgbClr val="E0EFD4"/>
                    </a:solidFill>
                  </a:tcPr>
                </a:tc>
                <a:tc>
                  <a:txBody>
                    <a:bodyPr/>
                    <a:lstStyle/>
                    <a:p>
                      <a:pPr marL="123825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500" b="1" spc="-3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Example</a:t>
                      </a:r>
                      <a:r>
                        <a:rPr sz="1500" b="1" spc="-1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500" b="1" spc="1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of</a:t>
                      </a:r>
                      <a:r>
                        <a:rPr sz="1500" b="1" spc="-1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Supporting </a:t>
                      </a:r>
                      <a:r>
                        <a:rPr sz="1500" b="1" spc="-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Evidence</a:t>
                      </a:r>
                      <a:endParaRPr sz="1500">
                        <a:latin typeface="Gill Sans MT"/>
                        <a:cs typeface="Gill Sans MT"/>
                      </a:endParaRPr>
                    </a:p>
                  </a:txBody>
                  <a:tcPr marL="0" marR="0" marT="83185" marB="0">
                    <a:lnB w="12700">
                      <a:solidFill>
                        <a:srgbClr val="231F20"/>
                      </a:solidFill>
                      <a:prstDash val="solid"/>
                    </a:lnB>
                    <a:solidFill>
                      <a:srgbClr val="E0EF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262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2255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Historical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Institutionalism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  <a:solidFill>
                      <a:srgbClr val="FAFCF7"/>
                    </a:solidFill>
                  </a:tcPr>
                </a:tc>
                <a:tc>
                  <a:txBody>
                    <a:bodyPr/>
                    <a:lstStyle/>
                    <a:p>
                      <a:pPr marL="122555" marR="544195">
                        <a:lnSpc>
                          <a:spcPct val="105500"/>
                        </a:lnSpc>
                        <a:spcBef>
                          <a:spcPts val="590"/>
                        </a:spcBef>
                      </a:pP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Coalitions </a:t>
                      </a:r>
                      <a:r>
                        <a:rPr sz="140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of </a:t>
                      </a:r>
                      <a:r>
                        <a:rPr sz="1400" spc="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powerful </a:t>
                      </a:r>
                      <a:r>
                        <a:rPr sz="140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political </a:t>
                      </a:r>
                      <a:r>
                        <a:rPr sz="140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actors </a:t>
                      </a:r>
                      <a:r>
                        <a:rPr sz="1400" spc="-37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emerge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that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favor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elite</a:t>
                      </a: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domination.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74930" marB="0"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3825" marR="698500">
                        <a:lnSpc>
                          <a:spcPct val="105500"/>
                        </a:lnSpc>
                        <a:spcBef>
                          <a:spcPts val="590"/>
                        </a:spcBef>
                      </a:pP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regime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receives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support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 </a:t>
                      </a:r>
                      <a:r>
                        <a:rPr sz="1400" spc="-37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military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and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key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economic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actors.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74930" marB="0"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262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2255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Poverty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and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Inequality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  <a:solidFill>
                      <a:srgbClr val="FAFCF7"/>
                    </a:solidFill>
                  </a:tcPr>
                </a:tc>
                <a:tc>
                  <a:txBody>
                    <a:bodyPr/>
                    <a:lstStyle/>
                    <a:p>
                      <a:pPr marL="122555" marR="388620">
                        <a:lnSpc>
                          <a:spcPct val="105500"/>
                        </a:lnSpc>
                        <a:spcBef>
                          <a:spcPts val="590"/>
                        </a:spcBef>
                      </a:pP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Poorer citizens </a:t>
                      </a:r>
                      <a:r>
                        <a:rPr sz="140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seek </a:t>
                      </a:r>
                      <a:r>
                        <a:rPr sz="140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economic security </a:t>
                      </a:r>
                      <a:r>
                        <a:rPr sz="1400" spc="-38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and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allow</a:t>
                      </a: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authoritarian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rule.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74930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3825" marR="304165">
                        <a:lnSpc>
                          <a:spcPct val="105500"/>
                        </a:lnSpc>
                        <a:spcBef>
                          <a:spcPts val="590"/>
                        </a:spcBef>
                      </a:pP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 </a:t>
                      </a:r>
                      <a:r>
                        <a:rPr sz="140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regime </a:t>
                      </a: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appeals </a:t>
                      </a:r>
                      <a:r>
                        <a:rPr sz="1400" spc="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to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some </a:t>
                      </a:r>
                      <a:r>
                        <a:rPr sz="1400" spc="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poorer </a:t>
                      </a:r>
                      <a:r>
                        <a:rPr sz="140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citi- </a:t>
                      </a:r>
                      <a:r>
                        <a:rPr sz="1400" spc="-37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zens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as</a:t>
                      </a: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populist.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74930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262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2255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State </a:t>
                      </a:r>
                      <a:r>
                        <a:rPr sz="140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Weakness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  <a:solidFill>
                      <a:srgbClr val="FAFCF7"/>
                    </a:solidFill>
                  </a:tcPr>
                </a:tc>
                <a:tc>
                  <a:txBody>
                    <a:bodyPr/>
                    <a:lstStyle/>
                    <a:p>
                      <a:pPr marL="122555" marR="288290">
                        <a:lnSpc>
                          <a:spcPct val="105500"/>
                        </a:lnSpc>
                        <a:spcBef>
                          <a:spcPts val="590"/>
                        </a:spcBef>
                      </a:pPr>
                      <a:r>
                        <a:rPr sz="1400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Weak,</a:t>
                      </a:r>
                      <a:r>
                        <a:rPr sz="140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poorly </a:t>
                      </a: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institutionalized,</a:t>
                      </a:r>
                      <a:r>
                        <a:rPr sz="140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predatory </a:t>
                      </a:r>
                      <a:r>
                        <a:rPr sz="1400" spc="-37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state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will</a:t>
                      </a: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be</a:t>
                      </a: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authoritarian.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74930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3825" marR="163830">
                        <a:lnSpc>
                          <a:spcPct val="105500"/>
                        </a:lnSpc>
                        <a:spcBef>
                          <a:spcPts val="590"/>
                        </a:spcBef>
                      </a:pP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 </a:t>
                      </a:r>
                      <a:r>
                        <a:rPr sz="140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regime </a:t>
                      </a:r>
                      <a:r>
                        <a:rPr sz="140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has </a:t>
                      </a:r>
                      <a:r>
                        <a:rPr sz="1400" spc="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engaged </a:t>
                      </a:r>
                      <a:r>
                        <a:rPr sz="140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in </a:t>
                      </a:r>
                      <a:r>
                        <a:rPr sz="140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predatory be- </a:t>
                      </a:r>
                      <a:r>
                        <a:rPr sz="1400" spc="-37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havior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and </a:t>
                      </a:r>
                      <a:r>
                        <a:rPr sz="140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undermined</a:t>
                      </a: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institutions.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74930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262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2255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Political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Culture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  <a:solidFill>
                      <a:srgbClr val="FAFCF7"/>
                    </a:solidFill>
                  </a:tcPr>
                </a:tc>
                <a:tc>
                  <a:txBody>
                    <a:bodyPr/>
                    <a:lstStyle/>
                    <a:p>
                      <a:pPr marL="122555" marR="116205">
                        <a:lnSpc>
                          <a:spcPct val="105500"/>
                        </a:lnSpc>
                        <a:spcBef>
                          <a:spcPts val="590"/>
                        </a:spcBef>
                      </a:pP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Cultural 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values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shape </a:t>
                      </a:r>
                      <a:r>
                        <a:rPr sz="1400" spc="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type </a:t>
                      </a:r>
                      <a:r>
                        <a:rPr sz="140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of </a:t>
                      </a:r>
                      <a:r>
                        <a:rPr sz="140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authoritarian </a:t>
                      </a:r>
                      <a:r>
                        <a:rPr sz="1400" spc="-37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regime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that</a:t>
                      </a: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emerges.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74930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3825" marR="141605">
                        <a:lnSpc>
                          <a:spcPct val="105500"/>
                        </a:lnSpc>
                        <a:spcBef>
                          <a:spcPts val="590"/>
                        </a:spcBef>
                      </a:pP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 </a:t>
                      </a:r>
                      <a:r>
                        <a:rPr sz="140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regime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has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worked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within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bounds </a:t>
                      </a:r>
                      <a:r>
                        <a:rPr sz="1400" spc="-37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top-down</a:t>
                      </a: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“tribalism.”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74930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262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2255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Collective</a:t>
                      </a:r>
                      <a:r>
                        <a:rPr sz="140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Action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  <a:solidFill>
                      <a:srgbClr val="FAFCF7"/>
                    </a:solidFill>
                  </a:tcPr>
                </a:tc>
                <a:tc>
                  <a:txBody>
                    <a:bodyPr/>
                    <a:lstStyle/>
                    <a:p>
                      <a:pPr marL="122555" marR="266065">
                        <a:lnSpc>
                          <a:spcPct val="105500"/>
                        </a:lnSpc>
                        <a:spcBef>
                          <a:spcPts val="590"/>
                        </a:spcBef>
                      </a:pPr>
                      <a:r>
                        <a:rPr sz="140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Disapproval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regime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is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impeded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by </a:t>
                      </a:r>
                      <a:r>
                        <a:rPr sz="1400" spc="-37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repression.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74930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3825" marR="262255">
                        <a:lnSpc>
                          <a:spcPct val="105500"/>
                        </a:lnSpc>
                        <a:spcBef>
                          <a:spcPts val="590"/>
                        </a:spcBef>
                      </a:pP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 </a:t>
                      </a:r>
                      <a:r>
                        <a:rPr sz="140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regime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creates </a:t>
                      </a:r>
                      <a:r>
                        <a:rPr sz="140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large numbers </a:t>
                      </a:r>
                      <a:r>
                        <a:rPr sz="140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of </a:t>
                      </a:r>
                      <a:r>
                        <a:rPr sz="140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ex- </a:t>
                      </a:r>
                      <a:r>
                        <a:rPr sz="1400" spc="-38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iles.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74930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6764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93D8E-AD4D-6EB6-6FD5-059A9689F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cap="small" dirty="0"/>
              <a:t>Thinking Comparatively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Why did Zimbabwe Become and Remain Authoritarian? </a:t>
            </a:r>
            <a:r>
              <a:rPr lang="en-US" sz="1100"/>
              <a:t>(4 </a:t>
            </a:r>
            <a:r>
              <a:rPr lang="en-US" sz="1100" dirty="0"/>
              <a:t>of 4)</a:t>
            </a:r>
            <a:endParaRPr lang="en-US" dirty="0"/>
          </a:p>
        </p:txBody>
      </p:sp>
      <p:graphicFrame>
        <p:nvGraphicFramePr>
          <p:cNvPr id="6" name="object 2" title="TABLE 7.2 Authoritarianism in Zimbabwe: Theories, Explanations, and Examples of Contrary Evidence">
            <a:extLst>
              <a:ext uri="{FF2B5EF4-FFF2-40B4-BE49-F238E27FC236}">
                <a16:creationId xmlns:a16="http://schemas.microsoft.com/office/drawing/2014/main" id="{4584BD92-2621-261C-8D65-707AFC7FF2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784657"/>
              </p:ext>
            </p:extLst>
          </p:nvPr>
        </p:nvGraphicFramePr>
        <p:xfrm>
          <a:off x="1371600" y="1676400"/>
          <a:ext cx="9909175" cy="4458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43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51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144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4492">
                <a:tc>
                  <a:txBody>
                    <a:bodyPr/>
                    <a:lstStyle/>
                    <a:p>
                      <a:pPr marL="125095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500" b="1" spc="-3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Theory</a:t>
                      </a:r>
                      <a:endParaRPr sz="1500">
                        <a:latin typeface="Gill Sans MT"/>
                        <a:cs typeface="Gill Sans MT"/>
                      </a:endParaRPr>
                    </a:p>
                  </a:txBody>
                  <a:tcPr marL="0" marR="0" marT="88900" marB="0">
                    <a:lnB w="12700">
                      <a:solidFill>
                        <a:srgbClr val="231F20"/>
                      </a:solidFill>
                      <a:prstDash val="solid"/>
                    </a:lnB>
                    <a:solidFill>
                      <a:srgbClr val="E0EFD4"/>
                    </a:solidFill>
                  </a:tcPr>
                </a:tc>
                <a:tc>
                  <a:txBody>
                    <a:bodyPr/>
                    <a:lstStyle/>
                    <a:p>
                      <a:pPr marL="125095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500" b="1" spc="-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Theoretical</a:t>
                      </a:r>
                      <a:r>
                        <a:rPr sz="1500" b="1" spc="-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Explanation</a:t>
                      </a:r>
                      <a:endParaRPr sz="1500">
                        <a:latin typeface="Gill Sans MT"/>
                        <a:cs typeface="Gill Sans MT"/>
                      </a:endParaRPr>
                    </a:p>
                  </a:txBody>
                  <a:tcPr marL="0" marR="0" marT="88900" marB="0">
                    <a:lnB w="12700">
                      <a:solidFill>
                        <a:srgbClr val="231F20"/>
                      </a:solidFill>
                      <a:prstDash val="solid"/>
                    </a:lnB>
                    <a:solidFill>
                      <a:srgbClr val="E0EFD4"/>
                    </a:solidFill>
                  </a:tcPr>
                </a:tc>
                <a:tc>
                  <a:txBody>
                    <a:bodyPr/>
                    <a:lstStyle/>
                    <a:p>
                      <a:pPr marL="139065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500" b="1" spc="-2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Example</a:t>
                      </a:r>
                      <a:r>
                        <a:rPr sz="1500" b="1" spc="-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500" b="1" spc="2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of</a:t>
                      </a:r>
                      <a:r>
                        <a:rPr sz="1500" b="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500" b="1" spc="-3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Contrary</a:t>
                      </a:r>
                      <a:r>
                        <a:rPr sz="1500" b="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500" b="1" spc="1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Evidence</a:t>
                      </a:r>
                      <a:endParaRPr sz="1500">
                        <a:latin typeface="Gill Sans MT"/>
                        <a:cs typeface="Gill Sans MT"/>
                      </a:endParaRPr>
                    </a:p>
                  </a:txBody>
                  <a:tcPr marL="0" marR="0" marT="88900" marB="0">
                    <a:lnB w="12700">
                      <a:solidFill>
                        <a:srgbClr val="231F20"/>
                      </a:solidFill>
                      <a:prstDash val="solid"/>
                    </a:lnB>
                    <a:solidFill>
                      <a:srgbClr val="E0EF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4445">
                <a:tc>
                  <a:txBody>
                    <a:bodyPr/>
                    <a:lstStyle/>
                    <a:p>
                      <a:pPr marL="125095" marR="885825">
                        <a:lnSpc>
                          <a:spcPct val="103899"/>
                        </a:lnSpc>
                        <a:spcBef>
                          <a:spcPts val="1510"/>
                        </a:spcBef>
                      </a:pP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Historical 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45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450" spc="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45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45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45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145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145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na</a:t>
                      </a:r>
                      <a:r>
                        <a:rPr sz="145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lism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T="191770" marB="0"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  <a:solidFill>
                      <a:srgbClr val="FAFCF7"/>
                    </a:solidFill>
                  </a:tcPr>
                </a:tc>
                <a:tc>
                  <a:txBody>
                    <a:bodyPr/>
                    <a:lstStyle/>
                    <a:p>
                      <a:pPr marL="125095" marR="290195">
                        <a:lnSpc>
                          <a:spcPct val="103899"/>
                        </a:lnSpc>
                        <a:spcBef>
                          <a:spcPts val="1510"/>
                        </a:spcBef>
                      </a:pP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Coalitions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of </a:t>
                      </a:r>
                      <a:r>
                        <a:rPr sz="145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powerful</a:t>
                      </a:r>
                      <a:r>
                        <a:rPr sz="145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political 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actors </a:t>
                      </a:r>
                      <a:r>
                        <a:rPr sz="1450" spc="-3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emerge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that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favor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elite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domination.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T="191770" marB="0"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065" marR="353695">
                        <a:lnSpc>
                          <a:spcPct val="103899"/>
                        </a:lnSpc>
                        <a:spcBef>
                          <a:spcPts val="610"/>
                        </a:spcBef>
                      </a:pPr>
                      <a:r>
                        <a:rPr sz="145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regime’s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economic </a:t>
                      </a:r>
                      <a:r>
                        <a:rPr sz="145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policy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alienated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key 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economic 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actors, </a:t>
                      </a:r>
                      <a:r>
                        <a:rPr sz="145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including industry 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and </a:t>
                      </a:r>
                      <a:r>
                        <a:rPr sz="145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com- </a:t>
                      </a:r>
                      <a:r>
                        <a:rPr sz="1450" spc="-3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mercial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farmers.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T="77470" marB="0"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44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150">
                        <a:latin typeface="Times New Roman"/>
                        <a:cs typeface="Times New Roman"/>
                      </a:endParaRPr>
                    </a:p>
                    <a:p>
                      <a:pPr marL="125095">
                        <a:lnSpc>
                          <a:spcPct val="100000"/>
                        </a:lnSpc>
                      </a:pP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Poverty</a:t>
                      </a:r>
                      <a:r>
                        <a:rPr sz="145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and</a:t>
                      </a:r>
                      <a:r>
                        <a:rPr sz="145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Inequality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  <a:solidFill>
                      <a:srgbClr val="FAFCF7"/>
                    </a:solidFill>
                  </a:tcPr>
                </a:tc>
                <a:tc>
                  <a:txBody>
                    <a:bodyPr/>
                    <a:lstStyle/>
                    <a:p>
                      <a:pPr marL="125095" marR="131445">
                        <a:lnSpc>
                          <a:spcPct val="103899"/>
                        </a:lnSpc>
                        <a:spcBef>
                          <a:spcPts val="1510"/>
                        </a:spcBef>
                      </a:pPr>
                      <a:r>
                        <a:rPr sz="145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Poorer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citizens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seek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economic</a:t>
                      </a:r>
                      <a:r>
                        <a:rPr sz="145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security </a:t>
                      </a:r>
                      <a:r>
                        <a:rPr sz="1450" spc="-3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and 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allow authoritarian </a:t>
                      </a:r>
                      <a:r>
                        <a:rPr sz="145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rule.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T="191770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065" marR="191135">
                        <a:lnSpc>
                          <a:spcPct val="103899"/>
                        </a:lnSpc>
                        <a:spcBef>
                          <a:spcPts val="610"/>
                        </a:spcBef>
                      </a:pPr>
                      <a:r>
                        <a:rPr sz="145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regime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is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4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(or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at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least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was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under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Mugabe) </a:t>
                      </a:r>
                      <a:r>
                        <a:rPr sz="145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relatively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unpopular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among </a:t>
                      </a:r>
                      <a:r>
                        <a:rPr sz="1450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many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peasants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and </a:t>
                      </a:r>
                      <a:r>
                        <a:rPr sz="1450" spc="-38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poor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urban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dwellers.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T="77470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44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150">
                        <a:latin typeface="Times New Roman"/>
                        <a:cs typeface="Times New Roman"/>
                      </a:endParaRPr>
                    </a:p>
                    <a:p>
                      <a:pPr marL="125095">
                        <a:lnSpc>
                          <a:spcPct val="100000"/>
                        </a:lnSpc>
                      </a:pPr>
                      <a:r>
                        <a:rPr sz="145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State </a:t>
                      </a:r>
                      <a:r>
                        <a:rPr sz="1450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Weakness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  <a:solidFill>
                      <a:srgbClr val="FAFCF7"/>
                    </a:solidFill>
                  </a:tcPr>
                </a:tc>
                <a:tc>
                  <a:txBody>
                    <a:bodyPr/>
                    <a:lstStyle/>
                    <a:p>
                      <a:pPr marL="125095" marR="363220">
                        <a:lnSpc>
                          <a:spcPct val="103899"/>
                        </a:lnSpc>
                        <a:spcBef>
                          <a:spcPts val="1510"/>
                        </a:spcBef>
                      </a:pPr>
                      <a:r>
                        <a:rPr sz="1450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Weak,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poorly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institutionalized, 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predatory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state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will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be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authoritarian.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T="191770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065" marR="502284" algn="just">
                        <a:lnSpc>
                          <a:spcPct val="103899"/>
                        </a:lnSpc>
                        <a:spcBef>
                          <a:spcPts val="610"/>
                        </a:spcBef>
                      </a:pPr>
                      <a:r>
                        <a:rPr sz="145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Zimbabwe’s 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state 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and </a:t>
                      </a:r>
                      <a:r>
                        <a:rPr sz="145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 </a:t>
                      </a:r>
                      <a:r>
                        <a:rPr sz="145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party </a:t>
                      </a:r>
                      <a:r>
                        <a:rPr sz="145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of 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Mugabe/ </a:t>
                      </a:r>
                      <a:r>
                        <a:rPr sz="1450" spc="-3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Mnangagwa and </a:t>
                      </a:r>
                      <a:r>
                        <a:rPr sz="145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 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military </a:t>
                      </a:r>
                      <a:r>
                        <a:rPr sz="145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have </a:t>
                      </a:r>
                      <a:r>
                        <a:rPr sz="145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exhibited </a:t>
                      </a:r>
                      <a:r>
                        <a:rPr sz="1450" spc="-3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considerable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capacity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past.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T="77470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44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150">
                        <a:latin typeface="Times New Roman"/>
                        <a:cs typeface="Times New Roman"/>
                      </a:endParaRPr>
                    </a:p>
                    <a:p>
                      <a:pPr marL="125095">
                        <a:lnSpc>
                          <a:spcPct val="100000"/>
                        </a:lnSpc>
                      </a:pP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Political</a:t>
                      </a:r>
                      <a:r>
                        <a:rPr sz="145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Culture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  <a:solidFill>
                      <a:srgbClr val="FAFCF7"/>
                    </a:solidFill>
                  </a:tcPr>
                </a:tc>
                <a:tc>
                  <a:txBody>
                    <a:bodyPr/>
                    <a:lstStyle/>
                    <a:p>
                      <a:pPr marL="125095" marR="490855">
                        <a:lnSpc>
                          <a:spcPct val="103899"/>
                        </a:lnSpc>
                        <a:spcBef>
                          <a:spcPts val="1510"/>
                        </a:spcBef>
                      </a:pPr>
                      <a:r>
                        <a:rPr sz="145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Cultural </a:t>
                      </a:r>
                      <a:r>
                        <a:rPr sz="145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values </a:t>
                      </a:r>
                      <a:r>
                        <a:rPr sz="145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shape </a:t>
                      </a:r>
                      <a:r>
                        <a:rPr sz="1450" spc="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type </a:t>
                      </a:r>
                      <a:r>
                        <a:rPr sz="145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of </a:t>
                      </a:r>
                      <a:r>
                        <a:rPr sz="145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authoritarian</a:t>
                      </a:r>
                      <a:r>
                        <a:rPr sz="145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regime</a:t>
                      </a:r>
                      <a:r>
                        <a:rPr sz="145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that</a:t>
                      </a:r>
                      <a:r>
                        <a:rPr sz="145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emerges.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T="191770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065" marR="129539">
                        <a:lnSpc>
                          <a:spcPct val="103899"/>
                        </a:lnSpc>
                        <a:spcBef>
                          <a:spcPts val="610"/>
                        </a:spcBef>
                      </a:pPr>
                      <a:r>
                        <a:rPr sz="145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Zimbabwe’s</a:t>
                      </a:r>
                      <a:r>
                        <a:rPr sz="1450" spc="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deep</a:t>
                      </a:r>
                      <a:r>
                        <a:rPr sz="1450" spc="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cultural</a:t>
                      </a:r>
                      <a:r>
                        <a:rPr sz="1450" spc="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values</a:t>
                      </a:r>
                      <a:r>
                        <a:rPr sz="1450" spc="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have</a:t>
                      </a:r>
                      <a:r>
                        <a:rPr sz="1450" spc="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little</a:t>
                      </a:r>
                      <a:r>
                        <a:rPr sz="1450" spc="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to </a:t>
                      </a:r>
                      <a:r>
                        <a:rPr sz="145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do </a:t>
                      </a:r>
                      <a:r>
                        <a:rPr sz="145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with </a:t>
                      </a:r>
                      <a:r>
                        <a:rPr sz="145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tribalism, </a:t>
                      </a:r>
                      <a:r>
                        <a:rPr sz="145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but 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instead </a:t>
                      </a:r>
                      <a:r>
                        <a:rPr sz="145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have </a:t>
                      </a:r>
                      <a:r>
                        <a:rPr sz="145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deep </a:t>
                      </a:r>
                      <a:r>
                        <a:rPr sz="145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empha- </a:t>
                      </a:r>
                      <a:r>
                        <a:rPr sz="1450" spc="-3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sis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human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rights.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T="77470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49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12509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5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Collective</a:t>
                      </a:r>
                      <a:r>
                        <a:rPr sz="145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Action</a:t>
                      </a:r>
                      <a:endParaRPr sz="1450" dirty="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  <a:solidFill>
                      <a:srgbClr val="FAFCF7"/>
                    </a:solidFill>
                  </a:tcPr>
                </a:tc>
                <a:tc>
                  <a:txBody>
                    <a:bodyPr/>
                    <a:lstStyle/>
                    <a:p>
                      <a:pPr marL="125095" marR="251460">
                        <a:lnSpc>
                          <a:spcPct val="103899"/>
                        </a:lnSpc>
                        <a:spcBef>
                          <a:spcPts val="610"/>
                        </a:spcBef>
                      </a:pPr>
                      <a:r>
                        <a:rPr sz="145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Disapproval </a:t>
                      </a:r>
                      <a:r>
                        <a:rPr sz="145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of </a:t>
                      </a:r>
                      <a:r>
                        <a:rPr sz="145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 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regime </a:t>
                      </a:r>
                      <a:r>
                        <a:rPr sz="145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is </a:t>
                      </a:r>
                      <a:r>
                        <a:rPr sz="145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impeded </a:t>
                      </a:r>
                      <a:r>
                        <a:rPr sz="1450" spc="-3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by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repression.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T="77470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065" marR="302260">
                        <a:lnSpc>
                          <a:spcPct val="103899"/>
                        </a:lnSpc>
                        <a:spcBef>
                          <a:spcPts val="610"/>
                        </a:spcBef>
                      </a:pPr>
                      <a:r>
                        <a:rPr sz="145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Zimbabwe’s </a:t>
                      </a:r>
                      <a:r>
                        <a:rPr sz="145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people </a:t>
                      </a:r>
                      <a:r>
                        <a:rPr sz="145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have </a:t>
                      </a:r>
                      <a:r>
                        <a:rPr sz="145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been 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relatively </a:t>
                      </a:r>
                      <a:r>
                        <a:rPr sz="145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open </a:t>
                      </a:r>
                      <a:r>
                        <a:rPr sz="1450" spc="-3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expressing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dissatisfaction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with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50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5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regime.</a:t>
                      </a:r>
                      <a:endParaRPr sz="1450" dirty="0">
                        <a:latin typeface="Arial"/>
                        <a:cs typeface="Arial"/>
                      </a:endParaRPr>
                    </a:p>
                  </a:txBody>
                  <a:tcPr marL="0" marR="0" marT="77470" marB="0">
                    <a:lnT w="12700">
                      <a:solidFill>
                        <a:srgbClr val="58595B"/>
                      </a:solidFill>
                      <a:prstDash val="solid"/>
                    </a:lnT>
                    <a:lnB w="12700">
                      <a:solidFill>
                        <a:srgbClr val="58595B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21403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/>
              <a:t>Cases in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Autofit/>
          </a:bodyPr>
          <a:lstStyle/>
          <a:p>
            <a:r>
              <a:rPr lang="en-US" dirty="0"/>
              <a:t>Democratic Features of Authoritarian Systems? The Case of Iran </a:t>
            </a:r>
          </a:p>
          <a:p>
            <a:r>
              <a:rPr lang="en-US" dirty="0"/>
              <a:t>Authoritarian Persistence in Nineteenth-century France </a:t>
            </a:r>
          </a:p>
          <a:p>
            <a:r>
              <a:rPr lang="en-US" dirty="0"/>
              <a:t>Oligarchy, Democracy, and Authoritarianism in Russia </a:t>
            </a:r>
          </a:p>
          <a:p>
            <a:r>
              <a:rPr lang="en-US" dirty="0"/>
              <a:t>Mexico’s “Perfect Dictatorship” and Its End </a:t>
            </a:r>
          </a:p>
          <a:p>
            <a:r>
              <a:rPr lang="en-US" dirty="0"/>
              <a:t>Democracy and Authoritarianism in Germany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dirty="0"/>
              <a:t>Insights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3745875"/>
              </p:ext>
            </p:extLst>
          </p:nvPr>
        </p:nvGraphicFramePr>
        <p:xfrm>
          <a:off x="1981200" y="1752600"/>
          <a:ext cx="8229600" cy="394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1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Author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1A4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Theoretical Approach</a:t>
                      </a:r>
                      <a:r>
                        <a:rPr lang="en-US" baseline="0" dirty="0"/>
                        <a:t> Best Known For What?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1A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/>
                        <a:t>Barrington Moore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Class coalitions</a:t>
                      </a:r>
                      <a:r>
                        <a:rPr lang="en-US" baseline="0" dirty="0"/>
                        <a:t> and regime type (historical-institutionalism)</a:t>
                      </a:r>
                      <a:endParaRPr lang="en-US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/>
                        <a:t>Daron Acemoglu and James Robinson</a:t>
                      </a:r>
                      <a:endParaRPr lang="en-US" sz="1800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Calculations of elites in</a:t>
                      </a:r>
                      <a:r>
                        <a:rPr lang="en-US" baseline="0" dirty="0"/>
                        <a:t> determining regime type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/>
                        <a:t>Guillermo O’Donnell </a:t>
                      </a:r>
                      <a:endParaRPr lang="en-US" sz="1800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Importance of state</a:t>
                      </a:r>
                      <a:r>
                        <a:rPr lang="en-US" baseline="0" dirty="0"/>
                        <a:t> in moving beyond authoritarianism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/>
                        <a:t>Gabriel Almond and Sidney Verba</a:t>
                      </a:r>
                      <a:endParaRPr lang="en-US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Political cultures and regime type</a:t>
                      </a:r>
                      <a:endParaRPr lang="en-US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/>
                        <a:t>Timur Kuran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Barriers</a:t>
                      </a:r>
                      <a:r>
                        <a:rPr lang="en-US" baseline="0" dirty="0"/>
                        <a:t> to collective action and authoritarian persistence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/>
                        <a:t>Steven Levitsky and Lucan A. Way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Competitive authoritarianism</a:t>
                      </a:r>
                      <a:r>
                        <a:rPr lang="en-US" baseline="0" dirty="0"/>
                        <a:t> and explaining hybrid regimes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DC79B-92E9-E937-E5D4-DF566CF5F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Concepts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ADD5A0-32B0-F3A8-1254-E6E58DB69E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/>
              <a:t>Authoritarianism and Authoritarian Regimes</a:t>
            </a:r>
          </a:p>
          <a:p>
            <a:pPr lvl="0"/>
            <a:r>
              <a:rPr lang="en-US" dirty="0"/>
              <a:t>Transitions to Authoritarian Regimes</a:t>
            </a:r>
          </a:p>
          <a:p>
            <a:pPr lvl="0"/>
            <a:r>
              <a:rPr lang="en-US" dirty="0"/>
              <a:t>Totalitarian Regimes</a:t>
            </a:r>
          </a:p>
          <a:p>
            <a:pPr lvl="0"/>
            <a:r>
              <a:rPr lang="en-US" dirty="0"/>
              <a:t>Theocracies</a:t>
            </a:r>
          </a:p>
          <a:p>
            <a:pPr lvl="0"/>
            <a:r>
              <a:rPr lang="en-US" dirty="0"/>
              <a:t>Personalistic Dictatorships</a:t>
            </a:r>
          </a:p>
          <a:p>
            <a:pPr lvl="0"/>
            <a:r>
              <a:rPr lang="en-US" dirty="0"/>
              <a:t>Bureaucratic-Authoritarian Regimes</a:t>
            </a:r>
          </a:p>
          <a:p>
            <a:pPr lvl="0"/>
            <a:r>
              <a:rPr lang="en-US" dirty="0"/>
              <a:t>Hybrid and Semi-authoritarian Regimes</a:t>
            </a:r>
          </a:p>
          <a:p>
            <a:pPr lvl="0"/>
            <a:r>
              <a:rPr lang="en-US" dirty="0"/>
              <a:t>Authoritarian Persistence</a:t>
            </a:r>
          </a:p>
          <a:p>
            <a:pPr lvl="0"/>
            <a:r>
              <a:rPr lang="en-US" dirty="0"/>
              <a:t>Democratic Breakdown</a:t>
            </a:r>
          </a:p>
          <a:p>
            <a:pPr lvl="0"/>
            <a:r>
              <a:rPr lang="en-US" dirty="0"/>
              <a:t>Transition to Hybrid or Semi-authoritarian Regime</a:t>
            </a:r>
          </a:p>
          <a:p>
            <a:pPr lvl="0"/>
            <a:r>
              <a:rPr lang="en-US" dirty="0"/>
              <a:t>What Causes Authoritarian Regimes to Emerge and Persist</a:t>
            </a:r>
          </a:p>
        </p:txBody>
      </p:sp>
    </p:spTree>
    <p:extLst>
      <p:ext uri="{BB962C8B-B14F-4D97-AF65-F5344CB8AC3E}">
        <p14:creationId xmlns:p14="http://schemas.microsoft.com/office/powerpoint/2010/main" val="2277540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Chapter 7: Authoritarian Regimes and Democratic Breakdown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Concepts </a:t>
            </a:r>
          </a:p>
          <a:p>
            <a:r>
              <a:rPr lang="en-US" dirty="0"/>
              <a:t>Types </a:t>
            </a:r>
          </a:p>
          <a:p>
            <a:r>
              <a:rPr lang="en-US" dirty="0"/>
              <a:t>Causes and Effects: What Causes Authoritarian Regimes to Emerge and Persist? </a:t>
            </a:r>
          </a:p>
          <a:p>
            <a:r>
              <a:rPr lang="en-US" cap="small" dirty="0"/>
              <a:t>Thinking Comparatively</a:t>
            </a:r>
            <a:r>
              <a:rPr lang="en-US" dirty="0"/>
              <a:t>: Why Did Zimbabwe Become and Remain Authoritarian? </a:t>
            </a:r>
          </a:p>
          <a:p>
            <a:r>
              <a:rPr lang="en-US" dirty="0"/>
              <a:t>Cases in Context: Iran, France, Russia, Mexico, Germany, Indonesia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>
            <a:noAutofit/>
          </a:bodyPr>
          <a:lstStyle/>
          <a:p>
            <a:r>
              <a:rPr lang="en-US" dirty="0"/>
              <a:t>Authoritarianism and Authoritarian Regimes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/>
          </a:bodyPr>
          <a:lstStyle/>
          <a:p>
            <a:r>
              <a:rPr lang="en-US" b="1" dirty="0"/>
              <a:t>Authoritarianism</a:t>
            </a:r>
            <a:r>
              <a:rPr lang="en-US" dirty="0"/>
              <a:t> can be defined as the absence of democracy</a:t>
            </a:r>
          </a:p>
          <a:p>
            <a:r>
              <a:rPr lang="en-US" b="1" dirty="0"/>
              <a:t>Authoritarian regimes</a:t>
            </a:r>
            <a:r>
              <a:rPr lang="en-US" dirty="0"/>
              <a:t> have their own characteristics </a:t>
            </a:r>
          </a:p>
          <a:p>
            <a:pPr lvl="1"/>
            <a:r>
              <a:rPr lang="en-US" dirty="0"/>
              <a:t>Non-democratic</a:t>
            </a:r>
          </a:p>
          <a:p>
            <a:pPr lvl="1"/>
            <a:r>
              <a:rPr lang="en-US" dirty="0"/>
              <a:t>May comprise some ideologies such as fascism and some varieties of socialism</a:t>
            </a:r>
          </a:p>
          <a:p>
            <a:pPr lvl="1"/>
            <a:r>
              <a:rPr lang="en-US" dirty="0"/>
              <a:t>May be a behavioral tendency by authoritarian personalities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8D781-81C5-DA7C-A24F-FB4168CAB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Transitions to Authoritarian Regimes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75983F-BB34-CB0C-C5E5-6CA1EA7021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Transition is not a one-way street as democracies can break down and collapse</a:t>
            </a:r>
          </a:p>
          <a:p>
            <a:pPr lvl="1"/>
            <a:r>
              <a:rPr lang="en-US" b="1" dirty="0"/>
              <a:t>Democratic breakdown</a:t>
            </a:r>
            <a:r>
              <a:rPr lang="en-US" dirty="0"/>
              <a:t>: transition from a democratic to a non-democratic regime</a:t>
            </a:r>
          </a:p>
          <a:p>
            <a:pPr lvl="1"/>
            <a:r>
              <a:rPr lang="en-US" b="1" dirty="0"/>
              <a:t>Authoritarian persistence</a:t>
            </a:r>
            <a:r>
              <a:rPr lang="en-US" dirty="0"/>
              <a:t>: ongoing continuation of an authoritarian regime, such that democratization does not take place</a:t>
            </a:r>
          </a:p>
          <a:p>
            <a:pPr lvl="2"/>
            <a:r>
              <a:rPr lang="en-US" dirty="0"/>
              <a:t>Weimar Republic gave way to Nazi Germany</a:t>
            </a:r>
          </a:p>
          <a:p>
            <a:pPr lvl="2"/>
            <a:r>
              <a:rPr lang="en-US" dirty="0"/>
              <a:t>Many coups in Latin American and African countries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871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/>
              <a:t>Types of Authoritarian Regimes: Totalitarian Regimes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Autofit/>
          </a:bodyPr>
          <a:lstStyle/>
          <a:p>
            <a:r>
              <a:rPr lang="en-US" b="1" dirty="0"/>
              <a:t>Totalitarian regime </a:t>
            </a:r>
          </a:p>
          <a:p>
            <a:pPr lvl="1"/>
            <a:r>
              <a:rPr lang="en-US" dirty="0"/>
              <a:t>A form of authoritarian regime that aims to control everything about the lives of its subject population</a:t>
            </a:r>
          </a:p>
          <a:p>
            <a:pPr lvl="1"/>
            <a:r>
              <a:rPr lang="en-US" dirty="0"/>
              <a:t>e.g., Soviet Union (1917–1991), Nazi Germany (1933–1945)</a:t>
            </a:r>
          </a:p>
        </p:txBody>
      </p:sp>
    </p:spTree>
    <p:extLst>
      <p:ext uri="{BB962C8B-B14F-4D97-AF65-F5344CB8AC3E}">
        <p14:creationId xmlns:p14="http://schemas.microsoft.com/office/powerpoint/2010/main" val="1208248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/>
              <a:t>Types of Authoritarian Regimes: Theocracies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Autofit/>
          </a:bodyPr>
          <a:lstStyle/>
          <a:p>
            <a:r>
              <a:rPr lang="en-US" b="1" dirty="0"/>
              <a:t>Theocracy</a:t>
            </a:r>
          </a:p>
          <a:p>
            <a:pPr lvl="1"/>
            <a:r>
              <a:rPr lang="en-US" dirty="0"/>
              <a:t>Authoritarian state controlled by religious leaders, or a state with very strict religious restrictions that uses religion as its main mode of legitimation</a:t>
            </a:r>
          </a:p>
          <a:p>
            <a:pPr lvl="1"/>
            <a:r>
              <a:rPr lang="en-US" dirty="0"/>
              <a:t>e.g., contemporary Iran (despite some democratic features)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Authoritarian Regimes: Personalistic Dictatorships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Personalistic dictatorship</a:t>
            </a:r>
          </a:p>
          <a:p>
            <a:pPr lvl="1"/>
            <a:r>
              <a:rPr lang="en-US" dirty="0"/>
              <a:t>A form of authoritarianism in which the personality of the dictator  is emphasized (Caesarism)</a:t>
            </a:r>
          </a:p>
          <a:p>
            <a:pPr lvl="1"/>
            <a:r>
              <a:rPr lang="en-US" dirty="0"/>
              <a:t>e.g., Zaire in 1970s and 1980s (now the Democratic Republic of the Congo)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Authoritarian Regimes: Bureaucratic-Authoritarian Regimes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Bureaucratic-authoritarian regime</a:t>
            </a:r>
            <a:endParaRPr lang="en-US" dirty="0"/>
          </a:p>
          <a:p>
            <a:pPr lvl="1"/>
            <a:r>
              <a:rPr lang="en-US" dirty="0"/>
              <a:t>A type of authoritarian regime in which the state is controlled more by a group of elites (often military) rather than by a single individual leader</a:t>
            </a:r>
          </a:p>
          <a:p>
            <a:pPr lvl="1"/>
            <a:r>
              <a:rPr lang="en-US" dirty="0"/>
              <a:t>e.g., Argentina and Brazil in 1970s, Venezuela today</a:t>
            </a:r>
          </a:p>
        </p:txBody>
      </p:sp>
    </p:spTree>
    <p:extLst>
      <p:ext uri="{BB962C8B-B14F-4D97-AF65-F5344CB8AC3E}">
        <p14:creationId xmlns:p14="http://schemas.microsoft.com/office/powerpoint/2010/main" val="917523995"/>
      </p:ext>
    </p:extLst>
  </p:cSld>
  <p:clrMapOvr>
    <a:masterClrMapping/>
  </p:clrMapOvr>
</p:sld>
</file>

<file path=ppt/theme/theme1.xml><?xml version="1.0" encoding="utf-8"?>
<a:theme xmlns:a="http://schemas.openxmlformats.org/drawingml/2006/main" name="Text Content Templat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UP US HE Widescreen Template 3.1 (TH).pptx" id="{38592676-3FE0-4EA4-B873-8CD03AA7ACBC}" vid="{4464F53A-3550-4D7A-B3C8-5443B75EFB8E}"/>
    </a:ext>
  </a:extLst>
</a:theme>
</file>

<file path=ppt/theme/theme2.xml><?xml version="1.0" encoding="utf-8"?>
<a:theme xmlns:a="http://schemas.openxmlformats.org/drawingml/2006/main" name="Figure-Only Templat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UP US HE Widescreen Template 3.1 (TH).pptx" id="{38592676-3FE0-4EA4-B873-8CD03AA7ACBC}" vid="{F9F3915A-0F6B-499D-B5A0-C4298438B823}"/>
    </a:ext>
  </a:extLst>
</a:theme>
</file>

<file path=ppt/theme/theme3.xml><?xml version="1.0" encoding="utf-8"?>
<a:theme xmlns:a="http://schemas.openxmlformats.org/drawingml/2006/main" name="1_Text Content Templat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UP US HE Widescreen Template 3.1 (TH).pptx" id="{38592676-3FE0-4EA4-B873-8CD03AA7ACBC}" vid="{4464F53A-3550-4D7A-B3C8-5443B75EFB8E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1944</Words>
  <Application>Microsoft Office PowerPoint</Application>
  <PresentationFormat>Widescreen</PresentationFormat>
  <Paragraphs>258</Paragraphs>
  <Slides>27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Gill Sans MT</vt:lpstr>
      <vt:lpstr>Times New Roman</vt:lpstr>
      <vt:lpstr>Text Content Templates</vt:lpstr>
      <vt:lpstr>Figure-Only Templates</vt:lpstr>
      <vt:lpstr>1_Text Content Templates</vt:lpstr>
      <vt:lpstr>Comparative Politics, Fourth Edition</vt:lpstr>
      <vt:lpstr>Chapter 7 Learning Objectives</vt:lpstr>
      <vt:lpstr>Chapter 7: Authoritarian Regimes and Democratic Breakdown</vt:lpstr>
      <vt:lpstr>Authoritarianism and Authoritarian Regimes</vt:lpstr>
      <vt:lpstr>Transitions to Authoritarian Regimes</vt:lpstr>
      <vt:lpstr>Types of Authoritarian Regimes: Totalitarian Regimes</vt:lpstr>
      <vt:lpstr>Types of Authoritarian Regimes: Theocracies</vt:lpstr>
      <vt:lpstr>Authoritarian Regimes: Personalistic Dictatorships</vt:lpstr>
      <vt:lpstr>Authoritarian Regimes: Bureaucratic-Authoritarian Regimes</vt:lpstr>
      <vt:lpstr>Hybrid and Semi-Authoritarian Regimes</vt:lpstr>
      <vt:lpstr> Types of Transitions (or Non-Transition) to Authoritarianism  </vt:lpstr>
      <vt:lpstr>Transition to Hybrid/Semi-Authoritarian Regime</vt:lpstr>
      <vt:lpstr>Causes and Effects: What Causes Authoritarian Regimes to Emerge and Persist?</vt:lpstr>
      <vt:lpstr>Historical Institutionalist Theories </vt:lpstr>
      <vt:lpstr>Poverty and Inequality </vt:lpstr>
      <vt:lpstr>State Weakness and Failure </vt:lpstr>
      <vt:lpstr>Political Culture</vt:lpstr>
      <vt:lpstr>Barriers to Collective Action </vt:lpstr>
      <vt:lpstr>Special Causal Circumstances Surrounding  Hybrid and Semi-Authoritarian Regimes</vt:lpstr>
      <vt:lpstr>Key Methodological Tools: Evidence and Empirical Critiques</vt:lpstr>
      <vt:lpstr>Thinking Comparatively:  Why did Zimbabwe Become and Remain Authoritarian? (1 of 4)</vt:lpstr>
      <vt:lpstr>Thinking Comparatively:  Why did Zimbabwe Become and Remain Authoritarian? (2 of 4)</vt:lpstr>
      <vt:lpstr>Thinking Comparatively:  Why did Zimbabwe Become and Remain Authoritarian? (3 of 4)</vt:lpstr>
      <vt:lpstr>Thinking Comparatively:  Why did Zimbabwe Become and Remain Authoritarian? (4 of 4)</vt:lpstr>
      <vt:lpstr>Cases in Context</vt:lpstr>
      <vt:lpstr>Insights</vt:lpstr>
      <vt:lpstr>Key Concepts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Comparative Politics 4e</dc:title>
  <dc:creator>OUP</dc:creator>
  <cp:lastModifiedBy>Kaitlin Kerr</cp:lastModifiedBy>
  <cp:revision>73</cp:revision>
  <dcterms:created xsi:type="dcterms:W3CDTF">2012-10-10T13:38:22Z</dcterms:created>
  <dcterms:modified xsi:type="dcterms:W3CDTF">2022-11-08T18:29:29Z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e5cb09a-2992-49d6-8ac9-5f63e7b1ad2f_Enabled">
    <vt:lpwstr>true</vt:lpwstr>
  </property>
  <property fmtid="{D5CDD505-2E9C-101B-9397-08002B2CF9AE}" pid="3" name="MSIP_Label_be5cb09a-2992-49d6-8ac9-5f63e7b1ad2f_SetDate">
    <vt:lpwstr>2022-03-04T21:12:40Z</vt:lpwstr>
  </property>
  <property fmtid="{D5CDD505-2E9C-101B-9397-08002B2CF9AE}" pid="4" name="MSIP_Label_be5cb09a-2992-49d6-8ac9-5f63e7b1ad2f_Method">
    <vt:lpwstr>Standard</vt:lpwstr>
  </property>
  <property fmtid="{D5CDD505-2E9C-101B-9397-08002B2CF9AE}" pid="5" name="MSIP_Label_be5cb09a-2992-49d6-8ac9-5f63e7b1ad2f_Name">
    <vt:lpwstr>Controlled</vt:lpwstr>
  </property>
  <property fmtid="{D5CDD505-2E9C-101B-9397-08002B2CF9AE}" pid="6" name="MSIP_Label_be5cb09a-2992-49d6-8ac9-5f63e7b1ad2f_SiteId">
    <vt:lpwstr>91761b62-4c45-43f5-9f0e-be8ad9b551ff</vt:lpwstr>
  </property>
  <property fmtid="{D5CDD505-2E9C-101B-9397-08002B2CF9AE}" pid="7" name="MSIP_Label_be5cb09a-2992-49d6-8ac9-5f63e7b1ad2f_ActionId">
    <vt:lpwstr>2356a7c5-5261-4fa5-9146-0000b778117d</vt:lpwstr>
  </property>
  <property fmtid="{D5CDD505-2E9C-101B-9397-08002B2CF9AE}" pid="8" name="MSIP_Label_be5cb09a-2992-49d6-8ac9-5f63e7b1ad2f_ContentBits">
    <vt:lpwstr>0</vt:lpwstr>
  </property>
</Properties>
</file>