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 id="2147483675" r:id="rId5"/>
  </p:sldMasterIdLst>
  <p:notesMasterIdLst>
    <p:notesMasterId r:id="rId12"/>
  </p:notesMasterIdLst>
  <p:handoutMasterIdLst>
    <p:handoutMasterId r:id="rId13"/>
  </p:handoutMasterIdLst>
  <p:sldIdLst>
    <p:sldId id="261" r:id="rId6"/>
    <p:sldId id="300" r:id="rId7"/>
    <p:sldId id="301" r:id="rId8"/>
    <p:sldId id="302" r:id="rId9"/>
    <p:sldId id="278" r:id="rId10"/>
    <p:sldId id="30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A47"/>
    <a:srgbClr val="014478"/>
    <a:srgbClr val="001B47"/>
    <a:srgbClr val="1F497D"/>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75138" autoAdjust="0"/>
  </p:normalViewPr>
  <p:slideViewPr>
    <p:cSldViewPr snapToGrid="0" snapToObjects="1">
      <p:cViewPr varScale="1">
        <p:scale>
          <a:sx n="48" d="100"/>
          <a:sy n="48" d="100"/>
        </p:scale>
        <p:origin x="72" y="108"/>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5" d="100"/>
          <a:sy n="85" d="100"/>
        </p:scale>
        <p:origin x="31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685613-ADFF-4141-B66C-A45235623B50}" type="datetimeFigureOut">
              <a:rPr lang="en-US" smtClean="0"/>
              <a:t>9/13/2022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92E8A8-05A8-499B-9FC4-E546163481AE}" type="slidenum">
              <a:rPr lang="en-US" smtClean="0"/>
              <a:t>‹#›</a:t>
            </a:fld>
            <a:endParaRPr lang="en-US"/>
          </a:p>
        </p:txBody>
      </p:sp>
    </p:spTree>
    <p:extLst>
      <p:ext uri="{BB962C8B-B14F-4D97-AF65-F5344CB8AC3E}">
        <p14:creationId xmlns:p14="http://schemas.microsoft.com/office/powerpoint/2010/main" val="1049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F5199-F7F4-4FB2-A2CD-22A2CFC87608}" type="datetimeFigureOut">
              <a:rPr lang="en-US" smtClean="0"/>
              <a:t>9/13/2022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6C0744-2FEF-4441-821D-70180A370937}" type="slidenum">
              <a:rPr lang="en-US" smtClean="0"/>
              <a:t>‹#›</a:t>
            </a:fld>
            <a:endParaRPr lang="en-US"/>
          </a:p>
        </p:txBody>
      </p:sp>
    </p:spTree>
    <p:extLst>
      <p:ext uri="{BB962C8B-B14F-4D97-AF65-F5344CB8AC3E}">
        <p14:creationId xmlns:p14="http://schemas.microsoft.com/office/powerpoint/2010/main" val="1271703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6C0744-2FEF-4441-821D-70180A370937}" type="slidenum">
              <a:rPr lang="en-US" smtClean="0"/>
              <a:t>1</a:t>
            </a:fld>
            <a:endParaRPr lang="en-US"/>
          </a:p>
        </p:txBody>
      </p:sp>
    </p:spTree>
    <p:extLst>
      <p:ext uri="{BB962C8B-B14F-4D97-AF65-F5344CB8AC3E}">
        <p14:creationId xmlns:p14="http://schemas.microsoft.com/office/powerpoint/2010/main" val="486279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It"/>
              </a:rPr>
              <a:t>Emmerson Mnangagwa, President of Zimbabwe, with military officers in 2017 shortly after taking power, which for decades had been held by Robert Mugabe. Time will tell whether a democratic transition will take place in Zimbabwe.</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2</a:t>
            </a:fld>
            <a:endParaRPr lang="en-US"/>
          </a:p>
        </p:txBody>
      </p:sp>
    </p:spTree>
    <p:extLst>
      <p:ext uri="{BB962C8B-B14F-4D97-AF65-F5344CB8AC3E}">
        <p14:creationId xmlns:p14="http://schemas.microsoft.com/office/powerpoint/2010/main" val="1385483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Regular"/>
              </a:rPr>
              <a:t>Daniel Ortega, president of Nicaragua, as he is sworn into the presidency for his third term, in 2012 (he was elected again in 2016 and 2021). Although Ortega’s supporters may claim that his policies aim to reduce inequalities, most experts agree that his tenure had </a:t>
            </a:r>
            <a:r>
              <a:rPr lang="en-IN" sz="1800" b="0" i="0" u="none" strike="noStrike" baseline="0" dirty="0">
                <a:latin typeface="ProximaNova-Regular"/>
              </a:rPr>
              <a:t>led Nicaragua into authoritarianism.</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3</a:t>
            </a:fld>
            <a:endParaRPr lang="en-US"/>
          </a:p>
        </p:txBody>
      </p:sp>
    </p:spTree>
    <p:extLst>
      <p:ext uri="{BB962C8B-B14F-4D97-AF65-F5344CB8AC3E}">
        <p14:creationId xmlns:p14="http://schemas.microsoft.com/office/powerpoint/2010/main" val="3606100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sz="1800" b="0" i="0" u="none" strike="noStrike" baseline="0" dirty="0">
                <a:latin typeface="ProximaNova-Regular"/>
              </a:rPr>
              <a:t>Orange Revolution protestors in Ukraine in 2004.</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4</a:t>
            </a:fld>
            <a:endParaRPr lang="en-US"/>
          </a:p>
        </p:txBody>
      </p:sp>
    </p:spTree>
    <p:extLst>
      <p:ext uri="{BB962C8B-B14F-4D97-AF65-F5344CB8AC3E}">
        <p14:creationId xmlns:p14="http://schemas.microsoft.com/office/powerpoint/2010/main" val="1418092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0033FF"/>
                </a:solidFill>
                <a:latin typeface="ProximaNova-Black"/>
              </a:rPr>
              <a:t>TABLE 7.1 </a:t>
            </a:r>
            <a:r>
              <a:rPr lang="en-US" sz="1800" b="1" i="0" u="none" strike="noStrike" baseline="0" dirty="0">
                <a:solidFill>
                  <a:srgbClr val="000000"/>
                </a:solidFill>
                <a:latin typeface="ScalaPro-Bold"/>
              </a:rPr>
              <a:t>Authoritarianism in Zimbabwe: Theories, Explanations, and Examples of Supporting Evidence</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5</a:t>
            </a:fld>
            <a:endParaRPr lang="en-US"/>
          </a:p>
        </p:txBody>
      </p:sp>
    </p:spTree>
    <p:extLst>
      <p:ext uri="{BB962C8B-B14F-4D97-AF65-F5344CB8AC3E}">
        <p14:creationId xmlns:p14="http://schemas.microsoft.com/office/powerpoint/2010/main" val="3584646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0033FF"/>
                </a:solidFill>
                <a:latin typeface="ProximaNova-Black"/>
              </a:rPr>
              <a:t>TABLE 7.2 </a:t>
            </a:r>
            <a:r>
              <a:rPr lang="en-US" sz="1800" b="1" i="0" u="none" strike="noStrike" baseline="0" dirty="0">
                <a:solidFill>
                  <a:srgbClr val="000000"/>
                </a:solidFill>
                <a:latin typeface="ScalaPro-Bold"/>
              </a:rPr>
              <a:t>Authoritarianism in Zimbabwe: Theories, Explanations, and Examples of Contrary Evidence</a:t>
            </a:r>
            <a:endParaRPr lang="en-IN" dirty="0"/>
          </a:p>
        </p:txBody>
      </p:sp>
      <p:sp>
        <p:nvSpPr>
          <p:cNvPr id="4" name="Slide Number Placeholder 3"/>
          <p:cNvSpPr>
            <a:spLocks noGrp="1"/>
          </p:cNvSpPr>
          <p:nvPr>
            <p:ph type="sldNum" sz="quarter" idx="5"/>
          </p:nvPr>
        </p:nvSpPr>
        <p:spPr/>
        <p:txBody>
          <a:bodyPr/>
          <a:lstStyle/>
          <a:p>
            <a:fld id="{556C0744-2FEF-4441-821D-70180A370937}" type="slidenum">
              <a:rPr lang="en-US" smtClean="0"/>
              <a:t>6</a:t>
            </a:fld>
            <a:endParaRPr lang="en-US"/>
          </a:p>
        </p:txBody>
      </p:sp>
    </p:spTree>
    <p:extLst>
      <p:ext uri="{BB962C8B-B14F-4D97-AF65-F5344CB8AC3E}">
        <p14:creationId xmlns:p14="http://schemas.microsoft.com/office/powerpoint/2010/main" val="4093622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50575" y="586409"/>
            <a:ext cx="11317356" cy="566530"/>
          </a:xfrm>
          <a:prstGeom prst="rect">
            <a:avLst/>
          </a:prstGeom>
        </p:spPr>
        <p:txBody>
          <a:bodyPr vert="horz" lIns="91440" tIns="45720" rIns="91440" bIns="45720" rtlCol="0" anchor="t">
            <a:normAutofit/>
          </a:bodyPr>
          <a:lstStyle>
            <a:lvl1pPr algn="ctr">
              <a:defRPr sz="3600" b="1" i="1"/>
            </a:lvl1pPr>
          </a:lstStyle>
          <a:p>
            <a:r>
              <a:rPr lang="en-US" dirty="0"/>
              <a:t>Title</a:t>
            </a:r>
          </a:p>
        </p:txBody>
      </p:sp>
      <p:sp>
        <p:nvSpPr>
          <p:cNvPr id="11" name="Text Placeholder 10"/>
          <p:cNvSpPr>
            <a:spLocks noGrp="1"/>
          </p:cNvSpPr>
          <p:nvPr>
            <p:ph type="body" sz="quarter" idx="11"/>
          </p:nvPr>
        </p:nvSpPr>
        <p:spPr>
          <a:xfrm>
            <a:off x="450851" y="1152525"/>
            <a:ext cx="11317816" cy="477838"/>
          </a:xfrm>
          <a:prstGeom prst="rect">
            <a:avLst/>
          </a:prstGeom>
        </p:spPr>
        <p:txBody>
          <a:bodyPr/>
          <a:lstStyle>
            <a:lvl1pPr marL="0" indent="0" algn="ctr">
              <a:buNone/>
              <a:defRPr sz="2400">
                <a:solidFill>
                  <a:srgbClr val="1F497D"/>
                </a:solidFill>
              </a:defRPr>
            </a:lvl1pPr>
          </a:lstStyle>
          <a:p>
            <a:pPr lvl="0"/>
            <a:r>
              <a:rPr lang="en-US"/>
              <a:t>Edit Master text styles</a:t>
            </a:r>
          </a:p>
        </p:txBody>
      </p:sp>
      <p:sp>
        <p:nvSpPr>
          <p:cNvPr id="6" name="Picture Placeholder 5"/>
          <p:cNvSpPr>
            <a:spLocks noGrp="1"/>
          </p:cNvSpPr>
          <p:nvPr>
            <p:ph type="pic" sz="quarter" idx="10"/>
          </p:nvPr>
        </p:nvSpPr>
        <p:spPr>
          <a:xfrm>
            <a:off x="3710609" y="1808921"/>
            <a:ext cx="4770784" cy="4283766"/>
          </a:xfrm>
          <a:prstGeom prst="rect">
            <a:avLst/>
          </a:prstGeom>
        </p:spPr>
        <p:txBody>
          <a:bodyPr/>
          <a:lstStyle/>
          <a:p>
            <a:r>
              <a:rPr lang="en-US"/>
              <a:t>Click icon to add picture</a:t>
            </a:r>
            <a:endParaRPr lang="en-US" dirty="0"/>
          </a:p>
        </p:txBody>
      </p:sp>
      <p:pic>
        <p:nvPicPr>
          <p:cNvPr id="5" name="Picture 4" descr="Oxford University Press logo">
            <a:extLst>
              <a:ext uri="{FF2B5EF4-FFF2-40B4-BE49-F238E27FC236}">
                <a16:creationId xmlns:a16="http://schemas.microsoft.com/office/drawing/2014/main" id="{8590439F-3AAE-4FE6-B28E-69B3789AD63F}"/>
              </a:ext>
            </a:extLst>
          </p:cNvPr>
          <p:cNvPicPr>
            <a:picLocks noChangeAspect="1"/>
          </p:cNvPicPr>
          <p:nvPr userDrawn="1"/>
        </p:nvPicPr>
        <p:blipFill>
          <a:blip r:embed="rId2"/>
          <a:stretch>
            <a:fillRect/>
          </a:stretch>
        </p:blipFill>
        <p:spPr>
          <a:xfrm>
            <a:off x="0" y="5976152"/>
            <a:ext cx="2505812" cy="881848"/>
          </a:xfrm>
          <a:prstGeom prst="rect">
            <a:avLst/>
          </a:prstGeom>
        </p:spPr>
      </p:pic>
    </p:spTree>
    <p:extLst>
      <p:ext uri="{BB962C8B-B14F-4D97-AF65-F5344CB8AC3E}">
        <p14:creationId xmlns:p14="http://schemas.microsoft.com/office/powerpoint/2010/main" val="1804650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8875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Tree>
    <p:extLst>
      <p:ext uri="{BB962C8B-B14F-4D97-AF65-F5344CB8AC3E}">
        <p14:creationId xmlns:p14="http://schemas.microsoft.com/office/powerpoint/2010/main" val="438668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40871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gur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1A7EB-3577-43FD-9B2D-BCEA4F83C945}"/>
              </a:ext>
            </a:extLst>
          </p:cNvPr>
          <p:cNvSpPr>
            <a:spLocks noGrp="1"/>
          </p:cNvSpPr>
          <p:nvPr>
            <p:ph type="title"/>
          </p:nvPr>
        </p:nvSpPr>
        <p:spPr/>
        <p:txBody>
          <a:bodyPr/>
          <a:lstStyle/>
          <a:p>
            <a:r>
              <a:rPr lang="en-US" dirty="0"/>
              <a:t>Click to edit Master title style</a:t>
            </a:r>
          </a:p>
        </p:txBody>
      </p:sp>
      <p:sp>
        <p:nvSpPr>
          <p:cNvPr id="4" name="Picture Placeholder 3">
            <a:extLst>
              <a:ext uri="{FF2B5EF4-FFF2-40B4-BE49-F238E27FC236}">
                <a16:creationId xmlns:a16="http://schemas.microsoft.com/office/drawing/2014/main" id="{F94AFEAB-6CC2-4F6A-8644-10935AED3A26}"/>
              </a:ext>
            </a:extLst>
          </p:cNvPr>
          <p:cNvSpPr>
            <a:spLocks noGrp="1"/>
          </p:cNvSpPr>
          <p:nvPr>
            <p:ph type="pic" sz="quarter" idx="10"/>
          </p:nvPr>
        </p:nvSpPr>
        <p:spPr>
          <a:xfrm>
            <a:off x="111096" y="512748"/>
            <a:ext cx="11947020" cy="6076059"/>
          </a:xfrm>
        </p:spPr>
        <p:txBody>
          <a:bodyPr/>
          <a:lstStyle/>
          <a:p>
            <a:endParaRPr lang="en-US"/>
          </a:p>
        </p:txBody>
      </p:sp>
    </p:spTree>
    <p:extLst>
      <p:ext uri="{BB962C8B-B14F-4D97-AF65-F5344CB8AC3E}">
        <p14:creationId xmlns:p14="http://schemas.microsoft.com/office/powerpoint/2010/main" val="354431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8EB49-10B0-434E-B9A9-AEEABF0BE468}"/>
              </a:ext>
            </a:extLst>
          </p:cNvPr>
          <p:cNvSpPr>
            <a:spLocks noGrp="1"/>
          </p:cNvSpPr>
          <p:nvPr>
            <p:ph type="title"/>
          </p:nvPr>
        </p:nvSpPr>
        <p:spPr/>
        <p:txBody>
          <a:bodyPr/>
          <a:lstStyle/>
          <a:p>
            <a:r>
              <a:rPr lang="en-US"/>
              <a:t>Click to edit Master title style</a:t>
            </a:r>
          </a:p>
        </p:txBody>
      </p:sp>
      <p:sp>
        <p:nvSpPr>
          <p:cNvPr id="4" name="Table Placeholder 3">
            <a:extLst>
              <a:ext uri="{FF2B5EF4-FFF2-40B4-BE49-F238E27FC236}">
                <a16:creationId xmlns:a16="http://schemas.microsoft.com/office/drawing/2014/main" id="{143F8EF5-4C16-48DE-A586-E7CCF94F9F03}"/>
              </a:ext>
            </a:extLst>
          </p:cNvPr>
          <p:cNvSpPr>
            <a:spLocks noGrp="1"/>
          </p:cNvSpPr>
          <p:nvPr>
            <p:ph type="tbl" sz="quarter" idx="10"/>
          </p:nvPr>
        </p:nvSpPr>
        <p:spPr>
          <a:xfrm>
            <a:off x="1366838" y="808037"/>
            <a:ext cx="9759950" cy="5045832"/>
          </a:xfrm>
        </p:spPr>
        <p:txBody>
          <a:bodyPr/>
          <a:lstStyle/>
          <a:p>
            <a:endParaRPr lang="en-US"/>
          </a:p>
        </p:txBody>
      </p:sp>
      <p:sp>
        <p:nvSpPr>
          <p:cNvPr id="6" name="Text Placeholder 5">
            <a:extLst>
              <a:ext uri="{FF2B5EF4-FFF2-40B4-BE49-F238E27FC236}">
                <a16:creationId xmlns:a16="http://schemas.microsoft.com/office/drawing/2014/main" id="{F24482F5-5C68-40F1-BAC8-3387D676EB94}"/>
              </a:ext>
            </a:extLst>
          </p:cNvPr>
          <p:cNvSpPr>
            <a:spLocks noGrp="1"/>
          </p:cNvSpPr>
          <p:nvPr>
            <p:ph type="body" sz="quarter" idx="11"/>
          </p:nvPr>
        </p:nvSpPr>
        <p:spPr>
          <a:xfrm>
            <a:off x="1366838" y="5973510"/>
            <a:ext cx="9759950" cy="503490"/>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5310350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E61D60-431D-4A54-BAD5-CA1C8D6D754C}"/>
              </a:ext>
              <a:ext uri="{C183D7F6-B498-43B3-948B-1728B52AA6E4}">
                <adec:decorative xmlns:adec="http://schemas.microsoft.com/office/drawing/2017/decorative" val="1"/>
              </a:ext>
            </a:extLst>
          </p:cNvPr>
          <p:cNvPicPr>
            <a:picLocks noChangeAspect="1"/>
          </p:cNvPicPr>
          <p:nvPr userDrawn="1"/>
        </p:nvPicPr>
        <p:blipFill>
          <a:blip r:embed="rId6"/>
          <a:stretch>
            <a:fillRect/>
          </a:stretch>
        </p:blipFill>
        <p:spPr>
          <a:xfrm>
            <a:off x="822" y="2792"/>
            <a:ext cx="12191178" cy="6858137"/>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0"/>
            <a:r>
              <a:rPr lang="en-US" dirty="0"/>
              <a:t>Click to edit Master text styles</a:t>
            </a:r>
          </a:p>
        </p:txBody>
      </p:sp>
      <p:sp>
        <p:nvSpPr>
          <p:cNvPr id="9" name="TextBox 8"/>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839490661"/>
      </p:ext>
    </p:extLst>
  </p:cSld>
  <p:clrMap bg1="lt1" tx1="dk1" bg2="lt2" tx2="dk2" accent1="accent1" accent2="accent2" accent3="accent3" accent4="accent4" accent5="accent5" accent6="accent6" hlink="hlink" folHlink="folHlink"/>
  <p:sldLayoutIdLst>
    <p:sldLayoutId id="2147483673" r:id="rId1"/>
    <p:sldLayoutId id="2147483652" r:id="rId2"/>
    <p:sldLayoutId id="2147483654" r:id="rId3"/>
    <p:sldLayoutId id="2147483678" r:id="rId4"/>
  </p:sldLayoutIdLst>
  <p:txStyles>
    <p:titleStyle>
      <a:lvl1pPr algn="ctr" defTabSz="914400" rtl="0" eaLnBrk="1" latinLnBrk="0" hangingPunct="1">
        <a:spcBef>
          <a:spcPct val="0"/>
        </a:spcBef>
        <a:buNone/>
        <a:defRPr sz="36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369332"/>
          </a:xfrm>
          <a:prstGeom prst="rect">
            <a:avLst/>
          </a:prstGeom>
          <a:solidFill>
            <a:srgbClr val="001A47"/>
          </a:solidFill>
        </p:spPr>
        <p:txBody>
          <a:bodyPr vert="horz" lIns="91440" tIns="45720" rIns="91440" bIns="45720" rtlCol="0" anchor="t" anchorCtr="0">
            <a:spAutoFit/>
          </a:bodyPr>
          <a:lstStyle/>
          <a:p>
            <a:r>
              <a:rPr lang="en-US" dirty="0"/>
              <a:t>Click to edit Master title style</a:t>
            </a:r>
          </a:p>
        </p:txBody>
      </p:sp>
      <p:sp>
        <p:nvSpPr>
          <p:cNvPr id="4" name="Text Placeholder 3">
            <a:extLst>
              <a:ext uri="{FF2B5EF4-FFF2-40B4-BE49-F238E27FC236}">
                <a16:creationId xmlns:a16="http://schemas.microsoft.com/office/drawing/2014/main" id="{98CCD7AE-E6DE-4592-894F-F3E075B9E6C8}"/>
              </a:ext>
            </a:extLst>
          </p:cNvPr>
          <p:cNvSpPr>
            <a:spLocks noGrp="1"/>
          </p:cNvSpPr>
          <p:nvPr>
            <p:ph type="body" idx="1"/>
          </p:nvPr>
        </p:nvSpPr>
        <p:spPr>
          <a:xfrm>
            <a:off x="838200" y="952107"/>
            <a:ext cx="10515600" cy="5224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B9A352A1-3B59-4F46-8B27-7104614BE002}"/>
              </a:ext>
            </a:extLst>
          </p:cNvPr>
          <p:cNvSpPr txBox="1">
            <a:spLocks noChangeArrowheads="1"/>
          </p:cNvSpPr>
          <p:nvPr userDrawn="1"/>
        </p:nvSpPr>
        <p:spPr bwMode="auto">
          <a:xfrm>
            <a:off x="10363435" y="6605739"/>
            <a:ext cx="1827743" cy="246221"/>
          </a:xfrm>
          <a:prstGeom prst="rect">
            <a:avLst/>
          </a:prstGeom>
          <a:noFill/>
          <a:ln>
            <a:noFill/>
          </a:ln>
        </p:spPr>
        <p:txBody>
          <a:bodyPr wrap="none">
            <a:spAutoFit/>
          </a:bodyPr>
          <a:lstStyle>
            <a:lvl1pPr>
              <a:defRPr sz="2400" b="1">
                <a:solidFill>
                  <a:schemeClr val="bg2"/>
                </a:solidFill>
                <a:latin typeface="Times New Roman" panose="02020603050405020304" pitchFamily="18" charset="0"/>
                <a:ea typeface="ＭＳ Ｐゴシック" panose="020B0600070205080204" pitchFamily="34" charset="-128"/>
              </a:defRPr>
            </a:lvl1pPr>
            <a:lvl2pPr marL="742950" indent="-285750">
              <a:defRPr sz="2400" b="1">
                <a:solidFill>
                  <a:schemeClr val="bg2"/>
                </a:solidFill>
                <a:latin typeface="Times New Roman" panose="02020603050405020304" pitchFamily="18" charset="0"/>
                <a:ea typeface="ＭＳ Ｐゴシック" panose="020B0600070205080204" pitchFamily="34" charset="-128"/>
              </a:defRPr>
            </a:lvl2pPr>
            <a:lvl3pPr marL="1143000" indent="-228600">
              <a:defRPr sz="2400" b="1">
                <a:solidFill>
                  <a:schemeClr val="bg2"/>
                </a:solidFill>
                <a:latin typeface="Times New Roman" panose="02020603050405020304" pitchFamily="18" charset="0"/>
                <a:ea typeface="ＭＳ Ｐゴシック" panose="020B0600070205080204" pitchFamily="34" charset="-128"/>
              </a:defRPr>
            </a:lvl3pPr>
            <a:lvl4pPr marL="1600200" indent="-228600">
              <a:defRPr sz="2400" b="1">
                <a:solidFill>
                  <a:schemeClr val="bg2"/>
                </a:solidFill>
                <a:latin typeface="Times New Roman" panose="02020603050405020304" pitchFamily="18" charset="0"/>
                <a:ea typeface="ＭＳ Ｐゴシック" panose="020B0600070205080204" pitchFamily="34" charset="-128"/>
              </a:defRPr>
            </a:lvl4pPr>
            <a:lvl5pPr marL="2057400" indent="-228600">
              <a:defRPr sz="2400" b="1">
                <a:solidFill>
                  <a:schemeClr val="bg2"/>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bg2"/>
                </a:solidFill>
                <a:latin typeface="Times New Roman" panose="02020603050405020304" pitchFamily="18" charset="0"/>
                <a:ea typeface="ＭＳ Ｐゴシック" panose="020B0600070205080204" pitchFamily="34" charset="-128"/>
              </a:defRPr>
            </a:lvl9pPr>
          </a:lstStyle>
          <a:p>
            <a:pPr algn="r" eaLnBrk="1" hangingPunct="1">
              <a:defRPr/>
            </a:pPr>
            <a:r>
              <a:rPr lang="en-US" altLang="en-US" sz="1000" b="0" dirty="0">
                <a:solidFill>
                  <a:schemeClr val="tx1"/>
                </a:solidFill>
                <a:latin typeface="+mj-lt"/>
                <a:cs typeface="Arial" panose="020B0604020202020204" pitchFamily="34" charset="0"/>
              </a:rPr>
              <a:t>© 2023 Oxford University Press</a:t>
            </a:r>
          </a:p>
        </p:txBody>
      </p:sp>
    </p:spTree>
    <p:extLst>
      <p:ext uri="{BB962C8B-B14F-4D97-AF65-F5344CB8AC3E}">
        <p14:creationId xmlns:p14="http://schemas.microsoft.com/office/powerpoint/2010/main" val="3579565259"/>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spcBef>
          <a:spcPct val="0"/>
        </a:spcBef>
        <a:buNone/>
        <a:defRPr sz="1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575" y="586408"/>
            <a:ext cx="11317356" cy="899491"/>
          </a:xfrm>
        </p:spPr>
        <p:txBody>
          <a:bodyPr>
            <a:normAutofit fontScale="90000"/>
          </a:bodyPr>
          <a:lstStyle/>
          <a:p>
            <a:r>
              <a:rPr lang="en-US" b="1" dirty="0"/>
              <a:t>Comparative Politics</a:t>
            </a:r>
            <a:br>
              <a:rPr lang="en-US" b="1" dirty="0"/>
            </a:br>
            <a:endParaRPr lang="en-US" sz="2900" b="1" i="0" dirty="0"/>
          </a:p>
        </p:txBody>
      </p:sp>
      <p:sp>
        <p:nvSpPr>
          <p:cNvPr id="4" name="Text Placeholder 3"/>
          <p:cNvSpPr>
            <a:spLocks noGrp="1"/>
          </p:cNvSpPr>
          <p:nvPr>
            <p:ph type="body" sz="quarter" idx="11"/>
          </p:nvPr>
        </p:nvSpPr>
        <p:spPr>
          <a:xfrm>
            <a:off x="450851" y="1247775"/>
            <a:ext cx="11317816" cy="477838"/>
          </a:xfrm>
        </p:spPr>
        <p:txBody>
          <a:bodyPr/>
          <a:lstStyle/>
          <a:p>
            <a:r>
              <a:rPr lang="en-US" dirty="0"/>
              <a:t>by </a:t>
            </a:r>
            <a:r>
              <a:rPr lang="pt-BR" dirty="0"/>
              <a:t>J. Tyler Dickovick, Jonathan Eastwood, Robin M. LeBlanc and Zoila Ponce de Leon</a:t>
            </a:r>
            <a:endParaRPr lang="en-US" dirty="0"/>
          </a:p>
        </p:txBody>
      </p:sp>
      <p:pic>
        <p:nvPicPr>
          <p:cNvPr id="8" name="Picture Placeholder 7" title="Cover">
            <a:extLst>
              <a:ext uri="{FF2B5EF4-FFF2-40B4-BE49-F238E27FC236}">
                <a16:creationId xmlns:a16="http://schemas.microsoft.com/office/drawing/2014/main" id="{3C56F26D-84E7-4578-9ED6-ACB6F71FF233}"/>
              </a:ext>
            </a:extLst>
          </p:cNvPr>
          <p:cNvPicPr>
            <a:picLocks noGrp="1" noChangeAspect="1"/>
          </p:cNvPicPr>
          <p:nvPr>
            <p:ph type="pic" sz="quarter" idx="10"/>
          </p:nvPr>
        </p:nvPicPr>
        <p:blipFill>
          <a:blip r:embed="rId3"/>
          <a:srcRect/>
          <a:stretch/>
        </p:blipFill>
        <p:spPr>
          <a:xfrm>
            <a:off x="4294304" y="1898293"/>
            <a:ext cx="3603391" cy="4444182"/>
          </a:xfrm>
          <a:prstGeom prst="rect">
            <a:avLst/>
          </a:prstGeom>
        </p:spPr>
      </p:pic>
    </p:spTree>
    <p:extLst>
      <p:ext uri="{BB962C8B-B14F-4D97-AF65-F5344CB8AC3E}">
        <p14:creationId xmlns:p14="http://schemas.microsoft.com/office/powerpoint/2010/main" val="2820496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3</a:t>
            </a:r>
            <a:endParaRPr lang="en-IN" dirty="0">
              <a:solidFill>
                <a:schemeClr val="bg1"/>
              </a:solidFill>
            </a:endParaRPr>
          </a:p>
        </p:txBody>
      </p:sp>
      <p:pic>
        <p:nvPicPr>
          <p:cNvPr id="3" name="Picture 2" descr="A close-up photo of President Mnangagwa walking alongside his military officers." title="Emmerson Mnangagwa, President of Zimbabwe, with military officers in 2017 shortly after taking power, which for decades had been held by Robert Mugabe. Time will tell whether a democratic transition will take place in Zimbabwe.">
            <a:extLst>
              <a:ext uri="{FF2B5EF4-FFF2-40B4-BE49-F238E27FC236}">
                <a16:creationId xmlns:a16="http://schemas.microsoft.com/office/drawing/2014/main" id="{7A081AE4-2D99-46D9-B3DA-A05504ED3A56}"/>
              </a:ext>
            </a:extLst>
          </p:cNvPr>
          <p:cNvPicPr>
            <a:picLocks noChangeAspect="1"/>
          </p:cNvPicPr>
          <p:nvPr/>
        </p:nvPicPr>
        <p:blipFill>
          <a:blip r:embed="rId3"/>
          <a:stretch>
            <a:fillRect/>
          </a:stretch>
        </p:blipFill>
        <p:spPr>
          <a:xfrm>
            <a:off x="3577732" y="595116"/>
            <a:ext cx="5036535" cy="5667768"/>
          </a:xfrm>
          <a:prstGeom prst="rect">
            <a:avLst/>
          </a:prstGeom>
        </p:spPr>
      </p:pic>
    </p:spTree>
    <p:extLst>
      <p:ext uri="{BB962C8B-B14F-4D97-AF65-F5344CB8AC3E}">
        <p14:creationId xmlns:p14="http://schemas.microsoft.com/office/powerpoint/2010/main" val="3361972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2</a:t>
            </a:r>
            <a:endParaRPr lang="en-IN" dirty="0">
              <a:solidFill>
                <a:schemeClr val="bg1"/>
              </a:solidFill>
            </a:endParaRPr>
          </a:p>
        </p:txBody>
      </p:sp>
      <p:pic>
        <p:nvPicPr>
          <p:cNvPr id="3" name="Picture 2" descr="A photo of President Daniel Ortega standing with his right arm raised. Men and women gathered around him are clapping and looking at him." title="Daniel Ortega, president of Nicaragua, as he is sworn into the presidency for his third term, in 2012 (he was elected again in 2016 and 2021). Although Ortega’s supporters may claim that his policies aim to reduce inequalities, most experts agree that his tenure had led Nicaragua into authoritarianism.">
            <a:extLst>
              <a:ext uri="{FF2B5EF4-FFF2-40B4-BE49-F238E27FC236}">
                <a16:creationId xmlns:a16="http://schemas.microsoft.com/office/drawing/2014/main" id="{5A20C5CF-7EF0-45CE-BBC4-6BCC5A101591}"/>
              </a:ext>
            </a:extLst>
          </p:cNvPr>
          <p:cNvPicPr>
            <a:picLocks noChangeAspect="1"/>
          </p:cNvPicPr>
          <p:nvPr/>
        </p:nvPicPr>
        <p:blipFill>
          <a:blip r:embed="rId3"/>
          <a:stretch>
            <a:fillRect/>
          </a:stretch>
        </p:blipFill>
        <p:spPr>
          <a:xfrm>
            <a:off x="2126405" y="770842"/>
            <a:ext cx="7939190" cy="5316317"/>
          </a:xfrm>
          <a:prstGeom prst="rect">
            <a:avLst/>
          </a:prstGeom>
        </p:spPr>
      </p:pic>
    </p:spTree>
    <p:extLst>
      <p:ext uri="{BB962C8B-B14F-4D97-AF65-F5344CB8AC3E}">
        <p14:creationId xmlns:p14="http://schemas.microsoft.com/office/powerpoint/2010/main" val="518440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66B0AF-3B4E-4035-A571-513BC2D051C3}"/>
              </a:ext>
            </a:extLst>
          </p:cNvPr>
          <p:cNvSpPr>
            <a:spLocks noGrp="1"/>
          </p:cNvSpPr>
          <p:nvPr>
            <p:ph type="title"/>
          </p:nvPr>
        </p:nvSpPr>
        <p:spPr/>
        <p:txBody>
          <a:bodyPr/>
          <a:lstStyle/>
          <a:p>
            <a:pPr algn="l"/>
            <a:r>
              <a:rPr lang="en-US" dirty="0">
                <a:solidFill>
                  <a:schemeClr val="bg1"/>
                </a:solidFill>
              </a:rPr>
              <a:t>4</a:t>
            </a:r>
            <a:endParaRPr lang="en-IN" dirty="0">
              <a:solidFill>
                <a:schemeClr val="bg1"/>
              </a:solidFill>
            </a:endParaRPr>
          </a:p>
        </p:txBody>
      </p:sp>
      <p:pic>
        <p:nvPicPr>
          <p:cNvPr id="3" name="Picture 2" descr="A photo of smiling Ukrainian protestors standing under hundreds of orange balloons." title="Orange Revolution protestors in Ukraine in 2004.">
            <a:extLst>
              <a:ext uri="{FF2B5EF4-FFF2-40B4-BE49-F238E27FC236}">
                <a16:creationId xmlns:a16="http://schemas.microsoft.com/office/drawing/2014/main" id="{906F7A5E-AF29-4BB2-B1F6-8F4D41CFF916}"/>
              </a:ext>
            </a:extLst>
          </p:cNvPr>
          <p:cNvPicPr>
            <a:picLocks noChangeAspect="1"/>
          </p:cNvPicPr>
          <p:nvPr/>
        </p:nvPicPr>
        <p:blipFill>
          <a:blip r:embed="rId3"/>
          <a:stretch>
            <a:fillRect/>
          </a:stretch>
        </p:blipFill>
        <p:spPr>
          <a:xfrm>
            <a:off x="2265269" y="818427"/>
            <a:ext cx="7661463" cy="5221146"/>
          </a:xfrm>
          <a:prstGeom prst="rect">
            <a:avLst/>
          </a:prstGeom>
        </p:spPr>
      </p:pic>
    </p:spTree>
    <p:extLst>
      <p:ext uri="{BB962C8B-B14F-4D97-AF65-F5344CB8AC3E}">
        <p14:creationId xmlns:p14="http://schemas.microsoft.com/office/powerpoint/2010/main" val="2891725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7.1 Authoritarianism in Zimbabwe: Theories, Explanations, and Examples of Supporting Evidence</a:t>
            </a:r>
          </a:p>
        </p:txBody>
      </p:sp>
      <p:graphicFrame>
        <p:nvGraphicFramePr>
          <p:cNvPr id="3" name="object 2" title="TABLE 7.1 Authoritarianism in Zimbabwe: Theories, Explanations, and Examples of Supporting Evidence">
            <a:extLst>
              <a:ext uri="{FF2B5EF4-FFF2-40B4-BE49-F238E27FC236}">
                <a16:creationId xmlns:a16="http://schemas.microsoft.com/office/drawing/2014/main" id="{F1411453-286B-4A4C-89FC-977AFC2E830E}"/>
              </a:ext>
            </a:extLst>
          </p:cNvPr>
          <p:cNvGraphicFramePr>
            <a:graphicFrameLocks noGrp="1"/>
          </p:cNvGraphicFramePr>
          <p:nvPr>
            <p:extLst>
              <p:ext uri="{D42A27DB-BD31-4B8C-83A1-F6EECF244321}">
                <p14:modId xmlns:p14="http://schemas.microsoft.com/office/powerpoint/2010/main" val="1526660686"/>
              </p:ext>
            </p:extLst>
          </p:nvPr>
        </p:nvGraphicFramePr>
        <p:xfrm>
          <a:off x="1467662" y="1737042"/>
          <a:ext cx="9714863" cy="3459624"/>
        </p:xfrm>
        <a:graphic>
          <a:graphicData uri="http://schemas.openxmlformats.org/drawingml/2006/table">
            <a:tbl>
              <a:tblPr firstRow="1" bandRow="1">
                <a:tableStyleId>{2D5ABB26-0587-4C30-8999-92F81FD0307C}</a:tableStyleId>
              </a:tblPr>
              <a:tblGrid>
                <a:gridCol w="2424430">
                  <a:extLst>
                    <a:ext uri="{9D8B030D-6E8A-4147-A177-3AD203B41FA5}">
                      <a16:colId xmlns:a16="http://schemas.microsoft.com/office/drawing/2014/main" val="20000"/>
                    </a:ext>
                  </a:extLst>
                </a:gridCol>
                <a:gridCol w="3643629">
                  <a:extLst>
                    <a:ext uri="{9D8B030D-6E8A-4147-A177-3AD203B41FA5}">
                      <a16:colId xmlns:a16="http://schemas.microsoft.com/office/drawing/2014/main" val="20001"/>
                    </a:ext>
                  </a:extLst>
                </a:gridCol>
                <a:gridCol w="3646804">
                  <a:extLst>
                    <a:ext uri="{9D8B030D-6E8A-4147-A177-3AD203B41FA5}">
                      <a16:colId xmlns:a16="http://schemas.microsoft.com/office/drawing/2014/main" val="20002"/>
                    </a:ext>
                  </a:extLst>
                </a:gridCol>
              </a:tblGrid>
              <a:tr h="396519">
                <a:tc>
                  <a:txBody>
                    <a:bodyPr/>
                    <a:lstStyle/>
                    <a:p>
                      <a:pPr marL="122555">
                        <a:lnSpc>
                          <a:spcPct val="100000"/>
                        </a:lnSpc>
                        <a:spcBef>
                          <a:spcPts val="655"/>
                        </a:spcBef>
                      </a:pPr>
                      <a:r>
                        <a:rPr sz="1500" b="1" spc="-50" dirty="0">
                          <a:solidFill>
                            <a:srgbClr val="231F20"/>
                          </a:solidFill>
                          <a:latin typeface="Gill Sans MT"/>
                          <a:cs typeface="Gill Sans MT"/>
                        </a:rPr>
                        <a:t>Theory</a:t>
                      </a:r>
                      <a:endParaRPr sz="1500">
                        <a:latin typeface="Gill Sans MT"/>
                        <a:cs typeface="Gill Sans MT"/>
                      </a:endParaRPr>
                    </a:p>
                  </a:txBody>
                  <a:tcPr marL="0" marR="0" marT="83185" marB="0">
                    <a:lnB w="12700">
                      <a:solidFill>
                        <a:srgbClr val="231F20"/>
                      </a:solidFill>
                      <a:prstDash val="solid"/>
                    </a:lnB>
                    <a:solidFill>
                      <a:srgbClr val="E0EFD4"/>
                    </a:solidFill>
                  </a:tcPr>
                </a:tc>
                <a:tc>
                  <a:txBody>
                    <a:bodyPr/>
                    <a:lstStyle/>
                    <a:p>
                      <a:pPr marL="122555">
                        <a:lnSpc>
                          <a:spcPct val="100000"/>
                        </a:lnSpc>
                        <a:spcBef>
                          <a:spcPts val="655"/>
                        </a:spcBef>
                      </a:pPr>
                      <a:r>
                        <a:rPr sz="1500" b="1" spc="-40" dirty="0">
                          <a:solidFill>
                            <a:srgbClr val="231F20"/>
                          </a:solidFill>
                          <a:latin typeface="Gill Sans MT"/>
                          <a:cs typeface="Gill Sans MT"/>
                        </a:rPr>
                        <a:t>Theoretical</a:t>
                      </a:r>
                      <a:r>
                        <a:rPr sz="1500" b="1" spc="-5" dirty="0">
                          <a:solidFill>
                            <a:srgbClr val="231F20"/>
                          </a:solidFill>
                          <a:latin typeface="Gill Sans MT"/>
                          <a:cs typeface="Gill Sans MT"/>
                        </a:rPr>
                        <a:t> </a:t>
                      </a:r>
                      <a:r>
                        <a:rPr sz="1500" b="1" spc="-20" dirty="0">
                          <a:solidFill>
                            <a:srgbClr val="231F20"/>
                          </a:solidFill>
                          <a:latin typeface="Gill Sans MT"/>
                          <a:cs typeface="Gill Sans MT"/>
                        </a:rPr>
                        <a:t>Explanation</a:t>
                      </a:r>
                      <a:endParaRPr sz="1500">
                        <a:latin typeface="Gill Sans MT"/>
                        <a:cs typeface="Gill Sans MT"/>
                      </a:endParaRPr>
                    </a:p>
                  </a:txBody>
                  <a:tcPr marL="0" marR="0" marT="83185" marB="0">
                    <a:lnB w="12700">
                      <a:solidFill>
                        <a:srgbClr val="231F20"/>
                      </a:solidFill>
                      <a:prstDash val="solid"/>
                    </a:lnB>
                    <a:solidFill>
                      <a:srgbClr val="E0EFD4"/>
                    </a:solidFill>
                  </a:tcPr>
                </a:tc>
                <a:tc>
                  <a:txBody>
                    <a:bodyPr/>
                    <a:lstStyle/>
                    <a:p>
                      <a:pPr marL="123825">
                        <a:lnSpc>
                          <a:spcPct val="100000"/>
                        </a:lnSpc>
                        <a:spcBef>
                          <a:spcPts val="655"/>
                        </a:spcBef>
                      </a:pPr>
                      <a:r>
                        <a:rPr sz="1500" b="1" spc="-35" dirty="0">
                          <a:solidFill>
                            <a:srgbClr val="231F20"/>
                          </a:solidFill>
                          <a:latin typeface="Gill Sans MT"/>
                          <a:cs typeface="Gill Sans MT"/>
                        </a:rPr>
                        <a:t>Example</a:t>
                      </a:r>
                      <a:r>
                        <a:rPr sz="1500" b="1" spc="-10" dirty="0">
                          <a:solidFill>
                            <a:srgbClr val="231F20"/>
                          </a:solidFill>
                          <a:latin typeface="Gill Sans MT"/>
                          <a:cs typeface="Gill Sans MT"/>
                        </a:rPr>
                        <a:t> </a:t>
                      </a:r>
                      <a:r>
                        <a:rPr sz="1500" b="1" spc="10" dirty="0">
                          <a:solidFill>
                            <a:srgbClr val="231F20"/>
                          </a:solidFill>
                          <a:latin typeface="Gill Sans MT"/>
                          <a:cs typeface="Gill Sans MT"/>
                        </a:rPr>
                        <a:t>of</a:t>
                      </a:r>
                      <a:r>
                        <a:rPr sz="1500" b="1" spc="-10" dirty="0">
                          <a:solidFill>
                            <a:srgbClr val="231F20"/>
                          </a:solidFill>
                          <a:latin typeface="Gill Sans MT"/>
                          <a:cs typeface="Gill Sans MT"/>
                        </a:rPr>
                        <a:t> Supporting </a:t>
                      </a:r>
                      <a:r>
                        <a:rPr sz="1500" b="1" spc="-5" dirty="0">
                          <a:solidFill>
                            <a:srgbClr val="231F20"/>
                          </a:solidFill>
                          <a:latin typeface="Gill Sans MT"/>
                          <a:cs typeface="Gill Sans MT"/>
                        </a:rPr>
                        <a:t>Evidence</a:t>
                      </a:r>
                      <a:endParaRPr sz="1500">
                        <a:latin typeface="Gill Sans MT"/>
                        <a:cs typeface="Gill Sans MT"/>
                      </a:endParaRPr>
                    </a:p>
                  </a:txBody>
                  <a:tcPr marL="0" marR="0" marT="83185" marB="0">
                    <a:lnB w="12700">
                      <a:solidFill>
                        <a:srgbClr val="231F20"/>
                      </a:solidFill>
                      <a:prstDash val="solid"/>
                    </a:lnB>
                    <a:solidFill>
                      <a:srgbClr val="E0EFD4"/>
                    </a:solidFill>
                  </a:tcPr>
                </a:tc>
                <a:extLst>
                  <a:ext uri="{0D108BD9-81ED-4DB2-BD59-A6C34878D82A}">
                    <a16:rowId xmlns:a16="http://schemas.microsoft.com/office/drawing/2014/main" val="10000"/>
                  </a:ext>
                </a:extLst>
              </a:tr>
              <a:tr h="612621">
                <a:tc>
                  <a:txBody>
                    <a:bodyPr/>
                    <a:lstStyle/>
                    <a:p>
                      <a:pPr>
                        <a:lnSpc>
                          <a:spcPct val="100000"/>
                        </a:lnSpc>
                        <a:spcBef>
                          <a:spcPts val="15"/>
                        </a:spcBef>
                      </a:pPr>
                      <a:endParaRPr sz="1350">
                        <a:latin typeface="Times New Roman"/>
                        <a:cs typeface="Times New Roman"/>
                      </a:endParaRPr>
                    </a:p>
                    <a:p>
                      <a:pPr marL="122555">
                        <a:lnSpc>
                          <a:spcPct val="100000"/>
                        </a:lnSpc>
                        <a:spcBef>
                          <a:spcPts val="5"/>
                        </a:spcBef>
                      </a:pPr>
                      <a:r>
                        <a:rPr sz="1400" spc="10" dirty="0">
                          <a:solidFill>
                            <a:srgbClr val="231F20"/>
                          </a:solidFill>
                          <a:latin typeface="Arial"/>
                          <a:cs typeface="Arial"/>
                        </a:rPr>
                        <a:t>Historical</a:t>
                      </a:r>
                      <a:r>
                        <a:rPr sz="1400" spc="-5" dirty="0">
                          <a:solidFill>
                            <a:srgbClr val="231F20"/>
                          </a:solidFill>
                          <a:latin typeface="Arial"/>
                          <a:cs typeface="Arial"/>
                        </a:rPr>
                        <a:t> </a:t>
                      </a:r>
                      <a:r>
                        <a:rPr sz="1400" spc="5" dirty="0">
                          <a:solidFill>
                            <a:srgbClr val="231F20"/>
                          </a:solidFill>
                          <a:latin typeface="Arial"/>
                          <a:cs typeface="Arial"/>
                        </a:rPr>
                        <a:t>Institutionalism</a:t>
                      </a:r>
                      <a:endParaRPr sz="1400">
                        <a:latin typeface="Arial"/>
                        <a:cs typeface="Arial"/>
                      </a:endParaRPr>
                    </a:p>
                  </a:txBody>
                  <a:tcPr marL="0" marR="0" marT="1905" marB="0">
                    <a:lnT w="12700">
                      <a:solidFill>
                        <a:srgbClr val="231F20"/>
                      </a:solidFill>
                      <a:prstDash val="solid"/>
                    </a:lnT>
                    <a:lnB w="12700">
                      <a:solidFill>
                        <a:srgbClr val="58595B"/>
                      </a:solidFill>
                      <a:prstDash val="solid"/>
                    </a:lnB>
                    <a:solidFill>
                      <a:srgbClr val="FAFCF7"/>
                    </a:solidFill>
                  </a:tcPr>
                </a:tc>
                <a:tc>
                  <a:txBody>
                    <a:bodyPr/>
                    <a:lstStyle/>
                    <a:p>
                      <a:pPr marL="122555" marR="544195">
                        <a:lnSpc>
                          <a:spcPct val="105500"/>
                        </a:lnSpc>
                        <a:spcBef>
                          <a:spcPts val="590"/>
                        </a:spcBef>
                      </a:pPr>
                      <a:r>
                        <a:rPr sz="1400" spc="5" dirty="0">
                          <a:solidFill>
                            <a:srgbClr val="231F20"/>
                          </a:solidFill>
                          <a:latin typeface="Arial"/>
                          <a:cs typeface="Arial"/>
                        </a:rPr>
                        <a:t>Coalitions </a:t>
                      </a:r>
                      <a:r>
                        <a:rPr sz="1400" spc="20" dirty="0">
                          <a:solidFill>
                            <a:srgbClr val="231F20"/>
                          </a:solidFill>
                          <a:latin typeface="Arial"/>
                          <a:cs typeface="Arial"/>
                        </a:rPr>
                        <a:t>of </a:t>
                      </a:r>
                      <a:r>
                        <a:rPr sz="1400" spc="25" dirty="0">
                          <a:solidFill>
                            <a:srgbClr val="231F20"/>
                          </a:solidFill>
                          <a:latin typeface="Arial"/>
                          <a:cs typeface="Arial"/>
                        </a:rPr>
                        <a:t>powerful </a:t>
                      </a:r>
                      <a:r>
                        <a:rPr sz="1400" spc="20" dirty="0">
                          <a:solidFill>
                            <a:srgbClr val="231F20"/>
                          </a:solidFill>
                          <a:latin typeface="Arial"/>
                          <a:cs typeface="Arial"/>
                        </a:rPr>
                        <a:t>political </a:t>
                      </a:r>
                      <a:r>
                        <a:rPr sz="1400" spc="10" dirty="0">
                          <a:solidFill>
                            <a:srgbClr val="231F20"/>
                          </a:solidFill>
                          <a:latin typeface="Arial"/>
                          <a:cs typeface="Arial"/>
                        </a:rPr>
                        <a:t>actors </a:t>
                      </a:r>
                      <a:r>
                        <a:rPr sz="1400" spc="-375" dirty="0">
                          <a:solidFill>
                            <a:srgbClr val="231F20"/>
                          </a:solidFill>
                          <a:latin typeface="Arial"/>
                          <a:cs typeface="Arial"/>
                        </a:rPr>
                        <a:t> </a:t>
                      </a:r>
                      <a:r>
                        <a:rPr sz="1400" spc="15" dirty="0">
                          <a:solidFill>
                            <a:srgbClr val="231F20"/>
                          </a:solidFill>
                          <a:latin typeface="Arial"/>
                          <a:cs typeface="Arial"/>
                        </a:rPr>
                        <a:t>emerge</a:t>
                      </a:r>
                      <a:r>
                        <a:rPr sz="1400" dirty="0">
                          <a:solidFill>
                            <a:srgbClr val="231F20"/>
                          </a:solidFill>
                          <a:latin typeface="Arial"/>
                          <a:cs typeface="Arial"/>
                        </a:rPr>
                        <a:t> </a:t>
                      </a:r>
                      <a:r>
                        <a:rPr sz="1400" spc="15" dirty="0">
                          <a:solidFill>
                            <a:srgbClr val="231F20"/>
                          </a:solidFill>
                          <a:latin typeface="Arial"/>
                          <a:cs typeface="Arial"/>
                        </a:rPr>
                        <a:t>that</a:t>
                      </a:r>
                      <a:r>
                        <a:rPr sz="1400" dirty="0">
                          <a:solidFill>
                            <a:srgbClr val="231F20"/>
                          </a:solidFill>
                          <a:latin typeface="Arial"/>
                          <a:cs typeface="Arial"/>
                        </a:rPr>
                        <a:t> </a:t>
                      </a:r>
                      <a:r>
                        <a:rPr sz="1400" spc="5" dirty="0">
                          <a:solidFill>
                            <a:srgbClr val="231F20"/>
                          </a:solidFill>
                          <a:latin typeface="Arial"/>
                          <a:cs typeface="Arial"/>
                        </a:rPr>
                        <a:t>favor</a:t>
                      </a:r>
                      <a:r>
                        <a:rPr sz="1400" dirty="0">
                          <a:solidFill>
                            <a:srgbClr val="231F20"/>
                          </a:solidFill>
                          <a:latin typeface="Arial"/>
                          <a:cs typeface="Arial"/>
                        </a:rPr>
                        <a:t> </a:t>
                      </a:r>
                      <a:r>
                        <a:rPr sz="1400" spc="20" dirty="0">
                          <a:solidFill>
                            <a:srgbClr val="231F20"/>
                          </a:solidFill>
                          <a:latin typeface="Arial"/>
                          <a:cs typeface="Arial"/>
                        </a:rPr>
                        <a:t>elite</a:t>
                      </a:r>
                      <a:r>
                        <a:rPr sz="1400" spc="5" dirty="0">
                          <a:solidFill>
                            <a:srgbClr val="231F20"/>
                          </a:solidFill>
                          <a:latin typeface="Arial"/>
                          <a:cs typeface="Arial"/>
                        </a:rPr>
                        <a:t> </a:t>
                      </a:r>
                      <a:r>
                        <a:rPr sz="1400" spc="10" dirty="0">
                          <a:solidFill>
                            <a:srgbClr val="231F20"/>
                          </a:solidFill>
                          <a:latin typeface="Arial"/>
                          <a:cs typeface="Arial"/>
                        </a:rPr>
                        <a:t>domination.</a:t>
                      </a:r>
                      <a:endParaRPr sz="1400">
                        <a:latin typeface="Arial"/>
                        <a:cs typeface="Arial"/>
                      </a:endParaRPr>
                    </a:p>
                  </a:txBody>
                  <a:tcPr marL="0" marR="0" marT="74930" marB="0">
                    <a:lnT w="12700">
                      <a:solidFill>
                        <a:srgbClr val="231F20"/>
                      </a:solidFill>
                      <a:prstDash val="solid"/>
                    </a:lnT>
                    <a:lnB w="12700">
                      <a:solidFill>
                        <a:srgbClr val="58595B"/>
                      </a:solidFill>
                      <a:prstDash val="solid"/>
                    </a:lnB>
                  </a:tcPr>
                </a:tc>
                <a:tc>
                  <a:txBody>
                    <a:bodyPr/>
                    <a:lstStyle/>
                    <a:p>
                      <a:pPr marL="123825" marR="698500">
                        <a:lnSpc>
                          <a:spcPct val="105500"/>
                        </a:lnSpc>
                        <a:spcBef>
                          <a:spcPts val="590"/>
                        </a:spcBef>
                      </a:pPr>
                      <a:r>
                        <a:rPr sz="1400" spc="-5" dirty="0">
                          <a:solidFill>
                            <a:srgbClr val="231F20"/>
                          </a:solidFill>
                          <a:latin typeface="Arial"/>
                          <a:cs typeface="Arial"/>
                        </a:rPr>
                        <a:t>The</a:t>
                      </a:r>
                      <a:r>
                        <a:rPr sz="1400" spc="-10" dirty="0">
                          <a:solidFill>
                            <a:srgbClr val="231F20"/>
                          </a:solidFill>
                          <a:latin typeface="Arial"/>
                          <a:cs typeface="Arial"/>
                        </a:rPr>
                        <a:t> </a:t>
                      </a:r>
                      <a:r>
                        <a:rPr sz="1400" spc="15" dirty="0">
                          <a:solidFill>
                            <a:srgbClr val="231F20"/>
                          </a:solidFill>
                          <a:latin typeface="Arial"/>
                          <a:cs typeface="Arial"/>
                        </a:rPr>
                        <a:t>regime</a:t>
                      </a:r>
                      <a:r>
                        <a:rPr sz="1400" spc="-5" dirty="0">
                          <a:solidFill>
                            <a:srgbClr val="231F20"/>
                          </a:solidFill>
                          <a:latin typeface="Arial"/>
                          <a:cs typeface="Arial"/>
                        </a:rPr>
                        <a:t> </a:t>
                      </a:r>
                      <a:r>
                        <a:rPr sz="1400" spc="5" dirty="0">
                          <a:solidFill>
                            <a:srgbClr val="231F20"/>
                          </a:solidFill>
                          <a:latin typeface="Arial"/>
                          <a:cs typeface="Arial"/>
                        </a:rPr>
                        <a:t>receives</a:t>
                      </a:r>
                      <a:r>
                        <a:rPr sz="1400" spc="-5" dirty="0">
                          <a:solidFill>
                            <a:srgbClr val="231F20"/>
                          </a:solidFill>
                          <a:latin typeface="Arial"/>
                          <a:cs typeface="Arial"/>
                        </a:rPr>
                        <a:t> </a:t>
                      </a:r>
                      <a:r>
                        <a:rPr sz="1400" spc="25" dirty="0">
                          <a:solidFill>
                            <a:srgbClr val="231F20"/>
                          </a:solidFill>
                          <a:latin typeface="Arial"/>
                          <a:cs typeface="Arial"/>
                        </a:rPr>
                        <a:t>support</a:t>
                      </a:r>
                      <a:r>
                        <a:rPr sz="1400" spc="-5" dirty="0">
                          <a:solidFill>
                            <a:srgbClr val="231F20"/>
                          </a:solidFill>
                          <a:latin typeface="Arial"/>
                          <a:cs typeface="Arial"/>
                        </a:rPr>
                        <a:t> </a:t>
                      </a:r>
                      <a:r>
                        <a:rPr sz="1400" spc="20" dirty="0">
                          <a:solidFill>
                            <a:srgbClr val="231F20"/>
                          </a:solidFill>
                          <a:latin typeface="Arial"/>
                          <a:cs typeface="Arial"/>
                        </a:rPr>
                        <a:t>of</a:t>
                      </a:r>
                      <a:r>
                        <a:rPr sz="1400" spc="-5" dirty="0">
                          <a:solidFill>
                            <a:srgbClr val="231F20"/>
                          </a:solidFill>
                          <a:latin typeface="Arial"/>
                          <a:cs typeface="Arial"/>
                        </a:rPr>
                        <a:t> </a:t>
                      </a:r>
                      <a:r>
                        <a:rPr sz="1400" spc="25" dirty="0">
                          <a:solidFill>
                            <a:srgbClr val="231F20"/>
                          </a:solidFill>
                          <a:latin typeface="Arial"/>
                          <a:cs typeface="Arial"/>
                        </a:rPr>
                        <a:t>the </a:t>
                      </a:r>
                      <a:r>
                        <a:rPr sz="1400" spc="-375" dirty="0">
                          <a:solidFill>
                            <a:srgbClr val="231F20"/>
                          </a:solidFill>
                          <a:latin typeface="Arial"/>
                          <a:cs typeface="Arial"/>
                        </a:rPr>
                        <a:t> </a:t>
                      </a:r>
                      <a:r>
                        <a:rPr sz="1400" spc="15" dirty="0">
                          <a:solidFill>
                            <a:srgbClr val="231F20"/>
                          </a:solidFill>
                          <a:latin typeface="Arial"/>
                          <a:cs typeface="Arial"/>
                        </a:rPr>
                        <a:t>military</a:t>
                      </a:r>
                      <a:r>
                        <a:rPr sz="1400" spc="-10" dirty="0">
                          <a:solidFill>
                            <a:srgbClr val="231F20"/>
                          </a:solidFill>
                          <a:latin typeface="Arial"/>
                          <a:cs typeface="Arial"/>
                        </a:rPr>
                        <a:t> </a:t>
                      </a:r>
                      <a:r>
                        <a:rPr sz="1400" spc="5" dirty="0">
                          <a:solidFill>
                            <a:srgbClr val="231F20"/>
                          </a:solidFill>
                          <a:latin typeface="Arial"/>
                          <a:cs typeface="Arial"/>
                        </a:rPr>
                        <a:t>and</a:t>
                      </a:r>
                      <a:r>
                        <a:rPr sz="1400" spc="-5" dirty="0">
                          <a:solidFill>
                            <a:srgbClr val="231F20"/>
                          </a:solidFill>
                          <a:latin typeface="Arial"/>
                          <a:cs typeface="Arial"/>
                        </a:rPr>
                        <a:t> </a:t>
                      </a:r>
                      <a:r>
                        <a:rPr sz="1400" dirty="0">
                          <a:solidFill>
                            <a:srgbClr val="231F20"/>
                          </a:solidFill>
                          <a:latin typeface="Arial"/>
                          <a:cs typeface="Arial"/>
                        </a:rPr>
                        <a:t>key</a:t>
                      </a:r>
                      <a:r>
                        <a:rPr sz="1400" spc="-5" dirty="0">
                          <a:solidFill>
                            <a:srgbClr val="231F20"/>
                          </a:solidFill>
                          <a:latin typeface="Arial"/>
                          <a:cs typeface="Arial"/>
                        </a:rPr>
                        <a:t> </a:t>
                      </a:r>
                      <a:r>
                        <a:rPr sz="1400" spc="15" dirty="0">
                          <a:solidFill>
                            <a:srgbClr val="231F20"/>
                          </a:solidFill>
                          <a:latin typeface="Arial"/>
                          <a:cs typeface="Arial"/>
                        </a:rPr>
                        <a:t>economic</a:t>
                      </a:r>
                      <a:r>
                        <a:rPr sz="1400" spc="-5" dirty="0">
                          <a:solidFill>
                            <a:srgbClr val="231F20"/>
                          </a:solidFill>
                          <a:latin typeface="Arial"/>
                          <a:cs typeface="Arial"/>
                        </a:rPr>
                        <a:t> </a:t>
                      </a:r>
                      <a:r>
                        <a:rPr sz="1400" spc="5" dirty="0">
                          <a:solidFill>
                            <a:srgbClr val="231F20"/>
                          </a:solidFill>
                          <a:latin typeface="Arial"/>
                          <a:cs typeface="Arial"/>
                        </a:rPr>
                        <a:t>actors.</a:t>
                      </a:r>
                      <a:endParaRPr sz="1400">
                        <a:latin typeface="Arial"/>
                        <a:cs typeface="Arial"/>
                      </a:endParaRPr>
                    </a:p>
                  </a:txBody>
                  <a:tcPr marL="0" marR="0" marT="74930"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612621">
                <a:tc>
                  <a:txBody>
                    <a:bodyPr/>
                    <a:lstStyle/>
                    <a:p>
                      <a:pPr>
                        <a:lnSpc>
                          <a:spcPct val="100000"/>
                        </a:lnSpc>
                        <a:spcBef>
                          <a:spcPts val="15"/>
                        </a:spcBef>
                      </a:pPr>
                      <a:endParaRPr sz="1350">
                        <a:latin typeface="Times New Roman"/>
                        <a:cs typeface="Times New Roman"/>
                      </a:endParaRPr>
                    </a:p>
                    <a:p>
                      <a:pPr marL="122555">
                        <a:lnSpc>
                          <a:spcPct val="100000"/>
                        </a:lnSpc>
                        <a:spcBef>
                          <a:spcPts val="5"/>
                        </a:spcBef>
                      </a:pPr>
                      <a:r>
                        <a:rPr sz="1400" spc="5" dirty="0">
                          <a:solidFill>
                            <a:srgbClr val="231F20"/>
                          </a:solidFill>
                          <a:latin typeface="Arial"/>
                          <a:cs typeface="Arial"/>
                        </a:rPr>
                        <a:t>Poverty</a:t>
                      </a:r>
                      <a:r>
                        <a:rPr sz="1400" spc="-10" dirty="0">
                          <a:solidFill>
                            <a:srgbClr val="231F20"/>
                          </a:solidFill>
                          <a:latin typeface="Arial"/>
                          <a:cs typeface="Arial"/>
                        </a:rPr>
                        <a:t> </a:t>
                      </a:r>
                      <a:r>
                        <a:rPr sz="1400" spc="5" dirty="0">
                          <a:solidFill>
                            <a:srgbClr val="231F20"/>
                          </a:solidFill>
                          <a:latin typeface="Arial"/>
                          <a:cs typeface="Arial"/>
                        </a:rPr>
                        <a:t>and</a:t>
                      </a:r>
                      <a:r>
                        <a:rPr sz="1400" spc="-5" dirty="0">
                          <a:solidFill>
                            <a:srgbClr val="231F20"/>
                          </a:solidFill>
                          <a:latin typeface="Arial"/>
                          <a:cs typeface="Arial"/>
                        </a:rPr>
                        <a:t> </a:t>
                      </a:r>
                      <a:r>
                        <a:rPr sz="1400" spc="15" dirty="0">
                          <a:solidFill>
                            <a:srgbClr val="231F20"/>
                          </a:solidFill>
                          <a:latin typeface="Arial"/>
                          <a:cs typeface="Arial"/>
                        </a:rPr>
                        <a:t>Inequality</a:t>
                      </a:r>
                      <a:endParaRPr sz="1400">
                        <a:latin typeface="Arial"/>
                        <a:cs typeface="Arial"/>
                      </a:endParaRPr>
                    </a:p>
                  </a:txBody>
                  <a:tcPr marL="0" marR="0" marT="1905" marB="0">
                    <a:lnT w="12700">
                      <a:solidFill>
                        <a:srgbClr val="58595B"/>
                      </a:solidFill>
                      <a:prstDash val="solid"/>
                    </a:lnT>
                    <a:lnB w="12700">
                      <a:solidFill>
                        <a:srgbClr val="58595B"/>
                      </a:solidFill>
                      <a:prstDash val="solid"/>
                    </a:lnB>
                    <a:solidFill>
                      <a:srgbClr val="FAFCF7"/>
                    </a:solidFill>
                  </a:tcPr>
                </a:tc>
                <a:tc>
                  <a:txBody>
                    <a:bodyPr/>
                    <a:lstStyle/>
                    <a:p>
                      <a:pPr marL="122555" marR="388620">
                        <a:lnSpc>
                          <a:spcPct val="105500"/>
                        </a:lnSpc>
                        <a:spcBef>
                          <a:spcPts val="590"/>
                        </a:spcBef>
                      </a:pPr>
                      <a:r>
                        <a:rPr sz="1400" dirty="0">
                          <a:solidFill>
                            <a:srgbClr val="231F20"/>
                          </a:solidFill>
                          <a:latin typeface="Arial"/>
                          <a:cs typeface="Arial"/>
                        </a:rPr>
                        <a:t>Poorer citizens </a:t>
                      </a:r>
                      <a:r>
                        <a:rPr sz="1400" spc="10" dirty="0">
                          <a:solidFill>
                            <a:srgbClr val="231F20"/>
                          </a:solidFill>
                          <a:latin typeface="Arial"/>
                          <a:cs typeface="Arial"/>
                        </a:rPr>
                        <a:t>seek </a:t>
                      </a:r>
                      <a:r>
                        <a:rPr sz="1400" spc="15" dirty="0">
                          <a:solidFill>
                            <a:srgbClr val="231F20"/>
                          </a:solidFill>
                          <a:latin typeface="Arial"/>
                          <a:cs typeface="Arial"/>
                        </a:rPr>
                        <a:t>economic security </a:t>
                      </a:r>
                      <a:r>
                        <a:rPr sz="1400" spc="-380" dirty="0">
                          <a:solidFill>
                            <a:srgbClr val="231F20"/>
                          </a:solidFill>
                          <a:latin typeface="Arial"/>
                          <a:cs typeface="Arial"/>
                        </a:rPr>
                        <a:t> </a:t>
                      </a:r>
                      <a:r>
                        <a:rPr sz="1400" spc="5" dirty="0">
                          <a:solidFill>
                            <a:srgbClr val="231F20"/>
                          </a:solidFill>
                          <a:latin typeface="Arial"/>
                          <a:cs typeface="Arial"/>
                        </a:rPr>
                        <a:t>and</a:t>
                      </a:r>
                      <a:r>
                        <a:rPr sz="1400" dirty="0">
                          <a:solidFill>
                            <a:srgbClr val="231F20"/>
                          </a:solidFill>
                          <a:latin typeface="Arial"/>
                          <a:cs typeface="Arial"/>
                        </a:rPr>
                        <a:t> </a:t>
                      </a:r>
                      <a:r>
                        <a:rPr sz="1400" spc="10" dirty="0">
                          <a:solidFill>
                            <a:srgbClr val="231F20"/>
                          </a:solidFill>
                          <a:latin typeface="Arial"/>
                          <a:cs typeface="Arial"/>
                        </a:rPr>
                        <a:t>allow</a:t>
                      </a:r>
                      <a:r>
                        <a:rPr sz="1400" spc="5" dirty="0">
                          <a:solidFill>
                            <a:srgbClr val="231F20"/>
                          </a:solidFill>
                          <a:latin typeface="Arial"/>
                          <a:cs typeface="Arial"/>
                        </a:rPr>
                        <a:t> </a:t>
                      </a:r>
                      <a:r>
                        <a:rPr sz="1400" spc="10" dirty="0">
                          <a:solidFill>
                            <a:srgbClr val="231F20"/>
                          </a:solidFill>
                          <a:latin typeface="Arial"/>
                          <a:cs typeface="Arial"/>
                        </a:rPr>
                        <a:t>authoritarian</a:t>
                      </a:r>
                      <a:r>
                        <a:rPr sz="1400" dirty="0">
                          <a:solidFill>
                            <a:srgbClr val="231F20"/>
                          </a:solidFill>
                          <a:latin typeface="Arial"/>
                          <a:cs typeface="Arial"/>
                        </a:rPr>
                        <a:t> </a:t>
                      </a:r>
                      <a:r>
                        <a:rPr sz="1400" spc="-5" dirty="0">
                          <a:solidFill>
                            <a:srgbClr val="231F20"/>
                          </a:solidFill>
                          <a:latin typeface="Arial"/>
                          <a:cs typeface="Arial"/>
                        </a:rPr>
                        <a:t>rule.</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tc>
                  <a:txBody>
                    <a:bodyPr/>
                    <a:lstStyle/>
                    <a:p>
                      <a:pPr marL="123825" marR="304165">
                        <a:lnSpc>
                          <a:spcPct val="105500"/>
                        </a:lnSpc>
                        <a:spcBef>
                          <a:spcPts val="590"/>
                        </a:spcBef>
                      </a:pPr>
                      <a:r>
                        <a:rPr sz="1400" spc="-5" dirty="0">
                          <a:solidFill>
                            <a:srgbClr val="231F20"/>
                          </a:solidFill>
                          <a:latin typeface="Arial"/>
                          <a:cs typeface="Arial"/>
                        </a:rPr>
                        <a:t>The </a:t>
                      </a:r>
                      <a:r>
                        <a:rPr sz="1400" spc="15" dirty="0">
                          <a:solidFill>
                            <a:srgbClr val="231F20"/>
                          </a:solidFill>
                          <a:latin typeface="Arial"/>
                          <a:cs typeface="Arial"/>
                        </a:rPr>
                        <a:t>regime </a:t>
                      </a:r>
                      <a:r>
                        <a:rPr sz="1400" spc="5" dirty="0">
                          <a:solidFill>
                            <a:srgbClr val="231F20"/>
                          </a:solidFill>
                          <a:latin typeface="Arial"/>
                          <a:cs typeface="Arial"/>
                        </a:rPr>
                        <a:t>appeals </a:t>
                      </a:r>
                      <a:r>
                        <a:rPr sz="1400" spc="25" dirty="0">
                          <a:solidFill>
                            <a:srgbClr val="231F20"/>
                          </a:solidFill>
                          <a:latin typeface="Arial"/>
                          <a:cs typeface="Arial"/>
                        </a:rPr>
                        <a:t>to </a:t>
                      </a:r>
                      <a:r>
                        <a:rPr sz="1400" dirty="0">
                          <a:solidFill>
                            <a:srgbClr val="231F20"/>
                          </a:solidFill>
                          <a:latin typeface="Arial"/>
                          <a:cs typeface="Arial"/>
                        </a:rPr>
                        <a:t>some </a:t>
                      </a:r>
                      <a:r>
                        <a:rPr sz="1400" spc="25" dirty="0">
                          <a:solidFill>
                            <a:srgbClr val="231F20"/>
                          </a:solidFill>
                          <a:latin typeface="Arial"/>
                          <a:cs typeface="Arial"/>
                        </a:rPr>
                        <a:t>poorer </a:t>
                      </a:r>
                      <a:r>
                        <a:rPr sz="1400" spc="10" dirty="0">
                          <a:solidFill>
                            <a:srgbClr val="231F20"/>
                          </a:solidFill>
                          <a:latin typeface="Arial"/>
                          <a:cs typeface="Arial"/>
                        </a:rPr>
                        <a:t>citi- </a:t>
                      </a:r>
                      <a:r>
                        <a:rPr sz="1400" spc="-375" dirty="0">
                          <a:solidFill>
                            <a:srgbClr val="231F20"/>
                          </a:solidFill>
                          <a:latin typeface="Arial"/>
                          <a:cs typeface="Arial"/>
                        </a:rPr>
                        <a:t> </a:t>
                      </a:r>
                      <a:r>
                        <a:rPr sz="1400" spc="-15" dirty="0">
                          <a:solidFill>
                            <a:srgbClr val="231F20"/>
                          </a:solidFill>
                          <a:latin typeface="Arial"/>
                          <a:cs typeface="Arial"/>
                        </a:rPr>
                        <a:t>zens</a:t>
                      </a:r>
                      <a:r>
                        <a:rPr sz="1400" dirty="0">
                          <a:solidFill>
                            <a:srgbClr val="231F20"/>
                          </a:solidFill>
                          <a:latin typeface="Arial"/>
                          <a:cs typeface="Arial"/>
                        </a:rPr>
                        <a:t> </a:t>
                      </a:r>
                      <a:r>
                        <a:rPr sz="1400" spc="-35" dirty="0">
                          <a:solidFill>
                            <a:srgbClr val="231F20"/>
                          </a:solidFill>
                          <a:latin typeface="Arial"/>
                          <a:cs typeface="Arial"/>
                        </a:rPr>
                        <a:t>as</a:t>
                      </a:r>
                      <a:r>
                        <a:rPr sz="1400" spc="5" dirty="0">
                          <a:solidFill>
                            <a:srgbClr val="231F20"/>
                          </a:solidFill>
                          <a:latin typeface="Arial"/>
                          <a:cs typeface="Arial"/>
                        </a:rPr>
                        <a:t> </a:t>
                      </a:r>
                      <a:r>
                        <a:rPr sz="1400" spc="15" dirty="0">
                          <a:solidFill>
                            <a:srgbClr val="231F20"/>
                          </a:solidFill>
                          <a:latin typeface="Arial"/>
                          <a:cs typeface="Arial"/>
                        </a:rPr>
                        <a:t>populist.</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612621">
                <a:tc>
                  <a:txBody>
                    <a:bodyPr/>
                    <a:lstStyle/>
                    <a:p>
                      <a:pPr>
                        <a:lnSpc>
                          <a:spcPct val="100000"/>
                        </a:lnSpc>
                        <a:spcBef>
                          <a:spcPts val="15"/>
                        </a:spcBef>
                      </a:pPr>
                      <a:endParaRPr sz="1350">
                        <a:latin typeface="Times New Roman"/>
                        <a:cs typeface="Times New Roman"/>
                      </a:endParaRPr>
                    </a:p>
                    <a:p>
                      <a:pPr marL="122555">
                        <a:lnSpc>
                          <a:spcPct val="100000"/>
                        </a:lnSpc>
                        <a:spcBef>
                          <a:spcPts val="5"/>
                        </a:spcBef>
                      </a:pPr>
                      <a:r>
                        <a:rPr sz="1400" spc="-10" dirty="0">
                          <a:solidFill>
                            <a:srgbClr val="231F20"/>
                          </a:solidFill>
                          <a:latin typeface="Arial"/>
                          <a:cs typeface="Arial"/>
                        </a:rPr>
                        <a:t>State </a:t>
                      </a:r>
                      <a:r>
                        <a:rPr sz="1400" spc="-15" dirty="0">
                          <a:solidFill>
                            <a:srgbClr val="231F20"/>
                          </a:solidFill>
                          <a:latin typeface="Arial"/>
                          <a:cs typeface="Arial"/>
                        </a:rPr>
                        <a:t>Weakness</a:t>
                      </a:r>
                      <a:endParaRPr sz="1400">
                        <a:latin typeface="Arial"/>
                        <a:cs typeface="Arial"/>
                      </a:endParaRPr>
                    </a:p>
                  </a:txBody>
                  <a:tcPr marL="0" marR="0" marT="1905" marB="0">
                    <a:lnT w="12700">
                      <a:solidFill>
                        <a:srgbClr val="58595B"/>
                      </a:solidFill>
                      <a:prstDash val="solid"/>
                    </a:lnT>
                    <a:lnB w="12700">
                      <a:solidFill>
                        <a:srgbClr val="58595B"/>
                      </a:solidFill>
                      <a:prstDash val="solid"/>
                    </a:lnB>
                    <a:solidFill>
                      <a:srgbClr val="FAFCF7"/>
                    </a:solidFill>
                  </a:tcPr>
                </a:tc>
                <a:tc>
                  <a:txBody>
                    <a:bodyPr/>
                    <a:lstStyle/>
                    <a:p>
                      <a:pPr marL="122555" marR="288290">
                        <a:lnSpc>
                          <a:spcPct val="105500"/>
                        </a:lnSpc>
                        <a:spcBef>
                          <a:spcPts val="590"/>
                        </a:spcBef>
                      </a:pPr>
                      <a:r>
                        <a:rPr sz="1400" spc="-25" dirty="0">
                          <a:solidFill>
                            <a:srgbClr val="231F20"/>
                          </a:solidFill>
                          <a:latin typeface="Arial"/>
                          <a:cs typeface="Arial"/>
                        </a:rPr>
                        <a:t>Weak,</a:t>
                      </a:r>
                      <a:r>
                        <a:rPr sz="1400" spc="20" dirty="0">
                          <a:solidFill>
                            <a:srgbClr val="231F20"/>
                          </a:solidFill>
                          <a:latin typeface="Arial"/>
                          <a:cs typeface="Arial"/>
                        </a:rPr>
                        <a:t> </a:t>
                      </a:r>
                      <a:r>
                        <a:rPr sz="1400" spc="25" dirty="0">
                          <a:solidFill>
                            <a:srgbClr val="231F20"/>
                          </a:solidFill>
                          <a:latin typeface="Arial"/>
                          <a:cs typeface="Arial"/>
                        </a:rPr>
                        <a:t>poorly </a:t>
                      </a:r>
                      <a:r>
                        <a:rPr sz="1400" spc="5" dirty="0">
                          <a:solidFill>
                            <a:srgbClr val="231F20"/>
                          </a:solidFill>
                          <a:latin typeface="Arial"/>
                          <a:cs typeface="Arial"/>
                        </a:rPr>
                        <a:t>institutionalized,</a:t>
                      </a:r>
                      <a:r>
                        <a:rPr sz="1400" spc="20" dirty="0">
                          <a:solidFill>
                            <a:srgbClr val="231F20"/>
                          </a:solidFill>
                          <a:latin typeface="Arial"/>
                          <a:cs typeface="Arial"/>
                        </a:rPr>
                        <a:t> predatory </a:t>
                      </a:r>
                      <a:r>
                        <a:rPr sz="1400" spc="-375" dirty="0">
                          <a:solidFill>
                            <a:srgbClr val="231F20"/>
                          </a:solidFill>
                          <a:latin typeface="Arial"/>
                          <a:cs typeface="Arial"/>
                        </a:rPr>
                        <a:t> </a:t>
                      </a:r>
                      <a:r>
                        <a:rPr sz="1400" spc="5" dirty="0">
                          <a:solidFill>
                            <a:srgbClr val="231F20"/>
                          </a:solidFill>
                          <a:latin typeface="Arial"/>
                          <a:cs typeface="Arial"/>
                        </a:rPr>
                        <a:t>state</a:t>
                      </a:r>
                      <a:r>
                        <a:rPr sz="1400" dirty="0">
                          <a:solidFill>
                            <a:srgbClr val="231F20"/>
                          </a:solidFill>
                          <a:latin typeface="Arial"/>
                          <a:cs typeface="Arial"/>
                        </a:rPr>
                        <a:t> </a:t>
                      </a:r>
                      <a:r>
                        <a:rPr sz="1400" spc="20" dirty="0">
                          <a:solidFill>
                            <a:srgbClr val="231F20"/>
                          </a:solidFill>
                          <a:latin typeface="Arial"/>
                          <a:cs typeface="Arial"/>
                        </a:rPr>
                        <a:t>will</a:t>
                      </a:r>
                      <a:r>
                        <a:rPr sz="1400" spc="5" dirty="0">
                          <a:solidFill>
                            <a:srgbClr val="231F20"/>
                          </a:solidFill>
                          <a:latin typeface="Arial"/>
                          <a:cs typeface="Arial"/>
                        </a:rPr>
                        <a:t> </a:t>
                      </a:r>
                      <a:r>
                        <a:rPr sz="1400" spc="35" dirty="0">
                          <a:solidFill>
                            <a:srgbClr val="231F20"/>
                          </a:solidFill>
                          <a:latin typeface="Arial"/>
                          <a:cs typeface="Arial"/>
                        </a:rPr>
                        <a:t>be</a:t>
                      </a:r>
                      <a:r>
                        <a:rPr sz="1400" spc="5" dirty="0">
                          <a:solidFill>
                            <a:srgbClr val="231F20"/>
                          </a:solidFill>
                          <a:latin typeface="Arial"/>
                          <a:cs typeface="Arial"/>
                        </a:rPr>
                        <a:t> authoritarian.</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tc>
                  <a:txBody>
                    <a:bodyPr/>
                    <a:lstStyle/>
                    <a:p>
                      <a:pPr marL="123825" marR="163830">
                        <a:lnSpc>
                          <a:spcPct val="105500"/>
                        </a:lnSpc>
                        <a:spcBef>
                          <a:spcPts val="590"/>
                        </a:spcBef>
                      </a:pPr>
                      <a:r>
                        <a:rPr sz="1400" spc="-5" dirty="0">
                          <a:solidFill>
                            <a:srgbClr val="231F20"/>
                          </a:solidFill>
                          <a:latin typeface="Arial"/>
                          <a:cs typeface="Arial"/>
                        </a:rPr>
                        <a:t>The </a:t>
                      </a:r>
                      <a:r>
                        <a:rPr sz="1400" spc="15" dirty="0">
                          <a:solidFill>
                            <a:srgbClr val="231F20"/>
                          </a:solidFill>
                          <a:latin typeface="Arial"/>
                          <a:cs typeface="Arial"/>
                        </a:rPr>
                        <a:t>regime </a:t>
                      </a:r>
                      <a:r>
                        <a:rPr sz="1400" spc="-20" dirty="0">
                          <a:solidFill>
                            <a:srgbClr val="231F20"/>
                          </a:solidFill>
                          <a:latin typeface="Arial"/>
                          <a:cs typeface="Arial"/>
                        </a:rPr>
                        <a:t>has </a:t>
                      </a:r>
                      <a:r>
                        <a:rPr sz="1400" spc="25" dirty="0">
                          <a:solidFill>
                            <a:srgbClr val="231F20"/>
                          </a:solidFill>
                          <a:latin typeface="Arial"/>
                          <a:cs typeface="Arial"/>
                        </a:rPr>
                        <a:t>engaged </a:t>
                      </a:r>
                      <a:r>
                        <a:rPr sz="1400" spc="10" dirty="0">
                          <a:solidFill>
                            <a:srgbClr val="231F20"/>
                          </a:solidFill>
                          <a:latin typeface="Arial"/>
                          <a:cs typeface="Arial"/>
                        </a:rPr>
                        <a:t>in </a:t>
                      </a:r>
                      <a:r>
                        <a:rPr sz="1400" spc="20" dirty="0">
                          <a:solidFill>
                            <a:srgbClr val="231F20"/>
                          </a:solidFill>
                          <a:latin typeface="Arial"/>
                          <a:cs typeface="Arial"/>
                        </a:rPr>
                        <a:t>predatory be- </a:t>
                      </a:r>
                      <a:r>
                        <a:rPr sz="1400" spc="-375" dirty="0">
                          <a:solidFill>
                            <a:srgbClr val="231F20"/>
                          </a:solidFill>
                          <a:latin typeface="Arial"/>
                          <a:cs typeface="Arial"/>
                        </a:rPr>
                        <a:t> </a:t>
                      </a:r>
                      <a:r>
                        <a:rPr sz="1400" spc="5" dirty="0">
                          <a:solidFill>
                            <a:srgbClr val="231F20"/>
                          </a:solidFill>
                          <a:latin typeface="Arial"/>
                          <a:cs typeface="Arial"/>
                        </a:rPr>
                        <a:t>havior</a:t>
                      </a:r>
                      <a:r>
                        <a:rPr sz="1400" dirty="0">
                          <a:solidFill>
                            <a:srgbClr val="231F20"/>
                          </a:solidFill>
                          <a:latin typeface="Arial"/>
                          <a:cs typeface="Arial"/>
                        </a:rPr>
                        <a:t> </a:t>
                      </a:r>
                      <a:r>
                        <a:rPr sz="1400" spc="5" dirty="0">
                          <a:solidFill>
                            <a:srgbClr val="231F20"/>
                          </a:solidFill>
                          <a:latin typeface="Arial"/>
                          <a:cs typeface="Arial"/>
                        </a:rPr>
                        <a:t>and </a:t>
                      </a:r>
                      <a:r>
                        <a:rPr sz="1400" spc="15" dirty="0">
                          <a:solidFill>
                            <a:srgbClr val="231F20"/>
                          </a:solidFill>
                          <a:latin typeface="Arial"/>
                          <a:cs typeface="Arial"/>
                        </a:rPr>
                        <a:t>undermined</a:t>
                      </a:r>
                      <a:r>
                        <a:rPr sz="1400" spc="5" dirty="0">
                          <a:solidFill>
                            <a:srgbClr val="231F20"/>
                          </a:solidFill>
                          <a:latin typeface="Arial"/>
                          <a:cs typeface="Arial"/>
                        </a:rPr>
                        <a:t> </a:t>
                      </a:r>
                      <a:r>
                        <a:rPr sz="1400" spc="10" dirty="0">
                          <a:solidFill>
                            <a:srgbClr val="231F20"/>
                          </a:solidFill>
                          <a:latin typeface="Arial"/>
                          <a:cs typeface="Arial"/>
                        </a:rPr>
                        <a:t>institutions.</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r h="612621">
                <a:tc>
                  <a:txBody>
                    <a:bodyPr/>
                    <a:lstStyle/>
                    <a:p>
                      <a:pPr>
                        <a:lnSpc>
                          <a:spcPct val="100000"/>
                        </a:lnSpc>
                        <a:spcBef>
                          <a:spcPts val="15"/>
                        </a:spcBef>
                      </a:pPr>
                      <a:endParaRPr sz="1350">
                        <a:latin typeface="Times New Roman"/>
                        <a:cs typeface="Times New Roman"/>
                      </a:endParaRPr>
                    </a:p>
                    <a:p>
                      <a:pPr marL="122555">
                        <a:lnSpc>
                          <a:spcPct val="100000"/>
                        </a:lnSpc>
                        <a:spcBef>
                          <a:spcPts val="5"/>
                        </a:spcBef>
                      </a:pPr>
                      <a:r>
                        <a:rPr sz="1400" dirty="0">
                          <a:solidFill>
                            <a:srgbClr val="231F20"/>
                          </a:solidFill>
                          <a:latin typeface="Arial"/>
                          <a:cs typeface="Arial"/>
                        </a:rPr>
                        <a:t>Political</a:t>
                      </a:r>
                      <a:r>
                        <a:rPr sz="1400" spc="-10" dirty="0">
                          <a:solidFill>
                            <a:srgbClr val="231F20"/>
                          </a:solidFill>
                          <a:latin typeface="Arial"/>
                          <a:cs typeface="Arial"/>
                        </a:rPr>
                        <a:t> </a:t>
                      </a:r>
                      <a:r>
                        <a:rPr sz="1400" spc="5" dirty="0">
                          <a:solidFill>
                            <a:srgbClr val="231F20"/>
                          </a:solidFill>
                          <a:latin typeface="Arial"/>
                          <a:cs typeface="Arial"/>
                        </a:rPr>
                        <a:t>Culture</a:t>
                      </a:r>
                      <a:endParaRPr sz="1400">
                        <a:latin typeface="Arial"/>
                        <a:cs typeface="Arial"/>
                      </a:endParaRPr>
                    </a:p>
                  </a:txBody>
                  <a:tcPr marL="0" marR="0" marT="1905" marB="0">
                    <a:lnT w="12700">
                      <a:solidFill>
                        <a:srgbClr val="58595B"/>
                      </a:solidFill>
                      <a:prstDash val="solid"/>
                    </a:lnT>
                    <a:lnB w="12700">
                      <a:solidFill>
                        <a:srgbClr val="58595B"/>
                      </a:solidFill>
                      <a:prstDash val="solid"/>
                    </a:lnB>
                    <a:solidFill>
                      <a:srgbClr val="FAFCF7"/>
                    </a:solidFill>
                  </a:tcPr>
                </a:tc>
                <a:tc>
                  <a:txBody>
                    <a:bodyPr/>
                    <a:lstStyle/>
                    <a:p>
                      <a:pPr marL="122555" marR="116205">
                        <a:lnSpc>
                          <a:spcPct val="105500"/>
                        </a:lnSpc>
                        <a:spcBef>
                          <a:spcPts val="590"/>
                        </a:spcBef>
                      </a:pPr>
                      <a:r>
                        <a:rPr sz="1400" dirty="0">
                          <a:solidFill>
                            <a:srgbClr val="231F20"/>
                          </a:solidFill>
                          <a:latin typeface="Arial"/>
                          <a:cs typeface="Arial"/>
                        </a:rPr>
                        <a:t>Cultural </a:t>
                      </a:r>
                      <a:r>
                        <a:rPr sz="1400" spc="-5" dirty="0">
                          <a:solidFill>
                            <a:srgbClr val="231F20"/>
                          </a:solidFill>
                          <a:latin typeface="Arial"/>
                          <a:cs typeface="Arial"/>
                        </a:rPr>
                        <a:t>values </a:t>
                      </a:r>
                      <a:r>
                        <a:rPr sz="1400" dirty="0">
                          <a:solidFill>
                            <a:srgbClr val="231F20"/>
                          </a:solidFill>
                          <a:latin typeface="Arial"/>
                          <a:cs typeface="Arial"/>
                        </a:rPr>
                        <a:t>shape </a:t>
                      </a:r>
                      <a:r>
                        <a:rPr sz="1400" spc="40" dirty="0">
                          <a:solidFill>
                            <a:srgbClr val="231F20"/>
                          </a:solidFill>
                          <a:latin typeface="Arial"/>
                          <a:cs typeface="Arial"/>
                        </a:rPr>
                        <a:t>type </a:t>
                      </a:r>
                      <a:r>
                        <a:rPr sz="1400" spc="20" dirty="0">
                          <a:solidFill>
                            <a:srgbClr val="231F20"/>
                          </a:solidFill>
                          <a:latin typeface="Arial"/>
                          <a:cs typeface="Arial"/>
                        </a:rPr>
                        <a:t>of </a:t>
                      </a:r>
                      <a:r>
                        <a:rPr sz="1400" spc="10" dirty="0">
                          <a:solidFill>
                            <a:srgbClr val="231F20"/>
                          </a:solidFill>
                          <a:latin typeface="Arial"/>
                          <a:cs typeface="Arial"/>
                        </a:rPr>
                        <a:t>authoritarian </a:t>
                      </a:r>
                      <a:r>
                        <a:rPr sz="1400" spc="-375" dirty="0">
                          <a:solidFill>
                            <a:srgbClr val="231F20"/>
                          </a:solidFill>
                          <a:latin typeface="Arial"/>
                          <a:cs typeface="Arial"/>
                        </a:rPr>
                        <a:t> </a:t>
                      </a:r>
                      <a:r>
                        <a:rPr sz="1400" spc="15" dirty="0">
                          <a:solidFill>
                            <a:srgbClr val="231F20"/>
                          </a:solidFill>
                          <a:latin typeface="Arial"/>
                          <a:cs typeface="Arial"/>
                        </a:rPr>
                        <a:t>regime</a:t>
                      </a:r>
                      <a:r>
                        <a:rPr sz="1400" dirty="0">
                          <a:solidFill>
                            <a:srgbClr val="231F20"/>
                          </a:solidFill>
                          <a:latin typeface="Arial"/>
                          <a:cs typeface="Arial"/>
                        </a:rPr>
                        <a:t> </a:t>
                      </a:r>
                      <a:r>
                        <a:rPr sz="1400" spc="15" dirty="0">
                          <a:solidFill>
                            <a:srgbClr val="231F20"/>
                          </a:solidFill>
                          <a:latin typeface="Arial"/>
                          <a:cs typeface="Arial"/>
                        </a:rPr>
                        <a:t>that</a:t>
                      </a:r>
                      <a:r>
                        <a:rPr sz="1400" spc="5" dirty="0">
                          <a:solidFill>
                            <a:srgbClr val="231F20"/>
                          </a:solidFill>
                          <a:latin typeface="Arial"/>
                          <a:cs typeface="Arial"/>
                        </a:rPr>
                        <a:t> </a:t>
                      </a:r>
                      <a:r>
                        <a:rPr sz="1400" dirty="0">
                          <a:solidFill>
                            <a:srgbClr val="231F20"/>
                          </a:solidFill>
                          <a:latin typeface="Arial"/>
                          <a:cs typeface="Arial"/>
                        </a:rPr>
                        <a:t>emerges.</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tc>
                  <a:txBody>
                    <a:bodyPr/>
                    <a:lstStyle/>
                    <a:p>
                      <a:pPr marL="123825" marR="141605">
                        <a:lnSpc>
                          <a:spcPct val="105500"/>
                        </a:lnSpc>
                        <a:spcBef>
                          <a:spcPts val="590"/>
                        </a:spcBef>
                      </a:pPr>
                      <a:r>
                        <a:rPr sz="1400" spc="-5" dirty="0">
                          <a:solidFill>
                            <a:srgbClr val="231F20"/>
                          </a:solidFill>
                          <a:latin typeface="Arial"/>
                          <a:cs typeface="Arial"/>
                        </a:rPr>
                        <a:t>The </a:t>
                      </a:r>
                      <a:r>
                        <a:rPr sz="1400" spc="15" dirty="0">
                          <a:solidFill>
                            <a:srgbClr val="231F20"/>
                          </a:solidFill>
                          <a:latin typeface="Arial"/>
                          <a:cs typeface="Arial"/>
                        </a:rPr>
                        <a:t>regime</a:t>
                      </a:r>
                      <a:r>
                        <a:rPr sz="1400" spc="-5" dirty="0">
                          <a:solidFill>
                            <a:srgbClr val="231F20"/>
                          </a:solidFill>
                          <a:latin typeface="Arial"/>
                          <a:cs typeface="Arial"/>
                        </a:rPr>
                        <a:t> </a:t>
                      </a:r>
                      <a:r>
                        <a:rPr sz="1400" spc="-20" dirty="0">
                          <a:solidFill>
                            <a:srgbClr val="231F20"/>
                          </a:solidFill>
                          <a:latin typeface="Arial"/>
                          <a:cs typeface="Arial"/>
                        </a:rPr>
                        <a:t>has</a:t>
                      </a:r>
                      <a:r>
                        <a:rPr sz="1400" spc="-5" dirty="0">
                          <a:solidFill>
                            <a:srgbClr val="231F20"/>
                          </a:solidFill>
                          <a:latin typeface="Arial"/>
                          <a:cs typeface="Arial"/>
                        </a:rPr>
                        <a:t> </a:t>
                      </a:r>
                      <a:r>
                        <a:rPr sz="1400" spc="25" dirty="0">
                          <a:solidFill>
                            <a:srgbClr val="231F20"/>
                          </a:solidFill>
                          <a:latin typeface="Arial"/>
                          <a:cs typeface="Arial"/>
                        </a:rPr>
                        <a:t>worked</a:t>
                      </a:r>
                      <a:r>
                        <a:rPr sz="1400" spc="-5" dirty="0">
                          <a:solidFill>
                            <a:srgbClr val="231F20"/>
                          </a:solidFill>
                          <a:latin typeface="Arial"/>
                          <a:cs typeface="Arial"/>
                        </a:rPr>
                        <a:t> </a:t>
                      </a:r>
                      <a:r>
                        <a:rPr sz="1400" spc="25" dirty="0">
                          <a:solidFill>
                            <a:srgbClr val="231F20"/>
                          </a:solidFill>
                          <a:latin typeface="Arial"/>
                          <a:cs typeface="Arial"/>
                        </a:rPr>
                        <a:t>within</a:t>
                      </a:r>
                      <a:r>
                        <a:rPr sz="1400" spc="-5" dirty="0">
                          <a:solidFill>
                            <a:srgbClr val="231F20"/>
                          </a:solidFill>
                          <a:latin typeface="Arial"/>
                          <a:cs typeface="Arial"/>
                        </a:rPr>
                        <a:t> </a:t>
                      </a:r>
                      <a:r>
                        <a:rPr sz="1400" spc="25" dirty="0">
                          <a:solidFill>
                            <a:srgbClr val="231F20"/>
                          </a:solidFill>
                          <a:latin typeface="Arial"/>
                          <a:cs typeface="Arial"/>
                        </a:rPr>
                        <a:t>the</a:t>
                      </a:r>
                      <a:r>
                        <a:rPr sz="1400" spc="-5" dirty="0">
                          <a:solidFill>
                            <a:srgbClr val="231F20"/>
                          </a:solidFill>
                          <a:latin typeface="Arial"/>
                          <a:cs typeface="Arial"/>
                        </a:rPr>
                        <a:t> </a:t>
                      </a:r>
                      <a:r>
                        <a:rPr sz="1400" spc="20" dirty="0">
                          <a:solidFill>
                            <a:srgbClr val="231F20"/>
                          </a:solidFill>
                          <a:latin typeface="Arial"/>
                          <a:cs typeface="Arial"/>
                        </a:rPr>
                        <a:t>bounds </a:t>
                      </a:r>
                      <a:r>
                        <a:rPr sz="1400" spc="-375" dirty="0">
                          <a:solidFill>
                            <a:srgbClr val="231F20"/>
                          </a:solidFill>
                          <a:latin typeface="Arial"/>
                          <a:cs typeface="Arial"/>
                        </a:rPr>
                        <a:t> </a:t>
                      </a:r>
                      <a:r>
                        <a:rPr sz="1400" spc="20" dirty="0">
                          <a:solidFill>
                            <a:srgbClr val="231F20"/>
                          </a:solidFill>
                          <a:latin typeface="Arial"/>
                          <a:cs typeface="Arial"/>
                        </a:rPr>
                        <a:t>of</a:t>
                      </a:r>
                      <a:r>
                        <a:rPr sz="1400" dirty="0">
                          <a:solidFill>
                            <a:srgbClr val="231F20"/>
                          </a:solidFill>
                          <a:latin typeface="Arial"/>
                          <a:cs typeface="Arial"/>
                        </a:rPr>
                        <a:t> </a:t>
                      </a:r>
                      <a:r>
                        <a:rPr sz="1400" spc="35" dirty="0">
                          <a:solidFill>
                            <a:srgbClr val="231F20"/>
                          </a:solidFill>
                          <a:latin typeface="Arial"/>
                          <a:cs typeface="Arial"/>
                        </a:rPr>
                        <a:t>top-down</a:t>
                      </a:r>
                      <a:r>
                        <a:rPr sz="1400" spc="5" dirty="0">
                          <a:solidFill>
                            <a:srgbClr val="231F20"/>
                          </a:solidFill>
                          <a:latin typeface="Arial"/>
                          <a:cs typeface="Arial"/>
                        </a:rPr>
                        <a:t> </a:t>
                      </a:r>
                      <a:r>
                        <a:rPr sz="1400" spc="10" dirty="0">
                          <a:solidFill>
                            <a:srgbClr val="231F20"/>
                          </a:solidFill>
                          <a:latin typeface="Arial"/>
                          <a:cs typeface="Arial"/>
                        </a:rPr>
                        <a:t>“tribalism.”</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4"/>
                  </a:ext>
                </a:extLst>
              </a:tr>
              <a:tr h="612621">
                <a:tc>
                  <a:txBody>
                    <a:bodyPr/>
                    <a:lstStyle/>
                    <a:p>
                      <a:pPr>
                        <a:lnSpc>
                          <a:spcPct val="100000"/>
                        </a:lnSpc>
                        <a:spcBef>
                          <a:spcPts val="15"/>
                        </a:spcBef>
                      </a:pPr>
                      <a:endParaRPr sz="1350">
                        <a:latin typeface="Times New Roman"/>
                        <a:cs typeface="Times New Roman"/>
                      </a:endParaRPr>
                    </a:p>
                    <a:p>
                      <a:pPr marL="122555">
                        <a:lnSpc>
                          <a:spcPct val="100000"/>
                        </a:lnSpc>
                        <a:spcBef>
                          <a:spcPts val="5"/>
                        </a:spcBef>
                      </a:pPr>
                      <a:r>
                        <a:rPr sz="1400" spc="20" dirty="0">
                          <a:solidFill>
                            <a:srgbClr val="231F20"/>
                          </a:solidFill>
                          <a:latin typeface="Arial"/>
                          <a:cs typeface="Arial"/>
                        </a:rPr>
                        <a:t>Collective</a:t>
                      </a:r>
                      <a:r>
                        <a:rPr sz="1400" spc="-15" dirty="0">
                          <a:solidFill>
                            <a:srgbClr val="231F20"/>
                          </a:solidFill>
                          <a:latin typeface="Arial"/>
                          <a:cs typeface="Arial"/>
                        </a:rPr>
                        <a:t> </a:t>
                      </a:r>
                      <a:r>
                        <a:rPr sz="1400" spc="25" dirty="0">
                          <a:solidFill>
                            <a:srgbClr val="231F20"/>
                          </a:solidFill>
                          <a:latin typeface="Arial"/>
                          <a:cs typeface="Arial"/>
                        </a:rPr>
                        <a:t>Action</a:t>
                      </a:r>
                      <a:endParaRPr sz="1400">
                        <a:latin typeface="Arial"/>
                        <a:cs typeface="Arial"/>
                      </a:endParaRPr>
                    </a:p>
                  </a:txBody>
                  <a:tcPr marL="0" marR="0" marT="1905" marB="0">
                    <a:lnT w="12700">
                      <a:solidFill>
                        <a:srgbClr val="58595B"/>
                      </a:solidFill>
                      <a:prstDash val="solid"/>
                    </a:lnT>
                    <a:lnB w="12700">
                      <a:solidFill>
                        <a:srgbClr val="58595B"/>
                      </a:solidFill>
                      <a:prstDash val="solid"/>
                    </a:lnB>
                    <a:solidFill>
                      <a:srgbClr val="FAFCF7"/>
                    </a:solidFill>
                  </a:tcPr>
                </a:tc>
                <a:tc>
                  <a:txBody>
                    <a:bodyPr/>
                    <a:lstStyle/>
                    <a:p>
                      <a:pPr marL="122555" marR="266065">
                        <a:lnSpc>
                          <a:spcPct val="105500"/>
                        </a:lnSpc>
                        <a:spcBef>
                          <a:spcPts val="590"/>
                        </a:spcBef>
                      </a:pPr>
                      <a:r>
                        <a:rPr sz="1400" spc="5" dirty="0">
                          <a:solidFill>
                            <a:srgbClr val="231F20"/>
                          </a:solidFill>
                          <a:latin typeface="Arial"/>
                          <a:cs typeface="Arial"/>
                        </a:rPr>
                        <a:t>Disapproval</a:t>
                      </a:r>
                      <a:r>
                        <a:rPr sz="1400" spc="-5" dirty="0">
                          <a:solidFill>
                            <a:srgbClr val="231F20"/>
                          </a:solidFill>
                          <a:latin typeface="Arial"/>
                          <a:cs typeface="Arial"/>
                        </a:rPr>
                        <a:t> </a:t>
                      </a:r>
                      <a:r>
                        <a:rPr sz="1400" spc="20" dirty="0">
                          <a:solidFill>
                            <a:srgbClr val="231F20"/>
                          </a:solidFill>
                          <a:latin typeface="Arial"/>
                          <a:cs typeface="Arial"/>
                        </a:rPr>
                        <a:t>of</a:t>
                      </a:r>
                      <a:r>
                        <a:rPr sz="1400" dirty="0">
                          <a:solidFill>
                            <a:srgbClr val="231F20"/>
                          </a:solidFill>
                          <a:latin typeface="Arial"/>
                          <a:cs typeface="Arial"/>
                        </a:rPr>
                        <a:t> </a:t>
                      </a:r>
                      <a:r>
                        <a:rPr sz="1400" spc="25" dirty="0">
                          <a:solidFill>
                            <a:srgbClr val="231F20"/>
                          </a:solidFill>
                          <a:latin typeface="Arial"/>
                          <a:cs typeface="Arial"/>
                        </a:rPr>
                        <a:t>the</a:t>
                      </a:r>
                      <a:r>
                        <a:rPr sz="1400" spc="-5" dirty="0">
                          <a:solidFill>
                            <a:srgbClr val="231F20"/>
                          </a:solidFill>
                          <a:latin typeface="Arial"/>
                          <a:cs typeface="Arial"/>
                        </a:rPr>
                        <a:t> </a:t>
                      </a:r>
                      <a:r>
                        <a:rPr sz="1400" spc="15" dirty="0">
                          <a:solidFill>
                            <a:srgbClr val="231F20"/>
                          </a:solidFill>
                          <a:latin typeface="Arial"/>
                          <a:cs typeface="Arial"/>
                        </a:rPr>
                        <a:t>regime</a:t>
                      </a:r>
                      <a:r>
                        <a:rPr sz="1400" dirty="0">
                          <a:solidFill>
                            <a:srgbClr val="231F20"/>
                          </a:solidFill>
                          <a:latin typeface="Arial"/>
                          <a:cs typeface="Arial"/>
                        </a:rPr>
                        <a:t> </a:t>
                      </a:r>
                      <a:r>
                        <a:rPr sz="1400" spc="-15" dirty="0">
                          <a:solidFill>
                            <a:srgbClr val="231F20"/>
                          </a:solidFill>
                          <a:latin typeface="Arial"/>
                          <a:cs typeface="Arial"/>
                        </a:rPr>
                        <a:t>is</a:t>
                      </a:r>
                      <a:r>
                        <a:rPr sz="1400" spc="-5" dirty="0">
                          <a:solidFill>
                            <a:srgbClr val="231F20"/>
                          </a:solidFill>
                          <a:latin typeface="Arial"/>
                          <a:cs typeface="Arial"/>
                        </a:rPr>
                        <a:t> </a:t>
                      </a:r>
                      <a:r>
                        <a:rPr sz="1400" spc="25" dirty="0">
                          <a:solidFill>
                            <a:srgbClr val="231F20"/>
                          </a:solidFill>
                          <a:latin typeface="Arial"/>
                          <a:cs typeface="Arial"/>
                        </a:rPr>
                        <a:t>impeded</a:t>
                      </a:r>
                      <a:r>
                        <a:rPr sz="1400" dirty="0">
                          <a:solidFill>
                            <a:srgbClr val="231F20"/>
                          </a:solidFill>
                          <a:latin typeface="Arial"/>
                          <a:cs typeface="Arial"/>
                        </a:rPr>
                        <a:t> </a:t>
                      </a:r>
                      <a:r>
                        <a:rPr sz="1400" spc="10" dirty="0">
                          <a:solidFill>
                            <a:srgbClr val="231F20"/>
                          </a:solidFill>
                          <a:latin typeface="Arial"/>
                          <a:cs typeface="Arial"/>
                        </a:rPr>
                        <a:t>by </a:t>
                      </a:r>
                      <a:r>
                        <a:rPr sz="1400" spc="-375" dirty="0">
                          <a:solidFill>
                            <a:srgbClr val="231F20"/>
                          </a:solidFill>
                          <a:latin typeface="Arial"/>
                          <a:cs typeface="Arial"/>
                        </a:rPr>
                        <a:t> </a:t>
                      </a:r>
                      <a:r>
                        <a:rPr sz="1400" dirty="0">
                          <a:solidFill>
                            <a:srgbClr val="231F20"/>
                          </a:solidFill>
                          <a:latin typeface="Arial"/>
                          <a:cs typeface="Arial"/>
                        </a:rPr>
                        <a:t>repression.</a:t>
                      </a:r>
                      <a:endParaRPr sz="1400">
                        <a:latin typeface="Arial"/>
                        <a:cs typeface="Arial"/>
                      </a:endParaRPr>
                    </a:p>
                  </a:txBody>
                  <a:tcPr marL="0" marR="0" marT="74930" marB="0">
                    <a:lnT w="12700">
                      <a:solidFill>
                        <a:srgbClr val="58595B"/>
                      </a:solidFill>
                      <a:prstDash val="solid"/>
                    </a:lnT>
                    <a:lnB w="12700">
                      <a:solidFill>
                        <a:srgbClr val="58595B"/>
                      </a:solidFill>
                      <a:prstDash val="solid"/>
                    </a:lnB>
                  </a:tcPr>
                </a:tc>
                <a:tc>
                  <a:txBody>
                    <a:bodyPr/>
                    <a:lstStyle/>
                    <a:p>
                      <a:pPr marL="123825" marR="262255">
                        <a:lnSpc>
                          <a:spcPct val="105500"/>
                        </a:lnSpc>
                        <a:spcBef>
                          <a:spcPts val="590"/>
                        </a:spcBef>
                      </a:pPr>
                      <a:r>
                        <a:rPr sz="1400" spc="-5" dirty="0">
                          <a:solidFill>
                            <a:srgbClr val="231F20"/>
                          </a:solidFill>
                          <a:latin typeface="Arial"/>
                          <a:cs typeface="Arial"/>
                        </a:rPr>
                        <a:t>The </a:t>
                      </a:r>
                      <a:r>
                        <a:rPr sz="1400" spc="15" dirty="0">
                          <a:solidFill>
                            <a:srgbClr val="231F20"/>
                          </a:solidFill>
                          <a:latin typeface="Arial"/>
                          <a:cs typeface="Arial"/>
                        </a:rPr>
                        <a:t>regime </a:t>
                      </a:r>
                      <a:r>
                        <a:rPr sz="1400" dirty="0">
                          <a:solidFill>
                            <a:srgbClr val="231F20"/>
                          </a:solidFill>
                          <a:latin typeface="Arial"/>
                          <a:cs typeface="Arial"/>
                        </a:rPr>
                        <a:t>creates </a:t>
                      </a:r>
                      <a:r>
                        <a:rPr sz="1400" spc="10" dirty="0">
                          <a:solidFill>
                            <a:srgbClr val="231F20"/>
                          </a:solidFill>
                          <a:latin typeface="Arial"/>
                          <a:cs typeface="Arial"/>
                        </a:rPr>
                        <a:t>large numbers </a:t>
                      </a:r>
                      <a:r>
                        <a:rPr sz="1400" spc="20" dirty="0">
                          <a:solidFill>
                            <a:srgbClr val="231F20"/>
                          </a:solidFill>
                          <a:latin typeface="Arial"/>
                          <a:cs typeface="Arial"/>
                        </a:rPr>
                        <a:t>of </a:t>
                      </a:r>
                      <a:r>
                        <a:rPr sz="1400" spc="-20" dirty="0">
                          <a:solidFill>
                            <a:srgbClr val="231F20"/>
                          </a:solidFill>
                          <a:latin typeface="Arial"/>
                          <a:cs typeface="Arial"/>
                        </a:rPr>
                        <a:t>ex- </a:t>
                      </a:r>
                      <a:r>
                        <a:rPr sz="1400" spc="-380" dirty="0">
                          <a:solidFill>
                            <a:srgbClr val="231F20"/>
                          </a:solidFill>
                          <a:latin typeface="Arial"/>
                          <a:cs typeface="Arial"/>
                        </a:rPr>
                        <a:t> </a:t>
                      </a:r>
                      <a:r>
                        <a:rPr sz="1400" spc="-10" dirty="0">
                          <a:solidFill>
                            <a:srgbClr val="231F20"/>
                          </a:solidFill>
                          <a:latin typeface="Arial"/>
                          <a:cs typeface="Arial"/>
                        </a:rPr>
                        <a:t>iles.</a:t>
                      </a:r>
                      <a:endParaRPr sz="1400" dirty="0">
                        <a:latin typeface="Arial"/>
                        <a:cs typeface="Arial"/>
                      </a:endParaRPr>
                    </a:p>
                  </a:txBody>
                  <a:tcPr marL="0" marR="0" marT="7493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51135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56E0A-46F7-47B5-BF15-6A1C34E841A6}"/>
              </a:ext>
            </a:extLst>
          </p:cNvPr>
          <p:cNvSpPr>
            <a:spLocks noGrp="1"/>
          </p:cNvSpPr>
          <p:nvPr>
            <p:ph type="title"/>
          </p:nvPr>
        </p:nvSpPr>
        <p:spPr>
          <a:xfrm>
            <a:off x="0" y="0"/>
            <a:ext cx="12192000" cy="369332"/>
          </a:xfrm>
        </p:spPr>
        <p:txBody>
          <a:bodyPr/>
          <a:lstStyle/>
          <a:p>
            <a:r>
              <a:rPr lang="en-US" b="1" dirty="0"/>
              <a:t>TABLE 7.2 Authoritarianism in Zimbabwe: Theories, Explanations, and Examples of Contrary Evidence</a:t>
            </a:r>
          </a:p>
        </p:txBody>
      </p:sp>
      <p:graphicFrame>
        <p:nvGraphicFramePr>
          <p:cNvPr id="3" name="object 2" title="TABLE 7.2 Authoritarianism in Zimbabwe: Theories, Explanations, and Examples of Contrary Evidence">
            <a:extLst>
              <a:ext uri="{FF2B5EF4-FFF2-40B4-BE49-F238E27FC236}">
                <a16:creationId xmlns:a16="http://schemas.microsoft.com/office/drawing/2014/main" id="{0CCE9560-E706-4060-9A7C-2DDDBDBDCD68}"/>
              </a:ext>
            </a:extLst>
          </p:cNvPr>
          <p:cNvGraphicFramePr>
            <a:graphicFrameLocks noGrp="1"/>
          </p:cNvGraphicFramePr>
          <p:nvPr>
            <p:extLst>
              <p:ext uri="{D42A27DB-BD31-4B8C-83A1-F6EECF244321}">
                <p14:modId xmlns:p14="http://schemas.microsoft.com/office/powerpoint/2010/main" val="437807800"/>
              </p:ext>
            </p:extLst>
          </p:nvPr>
        </p:nvGraphicFramePr>
        <p:xfrm>
          <a:off x="1370037" y="1316824"/>
          <a:ext cx="9909175" cy="4458520"/>
        </p:xfrm>
        <a:graphic>
          <a:graphicData uri="http://schemas.openxmlformats.org/drawingml/2006/table">
            <a:tbl>
              <a:tblPr firstRow="1" bandRow="1">
                <a:tableStyleId>{2D5ABB26-0587-4C30-8999-92F81FD0307C}</a:tableStyleId>
              </a:tblPr>
              <a:tblGrid>
                <a:gridCol w="2243455">
                  <a:extLst>
                    <a:ext uri="{9D8B030D-6E8A-4147-A177-3AD203B41FA5}">
                      <a16:colId xmlns:a16="http://schemas.microsoft.com/office/drawing/2014/main" val="20000"/>
                    </a:ext>
                  </a:extLst>
                </a:gridCol>
                <a:gridCol w="3451225">
                  <a:extLst>
                    <a:ext uri="{9D8B030D-6E8A-4147-A177-3AD203B41FA5}">
                      <a16:colId xmlns:a16="http://schemas.microsoft.com/office/drawing/2014/main" val="20001"/>
                    </a:ext>
                  </a:extLst>
                </a:gridCol>
                <a:gridCol w="4214495">
                  <a:extLst>
                    <a:ext uri="{9D8B030D-6E8A-4147-A177-3AD203B41FA5}">
                      <a16:colId xmlns:a16="http://schemas.microsoft.com/office/drawing/2014/main" val="20002"/>
                    </a:ext>
                  </a:extLst>
                </a:gridCol>
              </a:tblGrid>
              <a:tr h="404492">
                <a:tc>
                  <a:txBody>
                    <a:bodyPr/>
                    <a:lstStyle/>
                    <a:p>
                      <a:pPr marL="125095">
                        <a:lnSpc>
                          <a:spcPct val="100000"/>
                        </a:lnSpc>
                        <a:spcBef>
                          <a:spcPts val="700"/>
                        </a:spcBef>
                      </a:pPr>
                      <a:r>
                        <a:rPr sz="1500" b="1" spc="-30" dirty="0">
                          <a:solidFill>
                            <a:srgbClr val="231F20"/>
                          </a:solidFill>
                          <a:latin typeface="Gill Sans MT"/>
                          <a:cs typeface="Gill Sans MT"/>
                        </a:rPr>
                        <a:t>Theory</a:t>
                      </a:r>
                      <a:endParaRPr sz="1500">
                        <a:latin typeface="Gill Sans MT"/>
                        <a:cs typeface="Gill Sans MT"/>
                      </a:endParaRPr>
                    </a:p>
                  </a:txBody>
                  <a:tcPr marL="0" marR="0" marT="88900" marB="0">
                    <a:lnB w="12700">
                      <a:solidFill>
                        <a:srgbClr val="231F20"/>
                      </a:solidFill>
                      <a:prstDash val="solid"/>
                    </a:lnB>
                    <a:solidFill>
                      <a:srgbClr val="E0EFD4"/>
                    </a:solidFill>
                  </a:tcPr>
                </a:tc>
                <a:tc>
                  <a:txBody>
                    <a:bodyPr/>
                    <a:lstStyle/>
                    <a:p>
                      <a:pPr marL="125095">
                        <a:lnSpc>
                          <a:spcPct val="100000"/>
                        </a:lnSpc>
                        <a:spcBef>
                          <a:spcPts val="700"/>
                        </a:spcBef>
                      </a:pPr>
                      <a:r>
                        <a:rPr sz="1500" b="1" spc="-25" dirty="0">
                          <a:solidFill>
                            <a:srgbClr val="231F20"/>
                          </a:solidFill>
                          <a:latin typeface="Gill Sans MT"/>
                          <a:cs typeface="Gill Sans MT"/>
                        </a:rPr>
                        <a:t>Theoretical</a:t>
                      </a:r>
                      <a:r>
                        <a:rPr sz="1500" b="1" spc="-5" dirty="0">
                          <a:solidFill>
                            <a:srgbClr val="231F20"/>
                          </a:solidFill>
                          <a:latin typeface="Gill Sans MT"/>
                          <a:cs typeface="Gill Sans MT"/>
                        </a:rPr>
                        <a:t> Explanation</a:t>
                      </a:r>
                      <a:endParaRPr sz="1500">
                        <a:latin typeface="Gill Sans MT"/>
                        <a:cs typeface="Gill Sans MT"/>
                      </a:endParaRPr>
                    </a:p>
                  </a:txBody>
                  <a:tcPr marL="0" marR="0" marT="88900" marB="0">
                    <a:lnB w="12700">
                      <a:solidFill>
                        <a:srgbClr val="231F20"/>
                      </a:solidFill>
                      <a:prstDash val="solid"/>
                    </a:lnB>
                    <a:solidFill>
                      <a:srgbClr val="E0EFD4"/>
                    </a:solidFill>
                  </a:tcPr>
                </a:tc>
                <a:tc>
                  <a:txBody>
                    <a:bodyPr/>
                    <a:lstStyle/>
                    <a:p>
                      <a:pPr marL="139065">
                        <a:lnSpc>
                          <a:spcPct val="100000"/>
                        </a:lnSpc>
                        <a:spcBef>
                          <a:spcPts val="700"/>
                        </a:spcBef>
                      </a:pPr>
                      <a:r>
                        <a:rPr sz="1500" b="1" spc="-20" dirty="0">
                          <a:solidFill>
                            <a:srgbClr val="231F20"/>
                          </a:solidFill>
                          <a:latin typeface="Gill Sans MT"/>
                          <a:cs typeface="Gill Sans MT"/>
                        </a:rPr>
                        <a:t>Example</a:t>
                      </a:r>
                      <a:r>
                        <a:rPr sz="1500" b="1" spc="-5" dirty="0">
                          <a:solidFill>
                            <a:srgbClr val="231F20"/>
                          </a:solidFill>
                          <a:latin typeface="Gill Sans MT"/>
                          <a:cs typeface="Gill Sans MT"/>
                        </a:rPr>
                        <a:t> </a:t>
                      </a:r>
                      <a:r>
                        <a:rPr sz="1500" b="1" spc="20" dirty="0">
                          <a:solidFill>
                            <a:srgbClr val="231F20"/>
                          </a:solidFill>
                          <a:latin typeface="Gill Sans MT"/>
                          <a:cs typeface="Gill Sans MT"/>
                        </a:rPr>
                        <a:t>of</a:t>
                      </a:r>
                      <a:r>
                        <a:rPr sz="1500" b="1" dirty="0">
                          <a:solidFill>
                            <a:srgbClr val="231F20"/>
                          </a:solidFill>
                          <a:latin typeface="Gill Sans MT"/>
                          <a:cs typeface="Gill Sans MT"/>
                        </a:rPr>
                        <a:t> </a:t>
                      </a:r>
                      <a:r>
                        <a:rPr sz="1500" b="1" spc="-35" dirty="0">
                          <a:solidFill>
                            <a:srgbClr val="231F20"/>
                          </a:solidFill>
                          <a:latin typeface="Gill Sans MT"/>
                          <a:cs typeface="Gill Sans MT"/>
                        </a:rPr>
                        <a:t>Contrary</a:t>
                      </a:r>
                      <a:r>
                        <a:rPr sz="1500" b="1" dirty="0">
                          <a:solidFill>
                            <a:srgbClr val="231F20"/>
                          </a:solidFill>
                          <a:latin typeface="Gill Sans MT"/>
                          <a:cs typeface="Gill Sans MT"/>
                        </a:rPr>
                        <a:t> </a:t>
                      </a:r>
                      <a:r>
                        <a:rPr sz="1500" b="1" spc="10" dirty="0">
                          <a:solidFill>
                            <a:srgbClr val="231F20"/>
                          </a:solidFill>
                          <a:latin typeface="Gill Sans MT"/>
                          <a:cs typeface="Gill Sans MT"/>
                        </a:rPr>
                        <a:t>Evidence</a:t>
                      </a:r>
                      <a:endParaRPr sz="1500">
                        <a:latin typeface="Gill Sans MT"/>
                        <a:cs typeface="Gill Sans MT"/>
                      </a:endParaRPr>
                    </a:p>
                  </a:txBody>
                  <a:tcPr marL="0" marR="0" marT="88900" marB="0">
                    <a:lnB w="12700">
                      <a:solidFill>
                        <a:srgbClr val="231F20"/>
                      </a:solidFill>
                      <a:prstDash val="solid"/>
                    </a:lnB>
                    <a:solidFill>
                      <a:srgbClr val="E0EFD4"/>
                    </a:solidFill>
                  </a:tcPr>
                </a:tc>
                <a:extLst>
                  <a:ext uri="{0D108BD9-81ED-4DB2-BD59-A6C34878D82A}">
                    <a16:rowId xmlns:a16="http://schemas.microsoft.com/office/drawing/2014/main" val="10000"/>
                  </a:ext>
                </a:extLst>
              </a:tr>
              <a:tr h="854445">
                <a:tc>
                  <a:txBody>
                    <a:bodyPr/>
                    <a:lstStyle/>
                    <a:p>
                      <a:pPr marL="125095" marR="885825">
                        <a:lnSpc>
                          <a:spcPct val="103899"/>
                        </a:lnSpc>
                        <a:spcBef>
                          <a:spcPts val="1510"/>
                        </a:spcBef>
                      </a:pPr>
                      <a:r>
                        <a:rPr sz="1450" dirty="0">
                          <a:solidFill>
                            <a:srgbClr val="231F20"/>
                          </a:solidFill>
                          <a:latin typeface="Arial"/>
                          <a:cs typeface="Arial"/>
                        </a:rPr>
                        <a:t>Historical </a:t>
                      </a:r>
                      <a:r>
                        <a:rPr sz="1450" spc="5" dirty="0">
                          <a:solidFill>
                            <a:srgbClr val="231F20"/>
                          </a:solidFill>
                          <a:latin typeface="Arial"/>
                          <a:cs typeface="Arial"/>
                        </a:rPr>
                        <a:t> </a:t>
                      </a:r>
                      <a:r>
                        <a:rPr sz="1450" spc="15" dirty="0">
                          <a:solidFill>
                            <a:srgbClr val="231F20"/>
                          </a:solidFill>
                          <a:latin typeface="Arial"/>
                          <a:cs typeface="Arial"/>
                        </a:rPr>
                        <a:t>I</a:t>
                      </a:r>
                      <a:r>
                        <a:rPr sz="1450" spc="10" dirty="0">
                          <a:solidFill>
                            <a:srgbClr val="231F20"/>
                          </a:solidFill>
                          <a:latin typeface="Arial"/>
                          <a:cs typeface="Arial"/>
                        </a:rPr>
                        <a:t>n</a:t>
                      </a:r>
                      <a:r>
                        <a:rPr sz="1450" spc="25" dirty="0">
                          <a:solidFill>
                            <a:srgbClr val="231F20"/>
                          </a:solidFill>
                          <a:latin typeface="Arial"/>
                          <a:cs typeface="Arial"/>
                        </a:rPr>
                        <a:t>s</a:t>
                      </a:r>
                      <a:r>
                        <a:rPr sz="1450" spc="20" dirty="0">
                          <a:solidFill>
                            <a:srgbClr val="231F20"/>
                          </a:solidFill>
                          <a:latin typeface="Arial"/>
                          <a:cs typeface="Arial"/>
                        </a:rPr>
                        <a:t>t</a:t>
                      </a:r>
                      <a:r>
                        <a:rPr sz="1450" spc="15" dirty="0">
                          <a:solidFill>
                            <a:srgbClr val="231F20"/>
                          </a:solidFill>
                          <a:latin typeface="Arial"/>
                          <a:cs typeface="Arial"/>
                        </a:rPr>
                        <a:t>i</a:t>
                      </a:r>
                      <a:r>
                        <a:rPr sz="1450" dirty="0">
                          <a:solidFill>
                            <a:srgbClr val="231F20"/>
                          </a:solidFill>
                          <a:latin typeface="Arial"/>
                          <a:cs typeface="Arial"/>
                        </a:rPr>
                        <a:t>t</a:t>
                      </a:r>
                      <a:r>
                        <a:rPr sz="1450" spc="15" dirty="0">
                          <a:solidFill>
                            <a:srgbClr val="231F20"/>
                          </a:solidFill>
                          <a:latin typeface="Arial"/>
                          <a:cs typeface="Arial"/>
                        </a:rPr>
                        <a:t>u</a:t>
                      </a:r>
                      <a:r>
                        <a:rPr sz="1450" spc="20" dirty="0">
                          <a:solidFill>
                            <a:srgbClr val="231F20"/>
                          </a:solidFill>
                          <a:latin typeface="Arial"/>
                          <a:cs typeface="Arial"/>
                        </a:rPr>
                        <a:t>t</a:t>
                      </a:r>
                      <a:r>
                        <a:rPr sz="1450" spc="5" dirty="0">
                          <a:solidFill>
                            <a:srgbClr val="231F20"/>
                          </a:solidFill>
                          <a:latin typeface="Arial"/>
                          <a:cs typeface="Arial"/>
                        </a:rPr>
                        <a:t>i</a:t>
                      </a:r>
                      <a:r>
                        <a:rPr sz="1450" spc="10" dirty="0">
                          <a:solidFill>
                            <a:srgbClr val="231F20"/>
                          </a:solidFill>
                          <a:latin typeface="Arial"/>
                          <a:cs typeface="Arial"/>
                        </a:rPr>
                        <a:t>o</a:t>
                      </a:r>
                      <a:r>
                        <a:rPr sz="1450" spc="5" dirty="0">
                          <a:solidFill>
                            <a:srgbClr val="231F20"/>
                          </a:solidFill>
                          <a:latin typeface="Arial"/>
                          <a:cs typeface="Arial"/>
                        </a:rPr>
                        <a:t>na</a:t>
                      </a:r>
                      <a:r>
                        <a:rPr sz="1450" spc="10" dirty="0">
                          <a:solidFill>
                            <a:srgbClr val="231F20"/>
                          </a:solidFill>
                          <a:latin typeface="Arial"/>
                          <a:cs typeface="Arial"/>
                        </a:rPr>
                        <a:t>lism</a:t>
                      </a:r>
                      <a:endParaRPr sz="1450">
                        <a:latin typeface="Arial"/>
                        <a:cs typeface="Arial"/>
                      </a:endParaRPr>
                    </a:p>
                  </a:txBody>
                  <a:tcPr marL="0" marR="0" marT="191770" marB="0">
                    <a:lnT w="12700">
                      <a:solidFill>
                        <a:srgbClr val="231F20"/>
                      </a:solidFill>
                      <a:prstDash val="solid"/>
                    </a:lnT>
                    <a:lnB w="12700">
                      <a:solidFill>
                        <a:srgbClr val="58595B"/>
                      </a:solidFill>
                      <a:prstDash val="solid"/>
                    </a:lnB>
                    <a:solidFill>
                      <a:srgbClr val="FAFCF7"/>
                    </a:solidFill>
                  </a:tcPr>
                </a:tc>
                <a:tc>
                  <a:txBody>
                    <a:bodyPr/>
                    <a:lstStyle/>
                    <a:p>
                      <a:pPr marL="125095" marR="290195">
                        <a:lnSpc>
                          <a:spcPct val="103899"/>
                        </a:lnSpc>
                        <a:spcBef>
                          <a:spcPts val="1510"/>
                        </a:spcBef>
                      </a:pPr>
                      <a:r>
                        <a:rPr sz="1450" spc="-5" dirty="0">
                          <a:solidFill>
                            <a:srgbClr val="231F20"/>
                          </a:solidFill>
                          <a:latin typeface="Arial"/>
                          <a:cs typeface="Arial"/>
                        </a:rPr>
                        <a:t>Coalitions</a:t>
                      </a:r>
                      <a:r>
                        <a:rPr sz="1450" spc="5" dirty="0">
                          <a:solidFill>
                            <a:srgbClr val="231F20"/>
                          </a:solidFill>
                          <a:latin typeface="Arial"/>
                          <a:cs typeface="Arial"/>
                        </a:rPr>
                        <a:t> </a:t>
                      </a:r>
                      <a:r>
                        <a:rPr sz="1450" spc="10" dirty="0">
                          <a:solidFill>
                            <a:srgbClr val="231F20"/>
                          </a:solidFill>
                          <a:latin typeface="Arial"/>
                          <a:cs typeface="Arial"/>
                        </a:rPr>
                        <a:t>of </a:t>
                      </a:r>
                      <a:r>
                        <a:rPr sz="1450" spc="15" dirty="0">
                          <a:solidFill>
                            <a:srgbClr val="231F20"/>
                          </a:solidFill>
                          <a:latin typeface="Arial"/>
                          <a:cs typeface="Arial"/>
                        </a:rPr>
                        <a:t>powerful</a:t>
                      </a:r>
                      <a:r>
                        <a:rPr sz="1450" spc="10" dirty="0">
                          <a:solidFill>
                            <a:srgbClr val="231F20"/>
                          </a:solidFill>
                          <a:latin typeface="Arial"/>
                          <a:cs typeface="Arial"/>
                        </a:rPr>
                        <a:t> political </a:t>
                      </a:r>
                      <a:r>
                        <a:rPr sz="1450" dirty="0">
                          <a:solidFill>
                            <a:srgbClr val="231F20"/>
                          </a:solidFill>
                          <a:latin typeface="Arial"/>
                          <a:cs typeface="Arial"/>
                        </a:rPr>
                        <a:t>actors </a:t>
                      </a:r>
                      <a:r>
                        <a:rPr sz="1450" spc="-390" dirty="0">
                          <a:solidFill>
                            <a:srgbClr val="231F20"/>
                          </a:solidFill>
                          <a:latin typeface="Arial"/>
                          <a:cs typeface="Arial"/>
                        </a:rPr>
                        <a:t> </a:t>
                      </a:r>
                      <a:r>
                        <a:rPr sz="1450" spc="5" dirty="0">
                          <a:solidFill>
                            <a:srgbClr val="231F20"/>
                          </a:solidFill>
                          <a:latin typeface="Arial"/>
                          <a:cs typeface="Arial"/>
                        </a:rPr>
                        <a:t>emerge</a:t>
                      </a:r>
                      <a:r>
                        <a:rPr sz="1450" spc="-5" dirty="0">
                          <a:solidFill>
                            <a:srgbClr val="231F20"/>
                          </a:solidFill>
                          <a:latin typeface="Arial"/>
                          <a:cs typeface="Arial"/>
                        </a:rPr>
                        <a:t> </a:t>
                      </a:r>
                      <a:r>
                        <a:rPr sz="1450" spc="5" dirty="0">
                          <a:solidFill>
                            <a:srgbClr val="231F20"/>
                          </a:solidFill>
                          <a:latin typeface="Arial"/>
                          <a:cs typeface="Arial"/>
                        </a:rPr>
                        <a:t>that</a:t>
                      </a:r>
                      <a:r>
                        <a:rPr sz="1450" spc="-5" dirty="0">
                          <a:solidFill>
                            <a:srgbClr val="231F20"/>
                          </a:solidFill>
                          <a:latin typeface="Arial"/>
                          <a:cs typeface="Arial"/>
                        </a:rPr>
                        <a:t> favor</a:t>
                      </a:r>
                      <a:r>
                        <a:rPr sz="1450" dirty="0">
                          <a:solidFill>
                            <a:srgbClr val="231F20"/>
                          </a:solidFill>
                          <a:latin typeface="Arial"/>
                          <a:cs typeface="Arial"/>
                        </a:rPr>
                        <a:t> </a:t>
                      </a:r>
                      <a:r>
                        <a:rPr sz="1450" spc="10" dirty="0">
                          <a:solidFill>
                            <a:srgbClr val="231F20"/>
                          </a:solidFill>
                          <a:latin typeface="Arial"/>
                          <a:cs typeface="Arial"/>
                        </a:rPr>
                        <a:t>elite</a:t>
                      </a:r>
                      <a:r>
                        <a:rPr sz="1450" spc="-5" dirty="0">
                          <a:solidFill>
                            <a:srgbClr val="231F20"/>
                          </a:solidFill>
                          <a:latin typeface="Arial"/>
                          <a:cs typeface="Arial"/>
                        </a:rPr>
                        <a:t> </a:t>
                      </a:r>
                      <a:r>
                        <a:rPr sz="1450" dirty="0">
                          <a:solidFill>
                            <a:srgbClr val="231F20"/>
                          </a:solidFill>
                          <a:latin typeface="Arial"/>
                          <a:cs typeface="Arial"/>
                        </a:rPr>
                        <a:t>domination.</a:t>
                      </a:r>
                      <a:endParaRPr sz="1450">
                        <a:latin typeface="Arial"/>
                        <a:cs typeface="Arial"/>
                      </a:endParaRPr>
                    </a:p>
                  </a:txBody>
                  <a:tcPr marL="0" marR="0" marT="191770" marB="0">
                    <a:lnT w="12700">
                      <a:solidFill>
                        <a:srgbClr val="231F20"/>
                      </a:solidFill>
                      <a:prstDash val="solid"/>
                    </a:lnT>
                    <a:lnB w="12700">
                      <a:solidFill>
                        <a:srgbClr val="58595B"/>
                      </a:solidFill>
                      <a:prstDash val="solid"/>
                    </a:lnB>
                  </a:tcPr>
                </a:tc>
                <a:tc>
                  <a:txBody>
                    <a:bodyPr/>
                    <a:lstStyle/>
                    <a:p>
                      <a:pPr marL="139065" marR="353695">
                        <a:lnSpc>
                          <a:spcPct val="103899"/>
                        </a:lnSpc>
                        <a:spcBef>
                          <a:spcPts val="610"/>
                        </a:spcBef>
                      </a:pPr>
                      <a:r>
                        <a:rPr sz="1450" spc="-20" dirty="0">
                          <a:solidFill>
                            <a:srgbClr val="231F20"/>
                          </a:solidFill>
                          <a:latin typeface="Arial"/>
                          <a:cs typeface="Arial"/>
                        </a:rPr>
                        <a:t>The</a:t>
                      </a:r>
                      <a:r>
                        <a:rPr sz="1450" spc="-5" dirty="0">
                          <a:solidFill>
                            <a:srgbClr val="231F20"/>
                          </a:solidFill>
                          <a:latin typeface="Arial"/>
                          <a:cs typeface="Arial"/>
                        </a:rPr>
                        <a:t> </a:t>
                      </a:r>
                      <a:r>
                        <a:rPr sz="1450" spc="-10" dirty="0">
                          <a:solidFill>
                            <a:srgbClr val="231F20"/>
                          </a:solidFill>
                          <a:latin typeface="Arial"/>
                          <a:cs typeface="Arial"/>
                        </a:rPr>
                        <a:t>regime’s</a:t>
                      </a:r>
                      <a:r>
                        <a:rPr sz="1450" dirty="0">
                          <a:solidFill>
                            <a:srgbClr val="231F20"/>
                          </a:solidFill>
                          <a:latin typeface="Arial"/>
                          <a:cs typeface="Arial"/>
                        </a:rPr>
                        <a:t> economic </a:t>
                      </a:r>
                      <a:r>
                        <a:rPr sz="1450" spc="15" dirty="0">
                          <a:solidFill>
                            <a:srgbClr val="231F20"/>
                          </a:solidFill>
                          <a:latin typeface="Arial"/>
                          <a:cs typeface="Arial"/>
                        </a:rPr>
                        <a:t>policy</a:t>
                      </a:r>
                      <a:r>
                        <a:rPr sz="1450" dirty="0">
                          <a:solidFill>
                            <a:srgbClr val="231F20"/>
                          </a:solidFill>
                          <a:latin typeface="Arial"/>
                          <a:cs typeface="Arial"/>
                        </a:rPr>
                        <a:t> alienated</a:t>
                      </a:r>
                      <a:r>
                        <a:rPr sz="1450" spc="-5" dirty="0">
                          <a:solidFill>
                            <a:srgbClr val="231F20"/>
                          </a:solidFill>
                          <a:latin typeface="Arial"/>
                          <a:cs typeface="Arial"/>
                        </a:rPr>
                        <a:t> </a:t>
                      </a:r>
                      <a:r>
                        <a:rPr sz="1450" spc="-10" dirty="0">
                          <a:solidFill>
                            <a:srgbClr val="231F20"/>
                          </a:solidFill>
                          <a:latin typeface="Arial"/>
                          <a:cs typeface="Arial"/>
                        </a:rPr>
                        <a:t>key </a:t>
                      </a:r>
                      <a:r>
                        <a:rPr sz="1450" spc="-5" dirty="0">
                          <a:solidFill>
                            <a:srgbClr val="231F20"/>
                          </a:solidFill>
                          <a:latin typeface="Arial"/>
                          <a:cs typeface="Arial"/>
                        </a:rPr>
                        <a:t> </a:t>
                      </a:r>
                      <a:r>
                        <a:rPr sz="1450" dirty="0">
                          <a:solidFill>
                            <a:srgbClr val="231F20"/>
                          </a:solidFill>
                          <a:latin typeface="Arial"/>
                          <a:cs typeface="Arial"/>
                        </a:rPr>
                        <a:t>economic </a:t>
                      </a:r>
                      <a:r>
                        <a:rPr sz="1450" spc="-5" dirty="0">
                          <a:solidFill>
                            <a:srgbClr val="231F20"/>
                          </a:solidFill>
                          <a:latin typeface="Arial"/>
                          <a:cs typeface="Arial"/>
                        </a:rPr>
                        <a:t>actors, </a:t>
                      </a:r>
                      <a:r>
                        <a:rPr sz="1450" spc="10" dirty="0">
                          <a:solidFill>
                            <a:srgbClr val="231F20"/>
                          </a:solidFill>
                          <a:latin typeface="Arial"/>
                          <a:cs typeface="Arial"/>
                        </a:rPr>
                        <a:t>including industry </a:t>
                      </a:r>
                      <a:r>
                        <a:rPr sz="1450" spc="-5" dirty="0">
                          <a:solidFill>
                            <a:srgbClr val="231F20"/>
                          </a:solidFill>
                          <a:latin typeface="Arial"/>
                          <a:cs typeface="Arial"/>
                        </a:rPr>
                        <a:t>and </a:t>
                      </a:r>
                      <a:r>
                        <a:rPr sz="1450" spc="-15" dirty="0">
                          <a:solidFill>
                            <a:srgbClr val="231F20"/>
                          </a:solidFill>
                          <a:latin typeface="Arial"/>
                          <a:cs typeface="Arial"/>
                        </a:rPr>
                        <a:t>com- </a:t>
                      </a:r>
                      <a:r>
                        <a:rPr sz="1450" spc="-390" dirty="0">
                          <a:solidFill>
                            <a:srgbClr val="231F20"/>
                          </a:solidFill>
                          <a:latin typeface="Arial"/>
                          <a:cs typeface="Arial"/>
                        </a:rPr>
                        <a:t> </a:t>
                      </a:r>
                      <a:r>
                        <a:rPr sz="1450" spc="-10" dirty="0">
                          <a:solidFill>
                            <a:srgbClr val="231F20"/>
                          </a:solidFill>
                          <a:latin typeface="Arial"/>
                          <a:cs typeface="Arial"/>
                        </a:rPr>
                        <a:t>mercial</a:t>
                      </a:r>
                      <a:r>
                        <a:rPr sz="1450" spc="-5" dirty="0">
                          <a:solidFill>
                            <a:srgbClr val="231F20"/>
                          </a:solidFill>
                          <a:latin typeface="Arial"/>
                          <a:cs typeface="Arial"/>
                        </a:rPr>
                        <a:t> </a:t>
                      </a:r>
                      <a:r>
                        <a:rPr sz="1450" spc="-15" dirty="0">
                          <a:solidFill>
                            <a:srgbClr val="231F20"/>
                          </a:solidFill>
                          <a:latin typeface="Arial"/>
                          <a:cs typeface="Arial"/>
                        </a:rPr>
                        <a:t>farmers.</a:t>
                      </a:r>
                      <a:endParaRPr sz="1450">
                        <a:latin typeface="Arial"/>
                        <a:cs typeface="Arial"/>
                      </a:endParaRPr>
                    </a:p>
                  </a:txBody>
                  <a:tcPr marL="0" marR="0" marT="77470" marB="0">
                    <a:lnT w="12700">
                      <a:solidFill>
                        <a:srgbClr val="231F20"/>
                      </a:solidFill>
                      <a:prstDash val="solid"/>
                    </a:lnT>
                    <a:lnB w="12700">
                      <a:solidFill>
                        <a:srgbClr val="58595B"/>
                      </a:solidFill>
                      <a:prstDash val="solid"/>
                    </a:lnB>
                  </a:tcPr>
                </a:tc>
                <a:extLst>
                  <a:ext uri="{0D108BD9-81ED-4DB2-BD59-A6C34878D82A}">
                    <a16:rowId xmlns:a16="http://schemas.microsoft.com/office/drawing/2014/main" val="10001"/>
                  </a:ext>
                </a:extLst>
              </a:tr>
              <a:tr h="854445">
                <a:tc>
                  <a:txBody>
                    <a:bodyPr/>
                    <a:lstStyle/>
                    <a:p>
                      <a:pPr>
                        <a:lnSpc>
                          <a:spcPct val="100000"/>
                        </a:lnSpc>
                        <a:spcBef>
                          <a:spcPts val="10"/>
                        </a:spcBef>
                      </a:pPr>
                      <a:endParaRPr sz="2150">
                        <a:latin typeface="Times New Roman"/>
                        <a:cs typeface="Times New Roman"/>
                      </a:endParaRPr>
                    </a:p>
                    <a:p>
                      <a:pPr marL="125095">
                        <a:lnSpc>
                          <a:spcPct val="100000"/>
                        </a:lnSpc>
                      </a:pPr>
                      <a:r>
                        <a:rPr sz="1450" spc="-5" dirty="0">
                          <a:solidFill>
                            <a:srgbClr val="231F20"/>
                          </a:solidFill>
                          <a:latin typeface="Arial"/>
                          <a:cs typeface="Arial"/>
                        </a:rPr>
                        <a:t>Poverty</a:t>
                      </a:r>
                      <a:r>
                        <a:rPr sz="1450" spc="-10" dirty="0">
                          <a:solidFill>
                            <a:srgbClr val="231F20"/>
                          </a:solidFill>
                          <a:latin typeface="Arial"/>
                          <a:cs typeface="Arial"/>
                        </a:rPr>
                        <a:t> </a:t>
                      </a:r>
                      <a:r>
                        <a:rPr sz="1450" spc="-5" dirty="0">
                          <a:solidFill>
                            <a:srgbClr val="231F20"/>
                          </a:solidFill>
                          <a:latin typeface="Arial"/>
                          <a:cs typeface="Arial"/>
                        </a:rPr>
                        <a:t>and</a:t>
                      </a:r>
                      <a:r>
                        <a:rPr sz="1450" spc="-10" dirty="0">
                          <a:solidFill>
                            <a:srgbClr val="231F20"/>
                          </a:solidFill>
                          <a:latin typeface="Arial"/>
                          <a:cs typeface="Arial"/>
                        </a:rPr>
                        <a:t> </a:t>
                      </a:r>
                      <a:r>
                        <a:rPr sz="1450" spc="5" dirty="0">
                          <a:solidFill>
                            <a:srgbClr val="231F20"/>
                          </a:solidFill>
                          <a:latin typeface="Arial"/>
                          <a:cs typeface="Arial"/>
                        </a:rPr>
                        <a:t>Inequality</a:t>
                      </a:r>
                      <a:endParaRPr sz="1450">
                        <a:latin typeface="Arial"/>
                        <a:cs typeface="Arial"/>
                      </a:endParaRPr>
                    </a:p>
                  </a:txBody>
                  <a:tcPr marL="0" marR="0" marT="1270" marB="0">
                    <a:lnT w="12700">
                      <a:solidFill>
                        <a:srgbClr val="58595B"/>
                      </a:solidFill>
                      <a:prstDash val="solid"/>
                    </a:lnT>
                    <a:lnB w="12700">
                      <a:solidFill>
                        <a:srgbClr val="58595B"/>
                      </a:solidFill>
                      <a:prstDash val="solid"/>
                    </a:lnB>
                    <a:solidFill>
                      <a:srgbClr val="FAFCF7"/>
                    </a:solidFill>
                  </a:tcPr>
                </a:tc>
                <a:tc>
                  <a:txBody>
                    <a:bodyPr/>
                    <a:lstStyle/>
                    <a:p>
                      <a:pPr marL="125095" marR="131445">
                        <a:lnSpc>
                          <a:spcPct val="103899"/>
                        </a:lnSpc>
                        <a:spcBef>
                          <a:spcPts val="1510"/>
                        </a:spcBef>
                      </a:pPr>
                      <a:r>
                        <a:rPr sz="1450" spc="-15" dirty="0">
                          <a:solidFill>
                            <a:srgbClr val="231F20"/>
                          </a:solidFill>
                          <a:latin typeface="Arial"/>
                          <a:cs typeface="Arial"/>
                        </a:rPr>
                        <a:t>Poorer</a:t>
                      </a:r>
                      <a:r>
                        <a:rPr sz="1450" spc="-5" dirty="0">
                          <a:solidFill>
                            <a:srgbClr val="231F20"/>
                          </a:solidFill>
                          <a:latin typeface="Arial"/>
                          <a:cs typeface="Arial"/>
                        </a:rPr>
                        <a:t> </a:t>
                      </a:r>
                      <a:r>
                        <a:rPr sz="1450" spc="-10" dirty="0">
                          <a:solidFill>
                            <a:srgbClr val="231F20"/>
                          </a:solidFill>
                          <a:latin typeface="Arial"/>
                          <a:cs typeface="Arial"/>
                        </a:rPr>
                        <a:t>citizens</a:t>
                      </a:r>
                      <a:r>
                        <a:rPr sz="1450" spc="-5" dirty="0">
                          <a:solidFill>
                            <a:srgbClr val="231F20"/>
                          </a:solidFill>
                          <a:latin typeface="Arial"/>
                          <a:cs typeface="Arial"/>
                        </a:rPr>
                        <a:t> </a:t>
                      </a:r>
                      <a:r>
                        <a:rPr sz="1450" dirty="0">
                          <a:solidFill>
                            <a:srgbClr val="231F20"/>
                          </a:solidFill>
                          <a:latin typeface="Arial"/>
                          <a:cs typeface="Arial"/>
                        </a:rPr>
                        <a:t>seek</a:t>
                      </a:r>
                      <a:r>
                        <a:rPr sz="1450" spc="-5" dirty="0">
                          <a:solidFill>
                            <a:srgbClr val="231F20"/>
                          </a:solidFill>
                          <a:latin typeface="Arial"/>
                          <a:cs typeface="Arial"/>
                        </a:rPr>
                        <a:t> </a:t>
                      </a:r>
                      <a:r>
                        <a:rPr sz="1450" dirty="0">
                          <a:solidFill>
                            <a:srgbClr val="231F20"/>
                          </a:solidFill>
                          <a:latin typeface="Arial"/>
                          <a:cs typeface="Arial"/>
                        </a:rPr>
                        <a:t>economic</a:t>
                      </a:r>
                      <a:r>
                        <a:rPr sz="1450" spc="-10" dirty="0">
                          <a:solidFill>
                            <a:srgbClr val="231F20"/>
                          </a:solidFill>
                          <a:latin typeface="Arial"/>
                          <a:cs typeface="Arial"/>
                        </a:rPr>
                        <a:t> </a:t>
                      </a:r>
                      <a:r>
                        <a:rPr sz="1450" spc="5" dirty="0">
                          <a:solidFill>
                            <a:srgbClr val="231F20"/>
                          </a:solidFill>
                          <a:latin typeface="Arial"/>
                          <a:cs typeface="Arial"/>
                        </a:rPr>
                        <a:t>security </a:t>
                      </a:r>
                      <a:r>
                        <a:rPr sz="1450" spc="-390" dirty="0">
                          <a:solidFill>
                            <a:srgbClr val="231F20"/>
                          </a:solidFill>
                          <a:latin typeface="Arial"/>
                          <a:cs typeface="Arial"/>
                        </a:rPr>
                        <a:t> </a:t>
                      </a:r>
                      <a:r>
                        <a:rPr sz="1450" spc="-5" dirty="0">
                          <a:solidFill>
                            <a:srgbClr val="231F20"/>
                          </a:solidFill>
                          <a:latin typeface="Arial"/>
                          <a:cs typeface="Arial"/>
                        </a:rPr>
                        <a:t>and </a:t>
                      </a:r>
                      <a:r>
                        <a:rPr sz="1450" dirty="0">
                          <a:solidFill>
                            <a:srgbClr val="231F20"/>
                          </a:solidFill>
                          <a:latin typeface="Arial"/>
                          <a:cs typeface="Arial"/>
                        </a:rPr>
                        <a:t>allow authoritarian </a:t>
                      </a:r>
                      <a:r>
                        <a:rPr sz="1450" spc="-15" dirty="0">
                          <a:solidFill>
                            <a:srgbClr val="231F20"/>
                          </a:solidFill>
                          <a:latin typeface="Arial"/>
                          <a:cs typeface="Arial"/>
                        </a:rPr>
                        <a:t>rule.</a:t>
                      </a:r>
                      <a:endParaRPr sz="1450">
                        <a:latin typeface="Arial"/>
                        <a:cs typeface="Arial"/>
                      </a:endParaRPr>
                    </a:p>
                  </a:txBody>
                  <a:tcPr marL="0" marR="0" marT="191770" marB="0">
                    <a:lnT w="12700">
                      <a:solidFill>
                        <a:srgbClr val="58595B"/>
                      </a:solidFill>
                      <a:prstDash val="solid"/>
                    </a:lnT>
                    <a:lnB w="12700">
                      <a:solidFill>
                        <a:srgbClr val="58595B"/>
                      </a:solidFill>
                      <a:prstDash val="solid"/>
                    </a:lnB>
                  </a:tcPr>
                </a:tc>
                <a:tc>
                  <a:txBody>
                    <a:bodyPr/>
                    <a:lstStyle/>
                    <a:p>
                      <a:pPr marL="139065" marR="191135">
                        <a:lnSpc>
                          <a:spcPct val="103899"/>
                        </a:lnSpc>
                        <a:spcBef>
                          <a:spcPts val="610"/>
                        </a:spcBef>
                      </a:pPr>
                      <a:r>
                        <a:rPr sz="1450" spc="-20" dirty="0">
                          <a:solidFill>
                            <a:srgbClr val="231F20"/>
                          </a:solidFill>
                          <a:latin typeface="Arial"/>
                          <a:cs typeface="Arial"/>
                        </a:rPr>
                        <a:t>The</a:t>
                      </a:r>
                      <a:r>
                        <a:rPr sz="1450" dirty="0">
                          <a:solidFill>
                            <a:srgbClr val="231F20"/>
                          </a:solidFill>
                          <a:latin typeface="Arial"/>
                          <a:cs typeface="Arial"/>
                        </a:rPr>
                        <a:t> </a:t>
                      </a:r>
                      <a:r>
                        <a:rPr sz="1450" spc="5" dirty="0">
                          <a:solidFill>
                            <a:srgbClr val="231F20"/>
                          </a:solidFill>
                          <a:latin typeface="Arial"/>
                          <a:cs typeface="Arial"/>
                        </a:rPr>
                        <a:t>regime</a:t>
                      </a:r>
                      <a:r>
                        <a:rPr sz="1450" dirty="0">
                          <a:solidFill>
                            <a:srgbClr val="231F20"/>
                          </a:solidFill>
                          <a:latin typeface="Arial"/>
                          <a:cs typeface="Arial"/>
                        </a:rPr>
                        <a:t> </a:t>
                      </a:r>
                      <a:r>
                        <a:rPr sz="1450" spc="-20" dirty="0">
                          <a:solidFill>
                            <a:srgbClr val="231F20"/>
                          </a:solidFill>
                          <a:latin typeface="Arial"/>
                          <a:cs typeface="Arial"/>
                        </a:rPr>
                        <a:t>is</a:t>
                      </a:r>
                      <a:r>
                        <a:rPr sz="1450" dirty="0">
                          <a:solidFill>
                            <a:srgbClr val="231F20"/>
                          </a:solidFill>
                          <a:latin typeface="Arial"/>
                          <a:cs typeface="Arial"/>
                        </a:rPr>
                        <a:t> </a:t>
                      </a:r>
                      <a:r>
                        <a:rPr sz="1450" spc="-45" dirty="0">
                          <a:solidFill>
                            <a:srgbClr val="231F20"/>
                          </a:solidFill>
                          <a:latin typeface="Arial"/>
                          <a:cs typeface="Arial"/>
                        </a:rPr>
                        <a:t>(or</a:t>
                      </a:r>
                      <a:r>
                        <a:rPr sz="1450" dirty="0">
                          <a:solidFill>
                            <a:srgbClr val="231F20"/>
                          </a:solidFill>
                          <a:latin typeface="Arial"/>
                          <a:cs typeface="Arial"/>
                        </a:rPr>
                        <a:t> </a:t>
                      </a:r>
                      <a:r>
                        <a:rPr sz="1450" spc="-10" dirty="0">
                          <a:solidFill>
                            <a:srgbClr val="231F20"/>
                          </a:solidFill>
                          <a:latin typeface="Arial"/>
                          <a:cs typeface="Arial"/>
                        </a:rPr>
                        <a:t>at</a:t>
                      </a:r>
                      <a:r>
                        <a:rPr sz="1450" dirty="0">
                          <a:solidFill>
                            <a:srgbClr val="231F20"/>
                          </a:solidFill>
                          <a:latin typeface="Arial"/>
                          <a:cs typeface="Arial"/>
                        </a:rPr>
                        <a:t> </a:t>
                      </a:r>
                      <a:r>
                        <a:rPr sz="1450" spc="-5" dirty="0">
                          <a:solidFill>
                            <a:srgbClr val="231F20"/>
                          </a:solidFill>
                          <a:latin typeface="Arial"/>
                          <a:cs typeface="Arial"/>
                        </a:rPr>
                        <a:t>least</a:t>
                      </a:r>
                      <a:r>
                        <a:rPr sz="1450" dirty="0">
                          <a:solidFill>
                            <a:srgbClr val="231F20"/>
                          </a:solidFill>
                          <a:latin typeface="Arial"/>
                          <a:cs typeface="Arial"/>
                        </a:rPr>
                        <a:t> </a:t>
                      </a:r>
                      <a:r>
                        <a:rPr sz="1450" spc="-25" dirty="0">
                          <a:solidFill>
                            <a:srgbClr val="231F20"/>
                          </a:solidFill>
                          <a:latin typeface="Arial"/>
                          <a:cs typeface="Arial"/>
                        </a:rPr>
                        <a:t>was</a:t>
                      </a:r>
                      <a:r>
                        <a:rPr sz="1450" dirty="0">
                          <a:solidFill>
                            <a:srgbClr val="231F20"/>
                          </a:solidFill>
                          <a:latin typeface="Arial"/>
                          <a:cs typeface="Arial"/>
                        </a:rPr>
                        <a:t> </a:t>
                      </a:r>
                      <a:r>
                        <a:rPr sz="1450" spc="5" dirty="0">
                          <a:solidFill>
                            <a:srgbClr val="231F20"/>
                          </a:solidFill>
                          <a:latin typeface="Arial"/>
                          <a:cs typeface="Arial"/>
                        </a:rPr>
                        <a:t>under</a:t>
                      </a:r>
                      <a:r>
                        <a:rPr sz="1450" dirty="0">
                          <a:solidFill>
                            <a:srgbClr val="231F20"/>
                          </a:solidFill>
                          <a:latin typeface="Arial"/>
                          <a:cs typeface="Arial"/>
                        </a:rPr>
                        <a:t> </a:t>
                      </a:r>
                      <a:r>
                        <a:rPr sz="1450" spc="-20" dirty="0">
                          <a:solidFill>
                            <a:srgbClr val="231F20"/>
                          </a:solidFill>
                          <a:latin typeface="Arial"/>
                          <a:cs typeface="Arial"/>
                        </a:rPr>
                        <a:t>Mugabe) </a:t>
                      </a:r>
                      <a:r>
                        <a:rPr sz="1450" spc="-15" dirty="0">
                          <a:solidFill>
                            <a:srgbClr val="231F20"/>
                          </a:solidFill>
                          <a:latin typeface="Arial"/>
                          <a:cs typeface="Arial"/>
                        </a:rPr>
                        <a:t> </a:t>
                      </a:r>
                      <a:r>
                        <a:rPr sz="1450" spc="5" dirty="0">
                          <a:solidFill>
                            <a:srgbClr val="231F20"/>
                          </a:solidFill>
                          <a:latin typeface="Arial"/>
                          <a:cs typeface="Arial"/>
                        </a:rPr>
                        <a:t>relatively</a:t>
                      </a:r>
                      <a:r>
                        <a:rPr sz="1450" spc="-5" dirty="0">
                          <a:solidFill>
                            <a:srgbClr val="231F20"/>
                          </a:solidFill>
                          <a:latin typeface="Arial"/>
                          <a:cs typeface="Arial"/>
                        </a:rPr>
                        <a:t> </a:t>
                      </a:r>
                      <a:r>
                        <a:rPr sz="1450" spc="5" dirty="0">
                          <a:solidFill>
                            <a:srgbClr val="231F20"/>
                          </a:solidFill>
                          <a:latin typeface="Arial"/>
                          <a:cs typeface="Arial"/>
                        </a:rPr>
                        <a:t>unpopular</a:t>
                      </a:r>
                      <a:r>
                        <a:rPr sz="1450" spc="-5" dirty="0">
                          <a:solidFill>
                            <a:srgbClr val="231F20"/>
                          </a:solidFill>
                          <a:latin typeface="Arial"/>
                          <a:cs typeface="Arial"/>
                        </a:rPr>
                        <a:t> among </a:t>
                      </a:r>
                      <a:r>
                        <a:rPr sz="1450" spc="-25" dirty="0">
                          <a:solidFill>
                            <a:srgbClr val="231F20"/>
                          </a:solidFill>
                          <a:latin typeface="Arial"/>
                          <a:cs typeface="Arial"/>
                        </a:rPr>
                        <a:t>many</a:t>
                      </a:r>
                      <a:r>
                        <a:rPr sz="1450" spc="-5" dirty="0">
                          <a:solidFill>
                            <a:srgbClr val="231F20"/>
                          </a:solidFill>
                          <a:latin typeface="Arial"/>
                          <a:cs typeface="Arial"/>
                        </a:rPr>
                        <a:t> </a:t>
                      </a:r>
                      <a:r>
                        <a:rPr sz="1450" spc="-10" dirty="0">
                          <a:solidFill>
                            <a:srgbClr val="231F20"/>
                          </a:solidFill>
                          <a:latin typeface="Arial"/>
                          <a:cs typeface="Arial"/>
                        </a:rPr>
                        <a:t>peasants</a:t>
                      </a:r>
                      <a:r>
                        <a:rPr sz="1450" spc="-5" dirty="0">
                          <a:solidFill>
                            <a:srgbClr val="231F20"/>
                          </a:solidFill>
                          <a:latin typeface="Arial"/>
                          <a:cs typeface="Arial"/>
                        </a:rPr>
                        <a:t> and </a:t>
                      </a:r>
                      <a:r>
                        <a:rPr sz="1450" spc="-385" dirty="0">
                          <a:solidFill>
                            <a:srgbClr val="231F20"/>
                          </a:solidFill>
                          <a:latin typeface="Arial"/>
                          <a:cs typeface="Arial"/>
                        </a:rPr>
                        <a:t> </a:t>
                      </a:r>
                      <a:r>
                        <a:rPr sz="1450" spc="20" dirty="0">
                          <a:solidFill>
                            <a:srgbClr val="231F20"/>
                          </a:solidFill>
                          <a:latin typeface="Arial"/>
                          <a:cs typeface="Arial"/>
                        </a:rPr>
                        <a:t>poor</a:t>
                      </a:r>
                      <a:r>
                        <a:rPr sz="1450" spc="-5" dirty="0">
                          <a:solidFill>
                            <a:srgbClr val="231F20"/>
                          </a:solidFill>
                          <a:latin typeface="Arial"/>
                          <a:cs typeface="Arial"/>
                        </a:rPr>
                        <a:t> urban</a:t>
                      </a:r>
                      <a:r>
                        <a:rPr sz="1450" dirty="0">
                          <a:solidFill>
                            <a:srgbClr val="231F20"/>
                          </a:solidFill>
                          <a:latin typeface="Arial"/>
                          <a:cs typeface="Arial"/>
                        </a:rPr>
                        <a:t> dwellers.</a:t>
                      </a:r>
                      <a:endParaRPr sz="1450">
                        <a:latin typeface="Arial"/>
                        <a:cs typeface="Arial"/>
                      </a:endParaRPr>
                    </a:p>
                  </a:txBody>
                  <a:tcPr marL="0" marR="0" marT="7747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2"/>
                  </a:ext>
                </a:extLst>
              </a:tr>
              <a:tr h="854444">
                <a:tc>
                  <a:txBody>
                    <a:bodyPr/>
                    <a:lstStyle/>
                    <a:p>
                      <a:pPr>
                        <a:lnSpc>
                          <a:spcPct val="100000"/>
                        </a:lnSpc>
                        <a:spcBef>
                          <a:spcPts val="10"/>
                        </a:spcBef>
                      </a:pPr>
                      <a:endParaRPr sz="2150">
                        <a:latin typeface="Times New Roman"/>
                        <a:cs typeface="Times New Roman"/>
                      </a:endParaRPr>
                    </a:p>
                    <a:p>
                      <a:pPr marL="125095">
                        <a:lnSpc>
                          <a:spcPct val="100000"/>
                        </a:lnSpc>
                      </a:pPr>
                      <a:r>
                        <a:rPr sz="1450" spc="-20" dirty="0">
                          <a:solidFill>
                            <a:srgbClr val="231F20"/>
                          </a:solidFill>
                          <a:latin typeface="Arial"/>
                          <a:cs typeface="Arial"/>
                        </a:rPr>
                        <a:t>State </a:t>
                      </a:r>
                      <a:r>
                        <a:rPr sz="1450" spc="-25" dirty="0">
                          <a:solidFill>
                            <a:srgbClr val="231F20"/>
                          </a:solidFill>
                          <a:latin typeface="Arial"/>
                          <a:cs typeface="Arial"/>
                        </a:rPr>
                        <a:t>Weakness</a:t>
                      </a:r>
                      <a:endParaRPr sz="1450">
                        <a:latin typeface="Arial"/>
                        <a:cs typeface="Arial"/>
                      </a:endParaRPr>
                    </a:p>
                  </a:txBody>
                  <a:tcPr marL="0" marR="0" marT="1270" marB="0">
                    <a:lnT w="12700">
                      <a:solidFill>
                        <a:srgbClr val="58595B"/>
                      </a:solidFill>
                      <a:prstDash val="solid"/>
                    </a:lnT>
                    <a:lnB w="12700">
                      <a:solidFill>
                        <a:srgbClr val="58595B"/>
                      </a:solidFill>
                      <a:prstDash val="solid"/>
                    </a:lnB>
                    <a:solidFill>
                      <a:srgbClr val="FAFCF7"/>
                    </a:solidFill>
                  </a:tcPr>
                </a:tc>
                <a:tc>
                  <a:txBody>
                    <a:bodyPr/>
                    <a:lstStyle/>
                    <a:p>
                      <a:pPr marL="125095" marR="363220">
                        <a:lnSpc>
                          <a:spcPct val="103899"/>
                        </a:lnSpc>
                        <a:spcBef>
                          <a:spcPts val="1510"/>
                        </a:spcBef>
                      </a:pPr>
                      <a:r>
                        <a:rPr sz="1450" spc="-35" dirty="0">
                          <a:solidFill>
                            <a:srgbClr val="231F20"/>
                          </a:solidFill>
                          <a:latin typeface="Arial"/>
                          <a:cs typeface="Arial"/>
                        </a:rPr>
                        <a:t>Weak,</a:t>
                      </a:r>
                      <a:r>
                        <a:rPr sz="1450" spc="-5" dirty="0">
                          <a:solidFill>
                            <a:srgbClr val="231F20"/>
                          </a:solidFill>
                          <a:latin typeface="Arial"/>
                          <a:cs typeface="Arial"/>
                        </a:rPr>
                        <a:t> </a:t>
                      </a:r>
                      <a:r>
                        <a:rPr sz="1450" spc="15" dirty="0">
                          <a:solidFill>
                            <a:srgbClr val="231F20"/>
                          </a:solidFill>
                          <a:latin typeface="Arial"/>
                          <a:cs typeface="Arial"/>
                        </a:rPr>
                        <a:t>poorly</a:t>
                      </a:r>
                      <a:r>
                        <a:rPr sz="1450" spc="-5" dirty="0">
                          <a:solidFill>
                            <a:srgbClr val="231F20"/>
                          </a:solidFill>
                          <a:latin typeface="Arial"/>
                          <a:cs typeface="Arial"/>
                        </a:rPr>
                        <a:t> </a:t>
                      </a:r>
                      <a:r>
                        <a:rPr sz="1450" dirty="0">
                          <a:solidFill>
                            <a:srgbClr val="231F20"/>
                          </a:solidFill>
                          <a:latin typeface="Arial"/>
                          <a:cs typeface="Arial"/>
                        </a:rPr>
                        <a:t>institutionalized, </a:t>
                      </a:r>
                      <a:r>
                        <a:rPr sz="1450" spc="5" dirty="0">
                          <a:solidFill>
                            <a:srgbClr val="231F20"/>
                          </a:solidFill>
                          <a:latin typeface="Arial"/>
                          <a:cs typeface="Arial"/>
                        </a:rPr>
                        <a:t> </a:t>
                      </a:r>
                      <a:r>
                        <a:rPr sz="1450" spc="10" dirty="0">
                          <a:solidFill>
                            <a:srgbClr val="231F20"/>
                          </a:solidFill>
                          <a:latin typeface="Arial"/>
                          <a:cs typeface="Arial"/>
                        </a:rPr>
                        <a:t>predatory</a:t>
                      </a:r>
                      <a:r>
                        <a:rPr sz="1450" dirty="0">
                          <a:solidFill>
                            <a:srgbClr val="231F20"/>
                          </a:solidFill>
                          <a:latin typeface="Arial"/>
                          <a:cs typeface="Arial"/>
                        </a:rPr>
                        <a:t> state</a:t>
                      </a:r>
                      <a:r>
                        <a:rPr sz="1450" spc="5" dirty="0">
                          <a:solidFill>
                            <a:srgbClr val="231F20"/>
                          </a:solidFill>
                          <a:latin typeface="Arial"/>
                          <a:cs typeface="Arial"/>
                        </a:rPr>
                        <a:t> </a:t>
                      </a:r>
                      <a:r>
                        <a:rPr sz="1450" spc="10" dirty="0">
                          <a:solidFill>
                            <a:srgbClr val="231F20"/>
                          </a:solidFill>
                          <a:latin typeface="Arial"/>
                          <a:cs typeface="Arial"/>
                        </a:rPr>
                        <a:t>will</a:t>
                      </a:r>
                      <a:r>
                        <a:rPr sz="1450" spc="5" dirty="0">
                          <a:solidFill>
                            <a:srgbClr val="231F20"/>
                          </a:solidFill>
                          <a:latin typeface="Arial"/>
                          <a:cs typeface="Arial"/>
                        </a:rPr>
                        <a:t> </a:t>
                      </a:r>
                      <a:r>
                        <a:rPr sz="1450" spc="20" dirty="0">
                          <a:solidFill>
                            <a:srgbClr val="231F20"/>
                          </a:solidFill>
                          <a:latin typeface="Arial"/>
                          <a:cs typeface="Arial"/>
                        </a:rPr>
                        <a:t>be</a:t>
                      </a:r>
                      <a:r>
                        <a:rPr sz="1450" spc="5" dirty="0">
                          <a:solidFill>
                            <a:srgbClr val="231F20"/>
                          </a:solidFill>
                          <a:latin typeface="Arial"/>
                          <a:cs typeface="Arial"/>
                        </a:rPr>
                        <a:t> </a:t>
                      </a:r>
                      <a:r>
                        <a:rPr sz="1450" spc="-5" dirty="0">
                          <a:solidFill>
                            <a:srgbClr val="231F20"/>
                          </a:solidFill>
                          <a:latin typeface="Arial"/>
                          <a:cs typeface="Arial"/>
                        </a:rPr>
                        <a:t>authoritarian.</a:t>
                      </a:r>
                      <a:endParaRPr sz="1450">
                        <a:latin typeface="Arial"/>
                        <a:cs typeface="Arial"/>
                      </a:endParaRPr>
                    </a:p>
                  </a:txBody>
                  <a:tcPr marL="0" marR="0" marT="191770" marB="0">
                    <a:lnT w="12700">
                      <a:solidFill>
                        <a:srgbClr val="58595B"/>
                      </a:solidFill>
                      <a:prstDash val="solid"/>
                    </a:lnT>
                    <a:lnB w="12700">
                      <a:solidFill>
                        <a:srgbClr val="58595B"/>
                      </a:solidFill>
                      <a:prstDash val="solid"/>
                    </a:lnB>
                  </a:tcPr>
                </a:tc>
                <a:tc>
                  <a:txBody>
                    <a:bodyPr/>
                    <a:lstStyle/>
                    <a:p>
                      <a:pPr marL="139065" marR="502284" algn="just">
                        <a:lnSpc>
                          <a:spcPct val="103899"/>
                        </a:lnSpc>
                        <a:spcBef>
                          <a:spcPts val="610"/>
                        </a:spcBef>
                      </a:pPr>
                      <a:r>
                        <a:rPr sz="1450" spc="-15" dirty="0">
                          <a:solidFill>
                            <a:srgbClr val="231F20"/>
                          </a:solidFill>
                          <a:latin typeface="Arial"/>
                          <a:cs typeface="Arial"/>
                        </a:rPr>
                        <a:t>Zimbabwe’s </a:t>
                      </a:r>
                      <a:r>
                        <a:rPr sz="1450" dirty="0">
                          <a:solidFill>
                            <a:srgbClr val="231F20"/>
                          </a:solidFill>
                          <a:latin typeface="Arial"/>
                          <a:cs typeface="Arial"/>
                        </a:rPr>
                        <a:t>state </a:t>
                      </a:r>
                      <a:r>
                        <a:rPr sz="1450" spc="-5" dirty="0">
                          <a:solidFill>
                            <a:srgbClr val="231F20"/>
                          </a:solidFill>
                          <a:latin typeface="Arial"/>
                          <a:cs typeface="Arial"/>
                        </a:rPr>
                        <a:t>and </a:t>
                      </a:r>
                      <a:r>
                        <a:rPr sz="1450" spc="15" dirty="0">
                          <a:solidFill>
                            <a:srgbClr val="231F20"/>
                          </a:solidFill>
                          <a:latin typeface="Arial"/>
                          <a:cs typeface="Arial"/>
                        </a:rPr>
                        <a:t>the </a:t>
                      </a:r>
                      <a:r>
                        <a:rPr sz="1450" spc="20" dirty="0">
                          <a:solidFill>
                            <a:srgbClr val="231F20"/>
                          </a:solidFill>
                          <a:latin typeface="Arial"/>
                          <a:cs typeface="Arial"/>
                        </a:rPr>
                        <a:t>party </a:t>
                      </a:r>
                      <a:r>
                        <a:rPr sz="1450" spc="10" dirty="0">
                          <a:solidFill>
                            <a:srgbClr val="231F20"/>
                          </a:solidFill>
                          <a:latin typeface="Arial"/>
                          <a:cs typeface="Arial"/>
                        </a:rPr>
                        <a:t>of </a:t>
                      </a:r>
                      <a:r>
                        <a:rPr sz="1450" spc="5" dirty="0">
                          <a:solidFill>
                            <a:srgbClr val="231F20"/>
                          </a:solidFill>
                          <a:latin typeface="Arial"/>
                          <a:cs typeface="Arial"/>
                        </a:rPr>
                        <a:t>Mugabe/ </a:t>
                      </a:r>
                      <a:r>
                        <a:rPr sz="1450" spc="-390" dirty="0">
                          <a:solidFill>
                            <a:srgbClr val="231F20"/>
                          </a:solidFill>
                          <a:latin typeface="Arial"/>
                          <a:cs typeface="Arial"/>
                        </a:rPr>
                        <a:t> </a:t>
                      </a:r>
                      <a:r>
                        <a:rPr sz="1450" spc="-5" dirty="0">
                          <a:solidFill>
                            <a:srgbClr val="231F20"/>
                          </a:solidFill>
                          <a:latin typeface="Arial"/>
                          <a:cs typeface="Arial"/>
                        </a:rPr>
                        <a:t>Mnangagwa and </a:t>
                      </a:r>
                      <a:r>
                        <a:rPr sz="1450" spc="15" dirty="0">
                          <a:solidFill>
                            <a:srgbClr val="231F20"/>
                          </a:solidFill>
                          <a:latin typeface="Arial"/>
                          <a:cs typeface="Arial"/>
                        </a:rPr>
                        <a:t>the </a:t>
                      </a:r>
                      <a:r>
                        <a:rPr sz="1450" spc="5" dirty="0">
                          <a:solidFill>
                            <a:srgbClr val="231F20"/>
                          </a:solidFill>
                          <a:latin typeface="Arial"/>
                          <a:cs typeface="Arial"/>
                        </a:rPr>
                        <a:t>military </a:t>
                      </a:r>
                      <a:r>
                        <a:rPr sz="1450" spc="-20" dirty="0">
                          <a:solidFill>
                            <a:srgbClr val="231F20"/>
                          </a:solidFill>
                          <a:latin typeface="Arial"/>
                          <a:cs typeface="Arial"/>
                        </a:rPr>
                        <a:t>have </a:t>
                      </a:r>
                      <a:r>
                        <a:rPr sz="1450" spc="10" dirty="0">
                          <a:solidFill>
                            <a:srgbClr val="231F20"/>
                          </a:solidFill>
                          <a:latin typeface="Arial"/>
                          <a:cs typeface="Arial"/>
                        </a:rPr>
                        <a:t>exhibited </a:t>
                      </a:r>
                      <a:r>
                        <a:rPr sz="1450" spc="-390" dirty="0">
                          <a:solidFill>
                            <a:srgbClr val="231F20"/>
                          </a:solidFill>
                          <a:latin typeface="Arial"/>
                          <a:cs typeface="Arial"/>
                        </a:rPr>
                        <a:t> </a:t>
                      </a:r>
                      <a:r>
                        <a:rPr sz="1450" spc="5" dirty="0">
                          <a:solidFill>
                            <a:srgbClr val="231F20"/>
                          </a:solidFill>
                          <a:latin typeface="Arial"/>
                          <a:cs typeface="Arial"/>
                        </a:rPr>
                        <a:t>considerable</a:t>
                      </a:r>
                      <a:r>
                        <a:rPr sz="1450" spc="-5" dirty="0">
                          <a:solidFill>
                            <a:srgbClr val="231F20"/>
                          </a:solidFill>
                          <a:latin typeface="Arial"/>
                          <a:cs typeface="Arial"/>
                        </a:rPr>
                        <a:t> </a:t>
                      </a:r>
                      <a:r>
                        <a:rPr sz="1450" spc="5" dirty="0">
                          <a:solidFill>
                            <a:srgbClr val="231F20"/>
                          </a:solidFill>
                          <a:latin typeface="Arial"/>
                          <a:cs typeface="Arial"/>
                        </a:rPr>
                        <a:t>capacity</a:t>
                      </a:r>
                      <a:r>
                        <a:rPr sz="1450" spc="-5" dirty="0">
                          <a:solidFill>
                            <a:srgbClr val="231F20"/>
                          </a:solidFill>
                          <a:latin typeface="Arial"/>
                          <a:cs typeface="Arial"/>
                        </a:rPr>
                        <a:t> </a:t>
                      </a:r>
                      <a:r>
                        <a:rPr sz="1450" dirty="0">
                          <a:solidFill>
                            <a:srgbClr val="231F20"/>
                          </a:solidFill>
                          <a:latin typeface="Arial"/>
                          <a:cs typeface="Arial"/>
                        </a:rPr>
                        <a:t>in</a:t>
                      </a:r>
                      <a:r>
                        <a:rPr sz="1450" spc="-5" dirty="0">
                          <a:solidFill>
                            <a:srgbClr val="231F20"/>
                          </a:solidFill>
                          <a:latin typeface="Arial"/>
                          <a:cs typeface="Arial"/>
                        </a:rPr>
                        <a:t> </a:t>
                      </a:r>
                      <a:r>
                        <a:rPr sz="1450" spc="15" dirty="0">
                          <a:solidFill>
                            <a:srgbClr val="231F20"/>
                          </a:solidFill>
                          <a:latin typeface="Arial"/>
                          <a:cs typeface="Arial"/>
                        </a:rPr>
                        <a:t>the</a:t>
                      </a:r>
                      <a:r>
                        <a:rPr sz="1450" dirty="0">
                          <a:solidFill>
                            <a:srgbClr val="231F20"/>
                          </a:solidFill>
                          <a:latin typeface="Arial"/>
                          <a:cs typeface="Arial"/>
                        </a:rPr>
                        <a:t> </a:t>
                      </a:r>
                      <a:r>
                        <a:rPr sz="1450" spc="-10" dirty="0">
                          <a:solidFill>
                            <a:srgbClr val="231F20"/>
                          </a:solidFill>
                          <a:latin typeface="Arial"/>
                          <a:cs typeface="Arial"/>
                        </a:rPr>
                        <a:t>past.</a:t>
                      </a:r>
                      <a:endParaRPr sz="1450">
                        <a:latin typeface="Arial"/>
                        <a:cs typeface="Arial"/>
                      </a:endParaRPr>
                    </a:p>
                  </a:txBody>
                  <a:tcPr marL="0" marR="0" marT="7747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3"/>
                  </a:ext>
                </a:extLst>
              </a:tr>
              <a:tr h="854445">
                <a:tc>
                  <a:txBody>
                    <a:bodyPr/>
                    <a:lstStyle/>
                    <a:p>
                      <a:pPr>
                        <a:lnSpc>
                          <a:spcPct val="100000"/>
                        </a:lnSpc>
                        <a:spcBef>
                          <a:spcPts val="10"/>
                        </a:spcBef>
                      </a:pPr>
                      <a:endParaRPr sz="2150">
                        <a:latin typeface="Times New Roman"/>
                        <a:cs typeface="Times New Roman"/>
                      </a:endParaRPr>
                    </a:p>
                    <a:p>
                      <a:pPr marL="125095">
                        <a:lnSpc>
                          <a:spcPct val="100000"/>
                        </a:lnSpc>
                      </a:pPr>
                      <a:r>
                        <a:rPr sz="1450" spc="-5" dirty="0">
                          <a:solidFill>
                            <a:srgbClr val="231F20"/>
                          </a:solidFill>
                          <a:latin typeface="Arial"/>
                          <a:cs typeface="Arial"/>
                        </a:rPr>
                        <a:t>Political</a:t>
                      </a:r>
                      <a:r>
                        <a:rPr sz="1450" spc="-20" dirty="0">
                          <a:solidFill>
                            <a:srgbClr val="231F20"/>
                          </a:solidFill>
                          <a:latin typeface="Arial"/>
                          <a:cs typeface="Arial"/>
                        </a:rPr>
                        <a:t> </a:t>
                      </a:r>
                      <a:r>
                        <a:rPr sz="1450" spc="-5" dirty="0">
                          <a:solidFill>
                            <a:srgbClr val="231F20"/>
                          </a:solidFill>
                          <a:latin typeface="Arial"/>
                          <a:cs typeface="Arial"/>
                        </a:rPr>
                        <a:t>Culture</a:t>
                      </a:r>
                      <a:endParaRPr sz="1450">
                        <a:latin typeface="Arial"/>
                        <a:cs typeface="Arial"/>
                      </a:endParaRPr>
                    </a:p>
                  </a:txBody>
                  <a:tcPr marL="0" marR="0" marT="1270" marB="0">
                    <a:lnT w="12700">
                      <a:solidFill>
                        <a:srgbClr val="58595B"/>
                      </a:solidFill>
                      <a:prstDash val="solid"/>
                    </a:lnT>
                    <a:lnB w="12700">
                      <a:solidFill>
                        <a:srgbClr val="58595B"/>
                      </a:solidFill>
                      <a:prstDash val="solid"/>
                    </a:lnB>
                    <a:solidFill>
                      <a:srgbClr val="FAFCF7"/>
                    </a:solidFill>
                  </a:tcPr>
                </a:tc>
                <a:tc>
                  <a:txBody>
                    <a:bodyPr/>
                    <a:lstStyle/>
                    <a:p>
                      <a:pPr marL="125095" marR="490855">
                        <a:lnSpc>
                          <a:spcPct val="103899"/>
                        </a:lnSpc>
                        <a:spcBef>
                          <a:spcPts val="1510"/>
                        </a:spcBef>
                      </a:pPr>
                      <a:r>
                        <a:rPr sz="1450" spc="-10" dirty="0">
                          <a:solidFill>
                            <a:srgbClr val="231F20"/>
                          </a:solidFill>
                          <a:latin typeface="Arial"/>
                          <a:cs typeface="Arial"/>
                        </a:rPr>
                        <a:t>Cultural </a:t>
                      </a:r>
                      <a:r>
                        <a:rPr sz="1450" spc="-15" dirty="0">
                          <a:solidFill>
                            <a:srgbClr val="231F20"/>
                          </a:solidFill>
                          <a:latin typeface="Arial"/>
                          <a:cs typeface="Arial"/>
                        </a:rPr>
                        <a:t>values </a:t>
                      </a:r>
                      <a:r>
                        <a:rPr sz="1450" spc="-10" dirty="0">
                          <a:solidFill>
                            <a:srgbClr val="231F20"/>
                          </a:solidFill>
                          <a:latin typeface="Arial"/>
                          <a:cs typeface="Arial"/>
                        </a:rPr>
                        <a:t>shape </a:t>
                      </a:r>
                      <a:r>
                        <a:rPr sz="1450" spc="30" dirty="0">
                          <a:solidFill>
                            <a:srgbClr val="231F20"/>
                          </a:solidFill>
                          <a:latin typeface="Arial"/>
                          <a:cs typeface="Arial"/>
                        </a:rPr>
                        <a:t>type </a:t>
                      </a:r>
                      <a:r>
                        <a:rPr sz="1450" spc="10" dirty="0">
                          <a:solidFill>
                            <a:srgbClr val="231F20"/>
                          </a:solidFill>
                          <a:latin typeface="Arial"/>
                          <a:cs typeface="Arial"/>
                        </a:rPr>
                        <a:t>of </a:t>
                      </a:r>
                      <a:r>
                        <a:rPr sz="1450" spc="15" dirty="0">
                          <a:solidFill>
                            <a:srgbClr val="231F20"/>
                          </a:solidFill>
                          <a:latin typeface="Arial"/>
                          <a:cs typeface="Arial"/>
                        </a:rPr>
                        <a:t> </a:t>
                      </a:r>
                      <a:r>
                        <a:rPr sz="1450" dirty="0">
                          <a:solidFill>
                            <a:srgbClr val="231F20"/>
                          </a:solidFill>
                          <a:latin typeface="Arial"/>
                          <a:cs typeface="Arial"/>
                        </a:rPr>
                        <a:t>authoritarian</a:t>
                      </a:r>
                      <a:r>
                        <a:rPr sz="1450" spc="-15" dirty="0">
                          <a:solidFill>
                            <a:srgbClr val="231F20"/>
                          </a:solidFill>
                          <a:latin typeface="Arial"/>
                          <a:cs typeface="Arial"/>
                        </a:rPr>
                        <a:t> </a:t>
                      </a:r>
                      <a:r>
                        <a:rPr sz="1450" spc="5" dirty="0">
                          <a:solidFill>
                            <a:srgbClr val="231F20"/>
                          </a:solidFill>
                          <a:latin typeface="Arial"/>
                          <a:cs typeface="Arial"/>
                        </a:rPr>
                        <a:t>regime</a:t>
                      </a:r>
                      <a:r>
                        <a:rPr sz="1450" spc="-15" dirty="0">
                          <a:solidFill>
                            <a:srgbClr val="231F20"/>
                          </a:solidFill>
                          <a:latin typeface="Arial"/>
                          <a:cs typeface="Arial"/>
                        </a:rPr>
                        <a:t> </a:t>
                      </a:r>
                      <a:r>
                        <a:rPr sz="1450" spc="5" dirty="0">
                          <a:solidFill>
                            <a:srgbClr val="231F20"/>
                          </a:solidFill>
                          <a:latin typeface="Arial"/>
                          <a:cs typeface="Arial"/>
                        </a:rPr>
                        <a:t>that</a:t>
                      </a:r>
                      <a:r>
                        <a:rPr sz="1450" spc="-10" dirty="0">
                          <a:solidFill>
                            <a:srgbClr val="231F20"/>
                          </a:solidFill>
                          <a:latin typeface="Arial"/>
                          <a:cs typeface="Arial"/>
                        </a:rPr>
                        <a:t> emerges.</a:t>
                      </a:r>
                      <a:endParaRPr sz="1450">
                        <a:latin typeface="Arial"/>
                        <a:cs typeface="Arial"/>
                      </a:endParaRPr>
                    </a:p>
                  </a:txBody>
                  <a:tcPr marL="0" marR="0" marT="191770" marB="0">
                    <a:lnT w="12700">
                      <a:solidFill>
                        <a:srgbClr val="58595B"/>
                      </a:solidFill>
                      <a:prstDash val="solid"/>
                    </a:lnT>
                    <a:lnB w="12700">
                      <a:solidFill>
                        <a:srgbClr val="58595B"/>
                      </a:solidFill>
                      <a:prstDash val="solid"/>
                    </a:lnB>
                  </a:tcPr>
                </a:tc>
                <a:tc>
                  <a:txBody>
                    <a:bodyPr/>
                    <a:lstStyle/>
                    <a:p>
                      <a:pPr marL="139065" marR="129539">
                        <a:lnSpc>
                          <a:spcPct val="103899"/>
                        </a:lnSpc>
                        <a:spcBef>
                          <a:spcPts val="610"/>
                        </a:spcBef>
                      </a:pPr>
                      <a:r>
                        <a:rPr sz="1450" spc="-15" dirty="0">
                          <a:solidFill>
                            <a:srgbClr val="231F20"/>
                          </a:solidFill>
                          <a:latin typeface="Arial"/>
                          <a:cs typeface="Arial"/>
                        </a:rPr>
                        <a:t>Zimbabwe’s</a:t>
                      </a:r>
                      <a:r>
                        <a:rPr sz="1450" spc="35" dirty="0">
                          <a:solidFill>
                            <a:srgbClr val="231F20"/>
                          </a:solidFill>
                          <a:latin typeface="Arial"/>
                          <a:cs typeface="Arial"/>
                        </a:rPr>
                        <a:t> </a:t>
                      </a:r>
                      <a:r>
                        <a:rPr sz="1450" spc="20" dirty="0">
                          <a:solidFill>
                            <a:srgbClr val="231F20"/>
                          </a:solidFill>
                          <a:latin typeface="Arial"/>
                          <a:cs typeface="Arial"/>
                        </a:rPr>
                        <a:t>deep</a:t>
                      </a:r>
                      <a:r>
                        <a:rPr sz="1450" spc="40" dirty="0">
                          <a:solidFill>
                            <a:srgbClr val="231F20"/>
                          </a:solidFill>
                          <a:latin typeface="Arial"/>
                          <a:cs typeface="Arial"/>
                        </a:rPr>
                        <a:t> </a:t>
                      </a:r>
                      <a:r>
                        <a:rPr sz="1450" dirty="0">
                          <a:solidFill>
                            <a:srgbClr val="231F20"/>
                          </a:solidFill>
                          <a:latin typeface="Arial"/>
                          <a:cs typeface="Arial"/>
                        </a:rPr>
                        <a:t>cultural</a:t>
                      </a:r>
                      <a:r>
                        <a:rPr sz="1450" spc="40" dirty="0">
                          <a:solidFill>
                            <a:srgbClr val="231F20"/>
                          </a:solidFill>
                          <a:latin typeface="Arial"/>
                          <a:cs typeface="Arial"/>
                        </a:rPr>
                        <a:t> </a:t>
                      </a:r>
                      <a:r>
                        <a:rPr sz="1450" spc="-15" dirty="0">
                          <a:solidFill>
                            <a:srgbClr val="231F20"/>
                          </a:solidFill>
                          <a:latin typeface="Arial"/>
                          <a:cs typeface="Arial"/>
                        </a:rPr>
                        <a:t>values</a:t>
                      </a:r>
                      <a:r>
                        <a:rPr sz="1450" spc="40" dirty="0">
                          <a:solidFill>
                            <a:srgbClr val="231F20"/>
                          </a:solidFill>
                          <a:latin typeface="Arial"/>
                          <a:cs typeface="Arial"/>
                        </a:rPr>
                        <a:t> </a:t>
                      </a:r>
                      <a:r>
                        <a:rPr sz="1450" spc="-20" dirty="0">
                          <a:solidFill>
                            <a:srgbClr val="231F20"/>
                          </a:solidFill>
                          <a:latin typeface="Arial"/>
                          <a:cs typeface="Arial"/>
                        </a:rPr>
                        <a:t>have</a:t>
                      </a:r>
                      <a:r>
                        <a:rPr sz="1450" spc="40" dirty="0">
                          <a:solidFill>
                            <a:srgbClr val="231F20"/>
                          </a:solidFill>
                          <a:latin typeface="Arial"/>
                          <a:cs typeface="Arial"/>
                        </a:rPr>
                        <a:t> </a:t>
                      </a:r>
                      <a:r>
                        <a:rPr sz="1450" spc="25" dirty="0">
                          <a:solidFill>
                            <a:srgbClr val="231F20"/>
                          </a:solidFill>
                          <a:latin typeface="Arial"/>
                          <a:cs typeface="Arial"/>
                        </a:rPr>
                        <a:t>little</a:t>
                      </a:r>
                      <a:r>
                        <a:rPr sz="1450" spc="40" dirty="0">
                          <a:solidFill>
                            <a:srgbClr val="231F20"/>
                          </a:solidFill>
                          <a:latin typeface="Arial"/>
                          <a:cs typeface="Arial"/>
                        </a:rPr>
                        <a:t> </a:t>
                      </a:r>
                      <a:r>
                        <a:rPr sz="1450" spc="15" dirty="0">
                          <a:solidFill>
                            <a:srgbClr val="231F20"/>
                          </a:solidFill>
                          <a:latin typeface="Arial"/>
                          <a:cs typeface="Arial"/>
                        </a:rPr>
                        <a:t>to </a:t>
                      </a:r>
                      <a:r>
                        <a:rPr sz="1450" spc="20" dirty="0">
                          <a:solidFill>
                            <a:srgbClr val="231F20"/>
                          </a:solidFill>
                          <a:latin typeface="Arial"/>
                          <a:cs typeface="Arial"/>
                        </a:rPr>
                        <a:t> </a:t>
                      </a:r>
                      <a:r>
                        <a:rPr sz="1450" spc="25" dirty="0">
                          <a:solidFill>
                            <a:srgbClr val="231F20"/>
                          </a:solidFill>
                          <a:latin typeface="Arial"/>
                          <a:cs typeface="Arial"/>
                        </a:rPr>
                        <a:t>do </a:t>
                      </a:r>
                      <a:r>
                        <a:rPr sz="1450" spc="20" dirty="0">
                          <a:solidFill>
                            <a:srgbClr val="231F20"/>
                          </a:solidFill>
                          <a:latin typeface="Arial"/>
                          <a:cs typeface="Arial"/>
                        </a:rPr>
                        <a:t>with </a:t>
                      </a:r>
                      <a:r>
                        <a:rPr sz="1450" spc="-10" dirty="0">
                          <a:solidFill>
                            <a:srgbClr val="231F20"/>
                          </a:solidFill>
                          <a:latin typeface="Arial"/>
                          <a:cs typeface="Arial"/>
                        </a:rPr>
                        <a:t>tribalism, </a:t>
                      </a:r>
                      <a:r>
                        <a:rPr sz="1450" spc="20" dirty="0">
                          <a:solidFill>
                            <a:srgbClr val="231F20"/>
                          </a:solidFill>
                          <a:latin typeface="Arial"/>
                          <a:cs typeface="Arial"/>
                        </a:rPr>
                        <a:t>but </a:t>
                      </a:r>
                      <a:r>
                        <a:rPr sz="1450" dirty="0">
                          <a:solidFill>
                            <a:srgbClr val="231F20"/>
                          </a:solidFill>
                          <a:latin typeface="Arial"/>
                          <a:cs typeface="Arial"/>
                        </a:rPr>
                        <a:t>instead </a:t>
                      </a:r>
                      <a:r>
                        <a:rPr sz="1450" spc="-20" dirty="0">
                          <a:solidFill>
                            <a:srgbClr val="231F20"/>
                          </a:solidFill>
                          <a:latin typeface="Arial"/>
                          <a:cs typeface="Arial"/>
                        </a:rPr>
                        <a:t>have </a:t>
                      </a:r>
                      <a:r>
                        <a:rPr sz="1450" spc="20" dirty="0">
                          <a:solidFill>
                            <a:srgbClr val="231F20"/>
                          </a:solidFill>
                          <a:latin typeface="Arial"/>
                          <a:cs typeface="Arial"/>
                        </a:rPr>
                        <a:t>deep </a:t>
                      </a:r>
                      <a:r>
                        <a:rPr sz="1450" spc="-10" dirty="0">
                          <a:solidFill>
                            <a:srgbClr val="231F20"/>
                          </a:solidFill>
                          <a:latin typeface="Arial"/>
                          <a:cs typeface="Arial"/>
                        </a:rPr>
                        <a:t>empha- </a:t>
                      </a:r>
                      <a:r>
                        <a:rPr sz="1450" spc="-390" dirty="0">
                          <a:solidFill>
                            <a:srgbClr val="231F20"/>
                          </a:solidFill>
                          <a:latin typeface="Arial"/>
                          <a:cs typeface="Arial"/>
                        </a:rPr>
                        <a:t> </a:t>
                      </a:r>
                      <a:r>
                        <a:rPr sz="1450" spc="-30" dirty="0">
                          <a:solidFill>
                            <a:srgbClr val="231F20"/>
                          </a:solidFill>
                          <a:latin typeface="Arial"/>
                          <a:cs typeface="Arial"/>
                        </a:rPr>
                        <a:t>sis</a:t>
                      </a:r>
                      <a:r>
                        <a:rPr sz="1450" spc="-5" dirty="0">
                          <a:solidFill>
                            <a:srgbClr val="231F20"/>
                          </a:solidFill>
                          <a:latin typeface="Arial"/>
                          <a:cs typeface="Arial"/>
                        </a:rPr>
                        <a:t> </a:t>
                      </a:r>
                      <a:r>
                        <a:rPr sz="1450" spc="10" dirty="0">
                          <a:solidFill>
                            <a:srgbClr val="231F20"/>
                          </a:solidFill>
                          <a:latin typeface="Arial"/>
                          <a:cs typeface="Arial"/>
                        </a:rPr>
                        <a:t>on</a:t>
                      </a:r>
                      <a:r>
                        <a:rPr sz="1450" dirty="0">
                          <a:solidFill>
                            <a:srgbClr val="231F20"/>
                          </a:solidFill>
                          <a:latin typeface="Arial"/>
                          <a:cs typeface="Arial"/>
                        </a:rPr>
                        <a:t> </a:t>
                      </a:r>
                      <a:r>
                        <a:rPr sz="1450" spc="-20" dirty="0">
                          <a:solidFill>
                            <a:srgbClr val="231F20"/>
                          </a:solidFill>
                          <a:latin typeface="Arial"/>
                          <a:cs typeface="Arial"/>
                        </a:rPr>
                        <a:t>human</a:t>
                      </a:r>
                      <a:r>
                        <a:rPr sz="1450" dirty="0">
                          <a:solidFill>
                            <a:srgbClr val="231F20"/>
                          </a:solidFill>
                          <a:latin typeface="Arial"/>
                          <a:cs typeface="Arial"/>
                        </a:rPr>
                        <a:t> rights.</a:t>
                      </a:r>
                      <a:endParaRPr sz="1450">
                        <a:latin typeface="Arial"/>
                        <a:cs typeface="Arial"/>
                      </a:endParaRPr>
                    </a:p>
                  </a:txBody>
                  <a:tcPr marL="0" marR="0" marT="7747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4"/>
                  </a:ext>
                </a:extLst>
              </a:tr>
              <a:tr h="624935">
                <a:tc>
                  <a:txBody>
                    <a:bodyPr/>
                    <a:lstStyle/>
                    <a:p>
                      <a:pPr>
                        <a:lnSpc>
                          <a:spcPct val="100000"/>
                        </a:lnSpc>
                        <a:spcBef>
                          <a:spcPts val="25"/>
                        </a:spcBef>
                      </a:pPr>
                      <a:endParaRPr sz="1350" dirty="0">
                        <a:latin typeface="Times New Roman"/>
                        <a:cs typeface="Times New Roman"/>
                      </a:endParaRPr>
                    </a:p>
                    <a:p>
                      <a:pPr marL="125095">
                        <a:lnSpc>
                          <a:spcPct val="100000"/>
                        </a:lnSpc>
                        <a:spcBef>
                          <a:spcPts val="5"/>
                        </a:spcBef>
                      </a:pPr>
                      <a:r>
                        <a:rPr sz="1450" spc="10" dirty="0">
                          <a:solidFill>
                            <a:srgbClr val="231F20"/>
                          </a:solidFill>
                          <a:latin typeface="Arial"/>
                          <a:cs typeface="Arial"/>
                        </a:rPr>
                        <a:t>Collective</a:t>
                      </a:r>
                      <a:r>
                        <a:rPr sz="1450" spc="-20" dirty="0">
                          <a:solidFill>
                            <a:srgbClr val="231F20"/>
                          </a:solidFill>
                          <a:latin typeface="Arial"/>
                          <a:cs typeface="Arial"/>
                        </a:rPr>
                        <a:t> </a:t>
                      </a:r>
                      <a:r>
                        <a:rPr sz="1450" spc="15" dirty="0">
                          <a:solidFill>
                            <a:srgbClr val="231F20"/>
                          </a:solidFill>
                          <a:latin typeface="Arial"/>
                          <a:cs typeface="Arial"/>
                        </a:rPr>
                        <a:t>Action</a:t>
                      </a:r>
                      <a:endParaRPr sz="1450" dirty="0">
                        <a:latin typeface="Arial"/>
                        <a:cs typeface="Arial"/>
                      </a:endParaRPr>
                    </a:p>
                  </a:txBody>
                  <a:tcPr marL="0" marR="0" marT="3175" marB="0">
                    <a:lnT w="12700">
                      <a:solidFill>
                        <a:srgbClr val="58595B"/>
                      </a:solidFill>
                      <a:prstDash val="solid"/>
                    </a:lnT>
                    <a:lnB w="12700">
                      <a:solidFill>
                        <a:srgbClr val="58595B"/>
                      </a:solidFill>
                      <a:prstDash val="solid"/>
                    </a:lnB>
                    <a:solidFill>
                      <a:srgbClr val="FAFCF7"/>
                    </a:solidFill>
                  </a:tcPr>
                </a:tc>
                <a:tc>
                  <a:txBody>
                    <a:bodyPr/>
                    <a:lstStyle/>
                    <a:p>
                      <a:pPr marL="125095" marR="251460">
                        <a:lnSpc>
                          <a:spcPct val="103899"/>
                        </a:lnSpc>
                        <a:spcBef>
                          <a:spcPts val="610"/>
                        </a:spcBef>
                      </a:pPr>
                      <a:r>
                        <a:rPr sz="1450" spc="-10" dirty="0">
                          <a:solidFill>
                            <a:srgbClr val="231F20"/>
                          </a:solidFill>
                          <a:latin typeface="Arial"/>
                          <a:cs typeface="Arial"/>
                        </a:rPr>
                        <a:t>Disapproval </a:t>
                      </a:r>
                      <a:r>
                        <a:rPr sz="1450" spc="10" dirty="0">
                          <a:solidFill>
                            <a:srgbClr val="231F20"/>
                          </a:solidFill>
                          <a:latin typeface="Arial"/>
                          <a:cs typeface="Arial"/>
                        </a:rPr>
                        <a:t>of </a:t>
                      </a:r>
                      <a:r>
                        <a:rPr sz="1450" spc="15" dirty="0">
                          <a:solidFill>
                            <a:srgbClr val="231F20"/>
                          </a:solidFill>
                          <a:latin typeface="Arial"/>
                          <a:cs typeface="Arial"/>
                        </a:rPr>
                        <a:t>the </a:t>
                      </a:r>
                      <a:r>
                        <a:rPr sz="1450" spc="5" dirty="0">
                          <a:solidFill>
                            <a:srgbClr val="231F20"/>
                          </a:solidFill>
                          <a:latin typeface="Arial"/>
                          <a:cs typeface="Arial"/>
                        </a:rPr>
                        <a:t>regime </a:t>
                      </a:r>
                      <a:r>
                        <a:rPr sz="1450" spc="-20" dirty="0">
                          <a:solidFill>
                            <a:srgbClr val="231F20"/>
                          </a:solidFill>
                          <a:latin typeface="Arial"/>
                          <a:cs typeface="Arial"/>
                        </a:rPr>
                        <a:t>is </a:t>
                      </a:r>
                      <a:r>
                        <a:rPr sz="1450" spc="15" dirty="0">
                          <a:solidFill>
                            <a:srgbClr val="231F20"/>
                          </a:solidFill>
                          <a:latin typeface="Arial"/>
                          <a:cs typeface="Arial"/>
                        </a:rPr>
                        <a:t>impeded </a:t>
                      </a:r>
                      <a:r>
                        <a:rPr sz="1450" spc="-390" dirty="0">
                          <a:solidFill>
                            <a:srgbClr val="231F20"/>
                          </a:solidFill>
                          <a:latin typeface="Arial"/>
                          <a:cs typeface="Arial"/>
                        </a:rPr>
                        <a:t> </a:t>
                      </a:r>
                      <a:r>
                        <a:rPr sz="1450" dirty="0">
                          <a:solidFill>
                            <a:srgbClr val="231F20"/>
                          </a:solidFill>
                          <a:latin typeface="Arial"/>
                          <a:cs typeface="Arial"/>
                        </a:rPr>
                        <a:t>by</a:t>
                      </a:r>
                      <a:r>
                        <a:rPr sz="1450" spc="-5" dirty="0">
                          <a:solidFill>
                            <a:srgbClr val="231F20"/>
                          </a:solidFill>
                          <a:latin typeface="Arial"/>
                          <a:cs typeface="Arial"/>
                        </a:rPr>
                        <a:t> </a:t>
                      </a:r>
                      <a:r>
                        <a:rPr sz="1450" spc="-10" dirty="0">
                          <a:solidFill>
                            <a:srgbClr val="231F20"/>
                          </a:solidFill>
                          <a:latin typeface="Arial"/>
                          <a:cs typeface="Arial"/>
                        </a:rPr>
                        <a:t>repression.</a:t>
                      </a:r>
                      <a:endParaRPr sz="1450">
                        <a:latin typeface="Arial"/>
                        <a:cs typeface="Arial"/>
                      </a:endParaRPr>
                    </a:p>
                  </a:txBody>
                  <a:tcPr marL="0" marR="0" marT="77470" marB="0">
                    <a:lnT w="12700">
                      <a:solidFill>
                        <a:srgbClr val="58595B"/>
                      </a:solidFill>
                      <a:prstDash val="solid"/>
                    </a:lnT>
                    <a:lnB w="12700">
                      <a:solidFill>
                        <a:srgbClr val="58595B"/>
                      </a:solidFill>
                      <a:prstDash val="solid"/>
                    </a:lnB>
                  </a:tcPr>
                </a:tc>
                <a:tc>
                  <a:txBody>
                    <a:bodyPr/>
                    <a:lstStyle/>
                    <a:p>
                      <a:pPr marL="139065" marR="302260">
                        <a:lnSpc>
                          <a:spcPct val="103899"/>
                        </a:lnSpc>
                        <a:spcBef>
                          <a:spcPts val="610"/>
                        </a:spcBef>
                      </a:pPr>
                      <a:r>
                        <a:rPr sz="1450" spc="-15" dirty="0">
                          <a:solidFill>
                            <a:srgbClr val="231F20"/>
                          </a:solidFill>
                          <a:latin typeface="Arial"/>
                          <a:cs typeface="Arial"/>
                        </a:rPr>
                        <a:t>Zimbabwe’s </a:t>
                      </a:r>
                      <a:r>
                        <a:rPr sz="1450" spc="20" dirty="0">
                          <a:solidFill>
                            <a:srgbClr val="231F20"/>
                          </a:solidFill>
                          <a:latin typeface="Arial"/>
                          <a:cs typeface="Arial"/>
                        </a:rPr>
                        <a:t>people </a:t>
                      </a:r>
                      <a:r>
                        <a:rPr sz="1450" spc="-20" dirty="0">
                          <a:solidFill>
                            <a:srgbClr val="231F20"/>
                          </a:solidFill>
                          <a:latin typeface="Arial"/>
                          <a:cs typeface="Arial"/>
                        </a:rPr>
                        <a:t>have </a:t>
                      </a:r>
                      <a:r>
                        <a:rPr sz="1450" spc="15" dirty="0">
                          <a:solidFill>
                            <a:srgbClr val="231F20"/>
                          </a:solidFill>
                          <a:latin typeface="Arial"/>
                          <a:cs typeface="Arial"/>
                        </a:rPr>
                        <a:t>been </a:t>
                      </a:r>
                      <a:r>
                        <a:rPr sz="1450" spc="5" dirty="0">
                          <a:solidFill>
                            <a:srgbClr val="231F20"/>
                          </a:solidFill>
                          <a:latin typeface="Arial"/>
                          <a:cs typeface="Arial"/>
                        </a:rPr>
                        <a:t>relatively </a:t>
                      </a:r>
                      <a:r>
                        <a:rPr sz="1450" spc="15" dirty="0">
                          <a:solidFill>
                            <a:srgbClr val="231F20"/>
                          </a:solidFill>
                          <a:latin typeface="Arial"/>
                          <a:cs typeface="Arial"/>
                        </a:rPr>
                        <a:t>open </a:t>
                      </a:r>
                      <a:r>
                        <a:rPr sz="1450" spc="-390" dirty="0">
                          <a:solidFill>
                            <a:srgbClr val="231F20"/>
                          </a:solidFill>
                          <a:latin typeface="Arial"/>
                          <a:cs typeface="Arial"/>
                        </a:rPr>
                        <a:t> </a:t>
                      </a:r>
                      <a:r>
                        <a:rPr sz="1450" spc="15" dirty="0">
                          <a:solidFill>
                            <a:srgbClr val="231F20"/>
                          </a:solidFill>
                          <a:latin typeface="Arial"/>
                          <a:cs typeface="Arial"/>
                        </a:rPr>
                        <a:t>to</a:t>
                      </a:r>
                      <a:r>
                        <a:rPr sz="1450" dirty="0">
                          <a:solidFill>
                            <a:srgbClr val="231F20"/>
                          </a:solidFill>
                          <a:latin typeface="Arial"/>
                          <a:cs typeface="Arial"/>
                        </a:rPr>
                        <a:t> </a:t>
                      </a:r>
                      <a:r>
                        <a:rPr sz="1450" spc="-5" dirty="0">
                          <a:solidFill>
                            <a:srgbClr val="231F20"/>
                          </a:solidFill>
                          <a:latin typeface="Arial"/>
                          <a:cs typeface="Arial"/>
                        </a:rPr>
                        <a:t>expressing</a:t>
                      </a:r>
                      <a:r>
                        <a:rPr sz="1450" spc="5" dirty="0">
                          <a:solidFill>
                            <a:srgbClr val="231F20"/>
                          </a:solidFill>
                          <a:latin typeface="Arial"/>
                          <a:cs typeface="Arial"/>
                        </a:rPr>
                        <a:t> </a:t>
                      </a:r>
                      <a:r>
                        <a:rPr sz="1450" dirty="0">
                          <a:solidFill>
                            <a:srgbClr val="231F20"/>
                          </a:solidFill>
                          <a:latin typeface="Arial"/>
                          <a:cs typeface="Arial"/>
                        </a:rPr>
                        <a:t>dissatisfaction</a:t>
                      </a:r>
                      <a:r>
                        <a:rPr sz="1450" spc="5" dirty="0">
                          <a:solidFill>
                            <a:srgbClr val="231F20"/>
                          </a:solidFill>
                          <a:latin typeface="Arial"/>
                          <a:cs typeface="Arial"/>
                        </a:rPr>
                        <a:t> </a:t>
                      </a:r>
                      <a:r>
                        <a:rPr sz="1450" spc="20" dirty="0">
                          <a:solidFill>
                            <a:srgbClr val="231F20"/>
                          </a:solidFill>
                          <a:latin typeface="Arial"/>
                          <a:cs typeface="Arial"/>
                        </a:rPr>
                        <a:t>with</a:t>
                      </a:r>
                      <a:r>
                        <a:rPr sz="1450" spc="5" dirty="0">
                          <a:solidFill>
                            <a:srgbClr val="231F20"/>
                          </a:solidFill>
                          <a:latin typeface="Arial"/>
                          <a:cs typeface="Arial"/>
                        </a:rPr>
                        <a:t> </a:t>
                      </a:r>
                      <a:r>
                        <a:rPr sz="1450" spc="15" dirty="0">
                          <a:solidFill>
                            <a:srgbClr val="231F20"/>
                          </a:solidFill>
                          <a:latin typeface="Arial"/>
                          <a:cs typeface="Arial"/>
                        </a:rPr>
                        <a:t>the</a:t>
                      </a:r>
                      <a:r>
                        <a:rPr sz="1450" spc="5" dirty="0">
                          <a:solidFill>
                            <a:srgbClr val="231F20"/>
                          </a:solidFill>
                          <a:latin typeface="Arial"/>
                          <a:cs typeface="Arial"/>
                        </a:rPr>
                        <a:t> </a:t>
                      </a:r>
                      <a:r>
                        <a:rPr sz="1450" spc="-10" dirty="0">
                          <a:solidFill>
                            <a:srgbClr val="231F20"/>
                          </a:solidFill>
                          <a:latin typeface="Arial"/>
                          <a:cs typeface="Arial"/>
                        </a:rPr>
                        <a:t>regime.</a:t>
                      </a:r>
                      <a:endParaRPr sz="1450" dirty="0">
                        <a:latin typeface="Arial"/>
                        <a:cs typeface="Arial"/>
                      </a:endParaRPr>
                    </a:p>
                  </a:txBody>
                  <a:tcPr marL="0" marR="0" marT="77470" marB="0">
                    <a:lnT w="12700">
                      <a:solidFill>
                        <a:srgbClr val="58595B"/>
                      </a:solidFill>
                      <a:prstDash val="solid"/>
                    </a:lnT>
                    <a:lnB w="12700">
                      <a:solidFill>
                        <a:srgbClr val="58595B"/>
                      </a:solidFill>
                      <a:prstDash val="soli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46184082"/>
      </p:ext>
    </p:extLst>
  </p:cSld>
  <p:clrMapOvr>
    <a:masterClrMapping/>
  </p:clrMapOvr>
</p:sld>
</file>

<file path=ppt/theme/theme1.xml><?xml version="1.0" encoding="utf-8"?>
<a:theme xmlns:a="http://schemas.openxmlformats.org/drawingml/2006/main" name="Text Content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2.xml><?xml version="1.0" encoding="utf-8"?>
<a:theme xmlns:a="http://schemas.openxmlformats.org/drawingml/2006/main" name="Figure-Only Templa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xford Template 2020-05-05" id="{B78F6A64-C076-4E15-90E5-9A59F0E29698}" vid="{18DFF3BF-7F46-4B14-BD35-A03A2976456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4735E286A8A478CDABE780C9EC78F" ma:contentTypeVersion="13" ma:contentTypeDescription="Create a new document." ma:contentTypeScope="" ma:versionID="9b8825675e62d57985c81b74d5b14a7f">
  <xsd:schema xmlns:xsd="http://www.w3.org/2001/XMLSchema" xmlns:xs="http://www.w3.org/2001/XMLSchema" xmlns:p="http://schemas.microsoft.com/office/2006/metadata/properties" xmlns:ns3="fd39d560-5c7d-4158-98a0-f420f8fdebce" xmlns:ns4="a6c716b4-9090-4de7-aadc-2aa5f812ad24" targetNamespace="http://schemas.microsoft.com/office/2006/metadata/properties" ma:root="true" ma:fieldsID="bdbc9fd47a72f6438c4442bb9222e145" ns3:_="" ns4:_="">
    <xsd:import namespace="fd39d560-5c7d-4158-98a0-f420f8fdebce"/>
    <xsd:import namespace="a6c716b4-9090-4de7-aadc-2aa5f812ad2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39d560-5c7d-4158-98a0-f420f8fdeb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c716b4-9090-4de7-aadc-2aa5f812ad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307B2A-FA70-43CE-A010-B3D8154DEA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39d560-5c7d-4158-98a0-f420f8fdebce"/>
    <ds:schemaRef ds:uri="a6c716b4-9090-4de7-aadc-2aa5f812ad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856919D-3723-464B-9967-427A087CBD61}">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fd39d560-5c7d-4158-98a0-f420f8fdebce"/>
    <ds:schemaRef ds:uri="http://purl.org/dc/terms/"/>
    <ds:schemaRef ds:uri="http://schemas.openxmlformats.org/package/2006/metadata/core-properties"/>
    <ds:schemaRef ds:uri="a6c716b4-9090-4de7-aadc-2aa5f812ad24"/>
    <ds:schemaRef ds:uri="http://www.w3.org/XML/1998/namespace"/>
    <ds:schemaRef ds:uri="http://purl.org/dc/dcmitype/"/>
  </ds:schemaRefs>
</ds:datastoreItem>
</file>

<file path=customXml/itemProps3.xml><?xml version="1.0" encoding="utf-8"?>
<ds:datastoreItem xmlns:ds="http://schemas.openxmlformats.org/officeDocument/2006/customXml" ds:itemID="{6B57C1AB-C2BF-4446-AECB-681D5785527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Oxford Template 2020-05-05</Template>
  <TotalTime>822</TotalTime>
  <Words>479</Words>
  <Application>Microsoft Office PowerPoint</Application>
  <PresentationFormat>Widescreen</PresentationFormat>
  <Paragraphs>63</Paragraphs>
  <Slides>6</Slides>
  <Notes>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vt:i4>
      </vt:variant>
    </vt:vector>
  </HeadingPairs>
  <TitlesOfParts>
    <vt:vector size="16" baseType="lpstr">
      <vt:lpstr>Arial</vt:lpstr>
      <vt:lpstr>Calibri</vt:lpstr>
      <vt:lpstr>Gill Sans MT</vt:lpstr>
      <vt:lpstr>ProximaNova-Black</vt:lpstr>
      <vt:lpstr>ProximaNova-Regular</vt:lpstr>
      <vt:lpstr>ProximaNova-RegularIt</vt:lpstr>
      <vt:lpstr>ScalaPro-Bold</vt:lpstr>
      <vt:lpstr>Times New Roman</vt:lpstr>
      <vt:lpstr>Text Content Templates</vt:lpstr>
      <vt:lpstr>Figure-Only Templates</vt:lpstr>
      <vt:lpstr>Comparative Politics </vt:lpstr>
      <vt:lpstr>3</vt:lpstr>
      <vt:lpstr>2</vt:lpstr>
      <vt:lpstr>4</vt:lpstr>
      <vt:lpstr>TABLE 7.1 Authoritarianism in Zimbabwe: Theories, Explanations, and Examples of Supporting Evidence</vt:lpstr>
      <vt:lpstr>TABLE 7.2 Authoritarianism in Zimbabwe: Theories, Explanations, and Examples of Contrary Evidence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Interplay</dc:title>
  <dc:creator>Oxford University Press</dc:creator>
  <cp:lastModifiedBy>Maleappane Sahayaraj</cp:lastModifiedBy>
  <cp:revision>228</cp:revision>
  <dcterms:created xsi:type="dcterms:W3CDTF">2021-01-21T20:31:29Z</dcterms:created>
  <dcterms:modified xsi:type="dcterms:W3CDTF">2022-09-13T12:22:28Z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f61502-7731-4690-a118-333634878cc9_Enabled">
    <vt:lpwstr>true</vt:lpwstr>
  </property>
  <property fmtid="{D5CDD505-2E9C-101B-9397-08002B2CF9AE}" pid="3" name="MSIP_Label_89f61502-7731-4690-a118-333634878cc9_SetDate">
    <vt:lpwstr>2020-04-27T21:10:48Z</vt:lpwstr>
  </property>
  <property fmtid="{D5CDD505-2E9C-101B-9397-08002B2CF9AE}" pid="4" name="MSIP_Label_89f61502-7731-4690-a118-333634878cc9_Method">
    <vt:lpwstr>Standard</vt:lpwstr>
  </property>
  <property fmtid="{D5CDD505-2E9C-101B-9397-08002B2CF9AE}" pid="5" name="MSIP_Label_89f61502-7731-4690-a118-333634878cc9_Name">
    <vt:lpwstr>Internal</vt:lpwstr>
  </property>
  <property fmtid="{D5CDD505-2E9C-101B-9397-08002B2CF9AE}" pid="6" name="MSIP_Label_89f61502-7731-4690-a118-333634878cc9_SiteId">
    <vt:lpwstr>91761b62-4c45-43f5-9f0e-be8ad9b551ff</vt:lpwstr>
  </property>
  <property fmtid="{D5CDD505-2E9C-101B-9397-08002B2CF9AE}" pid="7" name="MSIP_Label_89f61502-7731-4690-a118-333634878cc9_ActionId">
    <vt:lpwstr>69912cf1-8f32-4f1f-9ade-00009ae8a75a</vt:lpwstr>
  </property>
  <property fmtid="{D5CDD505-2E9C-101B-9397-08002B2CF9AE}" pid="8" name="MSIP_Label_89f61502-7731-4690-a118-333634878cc9_ContentBits">
    <vt:lpwstr>0</vt:lpwstr>
  </property>
  <property fmtid="{D5CDD505-2E9C-101B-9397-08002B2CF9AE}" pid="9" name="ContentTypeId">
    <vt:lpwstr>0x0101006034735E286A8A478CDABE780C9EC78F</vt:lpwstr>
  </property>
</Properties>
</file>