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 id="2147483675" r:id="rId5"/>
  </p:sldMasterIdLst>
  <p:notesMasterIdLst>
    <p:notesMasterId r:id="rId18"/>
  </p:notesMasterIdLst>
  <p:handoutMasterIdLst>
    <p:handoutMasterId r:id="rId19"/>
  </p:handoutMasterIdLst>
  <p:sldIdLst>
    <p:sldId id="261" r:id="rId6"/>
    <p:sldId id="300" r:id="rId7"/>
    <p:sldId id="278" r:id="rId8"/>
    <p:sldId id="301" r:id="rId9"/>
    <p:sldId id="302" r:id="rId10"/>
    <p:sldId id="303" r:id="rId11"/>
    <p:sldId id="304" r:id="rId12"/>
    <p:sldId id="306" r:id="rId13"/>
    <p:sldId id="305" r:id="rId14"/>
    <p:sldId id="307" r:id="rId15"/>
    <p:sldId id="308" r:id="rId16"/>
    <p:sldId id="30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75138" autoAdjust="0"/>
  </p:normalViewPr>
  <p:slideViewPr>
    <p:cSldViewPr snapToGrid="0" snapToObjects="1">
      <p:cViewPr varScale="1">
        <p:scale>
          <a:sx n="48" d="100"/>
          <a:sy n="48" d="100"/>
        </p:scale>
        <p:origin x="72" y="108"/>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9/13/2022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9/13/2022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6C0744-2FEF-4441-821D-70180A370937}" type="slidenum">
              <a:rPr lang="en-US" smtClean="0"/>
              <a:t>1</a:t>
            </a:fld>
            <a:endParaRPr lang="en-US"/>
          </a:p>
        </p:txBody>
      </p:sp>
    </p:spTree>
    <p:extLst>
      <p:ext uri="{BB962C8B-B14F-4D97-AF65-F5344CB8AC3E}">
        <p14:creationId xmlns:p14="http://schemas.microsoft.com/office/powerpoint/2010/main" val="486279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solidFill>
                  <a:srgbClr val="0033FF"/>
                </a:solidFill>
                <a:latin typeface="ProximaNova-Black"/>
              </a:rPr>
              <a:t>TABLE 10.3 </a:t>
            </a:r>
            <a:r>
              <a:rPr lang="en-IN" sz="1800" b="1" i="0" u="none" strike="noStrike" baseline="0" dirty="0">
                <a:solidFill>
                  <a:srgbClr val="000000"/>
                </a:solidFill>
                <a:latin typeface="ScalaPro-Bold"/>
              </a:rPr>
              <a:t>Comparing Cases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10</a:t>
            </a:fld>
            <a:endParaRPr lang="en-US"/>
          </a:p>
        </p:txBody>
      </p:sp>
    </p:spTree>
    <p:extLst>
      <p:ext uri="{BB962C8B-B14F-4D97-AF65-F5344CB8AC3E}">
        <p14:creationId xmlns:p14="http://schemas.microsoft.com/office/powerpoint/2010/main" val="717546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solidFill>
                  <a:srgbClr val="0033FF"/>
                </a:solidFill>
                <a:latin typeface="ProximaNova-Black"/>
              </a:rPr>
              <a:t>TABLE 10.3 </a:t>
            </a:r>
            <a:r>
              <a:rPr lang="en-IN" sz="1800" b="1" i="0" u="none" strike="noStrike" baseline="0" dirty="0">
                <a:solidFill>
                  <a:srgbClr val="000000"/>
                </a:solidFill>
                <a:latin typeface="ScalaPro-Bold"/>
              </a:rPr>
              <a:t>Comparing Cases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11</a:t>
            </a:fld>
            <a:endParaRPr lang="en-US"/>
          </a:p>
        </p:txBody>
      </p:sp>
    </p:spTree>
    <p:extLst>
      <p:ext uri="{BB962C8B-B14F-4D97-AF65-F5344CB8AC3E}">
        <p14:creationId xmlns:p14="http://schemas.microsoft.com/office/powerpoint/2010/main" val="14903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solidFill>
                  <a:srgbClr val="0033FF"/>
                </a:solidFill>
                <a:latin typeface="ProximaNova-Black"/>
              </a:rPr>
              <a:t>TABLE 10.3 </a:t>
            </a:r>
            <a:r>
              <a:rPr lang="en-IN" sz="1800" b="1" i="0" u="none" strike="noStrike" baseline="0" dirty="0">
                <a:solidFill>
                  <a:srgbClr val="000000"/>
                </a:solidFill>
                <a:latin typeface="ScalaPro-Bold"/>
              </a:rPr>
              <a:t>Comparing Cases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12</a:t>
            </a:fld>
            <a:endParaRPr lang="en-US"/>
          </a:p>
        </p:txBody>
      </p:sp>
    </p:spTree>
    <p:extLst>
      <p:ext uri="{BB962C8B-B14F-4D97-AF65-F5344CB8AC3E}">
        <p14:creationId xmlns:p14="http://schemas.microsoft.com/office/powerpoint/2010/main" val="381566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It"/>
              </a:rPr>
              <a:t>New Zealand Prime Minister Jacinda Ardern announces a COVID-19 vaccine mandate for </a:t>
            </a:r>
            <a:r>
              <a:rPr lang="en-IN" sz="1800" b="0" i="0" u="none" strike="noStrike" baseline="0" dirty="0">
                <a:latin typeface="ProximaNova-RegularIt"/>
              </a:rPr>
              <a:t>business entry.</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2</a:t>
            </a:fld>
            <a:endParaRPr lang="en-US"/>
          </a:p>
        </p:txBody>
      </p:sp>
    </p:spTree>
    <p:extLst>
      <p:ext uri="{BB962C8B-B14F-4D97-AF65-F5344CB8AC3E}">
        <p14:creationId xmlns:p14="http://schemas.microsoft.com/office/powerpoint/2010/main" val="1385483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solidFill>
                  <a:srgbClr val="0033FF"/>
                </a:solidFill>
                <a:latin typeface="ProximaNova-Black"/>
              </a:rPr>
              <a:t>TABLE 10.1 </a:t>
            </a:r>
            <a:r>
              <a:rPr lang="en-IN" sz="1800" b="1" i="0" u="none" strike="noStrike" baseline="0" dirty="0">
                <a:solidFill>
                  <a:srgbClr val="000000"/>
                </a:solidFill>
                <a:latin typeface="ScalaPro-Bold"/>
              </a:rPr>
              <a:t>Executive Structures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3</a:t>
            </a:fld>
            <a:endParaRPr lang="en-US"/>
          </a:p>
        </p:txBody>
      </p:sp>
    </p:spTree>
    <p:extLst>
      <p:ext uri="{BB962C8B-B14F-4D97-AF65-F5344CB8AC3E}">
        <p14:creationId xmlns:p14="http://schemas.microsoft.com/office/powerpoint/2010/main" val="3584646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
              </a:rPr>
              <a:t>Vladimir Putin and Dmitry Medvedev at Putin’s inauguration following the controversial elections of 2012. Even when Putin was prime minister and Medvedev was president, according to most observers, Putin remained </a:t>
            </a:r>
            <a:r>
              <a:rPr lang="en-IN" sz="1800" b="0" i="0" u="none" strike="noStrike" baseline="0" dirty="0">
                <a:latin typeface="ProximaNova-Regular"/>
              </a:rPr>
              <a:t>in charge.</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4</a:t>
            </a:fld>
            <a:endParaRPr lang="en-US"/>
          </a:p>
        </p:txBody>
      </p:sp>
    </p:spTree>
    <p:extLst>
      <p:ext uri="{BB962C8B-B14F-4D97-AF65-F5344CB8AC3E}">
        <p14:creationId xmlns:p14="http://schemas.microsoft.com/office/powerpoint/2010/main" val="828446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
              </a:rPr>
              <a:t>Chinese leaders at the opening session of the National People’s Congress in Beijing in March 2015. In the second row from the top stand five prominent leaders, with President Xi Jinping and Premier Li Keqiang second and third from the left, respectively.</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5</a:t>
            </a:fld>
            <a:endParaRPr lang="en-US"/>
          </a:p>
        </p:txBody>
      </p:sp>
    </p:spTree>
    <p:extLst>
      <p:ext uri="{BB962C8B-B14F-4D97-AF65-F5344CB8AC3E}">
        <p14:creationId xmlns:p14="http://schemas.microsoft.com/office/powerpoint/2010/main" val="2812164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latin typeface="ProximaNova-Regular"/>
              </a:rPr>
              <a:t>German 2021 Bundestag election results.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6</a:t>
            </a:fld>
            <a:endParaRPr lang="en-US"/>
          </a:p>
        </p:txBody>
      </p:sp>
    </p:spTree>
    <p:extLst>
      <p:ext uri="{BB962C8B-B14F-4D97-AF65-F5344CB8AC3E}">
        <p14:creationId xmlns:p14="http://schemas.microsoft.com/office/powerpoint/2010/main" val="3229202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
              </a:rPr>
              <a:t>German coalition options after the 2021 Bundestag election.</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7</a:t>
            </a:fld>
            <a:endParaRPr lang="en-US"/>
          </a:p>
        </p:txBody>
      </p:sp>
    </p:spTree>
    <p:extLst>
      <p:ext uri="{BB962C8B-B14F-4D97-AF65-F5344CB8AC3E}">
        <p14:creationId xmlns:p14="http://schemas.microsoft.com/office/powerpoint/2010/main" val="3609167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solidFill>
                  <a:srgbClr val="0033FF"/>
                </a:solidFill>
                <a:latin typeface="ProximaNova-Black"/>
              </a:rPr>
              <a:t>TABLE 10.2 </a:t>
            </a:r>
            <a:r>
              <a:rPr lang="en-IN" sz="1800" b="1" i="0" u="none" strike="noStrike" baseline="0" dirty="0">
                <a:solidFill>
                  <a:srgbClr val="000000"/>
                </a:solidFill>
                <a:latin typeface="ScalaPro-Bold"/>
              </a:rPr>
              <a:t>Presidential Powers</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8</a:t>
            </a:fld>
            <a:endParaRPr lang="en-US"/>
          </a:p>
        </p:txBody>
      </p:sp>
    </p:spTree>
    <p:extLst>
      <p:ext uri="{BB962C8B-B14F-4D97-AF65-F5344CB8AC3E}">
        <p14:creationId xmlns:p14="http://schemas.microsoft.com/office/powerpoint/2010/main" val="451960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
              </a:rPr>
              <a:t>Juan and Eva Peron of Argentina in 1951. They are among the most important populist figures in the history of Latin America.</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9</a:t>
            </a:fld>
            <a:endParaRPr lang="en-US"/>
          </a:p>
        </p:txBody>
      </p:sp>
    </p:spTree>
    <p:extLst>
      <p:ext uri="{BB962C8B-B14F-4D97-AF65-F5344CB8AC3E}">
        <p14:creationId xmlns:p14="http://schemas.microsoft.com/office/powerpoint/2010/main" val="13963789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50575" y="586409"/>
            <a:ext cx="11317356" cy="566530"/>
          </a:xfrm>
          <a:prstGeom prst="rect">
            <a:avLst/>
          </a:prstGeom>
        </p:spPr>
        <p:txBody>
          <a:bodyPr vert="horz" lIns="91440" tIns="45720" rIns="91440" bIns="45720" rtlCol="0" anchor="t">
            <a:normAutofit/>
          </a:bodyPr>
          <a:lstStyle>
            <a:lvl1pPr algn="ctr">
              <a:defRPr sz="3600" b="1" i="1"/>
            </a:lvl1pPr>
          </a:lstStyle>
          <a:p>
            <a:r>
              <a:rPr lang="en-US" dirty="0"/>
              <a:t>Title</a:t>
            </a:r>
          </a:p>
        </p:txBody>
      </p:sp>
      <p:sp>
        <p:nvSpPr>
          <p:cNvPr id="11" name="Text Placeholder 10"/>
          <p:cNvSpPr>
            <a:spLocks noGrp="1"/>
          </p:cNvSpPr>
          <p:nvPr>
            <p:ph type="body" sz="quarter" idx="11"/>
          </p:nvPr>
        </p:nvSpPr>
        <p:spPr>
          <a:xfrm>
            <a:off x="450851" y="1152525"/>
            <a:ext cx="11317816" cy="477838"/>
          </a:xfrm>
          <a:prstGeom prst="rect">
            <a:avLst/>
          </a:prstGeom>
        </p:spPr>
        <p:txBody>
          <a:bodyPr/>
          <a:lstStyle>
            <a:lvl1pPr marL="0" indent="0" algn="ctr">
              <a:buNone/>
              <a:defRPr sz="2400">
                <a:solidFill>
                  <a:srgbClr val="1F497D"/>
                </a:solidFill>
              </a:defRPr>
            </a:lvl1pPr>
          </a:lstStyle>
          <a:p>
            <a:pPr lvl="0"/>
            <a:r>
              <a:rPr lang="en-US"/>
              <a:t>Edit Master text styles</a:t>
            </a:r>
          </a:p>
        </p:txBody>
      </p:sp>
      <p:sp>
        <p:nvSpPr>
          <p:cNvPr id="6" name="Picture Placeholder 5"/>
          <p:cNvSpPr>
            <a:spLocks noGrp="1"/>
          </p:cNvSpPr>
          <p:nvPr>
            <p:ph type="pic" sz="quarter" idx="10"/>
          </p:nvPr>
        </p:nvSpPr>
        <p:spPr>
          <a:xfrm>
            <a:off x="3710609" y="1808921"/>
            <a:ext cx="4770784" cy="4283766"/>
          </a:xfrm>
          <a:prstGeom prst="rect">
            <a:avLst/>
          </a:prstGeom>
        </p:spPr>
        <p:txBody>
          <a:bodyPr/>
          <a:lstStyle/>
          <a:p>
            <a:r>
              <a:rPr lang="en-US"/>
              <a:t>Click icon to add picture</a:t>
            </a:r>
            <a:endParaRPr lang="en-US" dirty="0"/>
          </a:p>
        </p:txBody>
      </p:sp>
      <p:pic>
        <p:nvPicPr>
          <p:cNvPr id="5" name="Picture 4" descr="Oxford University Press logo">
            <a:extLst>
              <a:ext uri="{FF2B5EF4-FFF2-40B4-BE49-F238E27FC236}">
                <a16:creationId xmlns:a16="http://schemas.microsoft.com/office/drawing/2014/main" id="{8590439F-3AAE-4FE6-B28E-69B3789AD63F}"/>
              </a:ext>
            </a:extLst>
          </p:cNvPr>
          <p:cNvPicPr>
            <a:picLocks noChangeAspect="1"/>
          </p:cNvPicPr>
          <p:nvPr userDrawn="1"/>
        </p:nvPicPr>
        <p:blipFill>
          <a:blip r:embed="rId2"/>
          <a:stretch>
            <a:fillRect/>
          </a:stretch>
        </p:blipFill>
        <p:spPr>
          <a:xfrm>
            <a:off x="0" y="5976152"/>
            <a:ext cx="2505812" cy="881848"/>
          </a:xfrm>
          <a:prstGeom prst="rect">
            <a:avLst/>
          </a:prstGeom>
        </p:spPr>
      </p:pic>
    </p:spTree>
    <p:extLst>
      <p:ext uri="{BB962C8B-B14F-4D97-AF65-F5344CB8AC3E}">
        <p14:creationId xmlns:p14="http://schemas.microsoft.com/office/powerpoint/2010/main" val="1804650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887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Tree>
    <p:extLst>
      <p:ext uri="{BB962C8B-B14F-4D97-AF65-F5344CB8AC3E}">
        <p14:creationId xmlns:p14="http://schemas.microsoft.com/office/powerpoint/2010/main" val="43866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40871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g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1A7EB-3577-43FD-9B2D-BCEA4F83C945}"/>
              </a:ext>
            </a:extLst>
          </p:cNvPr>
          <p:cNvSpPr>
            <a:spLocks noGrp="1"/>
          </p:cNvSpPr>
          <p:nvPr>
            <p:ph type="title"/>
          </p:nvPr>
        </p:nvSpPr>
        <p:spPr/>
        <p:txBody>
          <a:bodyPr/>
          <a:lstStyle/>
          <a:p>
            <a:r>
              <a:rPr lang="en-US" dirty="0"/>
              <a:t>Click to edit Master title style</a:t>
            </a:r>
          </a:p>
        </p:txBody>
      </p:sp>
      <p:sp>
        <p:nvSpPr>
          <p:cNvPr id="4" name="Picture Placeholder 3">
            <a:extLst>
              <a:ext uri="{FF2B5EF4-FFF2-40B4-BE49-F238E27FC236}">
                <a16:creationId xmlns:a16="http://schemas.microsoft.com/office/drawing/2014/main" id="{F94AFEAB-6CC2-4F6A-8644-10935AED3A26}"/>
              </a:ext>
            </a:extLst>
          </p:cNvPr>
          <p:cNvSpPr>
            <a:spLocks noGrp="1"/>
          </p:cNvSpPr>
          <p:nvPr>
            <p:ph type="pic" sz="quarter" idx="10"/>
          </p:nvPr>
        </p:nvSpPr>
        <p:spPr>
          <a:xfrm>
            <a:off x="111096" y="512748"/>
            <a:ext cx="11947020" cy="6076059"/>
          </a:xfrm>
        </p:spPr>
        <p:txBody>
          <a:bodyPr/>
          <a:lstStyle/>
          <a:p>
            <a:endParaRPr lang="en-US"/>
          </a:p>
        </p:txBody>
      </p:sp>
    </p:spTree>
    <p:extLst>
      <p:ext uri="{BB962C8B-B14F-4D97-AF65-F5344CB8AC3E}">
        <p14:creationId xmlns:p14="http://schemas.microsoft.com/office/powerpoint/2010/main" val="354431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5310350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E61D60-431D-4A54-BAD5-CA1C8D6D754C}"/>
              </a:ext>
              <a:ext uri="{C183D7F6-B498-43B3-948B-1728B52AA6E4}">
                <adec:decorative xmlns:adec="http://schemas.microsoft.com/office/drawing/2017/decorative" val="1"/>
              </a:ext>
            </a:extLst>
          </p:cNvPr>
          <p:cNvPicPr>
            <a:picLocks noChangeAspect="1"/>
          </p:cNvPicPr>
          <p:nvPr userDrawn="1"/>
        </p:nvPicPr>
        <p:blipFill>
          <a:blip r:embed="rId6"/>
          <a:stretch>
            <a:fillRect/>
          </a:stretch>
        </p:blipFill>
        <p:spPr>
          <a:xfrm>
            <a:off x="822" y="2792"/>
            <a:ext cx="12191178" cy="6858137"/>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0"/>
            <a:r>
              <a:rPr lang="en-US" dirty="0"/>
              <a:t>Click to edit Master text styles</a:t>
            </a:r>
          </a:p>
        </p:txBody>
      </p:sp>
      <p:sp>
        <p:nvSpPr>
          <p:cNvPr id="9" name="TextBox 8"/>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839490661"/>
      </p:ext>
    </p:extLst>
  </p:cSld>
  <p:clrMap bg1="lt1" tx1="dk1" bg2="lt2" tx2="dk2" accent1="accent1" accent2="accent2" accent3="accent3" accent4="accent4" accent5="accent5" accent6="accent6" hlink="hlink" folHlink="folHlink"/>
  <p:sldLayoutIdLst>
    <p:sldLayoutId id="2147483673" r:id="rId1"/>
    <p:sldLayoutId id="2147483652" r:id="rId2"/>
    <p:sldLayoutId id="2147483654" r:id="rId3"/>
    <p:sldLayoutId id="2147483678" r:id="rId4"/>
  </p:sldLayoutIdLst>
  <p:txStyles>
    <p:titleStyle>
      <a:lvl1pPr algn="ctr" defTabSz="914400" rtl="0" eaLnBrk="1" latinLnBrk="0" hangingPunct="1">
        <a:spcBef>
          <a:spcPct val="0"/>
        </a:spcBef>
        <a:buNone/>
        <a:defRPr sz="36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sp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B9A352A1-3B59-4F46-8B27-7104614BE002}"/>
              </a:ext>
            </a:extLst>
          </p:cNvPr>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575" y="586408"/>
            <a:ext cx="11317356" cy="899491"/>
          </a:xfrm>
        </p:spPr>
        <p:txBody>
          <a:bodyPr>
            <a:normAutofit fontScale="90000"/>
          </a:bodyPr>
          <a:lstStyle/>
          <a:p>
            <a:r>
              <a:rPr lang="en-US" b="1" dirty="0"/>
              <a:t>Comparative Politics</a:t>
            </a:r>
            <a:br>
              <a:rPr lang="en-US" b="1" dirty="0"/>
            </a:br>
            <a:endParaRPr lang="en-US" sz="2900" b="1" i="0" dirty="0"/>
          </a:p>
        </p:txBody>
      </p:sp>
      <p:sp>
        <p:nvSpPr>
          <p:cNvPr id="4" name="Text Placeholder 3"/>
          <p:cNvSpPr>
            <a:spLocks noGrp="1"/>
          </p:cNvSpPr>
          <p:nvPr>
            <p:ph type="body" sz="quarter" idx="11"/>
          </p:nvPr>
        </p:nvSpPr>
        <p:spPr>
          <a:xfrm>
            <a:off x="450851" y="1247775"/>
            <a:ext cx="11317816" cy="477838"/>
          </a:xfrm>
        </p:spPr>
        <p:txBody>
          <a:bodyPr/>
          <a:lstStyle/>
          <a:p>
            <a:r>
              <a:rPr lang="en-US" dirty="0"/>
              <a:t>by </a:t>
            </a:r>
            <a:r>
              <a:rPr lang="pt-BR" dirty="0"/>
              <a:t>J. Tyler Dickovick, Jonathan Eastwood, Robin M. LeBlanc and Zoila Ponce de Leon</a:t>
            </a:r>
            <a:endParaRPr lang="en-US" dirty="0"/>
          </a:p>
        </p:txBody>
      </p:sp>
      <p:pic>
        <p:nvPicPr>
          <p:cNvPr id="8" name="Picture Placeholder 7" title="Cover">
            <a:extLst>
              <a:ext uri="{FF2B5EF4-FFF2-40B4-BE49-F238E27FC236}">
                <a16:creationId xmlns:a16="http://schemas.microsoft.com/office/drawing/2014/main" id="{3C56F26D-84E7-4578-9ED6-ACB6F71FF233}"/>
              </a:ext>
            </a:extLst>
          </p:cNvPr>
          <p:cNvPicPr>
            <a:picLocks noGrp="1" noChangeAspect="1"/>
          </p:cNvPicPr>
          <p:nvPr>
            <p:ph type="pic" sz="quarter" idx="10"/>
          </p:nvPr>
        </p:nvPicPr>
        <p:blipFill>
          <a:blip r:embed="rId3"/>
          <a:srcRect/>
          <a:stretch/>
        </p:blipFill>
        <p:spPr>
          <a:xfrm>
            <a:off x="4294304" y="1898293"/>
            <a:ext cx="3603391" cy="4444182"/>
          </a:xfrm>
          <a:prstGeom prst="rect">
            <a:avLst/>
          </a:prstGeom>
        </p:spPr>
      </p:pic>
    </p:spTree>
    <p:extLst>
      <p:ext uri="{BB962C8B-B14F-4D97-AF65-F5344CB8AC3E}">
        <p14:creationId xmlns:p14="http://schemas.microsoft.com/office/powerpoint/2010/main" val="2820496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10.3 Comparing Cases</a:t>
            </a:r>
          </a:p>
        </p:txBody>
      </p:sp>
      <p:graphicFrame>
        <p:nvGraphicFramePr>
          <p:cNvPr id="3" name="object 2" title="TABLE 10.3 Comparing Cases">
            <a:extLst>
              <a:ext uri="{FF2B5EF4-FFF2-40B4-BE49-F238E27FC236}">
                <a16:creationId xmlns:a16="http://schemas.microsoft.com/office/drawing/2014/main" id="{00DA19A3-43DD-40D5-AD28-500D4C78C7D9}"/>
              </a:ext>
            </a:extLst>
          </p:cNvPr>
          <p:cNvGraphicFramePr>
            <a:graphicFrameLocks noGrp="1"/>
          </p:cNvGraphicFramePr>
          <p:nvPr>
            <p:extLst>
              <p:ext uri="{D42A27DB-BD31-4B8C-83A1-F6EECF244321}">
                <p14:modId xmlns:p14="http://schemas.microsoft.com/office/powerpoint/2010/main" val="762891762"/>
              </p:ext>
            </p:extLst>
          </p:nvPr>
        </p:nvGraphicFramePr>
        <p:xfrm>
          <a:off x="2999625" y="927658"/>
          <a:ext cx="6002655" cy="5074382"/>
        </p:xfrm>
        <a:graphic>
          <a:graphicData uri="http://schemas.openxmlformats.org/drawingml/2006/table">
            <a:tbl>
              <a:tblPr firstRow="1" bandRow="1">
                <a:tableStyleId>{2D5ABB26-0587-4C30-8999-92F81FD0307C}</a:tableStyleId>
              </a:tblPr>
              <a:tblGrid>
                <a:gridCol w="962025">
                  <a:extLst>
                    <a:ext uri="{9D8B030D-6E8A-4147-A177-3AD203B41FA5}">
                      <a16:colId xmlns:a16="http://schemas.microsoft.com/office/drawing/2014/main" val="20000"/>
                    </a:ext>
                  </a:extLst>
                </a:gridCol>
                <a:gridCol w="5040630">
                  <a:extLst>
                    <a:ext uri="{9D8B030D-6E8A-4147-A177-3AD203B41FA5}">
                      <a16:colId xmlns:a16="http://schemas.microsoft.com/office/drawing/2014/main" val="20001"/>
                    </a:ext>
                  </a:extLst>
                </a:gridCol>
              </a:tblGrid>
              <a:tr h="339045">
                <a:tc>
                  <a:txBody>
                    <a:bodyPr/>
                    <a:lstStyle/>
                    <a:p>
                      <a:pPr marL="104775">
                        <a:lnSpc>
                          <a:spcPct val="100000"/>
                        </a:lnSpc>
                        <a:spcBef>
                          <a:spcPts val="590"/>
                        </a:spcBef>
                      </a:pPr>
                      <a:r>
                        <a:rPr sz="1250" b="1" spc="20" dirty="0">
                          <a:solidFill>
                            <a:srgbClr val="231F20"/>
                          </a:solidFill>
                          <a:latin typeface="Gill Sans MT"/>
                          <a:cs typeface="Gill Sans MT"/>
                        </a:rPr>
                        <a:t>Case</a:t>
                      </a:r>
                      <a:endParaRPr sz="1250">
                        <a:latin typeface="Gill Sans MT"/>
                        <a:cs typeface="Gill Sans MT"/>
                      </a:endParaRPr>
                    </a:p>
                  </a:txBody>
                  <a:tcPr marL="0" marR="0" marT="74930" marB="0">
                    <a:lnB w="12700">
                      <a:solidFill>
                        <a:srgbClr val="231F20"/>
                      </a:solidFill>
                      <a:prstDash val="solid"/>
                    </a:lnB>
                    <a:solidFill>
                      <a:srgbClr val="E6E7E8"/>
                    </a:solidFill>
                  </a:tcPr>
                </a:tc>
                <a:tc>
                  <a:txBody>
                    <a:bodyPr/>
                    <a:lstStyle/>
                    <a:p>
                      <a:pPr marL="104775">
                        <a:lnSpc>
                          <a:spcPct val="100000"/>
                        </a:lnSpc>
                        <a:spcBef>
                          <a:spcPts val="590"/>
                        </a:spcBef>
                      </a:pPr>
                      <a:r>
                        <a:rPr sz="1250" b="1" spc="-5" dirty="0">
                          <a:solidFill>
                            <a:srgbClr val="231F20"/>
                          </a:solidFill>
                          <a:latin typeface="Gill Sans MT"/>
                          <a:cs typeface="Gill Sans MT"/>
                        </a:rPr>
                        <a:t>Executive</a:t>
                      </a:r>
                      <a:r>
                        <a:rPr sz="1250" b="1" spc="-10" dirty="0">
                          <a:solidFill>
                            <a:srgbClr val="231F20"/>
                          </a:solidFill>
                          <a:latin typeface="Gill Sans MT"/>
                          <a:cs typeface="Gill Sans MT"/>
                        </a:rPr>
                        <a:t> </a:t>
                      </a:r>
                      <a:r>
                        <a:rPr sz="1250" b="1" spc="-20" dirty="0">
                          <a:solidFill>
                            <a:srgbClr val="231F20"/>
                          </a:solidFill>
                          <a:latin typeface="Gill Sans MT"/>
                          <a:cs typeface="Gill Sans MT"/>
                        </a:rPr>
                        <a:t>Structure</a:t>
                      </a:r>
                      <a:endParaRPr sz="1250">
                        <a:latin typeface="Gill Sans MT"/>
                        <a:cs typeface="Gill Sans MT"/>
                      </a:endParaRPr>
                    </a:p>
                  </a:txBody>
                  <a:tcPr marL="0" marR="0" marT="74930" marB="0">
                    <a:lnB w="12700">
                      <a:solidFill>
                        <a:srgbClr val="231F20"/>
                      </a:solidFill>
                      <a:prstDash val="solid"/>
                    </a:lnB>
                    <a:solidFill>
                      <a:srgbClr val="E6E7E8"/>
                    </a:solidFill>
                  </a:tcPr>
                </a:tc>
                <a:extLst>
                  <a:ext uri="{0D108BD9-81ED-4DB2-BD59-A6C34878D82A}">
                    <a16:rowId xmlns:a16="http://schemas.microsoft.com/office/drawing/2014/main" val="10000"/>
                  </a:ext>
                </a:extLst>
              </a:tr>
              <a:tr h="908591">
                <a:tc>
                  <a:txBody>
                    <a:bodyPr/>
                    <a:lstStyle/>
                    <a:p>
                      <a:pPr>
                        <a:lnSpc>
                          <a:spcPct val="100000"/>
                        </a:lnSpc>
                      </a:pPr>
                      <a:endParaRPr sz="1500">
                        <a:latin typeface="Times New Roman"/>
                        <a:cs typeface="Times New Roman"/>
                      </a:endParaRPr>
                    </a:p>
                    <a:p>
                      <a:pPr marL="104775">
                        <a:lnSpc>
                          <a:spcPct val="100000"/>
                        </a:lnSpc>
                        <a:spcBef>
                          <a:spcPts val="1110"/>
                        </a:spcBef>
                      </a:pPr>
                      <a:r>
                        <a:rPr sz="1250" spc="-15" dirty="0">
                          <a:solidFill>
                            <a:srgbClr val="231F20"/>
                          </a:solidFill>
                          <a:latin typeface="Arial"/>
                          <a:cs typeface="Arial"/>
                        </a:rPr>
                        <a:t>Brazil</a:t>
                      </a:r>
                      <a:endParaRPr sz="1250">
                        <a:latin typeface="Arial"/>
                        <a:cs typeface="Arial"/>
                      </a:endParaRPr>
                    </a:p>
                  </a:txBody>
                  <a:tcPr marL="0" marR="0" marT="0" marB="0">
                    <a:lnT w="12700">
                      <a:solidFill>
                        <a:srgbClr val="231F20"/>
                      </a:solidFill>
                      <a:prstDash val="solid"/>
                    </a:lnT>
                    <a:lnB w="12700">
                      <a:solidFill>
                        <a:srgbClr val="58595B"/>
                      </a:solidFill>
                      <a:prstDash val="solid"/>
                    </a:lnB>
                    <a:solidFill>
                      <a:srgbClr val="E0EFD4"/>
                    </a:solidFill>
                  </a:tcPr>
                </a:tc>
                <a:tc>
                  <a:txBody>
                    <a:bodyPr/>
                    <a:lstStyle/>
                    <a:p>
                      <a:pPr marL="104775" marR="132080">
                        <a:lnSpc>
                          <a:spcPct val="105200"/>
                        </a:lnSpc>
                        <a:spcBef>
                          <a:spcPts val="505"/>
                        </a:spcBef>
                      </a:pPr>
                      <a:r>
                        <a:rPr sz="1200" spc="15" dirty="0">
                          <a:solidFill>
                            <a:srgbClr val="231F20"/>
                          </a:solidFill>
                          <a:latin typeface="Arial"/>
                          <a:cs typeface="Arial"/>
                        </a:rPr>
                        <a:t>Directly </a:t>
                      </a:r>
                      <a:r>
                        <a:rPr sz="1200" spc="25" dirty="0">
                          <a:solidFill>
                            <a:srgbClr val="231F20"/>
                          </a:solidFill>
                          <a:latin typeface="Arial"/>
                          <a:cs typeface="Arial"/>
                        </a:rPr>
                        <a:t>elected </a:t>
                      </a:r>
                      <a:r>
                        <a:rPr sz="1200" spc="10" dirty="0">
                          <a:solidFill>
                            <a:srgbClr val="231F20"/>
                          </a:solidFill>
                          <a:latin typeface="Arial"/>
                          <a:cs typeface="Arial"/>
                        </a:rPr>
                        <a:t>president </a:t>
                      </a:r>
                      <a:r>
                        <a:rPr sz="1200" spc="5" dirty="0">
                          <a:solidFill>
                            <a:srgbClr val="231F20"/>
                          </a:solidFill>
                          <a:latin typeface="Arial"/>
                          <a:cs typeface="Arial"/>
                        </a:rPr>
                        <a:t>chosen </a:t>
                      </a:r>
                      <a:r>
                        <a:rPr sz="1200" spc="10" dirty="0">
                          <a:solidFill>
                            <a:srgbClr val="231F20"/>
                          </a:solidFill>
                          <a:latin typeface="Arial"/>
                          <a:cs typeface="Arial"/>
                        </a:rPr>
                        <a:t>by </a:t>
                      </a:r>
                      <a:r>
                        <a:rPr sz="1200" spc="5" dirty="0">
                          <a:solidFill>
                            <a:srgbClr val="231F20"/>
                          </a:solidFill>
                          <a:latin typeface="Arial"/>
                          <a:cs typeface="Arial"/>
                        </a:rPr>
                        <a:t>national </a:t>
                      </a:r>
                      <a:r>
                        <a:rPr sz="1200" spc="15" dirty="0">
                          <a:solidFill>
                            <a:srgbClr val="231F20"/>
                          </a:solidFill>
                          <a:latin typeface="Arial"/>
                          <a:cs typeface="Arial"/>
                        </a:rPr>
                        <a:t>popular </a:t>
                      </a:r>
                      <a:r>
                        <a:rPr sz="1200" spc="-5" dirty="0">
                          <a:solidFill>
                            <a:srgbClr val="231F20"/>
                          </a:solidFill>
                          <a:latin typeface="Arial"/>
                          <a:cs typeface="Arial"/>
                        </a:rPr>
                        <a:t>vote. </a:t>
                      </a:r>
                      <a:r>
                        <a:rPr sz="1200" spc="-15" dirty="0">
                          <a:solidFill>
                            <a:srgbClr val="231F20"/>
                          </a:solidFill>
                          <a:latin typeface="Arial"/>
                          <a:cs typeface="Arial"/>
                        </a:rPr>
                        <a:t>Runoff </a:t>
                      </a:r>
                      <a:r>
                        <a:rPr sz="1200" spc="-10" dirty="0">
                          <a:solidFill>
                            <a:srgbClr val="231F20"/>
                          </a:solidFill>
                          <a:latin typeface="Arial"/>
                          <a:cs typeface="Arial"/>
                        </a:rPr>
                        <a:t> </a:t>
                      </a:r>
                      <a:r>
                        <a:rPr sz="1200" spc="20" dirty="0">
                          <a:solidFill>
                            <a:srgbClr val="231F20"/>
                          </a:solidFill>
                          <a:latin typeface="Arial"/>
                          <a:cs typeface="Arial"/>
                        </a:rPr>
                        <a:t>election </a:t>
                      </a:r>
                      <a:r>
                        <a:rPr sz="1200" spc="15" dirty="0">
                          <a:solidFill>
                            <a:srgbClr val="231F20"/>
                          </a:solidFill>
                          <a:latin typeface="Arial"/>
                          <a:cs typeface="Arial"/>
                        </a:rPr>
                        <a:t>held </a:t>
                      </a:r>
                      <a:r>
                        <a:rPr sz="1200" spc="25" dirty="0">
                          <a:solidFill>
                            <a:srgbClr val="231F20"/>
                          </a:solidFill>
                          <a:latin typeface="Arial"/>
                          <a:cs typeface="Arial"/>
                        </a:rPr>
                        <a:t>between top </a:t>
                      </a:r>
                      <a:r>
                        <a:rPr sz="1200" spc="35" dirty="0">
                          <a:solidFill>
                            <a:srgbClr val="231F20"/>
                          </a:solidFill>
                          <a:latin typeface="Arial"/>
                          <a:cs typeface="Arial"/>
                        </a:rPr>
                        <a:t>two </a:t>
                      </a:r>
                      <a:r>
                        <a:rPr sz="1200" spc="20" dirty="0">
                          <a:solidFill>
                            <a:srgbClr val="231F20"/>
                          </a:solidFill>
                          <a:latin typeface="Arial"/>
                          <a:cs typeface="Arial"/>
                        </a:rPr>
                        <a:t>vote-getters </a:t>
                      </a:r>
                      <a:r>
                        <a:rPr sz="1200" spc="10" dirty="0">
                          <a:solidFill>
                            <a:srgbClr val="231F20"/>
                          </a:solidFill>
                          <a:latin typeface="Arial"/>
                          <a:cs typeface="Arial"/>
                        </a:rPr>
                        <a:t>if </a:t>
                      </a:r>
                      <a:r>
                        <a:rPr sz="1200" spc="15" dirty="0">
                          <a:solidFill>
                            <a:srgbClr val="231F20"/>
                          </a:solidFill>
                          <a:latin typeface="Arial"/>
                          <a:cs typeface="Arial"/>
                        </a:rPr>
                        <a:t>no one </a:t>
                      </a:r>
                      <a:r>
                        <a:rPr sz="1200" dirty="0">
                          <a:solidFill>
                            <a:srgbClr val="231F20"/>
                          </a:solidFill>
                          <a:latin typeface="Arial"/>
                          <a:cs typeface="Arial"/>
                        </a:rPr>
                        <a:t>receives </a:t>
                      </a:r>
                      <a:r>
                        <a:rPr sz="1200" spc="-30" dirty="0">
                          <a:solidFill>
                            <a:srgbClr val="231F20"/>
                          </a:solidFill>
                          <a:latin typeface="Arial"/>
                          <a:cs typeface="Arial"/>
                        </a:rPr>
                        <a:t>a </a:t>
                      </a:r>
                      <a:r>
                        <a:rPr sz="1200" spc="-20" dirty="0">
                          <a:solidFill>
                            <a:srgbClr val="231F20"/>
                          </a:solidFill>
                          <a:latin typeface="Arial"/>
                          <a:cs typeface="Arial"/>
                        </a:rPr>
                        <a:t>ma- </a:t>
                      </a:r>
                      <a:r>
                        <a:rPr sz="1200" spc="-15" dirty="0">
                          <a:solidFill>
                            <a:srgbClr val="231F20"/>
                          </a:solidFill>
                          <a:latin typeface="Arial"/>
                          <a:cs typeface="Arial"/>
                        </a:rPr>
                        <a:t> </a:t>
                      </a:r>
                      <a:r>
                        <a:rPr sz="1200" spc="20" dirty="0">
                          <a:solidFill>
                            <a:srgbClr val="231F20"/>
                          </a:solidFill>
                          <a:latin typeface="Arial"/>
                          <a:cs typeface="Arial"/>
                        </a:rPr>
                        <a:t>jority </a:t>
                      </a:r>
                      <a:r>
                        <a:rPr sz="1200" spc="5" dirty="0">
                          <a:solidFill>
                            <a:srgbClr val="231F20"/>
                          </a:solidFill>
                          <a:latin typeface="Arial"/>
                          <a:cs typeface="Arial"/>
                        </a:rPr>
                        <a:t>in </a:t>
                      </a:r>
                      <a:r>
                        <a:rPr sz="1200" spc="10" dirty="0">
                          <a:solidFill>
                            <a:srgbClr val="231F20"/>
                          </a:solidFill>
                          <a:latin typeface="Arial"/>
                          <a:cs typeface="Arial"/>
                        </a:rPr>
                        <a:t>first </a:t>
                      </a:r>
                      <a:r>
                        <a:rPr sz="1200" spc="5" dirty="0">
                          <a:solidFill>
                            <a:srgbClr val="231F20"/>
                          </a:solidFill>
                          <a:latin typeface="Arial"/>
                          <a:cs typeface="Arial"/>
                        </a:rPr>
                        <a:t>round. </a:t>
                      </a:r>
                      <a:r>
                        <a:rPr sz="1200" dirty="0">
                          <a:solidFill>
                            <a:srgbClr val="231F20"/>
                          </a:solidFill>
                          <a:latin typeface="Arial"/>
                          <a:cs typeface="Arial"/>
                        </a:rPr>
                        <a:t>President </a:t>
                      </a:r>
                      <a:r>
                        <a:rPr sz="1200" spc="-20" dirty="0">
                          <a:solidFill>
                            <a:srgbClr val="231F20"/>
                          </a:solidFill>
                          <a:latin typeface="Arial"/>
                          <a:cs typeface="Arial"/>
                        </a:rPr>
                        <a:t>has </a:t>
                      </a:r>
                      <a:r>
                        <a:rPr sz="1200" spc="10" dirty="0">
                          <a:solidFill>
                            <a:srgbClr val="231F20"/>
                          </a:solidFill>
                          <a:latin typeface="Arial"/>
                          <a:cs typeface="Arial"/>
                        </a:rPr>
                        <a:t>weak </a:t>
                      </a:r>
                      <a:r>
                        <a:rPr sz="1200" spc="5" dirty="0">
                          <a:solidFill>
                            <a:srgbClr val="231F20"/>
                          </a:solidFill>
                          <a:latin typeface="Arial"/>
                          <a:cs typeface="Arial"/>
                        </a:rPr>
                        <a:t>partisan powers, </a:t>
                      </a:r>
                      <a:r>
                        <a:rPr sz="1200" spc="25" dirty="0">
                          <a:solidFill>
                            <a:srgbClr val="231F20"/>
                          </a:solidFill>
                          <a:latin typeface="Arial"/>
                          <a:cs typeface="Arial"/>
                        </a:rPr>
                        <a:t>but </a:t>
                      </a:r>
                      <a:r>
                        <a:rPr sz="1200" spc="-5" dirty="0">
                          <a:solidFill>
                            <a:srgbClr val="231F20"/>
                          </a:solidFill>
                          <a:latin typeface="Arial"/>
                          <a:cs typeface="Arial"/>
                        </a:rPr>
                        <a:t>can issue </a:t>
                      </a:r>
                      <a:r>
                        <a:rPr sz="1200" spc="-320" dirty="0">
                          <a:solidFill>
                            <a:srgbClr val="231F20"/>
                          </a:solidFill>
                          <a:latin typeface="Arial"/>
                          <a:cs typeface="Arial"/>
                        </a:rPr>
                        <a:t> </a:t>
                      </a:r>
                      <a:r>
                        <a:rPr sz="1200" dirty="0">
                          <a:solidFill>
                            <a:srgbClr val="231F20"/>
                          </a:solidFill>
                          <a:latin typeface="Arial"/>
                          <a:cs typeface="Arial"/>
                        </a:rPr>
                        <a:t>decrees.</a:t>
                      </a:r>
                      <a:endParaRPr sz="1200">
                        <a:latin typeface="Arial"/>
                        <a:cs typeface="Arial"/>
                      </a:endParaRPr>
                    </a:p>
                  </a:txBody>
                  <a:tcPr marL="0" marR="0" marT="64135"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908592">
                <a:tc>
                  <a:txBody>
                    <a:bodyPr/>
                    <a:lstStyle/>
                    <a:p>
                      <a:pPr>
                        <a:lnSpc>
                          <a:spcPct val="100000"/>
                        </a:lnSpc>
                      </a:pPr>
                      <a:endParaRPr sz="1500">
                        <a:latin typeface="Times New Roman"/>
                        <a:cs typeface="Times New Roman"/>
                      </a:endParaRPr>
                    </a:p>
                    <a:p>
                      <a:pPr marL="104775">
                        <a:lnSpc>
                          <a:spcPct val="100000"/>
                        </a:lnSpc>
                        <a:spcBef>
                          <a:spcPts val="1110"/>
                        </a:spcBef>
                      </a:pPr>
                      <a:r>
                        <a:rPr sz="1250" spc="-5" dirty="0">
                          <a:solidFill>
                            <a:srgbClr val="231F20"/>
                          </a:solidFill>
                          <a:latin typeface="Arial"/>
                          <a:cs typeface="Arial"/>
                        </a:rPr>
                        <a:t>China</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243840" algn="just">
                        <a:lnSpc>
                          <a:spcPct val="105200"/>
                        </a:lnSpc>
                        <a:spcBef>
                          <a:spcPts val="505"/>
                        </a:spcBef>
                      </a:pPr>
                      <a:r>
                        <a:rPr sz="1200" dirty="0">
                          <a:solidFill>
                            <a:srgbClr val="231F20"/>
                          </a:solidFill>
                          <a:latin typeface="Arial"/>
                          <a:cs typeface="Arial"/>
                        </a:rPr>
                        <a:t>Executive </a:t>
                      </a:r>
                      <a:r>
                        <a:rPr sz="1200" spc="10" dirty="0">
                          <a:solidFill>
                            <a:srgbClr val="231F20"/>
                          </a:solidFill>
                          <a:latin typeface="Arial"/>
                          <a:cs typeface="Arial"/>
                        </a:rPr>
                        <a:t>structure </a:t>
                      </a:r>
                      <a:r>
                        <a:rPr sz="1200" spc="5" dirty="0">
                          <a:solidFill>
                            <a:srgbClr val="231F20"/>
                          </a:solidFill>
                          <a:latin typeface="Arial"/>
                          <a:cs typeface="Arial"/>
                        </a:rPr>
                        <a:t>includes </a:t>
                      </a:r>
                      <a:r>
                        <a:rPr sz="1200" spc="10" dirty="0">
                          <a:solidFill>
                            <a:srgbClr val="231F20"/>
                          </a:solidFill>
                          <a:latin typeface="Arial"/>
                          <a:cs typeface="Arial"/>
                        </a:rPr>
                        <a:t>president </a:t>
                      </a:r>
                      <a:r>
                        <a:rPr sz="1200" spc="-30" dirty="0">
                          <a:solidFill>
                            <a:srgbClr val="231F20"/>
                          </a:solidFill>
                          <a:latin typeface="Arial"/>
                          <a:cs typeface="Arial"/>
                        </a:rPr>
                        <a:t>as </a:t>
                      </a:r>
                      <a:r>
                        <a:rPr sz="1200" spc="5" dirty="0">
                          <a:solidFill>
                            <a:srgbClr val="231F20"/>
                          </a:solidFill>
                          <a:latin typeface="Arial"/>
                          <a:cs typeface="Arial"/>
                        </a:rPr>
                        <a:t>head </a:t>
                      </a:r>
                      <a:r>
                        <a:rPr sz="1200" spc="15" dirty="0">
                          <a:solidFill>
                            <a:srgbClr val="231F20"/>
                          </a:solidFill>
                          <a:latin typeface="Arial"/>
                          <a:cs typeface="Arial"/>
                        </a:rPr>
                        <a:t>of </a:t>
                      </a:r>
                      <a:r>
                        <a:rPr sz="1200" spc="5" dirty="0">
                          <a:solidFill>
                            <a:srgbClr val="231F20"/>
                          </a:solidFill>
                          <a:latin typeface="Arial"/>
                          <a:cs typeface="Arial"/>
                        </a:rPr>
                        <a:t>state and chief </a:t>
                      </a:r>
                      <a:r>
                        <a:rPr sz="1200" spc="-20" dirty="0">
                          <a:solidFill>
                            <a:srgbClr val="231F20"/>
                          </a:solidFill>
                          <a:latin typeface="Arial"/>
                          <a:cs typeface="Arial"/>
                        </a:rPr>
                        <a:t>ex- </a:t>
                      </a:r>
                      <a:r>
                        <a:rPr sz="1200" spc="-320" dirty="0">
                          <a:solidFill>
                            <a:srgbClr val="231F20"/>
                          </a:solidFill>
                          <a:latin typeface="Arial"/>
                          <a:cs typeface="Arial"/>
                        </a:rPr>
                        <a:t> </a:t>
                      </a:r>
                      <a:r>
                        <a:rPr sz="1200" spc="5" dirty="0">
                          <a:solidFill>
                            <a:srgbClr val="231F20"/>
                          </a:solidFill>
                          <a:latin typeface="Arial"/>
                          <a:cs typeface="Arial"/>
                        </a:rPr>
                        <a:t>ecutive. </a:t>
                      </a:r>
                      <a:r>
                        <a:rPr sz="1200" spc="-30" dirty="0">
                          <a:solidFill>
                            <a:srgbClr val="231F20"/>
                          </a:solidFill>
                          <a:latin typeface="Arial"/>
                          <a:cs typeface="Arial"/>
                        </a:rPr>
                        <a:t>Two </a:t>
                      </a:r>
                      <a:r>
                        <a:rPr sz="1200" spc="20" dirty="0">
                          <a:solidFill>
                            <a:srgbClr val="231F20"/>
                          </a:solidFill>
                          <a:latin typeface="Arial"/>
                          <a:cs typeface="Arial"/>
                        </a:rPr>
                        <a:t>other </a:t>
                      </a:r>
                      <a:r>
                        <a:rPr sz="1200" spc="25" dirty="0">
                          <a:solidFill>
                            <a:srgbClr val="231F20"/>
                          </a:solidFill>
                          <a:latin typeface="Arial"/>
                          <a:cs typeface="Arial"/>
                        </a:rPr>
                        <a:t>top </a:t>
                      </a:r>
                      <a:r>
                        <a:rPr sz="1200" spc="5" dirty="0">
                          <a:solidFill>
                            <a:srgbClr val="231F20"/>
                          </a:solidFill>
                          <a:latin typeface="Arial"/>
                          <a:cs typeface="Arial"/>
                        </a:rPr>
                        <a:t>positions—often </a:t>
                      </a:r>
                      <a:r>
                        <a:rPr sz="1200" spc="15" dirty="0">
                          <a:solidFill>
                            <a:srgbClr val="231F20"/>
                          </a:solidFill>
                          <a:latin typeface="Arial"/>
                          <a:cs typeface="Arial"/>
                        </a:rPr>
                        <a:t>held </a:t>
                      </a:r>
                      <a:r>
                        <a:rPr sz="1200" spc="10" dirty="0">
                          <a:solidFill>
                            <a:srgbClr val="231F20"/>
                          </a:solidFill>
                          <a:latin typeface="Arial"/>
                          <a:cs typeface="Arial"/>
                        </a:rPr>
                        <a:t>by </a:t>
                      </a:r>
                      <a:r>
                        <a:rPr sz="1200" spc="-5" dirty="0">
                          <a:solidFill>
                            <a:srgbClr val="231F20"/>
                          </a:solidFill>
                          <a:latin typeface="Arial"/>
                          <a:cs typeface="Arial"/>
                        </a:rPr>
                        <a:t>president—are </a:t>
                      </a:r>
                      <a:r>
                        <a:rPr sz="1200" spc="5" dirty="0">
                          <a:solidFill>
                            <a:srgbClr val="231F20"/>
                          </a:solidFill>
                          <a:latin typeface="Arial"/>
                          <a:cs typeface="Arial"/>
                        </a:rPr>
                        <a:t>head </a:t>
                      </a:r>
                      <a:r>
                        <a:rPr sz="1200" spc="10" dirty="0">
                          <a:solidFill>
                            <a:srgbClr val="231F20"/>
                          </a:solidFill>
                          <a:latin typeface="Arial"/>
                          <a:cs typeface="Arial"/>
                        </a:rPr>
                        <a:t> </a:t>
                      </a:r>
                      <a:r>
                        <a:rPr sz="1200" spc="15" dirty="0">
                          <a:solidFill>
                            <a:srgbClr val="231F20"/>
                          </a:solidFill>
                          <a:latin typeface="Arial"/>
                          <a:cs typeface="Arial"/>
                        </a:rPr>
                        <a:t>of the </a:t>
                      </a:r>
                      <a:r>
                        <a:rPr sz="1200" spc="10" dirty="0">
                          <a:solidFill>
                            <a:srgbClr val="231F20"/>
                          </a:solidFill>
                          <a:latin typeface="Arial"/>
                          <a:cs typeface="Arial"/>
                        </a:rPr>
                        <a:t>single </a:t>
                      </a:r>
                      <a:r>
                        <a:rPr sz="1200" spc="-20" dirty="0">
                          <a:solidFill>
                            <a:srgbClr val="231F20"/>
                          </a:solidFill>
                          <a:latin typeface="Arial"/>
                          <a:cs typeface="Arial"/>
                        </a:rPr>
                        <a:t>(Communist) </a:t>
                      </a:r>
                      <a:r>
                        <a:rPr sz="1200" spc="25" dirty="0">
                          <a:solidFill>
                            <a:srgbClr val="231F20"/>
                          </a:solidFill>
                          <a:latin typeface="Arial"/>
                          <a:cs typeface="Arial"/>
                        </a:rPr>
                        <a:t>party </a:t>
                      </a:r>
                      <a:r>
                        <a:rPr sz="1200" spc="5" dirty="0">
                          <a:solidFill>
                            <a:srgbClr val="231F20"/>
                          </a:solidFill>
                          <a:latin typeface="Arial"/>
                          <a:cs typeface="Arial"/>
                        </a:rPr>
                        <a:t>and head </a:t>
                      </a:r>
                      <a:r>
                        <a:rPr sz="1200" spc="15" dirty="0">
                          <a:solidFill>
                            <a:srgbClr val="231F20"/>
                          </a:solidFill>
                          <a:latin typeface="Arial"/>
                          <a:cs typeface="Arial"/>
                        </a:rPr>
                        <a:t>of </a:t>
                      </a:r>
                      <a:r>
                        <a:rPr sz="1200" dirty="0">
                          <a:solidFill>
                            <a:srgbClr val="231F20"/>
                          </a:solidFill>
                          <a:latin typeface="Arial"/>
                          <a:cs typeface="Arial"/>
                        </a:rPr>
                        <a:t>military. </a:t>
                      </a:r>
                      <a:r>
                        <a:rPr sz="1200" spc="-10" dirty="0">
                          <a:solidFill>
                            <a:srgbClr val="231F20"/>
                          </a:solidFill>
                          <a:latin typeface="Arial"/>
                          <a:cs typeface="Arial"/>
                        </a:rPr>
                        <a:t>Premier </a:t>
                      </a:r>
                      <a:r>
                        <a:rPr sz="1200" spc="-15" dirty="0">
                          <a:solidFill>
                            <a:srgbClr val="231F20"/>
                          </a:solidFill>
                          <a:latin typeface="Arial"/>
                          <a:cs typeface="Arial"/>
                        </a:rPr>
                        <a:t>is </a:t>
                      </a:r>
                      <a:r>
                        <a:rPr sz="1200" spc="5" dirty="0">
                          <a:solidFill>
                            <a:srgbClr val="231F20"/>
                          </a:solidFill>
                          <a:latin typeface="Arial"/>
                          <a:cs typeface="Arial"/>
                        </a:rPr>
                        <a:t>head </a:t>
                      </a:r>
                      <a:r>
                        <a:rPr sz="1200" spc="-320" dirty="0">
                          <a:solidFill>
                            <a:srgbClr val="231F20"/>
                          </a:solidFill>
                          <a:latin typeface="Arial"/>
                          <a:cs typeface="Arial"/>
                        </a:rPr>
                        <a:t> </a:t>
                      </a:r>
                      <a:r>
                        <a:rPr sz="1200" spc="15" dirty="0">
                          <a:solidFill>
                            <a:srgbClr val="231F20"/>
                          </a:solidFill>
                          <a:latin typeface="Arial"/>
                          <a:cs typeface="Arial"/>
                        </a:rPr>
                        <a:t>of</a:t>
                      </a:r>
                      <a:r>
                        <a:rPr sz="1200" spc="-5" dirty="0">
                          <a:solidFill>
                            <a:srgbClr val="231F20"/>
                          </a:solidFill>
                          <a:latin typeface="Arial"/>
                          <a:cs typeface="Arial"/>
                        </a:rPr>
                        <a:t> </a:t>
                      </a:r>
                      <a:r>
                        <a:rPr sz="1200" spc="10" dirty="0">
                          <a:solidFill>
                            <a:srgbClr val="231F20"/>
                          </a:solidFill>
                          <a:latin typeface="Arial"/>
                          <a:cs typeface="Arial"/>
                        </a:rPr>
                        <a:t>government</a:t>
                      </a:r>
                      <a:r>
                        <a:rPr sz="1200" dirty="0">
                          <a:solidFill>
                            <a:srgbClr val="231F20"/>
                          </a:solidFill>
                          <a:latin typeface="Arial"/>
                          <a:cs typeface="Arial"/>
                        </a:rPr>
                        <a:t> </a:t>
                      </a:r>
                      <a:r>
                        <a:rPr sz="1200" spc="5" dirty="0">
                          <a:solidFill>
                            <a:srgbClr val="231F20"/>
                          </a:solidFill>
                          <a:latin typeface="Arial"/>
                          <a:cs typeface="Arial"/>
                        </a:rPr>
                        <a:t>in</a:t>
                      </a:r>
                      <a:r>
                        <a:rPr sz="1200" dirty="0">
                          <a:solidFill>
                            <a:srgbClr val="231F20"/>
                          </a:solidFill>
                          <a:latin typeface="Arial"/>
                          <a:cs typeface="Arial"/>
                        </a:rPr>
                        <a:t> legislature.</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1100971">
                <a:tc>
                  <a:txBody>
                    <a:bodyPr/>
                    <a:lstStyle/>
                    <a:p>
                      <a:pPr>
                        <a:lnSpc>
                          <a:spcPct val="100000"/>
                        </a:lnSpc>
                      </a:pPr>
                      <a:endParaRPr sz="1500">
                        <a:latin typeface="Times New Roman"/>
                        <a:cs typeface="Times New Roman"/>
                      </a:endParaRPr>
                    </a:p>
                    <a:p>
                      <a:pPr>
                        <a:lnSpc>
                          <a:spcPct val="100000"/>
                        </a:lnSpc>
                        <a:spcBef>
                          <a:spcPts val="25"/>
                        </a:spcBef>
                      </a:pPr>
                      <a:endParaRPr sz="1600">
                        <a:latin typeface="Times New Roman"/>
                        <a:cs typeface="Times New Roman"/>
                      </a:endParaRPr>
                    </a:p>
                    <a:p>
                      <a:pPr marL="104775">
                        <a:lnSpc>
                          <a:spcPct val="100000"/>
                        </a:lnSpc>
                      </a:pPr>
                      <a:r>
                        <a:rPr sz="1250" spc="-10" dirty="0">
                          <a:solidFill>
                            <a:srgbClr val="231F20"/>
                          </a:solidFill>
                          <a:latin typeface="Arial"/>
                          <a:cs typeface="Arial"/>
                        </a:rPr>
                        <a:t>France</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154940">
                        <a:lnSpc>
                          <a:spcPct val="105200"/>
                        </a:lnSpc>
                        <a:spcBef>
                          <a:spcPts val="505"/>
                        </a:spcBef>
                      </a:pPr>
                      <a:r>
                        <a:rPr sz="1200" spc="5" dirty="0">
                          <a:solidFill>
                            <a:srgbClr val="231F20"/>
                          </a:solidFill>
                          <a:latin typeface="Arial"/>
                          <a:cs typeface="Arial"/>
                        </a:rPr>
                        <a:t>Semi-presidential </a:t>
                      </a:r>
                      <a:r>
                        <a:rPr sz="1200" spc="-5" dirty="0">
                          <a:solidFill>
                            <a:srgbClr val="231F20"/>
                          </a:solidFill>
                          <a:latin typeface="Arial"/>
                          <a:cs typeface="Arial"/>
                        </a:rPr>
                        <a:t>system </a:t>
                      </a:r>
                      <a:r>
                        <a:rPr sz="1200" spc="5" dirty="0">
                          <a:solidFill>
                            <a:srgbClr val="231F20"/>
                          </a:solidFill>
                          <a:latin typeface="Arial"/>
                          <a:cs typeface="Arial"/>
                        </a:rPr>
                        <a:t>combines presidentialism and </a:t>
                      </a:r>
                      <a:r>
                        <a:rPr sz="1200" dirty="0">
                          <a:solidFill>
                            <a:srgbClr val="231F20"/>
                          </a:solidFill>
                          <a:latin typeface="Arial"/>
                          <a:cs typeface="Arial"/>
                        </a:rPr>
                        <a:t>parliamen- </a:t>
                      </a:r>
                      <a:r>
                        <a:rPr sz="1200" spc="5" dirty="0">
                          <a:solidFill>
                            <a:srgbClr val="231F20"/>
                          </a:solidFill>
                          <a:latin typeface="Arial"/>
                          <a:cs typeface="Arial"/>
                        </a:rPr>
                        <a:t> </a:t>
                      </a:r>
                      <a:r>
                        <a:rPr sz="1200" spc="-10" dirty="0">
                          <a:solidFill>
                            <a:srgbClr val="231F20"/>
                          </a:solidFill>
                          <a:latin typeface="Arial"/>
                          <a:cs typeface="Arial"/>
                        </a:rPr>
                        <a:t>tarism. </a:t>
                      </a:r>
                      <a:r>
                        <a:rPr sz="1200" dirty="0">
                          <a:solidFill>
                            <a:srgbClr val="231F20"/>
                          </a:solidFill>
                          <a:latin typeface="Arial"/>
                          <a:cs typeface="Arial"/>
                        </a:rPr>
                        <a:t>President </a:t>
                      </a:r>
                      <a:r>
                        <a:rPr sz="1200" spc="-15" dirty="0">
                          <a:solidFill>
                            <a:srgbClr val="231F20"/>
                          </a:solidFill>
                          <a:latin typeface="Arial"/>
                          <a:cs typeface="Arial"/>
                        </a:rPr>
                        <a:t>is </a:t>
                      </a:r>
                      <a:r>
                        <a:rPr sz="1200" spc="20" dirty="0">
                          <a:solidFill>
                            <a:srgbClr val="231F20"/>
                          </a:solidFill>
                          <a:latin typeface="Arial"/>
                          <a:cs typeface="Arial"/>
                        </a:rPr>
                        <a:t>directly </a:t>
                      </a:r>
                      <a:r>
                        <a:rPr sz="1200" spc="25" dirty="0">
                          <a:solidFill>
                            <a:srgbClr val="231F20"/>
                          </a:solidFill>
                          <a:latin typeface="Arial"/>
                          <a:cs typeface="Arial"/>
                        </a:rPr>
                        <a:t>elected </a:t>
                      </a:r>
                      <a:r>
                        <a:rPr sz="1200" spc="5" dirty="0">
                          <a:solidFill>
                            <a:srgbClr val="231F20"/>
                          </a:solidFill>
                          <a:latin typeface="Arial"/>
                          <a:cs typeface="Arial"/>
                        </a:rPr>
                        <a:t>and </a:t>
                      </a:r>
                      <a:r>
                        <a:rPr sz="1200" spc="15" dirty="0">
                          <a:solidFill>
                            <a:srgbClr val="231F20"/>
                          </a:solidFill>
                          <a:latin typeface="Arial"/>
                          <a:cs typeface="Arial"/>
                        </a:rPr>
                        <a:t>appoints </a:t>
                      </a:r>
                      <a:r>
                        <a:rPr sz="1200" spc="10" dirty="0">
                          <a:solidFill>
                            <a:srgbClr val="231F20"/>
                          </a:solidFill>
                          <a:latin typeface="Arial"/>
                          <a:cs typeface="Arial"/>
                        </a:rPr>
                        <a:t>prime </a:t>
                      </a:r>
                      <a:r>
                        <a:rPr sz="1200" spc="-10" dirty="0">
                          <a:solidFill>
                            <a:srgbClr val="231F20"/>
                          </a:solidFill>
                          <a:latin typeface="Arial"/>
                          <a:cs typeface="Arial"/>
                        </a:rPr>
                        <a:t>minister, </a:t>
                      </a:r>
                      <a:r>
                        <a:rPr sz="1200" spc="25" dirty="0">
                          <a:solidFill>
                            <a:srgbClr val="231F20"/>
                          </a:solidFill>
                          <a:latin typeface="Arial"/>
                          <a:cs typeface="Arial"/>
                        </a:rPr>
                        <a:t>but </a:t>
                      </a:r>
                      <a:r>
                        <a:rPr sz="1200" spc="30" dirty="0">
                          <a:solidFill>
                            <a:srgbClr val="231F20"/>
                          </a:solidFill>
                          <a:latin typeface="Arial"/>
                          <a:cs typeface="Arial"/>
                        </a:rPr>
                        <a:t> </a:t>
                      </a:r>
                      <a:r>
                        <a:rPr sz="1200" spc="5" dirty="0">
                          <a:solidFill>
                            <a:srgbClr val="231F20"/>
                          </a:solidFill>
                          <a:latin typeface="Arial"/>
                          <a:cs typeface="Arial"/>
                        </a:rPr>
                        <a:t>this </a:t>
                      </a:r>
                      <a:r>
                        <a:rPr sz="1200" spc="15" dirty="0">
                          <a:solidFill>
                            <a:srgbClr val="231F20"/>
                          </a:solidFill>
                          <a:latin typeface="Arial"/>
                          <a:cs typeface="Arial"/>
                        </a:rPr>
                        <a:t>appointment </a:t>
                      </a:r>
                      <a:r>
                        <a:rPr sz="1200" dirty="0">
                          <a:solidFill>
                            <a:srgbClr val="231F20"/>
                          </a:solidFill>
                          <a:latin typeface="Arial"/>
                          <a:cs typeface="Arial"/>
                        </a:rPr>
                        <a:t>must </a:t>
                      </a:r>
                      <a:r>
                        <a:rPr sz="1200" spc="25" dirty="0">
                          <a:solidFill>
                            <a:srgbClr val="231F20"/>
                          </a:solidFill>
                          <a:latin typeface="Arial"/>
                          <a:cs typeface="Arial"/>
                        </a:rPr>
                        <a:t>be </a:t>
                      </a:r>
                      <a:r>
                        <a:rPr sz="1200" spc="15" dirty="0">
                          <a:solidFill>
                            <a:srgbClr val="231F20"/>
                          </a:solidFill>
                          <a:latin typeface="Arial"/>
                          <a:cs typeface="Arial"/>
                        </a:rPr>
                        <a:t>approved </a:t>
                      </a:r>
                      <a:r>
                        <a:rPr sz="1200" spc="10" dirty="0">
                          <a:solidFill>
                            <a:srgbClr val="231F20"/>
                          </a:solidFill>
                          <a:latin typeface="Arial"/>
                          <a:cs typeface="Arial"/>
                        </a:rPr>
                        <a:t>by </a:t>
                      </a:r>
                      <a:r>
                        <a:rPr sz="1200" spc="5" dirty="0">
                          <a:solidFill>
                            <a:srgbClr val="231F20"/>
                          </a:solidFill>
                          <a:latin typeface="Arial"/>
                          <a:cs typeface="Arial"/>
                        </a:rPr>
                        <a:t>legislature and </a:t>
                      </a:r>
                      <a:r>
                        <a:rPr sz="1200" spc="15" dirty="0">
                          <a:solidFill>
                            <a:srgbClr val="231F20"/>
                          </a:solidFill>
                          <a:latin typeface="Arial"/>
                          <a:cs typeface="Arial"/>
                        </a:rPr>
                        <a:t>government </a:t>
                      </a:r>
                      <a:r>
                        <a:rPr sz="1200" spc="20" dirty="0">
                          <a:solidFill>
                            <a:srgbClr val="231F20"/>
                          </a:solidFill>
                          <a:latin typeface="Arial"/>
                          <a:cs typeface="Arial"/>
                        </a:rPr>
                        <a:t> depends </a:t>
                      </a:r>
                      <a:r>
                        <a:rPr sz="1200" spc="15" dirty="0">
                          <a:solidFill>
                            <a:srgbClr val="231F20"/>
                          </a:solidFill>
                          <a:latin typeface="Arial"/>
                          <a:cs typeface="Arial"/>
                        </a:rPr>
                        <a:t>on confidence of </a:t>
                      </a:r>
                      <a:r>
                        <a:rPr sz="1200" spc="5" dirty="0">
                          <a:solidFill>
                            <a:srgbClr val="231F20"/>
                          </a:solidFill>
                          <a:latin typeface="Arial"/>
                          <a:cs typeface="Arial"/>
                        </a:rPr>
                        <a:t>National </a:t>
                      </a:r>
                      <a:r>
                        <a:rPr sz="1200" spc="-10" dirty="0">
                          <a:solidFill>
                            <a:srgbClr val="231F20"/>
                          </a:solidFill>
                          <a:latin typeface="Arial"/>
                          <a:cs typeface="Arial"/>
                        </a:rPr>
                        <a:t>Assembly. </a:t>
                      </a:r>
                      <a:r>
                        <a:rPr sz="1200" dirty="0">
                          <a:solidFill>
                            <a:srgbClr val="231F20"/>
                          </a:solidFill>
                          <a:latin typeface="Arial"/>
                          <a:cs typeface="Arial"/>
                        </a:rPr>
                        <a:t>President </a:t>
                      </a:r>
                      <a:r>
                        <a:rPr sz="1200" spc="-20" dirty="0">
                          <a:solidFill>
                            <a:srgbClr val="231F20"/>
                          </a:solidFill>
                          <a:latin typeface="Arial"/>
                          <a:cs typeface="Arial"/>
                        </a:rPr>
                        <a:t>has </a:t>
                      </a:r>
                      <a:r>
                        <a:rPr sz="1200" spc="20" dirty="0">
                          <a:solidFill>
                            <a:srgbClr val="231F20"/>
                          </a:solidFill>
                          <a:latin typeface="Arial"/>
                          <a:cs typeface="Arial"/>
                        </a:rPr>
                        <a:t>power to </a:t>
                      </a:r>
                      <a:r>
                        <a:rPr sz="1200" spc="-320" dirty="0">
                          <a:solidFill>
                            <a:srgbClr val="231F20"/>
                          </a:solidFill>
                          <a:latin typeface="Arial"/>
                          <a:cs typeface="Arial"/>
                        </a:rPr>
                        <a:t> </a:t>
                      </a:r>
                      <a:r>
                        <a:rPr sz="1200" spc="5" dirty="0">
                          <a:solidFill>
                            <a:srgbClr val="231F20"/>
                          </a:solidFill>
                          <a:latin typeface="Arial"/>
                          <a:cs typeface="Arial"/>
                        </a:rPr>
                        <a:t>dissolve</a:t>
                      </a:r>
                      <a:r>
                        <a:rPr sz="1200" spc="-5" dirty="0">
                          <a:solidFill>
                            <a:srgbClr val="231F20"/>
                          </a:solidFill>
                          <a:latin typeface="Arial"/>
                          <a:cs typeface="Arial"/>
                        </a:rPr>
                        <a:t> </a:t>
                      </a:r>
                      <a:r>
                        <a:rPr sz="1200" dirty="0">
                          <a:solidFill>
                            <a:srgbClr val="231F20"/>
                          </a:solidFill>
                          <a:latin typeface="Arial"/>
                          <a:cs typeface="Arial"/>
                        </a:rPr>
                        <a:t>legislature.</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r h="908591">
                <a:tc>
                  <a:txBody>
                    <a:bodyPr/>
                    <a:lstStyle/>
                    <a:p>
                      <a:pPr>
                        <a:lnSpc>
                          <a:spcPct val="100000"/>
                        </a:lnSpc>
                      </a:pPr>
                      <a:endParaRPr sz="1500">
                        <a:latin typeface="Times New Roman"/>
                        <a:cs typeface="Times New Roman"/>
                      </a:endParaRPr>
                    </a:p>
                    <a:p>
                      <a:pPr marL="104775">
                        <a:lnSpc>
                          <a:spcPct val="100000"/>
                        </a:lnSpc>
                        <a:spcBef>
                          <a:spcPts val="1110"/>
                        </a:spcBef>
                      </a:pPr>
                      <a:r>
                        <a:rPr sz="1250" spc="-10" dirty="0">
                          <a:solidFill>
                            <a:srgbClr val="231F20"/>
                          </a:solidFill>
                          <a:latin typeface="Arial"/>
                          <a:cs typeface="Arial"/>
                        </a:rPr>
                        <a:t>Germany</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156210">
                        <a:lnSpc>
                          <a:spcPct val="105200"/>
                        </a:lnSpc>
                        <a:spcBef>
                          <a:spcPts val="505"/>
                        </a:spcBef>
                      </a:pPr>
                      <a:r>
                        <a:rPr sz="1200" spc="-5" dirty="0">
                          <a:solidFill>
                            <a:srgbClr val="231F20"/>
                          </a:solidFill>
                          <a:latin typeface="Arial"/>
                          <a:cs typeface="Arial"/>
                        </a:rPr>
                        <a:t>Parliamentary</a:t>
                      </a:r>
                      <a:r>
                        <a:rPr sz="1200" spc="10" dirty="0">
                          <a:solidFill>
                            <a:srgbClr val="231F20"/>
                          </a:solidFill>
                          <a:latin typeface="Arial"/>
                          <a:cs typeface="Arial"/>
                        </a:rPr>
                        <a:t> </a:t>
                      </a:r>
                      <a:r>
                        <a:rPr sz="1200" spc="-5" dirty="0">
                          <a:solidFill>
                            <a:srgbClr val="231F20"/>
                          </a:solidFill>
                          <a:latin typeface="Arial"/>
                          <a:cs typeface="Arial"/>
                        </a:rPr>
                        <a:t>system</a:t>
                      </a:r>
                      <a:r>
                        <a:rPr sz="1200" spc="10" dirty="0">
                          <a:solidFill>
                            <a:srgbClr val="231F20"/>
                          </a:solidFill>
                          <a:latin typeface="Arial"/>
                          <a:cs typeface="Arial"/>
                        </a:rPr>
                        <a:t> </a:t>
                      </a:r>
                      <a:r>
                        <a:rPr sz="1200" spc="20" dirty="0">
                          <a:solidFill>
                            <a:srgbClr val="231F20"/>
                          </a:solidFill>
                          <a:latin typeface="Arial"/>
                          <a:cs typeface="Arial"/>
                        </a:rPr>
                        <a:t>with</a:t>
                      </a:r>
                      <a:r>
                        <a:rPr sz="1200" spc="10" dirty="0">
                          <a:solidFill>
                            <a:srgbClr val="231F20"/>
                          </a:solidFill>
                          <a:latin typeface="Arial"/>
                          <a:cs typeface="Arial"/>
                        </a:rPr>
                        <a:t> </a:t>
                      </a:r>
                      <a:r>
                        <a:rPr sz="1200" spc="5" dirty="0">
                          <a:solidFill>
                            <a:srgbClr val="231F20"/>
                          </a:solidFill>
                          <a:latin typeface="Arial"/>
                          <a:cs typeface="Arial"/>
                        </a:rPr>
                        <a:t>chancellor</a:t>
                      </a:r>
                      <a:r>
                        <a:rPr sz="1200" spc="10" dirty="0">
                          <a:solidFill>
                            <a:srgbClr val="231F20"/>
                          </a:solidFill>
                          <a:latin typeface="Arial"/>
                          <a:cs typeface="Arial"/>
                        </a:rPr>
                        <a:t> </a:t>
                      </a:r>
                      <a:r>
                        <a:rPr sz="1200" spc="-30" dirty="0">
                          <a:solidFill>
                            <a:srgbClr val="231F20"/>
                          </a:solidFill>
                          <a:latin typeface="Arial"/>
                          <a:cs typeface="Arial"/>
                        </a:rPr>
                        <a:t>as</a:t>
                      </a:r>
                      <a:r>
                        <a:rPr sz="1200" spc="10" dirty="0">
                          <a:solidFill>
                            <a:srgbClr val="231F20"/>
                          </a:solidFill>
                          <a:latin typeface="Arial"/>
                          <a:cs typeface="Arial"/>
                        </a:rPr>
                        <a:t> </a:t>
                      </a:r>
                      <a:r>
                        <a:rPr sz="1200" spc="15" dirty="0">
                          <a:solidFill>
                            <a:srgbClr val="231F20"/>
                          </a:solidFill>
                          <a:latin typeface="Arial"/>
                          <a:cs typeface="Arial"/>
                        </a:rPr>
                        <a:t>the</a:t>
                      </a:r>
                      <a:r>
                        <a:rPr sz="1200" spc="10" dirty="0">
                          <a:solidFill>
                            <a:srgbClr val="231F20"/>
                          </a:solidFill>
                          <a:latin typeface="Arial"/>
                          <a:cs typeface="Arial"/>
                        </a:rPr>
                        <a:t> </a:t>
                      </a:r>
                      <a:r>
                        <a:rPr sz="1200" spc="5" dirty="0">
                          <a:solidFill>
                            <a:srgbClr val="231F20"/>
                          </a:solidFill>
                          <a:latin typeface="Arial"/>
                          <a:cs typeface="Arial"/>
                        </a:rPr>
                        <a:t>chief</a:t>
                      </a:r>
                      <a:r>
                        <a:rPr sz="1200" spc="10" dirty="0">
                          <a:solidFill>
                            <a:srgbClr val="231F20"/>
                          </a:solidFill>
                          <a:latin typeface="Arial"/>
                          <a:cs typeface="Arial"/>
                        </a:rPr>
                        <a:t> </a:t>
                      </a:r>
                      <a:r>
                        <a:rPr sz="1200" spc="5" dirty="0">
                          <a:solidFill>
                            <a:srgbClr val="231F20"/>
                          </a:solidFill>
                          <a:latin typeface="Arial"/>
                          <a:cs typeface="Arial"/>
                        </a:rPr>
                        <a:t>minister</a:t>
                      </a:r>
                      <a:r>
                        <a:rPr sz="1200" spc="10" dirty="0">
                          <a:solidFill>
                            <a:srgbClr val="231F20"/>
                          </a:solidFill>
                          <a:latin typeface="Arial"/>
                          <a:cs typeface="Arial"/>
                        </a:rPr>
                        <a:t> </a:t>
                      </a:r>
                      <a:r>
                        <a:rPr sz="1200" spc="5" dirty="0">
                          <a:solidFill>
                            <a:srgbClr val="231F20"/>
                          </a:solidFill>
                          <a:latin typeface="Arial"/>
                          <a:cs typeface="Arial"/>
                        </a:rPr>
                        <a:t>chosen</a:t>
                      </a:r>
                      <a:r>
                        <a:rPr sz="1200" spc="10" dirty="0">
                          <a:solidFill>
                            <a:srgbClr val="231F20"/>
                          </a:solidFill>
                          <a:latin typeface="Arial"/>
                          <a:cs typeface="Arial"/>
                        </a:rPr>
                        <a:t> by </a:t>
                      </a:r>
                      <a:r>
                        <a:rPr sz="1200" spc="15" dirty="0">
                          <a:solidFill>
                            <a:srgbClr val="231F20"/>
                          </a:solidFill>
                          <a:latin typeface="Arial"/>
                          <a:cs typeface="Arial"/>
                        </a:rPr>
                        <a:t> lower </a:t>
                      </a:r>
                      <a:r>
                        <a:rPr sz="1200" spc="5" dirty="0">
                          <a:solidFill>
                            <a:srgbClr val="231F20"/>
                          </a:solidFill>
                          <a:latin typeface="Arial"/>
                          <a:cs typeface="Arial"/>
                        </a:rPr>
                        <a:t>house </a:t>
                      </a:r>
                      <a:r>
                        <a:rPr sz="1200" spc="15" dirty="0">
                          <a:solidFill>
                            <a:srgbClr val="231F20"/>
                          </a:solidFill>
                          <a:latin typeface="Arial"/>
                          <a:cs typeface="Arial"/>
                        </a:rPr>
                        <a:t>of </a:t>
                      </a:r>
                      <a:r>
                        <a:rPr sz="1200" spc="5" dirty="0">
                          <a:solidFill>
                            <a:srgbClr val="231F20"/>
                          </a:solidFill>
                          <a:latin typeface="Arial"/>
                          <a:cs typeface="Arial"/>
                        </a:rPr>
                        <a:t>parliament </a:t>
                      </a:r>
                      <a:r>
                        <a:rPr sz="1200" spc="-15" dirty="0">
                          <a:solidFill>
                            <a:srgbClr val="231F20"/>
                          </a:solidFill>
                          <a:latin typeface="Arial"/>
                          <a:cs typeface="Arial"/>
                        </a:rPr>
                        <a:t>(Bundestag), </a:t>
                      </a:r>
                      <a:r>
                        <a:rPr sz="1200" spc="25" dirty="0">
                          <a:solidFill>
                            <a:srgbClr val="231F20"/>
                          </a:solidFill>
                          <a:latin typeface="Arial"/>
                          <a:cs typeface="Arial"/>
                        </a:rPr>
                        <a:t>often </a:t>
                      </a:r>
                      <a:r>
                        <a:rPr sz="1200" dirty="0">
                          <a:solidFill>
                            <a:srgbClr val="231F20"/>
                          </a:solidFill>
                          <a:latin typeface="Arial"/>
                          <a:cs typeface="Arial"/>
                        </a:rPr>
                        <a:t>at </a:t>
                      </a:r>
                      <a:r>
                        <a:rPr sz="1200" spc="15" dirty="0">
                          <a:solidFill>
                            <a:srgbClr val="231F20"/>
                          </a:solidFill>
                          <a:latin typeface="Arial"/>
                          <a:cs typeface="Arial"/>
                        </a:rPr>
                        <a:t>the </a:t>
                      </a:r>
                      <a:r>
                        <a:rPr sz="1200" spc="5" dirty="0">
                          <a:solidFill>
                            <a:srgbClr val="231F20"/>
                          </a:solidFill>
                          <a:latin typeface="Arial"/>
                          <a:cs typeface="Arial"/>
                        </a:rPr>
                        <a:t>head </a:t>
                      </a:r>
                      <a:r>
                        <a:rPr sz="1200" spc="15" dirty="0">
                          <a:solidFill>
                            <a:srgbClr val="231F20"/>
                          </a:solidFill>
                          <a:latin typeface="Arial"/>
                          <a:cs typeface="Arial"/>
                        </a:rPr>
                        <a:t>of </a:t>
                      </a:r>
                      <a:r>
                        <a:rPr sz="1200" spc="-30" dirty="0">
                          <a:solidFill>
                            <a:srgbClr val="231F20"/>
                          </a:solidFill>
                          <a:latin typeface="Arial"/>
                          <a:cs typeface="Arial"/>
                        </a:rPr>
                        <a:t>a </a:t>
                      </a:r>
                      <a:r>
                        <a:rPr sz="1200" spc="10" dirty="0">
                          <a:solidFill>
                            <a:srgbClr val="231F20"/>
                          </a:solidFill>
                          <a:latin typeface="Arial"/>
                          <a:cs typeface="Arial"/>
                        </a:rPr>
                        <a:t>govern- </a:t>
                      </a:r>
                      <a:r>
                        <a:rPr sz="1200" spc="-320" dirty="0">
                          <a:solidFill>
                            <a:srgbClr val="231F20"/>
                          </a:solidFill>
                          <a:latin typeface="Arial"/>
                          <a:cs typeface="Arial"/>
                        </a:rPr>
                        <a:t> </a:t>
                      </a:r>
                      <a:r>
                        <a:rPr sz="1200" spc="15" dirty="0">
                          <a:solidFill>
                            <a:srgbClr val="231F20"/>
                          </a:solidFill>
                          <a:latin typeface="Arial"/>
                          <a:cs typeface="Arial"/>
                        </a:rPr>
                        <a:t>ing</a:t>
                      </a:r>
                      <a:r>
                        <a:rPr sz="1200" spc="5" dirty="0">
                          <a:solidFill>
                            <a:srgbClr val="231F20"/>
                          </a:solidFill>
                          <a:latin typeface="Arial"/>
                          <a:cs typeface="Arial"/>
                        </a:rPr>
                        <a:t> </a:t>
                      </a:r>
                      <a:r>
                        <a:rPr sz="1200" spc="10" dirty="0">
                          <a:solidFill>
                            <a:srgbClr val="231F20"/>
                          </a:solidFill>
                          <a:latin typeface="Arial"/>
                          <a:cs typeface="Arial"/>
                        </a:rPr>
                        <a:t>coalition</a:t>
                      </a:r>
                      <a:r>
                        <a:rPr sz="1200" spc="5" dirty="0">
                          <a:solidFill>
                            <a:srgbClr val="231F20"/>
                          </a:solidFill>
                          <a:latin typeface="Arial"/>
                          <a:cs typeface="Arial"/>
                        </a:rPr>
                        <a:t> </a:t>
                      </a:r>
                      <a:r>
                        <a:rPr sz="1200" spc="15" dirty="0">
                          <a:solidFill>
                            <a:srgbClr val="231F20"/>
                          </a:solidFill>
                          <a:latin typeface="Arial"/>
                          <a:cs typeface="Arial"/>
                        </a:rPr>
                        <a:t>of</a:t>
                      </a:r>
                      <a:r>
                        <a:rPr sz="1200" spc="10" dirty="0">
                          <a:solidFill>
                            <a:srgbClr val="231F20"/>
                          </a:solidFill>
                          <a:latin typeface="Arial"/>
                          <a:cs typeface="Arial"/>
                        </a:rPr>
                        <a:t> </a:t>
                      </a:r>
                      <a:r>
                        <a:rPr sz="1200" spc="15" dirty="0">
                          <a:solidFill>
                            <a:srgbClr val="231F20"/>
                          </a:solidFill>
                          <a:latin typeface="Arial"/>
                          <a:cs typeface="Arial"/>
                        </a:rPr>
                        <a:t>multiple</a:t>
                      </a:r>
                      <a:r>
                        <a:rPr sz="1200" spc="5" dirty="0">
                          <a:solidFill>
                            <a:srgbClr val="231F20"/>
                          </a:solidFill>
                          <a:latin typeface="Arial"/>
                          <a:cs typeface="Arial"/>
                        </a:rPr>
                        <a:t> parties.</a:t>
                      </a:r>
                      <a:r>
                        <a:rPr sz="1200" spc="10" dirty="0">
                          <a:solidFill>
                            <a:srgbClr val="231F20"/>
                          </a:solidFill>
                          <a:latin typeface="Arial"/>
                          <a:cs typeface="Arial"/>
                        </a:rPr>
                        <a:t> </a:t>
                      </a:r>
                      <a:r>
                        <a:rPr sz="1200" dirty="0">
                          <a:solidFill>
                            <a:srgbClr val="231F20"/>
                          </a:solidFill>
                          <a:latin typeface="Arial"/>
                          <a:cs typeface="Arial"/>
                        </a:rPr>
                        <a:t>Ceremonial</a:t>
                      </a:r>
                      <a:r>
                        <a:rPr sz="1200" spc="5" dirty="0">
                          <a:solidFill>
                            <a:srgbClr val="231F20"/>
                          </a:solidFill>
                          <a:latin typeface="Arial"/>
                          <a:cs typeface="Arial"/>
                        </a:rPr>
                        <a:t> </a:t>
                      </a:r>
                      <a:r>
                        <a:rPr sz="1200" spc="10" dirty="0">
                          <a:solidFill>
                            <a:srgbClr val="231F20"/>
                          </a:solidFill>
                          <a:latin typeface="Arial"/>
                          <a:cs typeface="Arial"/>
                        </a:rPr>
                        <a:t>president</a:t>
                      </a:r>
                      <a:r>
                        <a:rPr sz="1200" spc="5" dirty="0">
                          <a:solidFill>
                            <a:srgbClr val="231F20"/>
                          </a:solidFill>
                          <a:latin typeface="Arial"/>
                          <a:cs typeface="Arial"/>
                        </a:rPr>
                        <a:t> </a:t>
                      </a:r>
                      <a:r>
                        <a:rPr sz="1200" spc="-20" dirty="0">
                          <a:solidFill>
                            <a:srgbClr val="231F20"/>
                          </a:solidFill>
                          <a:latin typeface="Arial"/>
                          <a:cs typeface="Arial"/>
                        </a:rPr>
                        <a:t>has</a:t>
                      </a:r>
                      <a:r>
                        <a:rPr sz="1200" spc="10" dirty="0">
                          <a:solidFill>
                            <a:srgbClr val="231F20"/>
                          </a:solidFill>
                          <a:latin typeface="Arial"/>
                          <a:cs typeface="Arial"/>
                        </a:rPr>
                        <a:t> relatively </a:t>
                      </a:r>
                      <a:r>
                        <a:rPr sz="1200" spc="15" dirty="0">
                          <a:solidFill>
                            <a:srgbClr val="231F20"/>
                          </a:solidFill>
                          <a:latin typeface="Arial"/>
                          <a:cs typeface="Arial"/>
                        </a:rPr>
                        <a:t> limited</a:t>
                      </a:r>
                      <a:r>
                        <a:rPr sz="1200" spc="-5" dirty="0">
                          <a:solidFill>
                            <a:srgbClr val="231F20"/>
                          </a:solidFill>
                          <a:latin typeface="Arial"/>
                          <a:cs typeface="Arial"/>
                        </a:rPr>
                        <a:t> </a:t>
                      </a:r>
                      <a:r>
                        <a:rPr sz="1200" spc="5" dirty="0">
                          <a:solidFill>
                            <a:srgbClr val="231F20"/>
                          </a:solidFill>
                          <a:latin typeface="Arial"/>
                          <a:cs typeface="Arial"/>
                        </a:rPr>
                        <a:t>powers.</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4"/>
                  </a:ext>
                </a:extLst>
              </a:tr>
              <a:tr h="908592">
                <a:tc>
                  <a:txBody>
                    <a:bodyPr/>
                    <a:lstStyle/>
                    <a:p>
                      <a:pPr>
                        <a:lnSpc>
                          <a:spcPct val="100000"/>
                        </a:lnSpc>
                      </a:pPr>
                      <a:endParaRPr sz="1500">
                        <a:latin typeface="Times New Roman"/>
                        <a:cs typeface="Times New Roman"/>
                      </a:endParaRPr>
                    </a:p>
                    <a:p>
                      <a:pPr marL="104775">
                        <a:lnSpc>
                          <a:spcPct val="100000"/>
                        </a:lnSpc>
                        <a:spcBef>
                          <a:spcPts val="1110"/>
                        </a:spcBef>
                      </a:pPr>
                      <a:r>
                        <a:rPr sz="1250" spc="-5" dirty="0">
                          <a:solidFill>
                            <a:srgbClr val="231F20"/>
                          </a:solidFill>
                          <a:latin typeface="Arial"/>
                          <a:cs typeface="Arial"/>
                        </a:rPr>
                        <a:t>India</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251460">
                        <a:lnSpc>
                          <a:spcPct val="105200"/>
                        </a:lnSpc>
                        <a:spcBef>
                          <a:spcPts val="505"/>
                        </a:spcBef>
                      </a:pPr>
                      <a:r>
                        <a:rPr sz="1200" spc="-5" dirty="0">
                          <a:solidFill>
                            <a:srgbClr val="231F20"/>
                          </a:solidFill>
                          <a:latin typeface="Arial"/>
                          <a:cs typeface="Arial"/>
                        </a:rPr>
                        <a:t>Parliamentary</a:t>
                      </a:r>
                      <a:r>
                        <a:rPr sz="1200" spc="5" dirty="0">
                          <a:solidFill>
                            <a:srgbClr val="231F20"/>
                          </a:solidFill>
                          <a:latin typeface="Arial"/>
                          <a:cs typeface="Arial"/>
                        </a:rPr>
                        <a:t> </a:t>
                      </a:r>
                      <a:r>
                        <a:rPr sz="1200" spc="-5" dirty="0">
                          <a:solidFill>
                            <a:srgbClr val="231F20"/>
                          </a:solidFill>
                          <a:latin typeface="Arial"/>
                          <a:cs typeface="Arial"/>
                        </a:rPr>
                        <a:t>system</a:t>
                      </a:r>
                      <a:r>
                        <a:rPr sz="1200" spc="10" dirty="0">
                          <a:solidFill>
                            <a:srgbClr val="231F20"/>
                          </a:solidFill>
                          <a:latin typeface="Arial"/>
                          <a:cs typeface="Arial"/>
                        </a:rPr>
                        <a:t> </a:t>
                      </a:r>
                      <a:r>
                        <a:rPr sz="1200" spc="5" dirty="0">
                          <a:solidFill>
                            <a:srgbClr val="231F20"/>
                          </a:solidFill>
                          <a:latin typeface="Arial"/>
                          <a:cs typeface="Arial"/>
                        </a:rPr>
                        <a:t>in </a:t>
                      </a:r>
                      <a:r>
                        <a:rPr sz="1200" spc="10" dirty="0">
                          <a:solidFill>
                            <a:srgbClr val="231F20"/>
                          </a:solidFill>
                          <a:latin typeface="Arial"/>
                          <a:cs typeface="Arial"/>
                        </a:rPr>
                        <a:t>which prime</a:t>
                      </a:r>
                      <a:r>
                        <a:rPr sz="1200" spc="5" dirty="0">
                          <a:solidFill>
                            <a:srgbClr val="231F20"/>
                          </a:solidFill>
                          <a:latin typeface="Arial"/>
                          <a:cs typeface="Arial"/>
                        </a:rPr>
                        <a:t> minister</a:t>
                      </a:r>
                      <a:r>
                        <a:rPr sz="1200" spc="10" dirty="0">
                          <a:solidFill>
                            <a:srgbClr val="231F20"/>
                          </a:solidFill>
                          <a:latin typeface="Arial"/>
                          <a:cs typeface="Arial"/>
                        </a:rPr>
                        <a:t> </a:t>
                      </a:r>
                      <a:r>
                        <a:rPr sz="1200" spc="-15" dirty="0">
                          <a:solidFill>
                            <a:srgbClr val="231F20"/>
                          </a:solidFill>
                          <a:latin typeface="Arial"/>
                          <a:cs typeface="Arial"/>
                        </a:rPr>
                        <a:t>is</a:t>
                      </a:r>
                      <a:r>
                        <a:rPr sz="1200" spc="5" dirty="0">
                          <a:solidFill>
                            <a:srgbClr val="231F20"/>
                          </a:solidFill>
                          <a:latin typeface="Arial"/>
                          <a:cs typeface="Arial"/>
                        </a:rPr>
                        <a:t> head</a:t>
                      </a:r>
                      <a:r>
                        <a:rPr sz="1200" spc="10" dirty="0">
                          <a:solidFill>
                            <a:srgbClr val="231F20"/>
                          </a:solidFill>
                          <a:latin typeface="Arial"/>
                          <a:cs typeface="Arial"/>
                        </a:rPr>
                        <a:t> </a:t>
                      </a:r>
                      <a:r>
                        <a:rPr sz="1200" spc="15" dirty="0">
                          <a:solidFill>
                            <a:srgbClr val="231F20"/>
                          </a:solidFill>
                          <a:latin typeface="Arial"/>
                          <a:cs typeface="Arial"/>
                        </a:rPr>
                        <a:t>of</a:t>
                      </a:r>
                      <a:r>
                        <a:rPr sz="1200" spc="5" dirty="0">
                          <a:solidFill>
                            <a:srgbClr val="231F20"/>
                          </a:solidFill>
                          <a:latin typeface="Arial"/>
                          <a:cs typeface="Arial"/>
                        </a:rPr>
                        <a:t> </a:t>
                      </a:r>
                      <a:r>
                        <a:rPr sz="1200" spc="15" dirty="0">
                          <a:solidFill>
                            <a:srgbClr val="231F20"/>
                          </a:solidFill>
                          <a:latin typeface="Arial"/>
                          <a:cs typeface="Arial"/>
                        </a:rPr>
                        <a:t>government </a:t>
                      </a:r>
                      <a:r>
                        <a:rPr sz="1200" spc="-315" dirty="0">
                          <a:solidFill>
                            <a:srgbClr val="231F20"/>
                          </a:solidFill>
                          <a:latin typeface="Arial"/>
                          <a:cs typeface="Arial"/>
                        </a:rPr>
                        <a:t> </a:t>
                      </a:r>
                      <a:r>
                        <a:rPr sz="1200" spc="5" dirty="0">
                          <a:solidFill>
                            <a:srgbClr val="231F20"/>
                          </a:solidFill>
                          <a:latin typeface="Arial"/>
                          <a:cs typeface="Arial"/>
                        </a:rPr>
                        <a:t>chosen </a:t>
                      </a:r>
                      <a:r>
                        <a:rPr sz="1200" spc="10" dirty="0">
                          <a:solidFill>
                            <a:srgbClr val="231F20"/>
                          </a:solidFill>
                          <a:latin typeface="Arial"/>
                          <a:cs typeface="Arial"/>
                        </a:rPr>
                        <a:t>by </a:t>
                      </a:r>
                      <a:r>
                        <a:rPr sz="1200" spc="15" dirty="0">
                          <a:solidFill>
                            <a:srgbClr val="231F20"/>
                          </a:solidFill>
                          <a:latin typeface="Arial"/>
                          <a:cs typeface="Arial"/>
                        </a:rPr>
                        <a:t>lower </a:t>
                      </a:r>
                      <a:r>
                        <a:rPr sz="1200" spc="5" dirty="0">
                          <a:solidFill>
                            <a:srgbClr val="231F20"/>
                          </a:solidFill>
                          <a:latin typeface="Arial"/>
                          <a:cs typeface="Arial"/>
                        </a:rPr>
                        <a:t>house </a:t>
                      </a:r>
                      <a:r>
                        <a:rPr sz="1200" spc="15" dirty="0">
                          <a:solidFill>
                            <a:srgbClr val="231F20"/>
                          </a:solidFill>
                          <a:latin typeface="Arial"/>
                          <a:cs typeface="Arial"/>
                        </a:rPr>
                        <a:t>of </a:t>
                      </a:r>
                      <a:r>
                        <a:rPr sz="1200" spc="5" dirty="0">
                          <a:solidFill>
                            <a:srgbClr val="231F20"/>
                          </a:solidFill>
                          <a:latin typeface="Arial"/>
                          <a:cs typeface="Arial"/>
                        </a:rPr>
                        <a:t>parliament </a:t>
                      </a:r>
                      <a:r>
                        <a:rPr sz="1200" spc="-25" dirty="0">
                          <a:solidFill>
                            <a:srgbClr val="231F20"/>
                          </a:solidFill>
                          <a:latin typeface="Arial"/>
                          <a:cs typeface="Arial"/>
                        </a:rPr>
                        <a:t>(Lok </a:t>
                      </a:r>
                      <a:r>
                        <a:rPr sz="1200" spc="-35" dirty="0">
                          <a:solidFill>
                            <a:srgbClr val="231F20"/>
                          </a:solidFill>
                          <a:latin typeface="Arial"/>
                          <a:cs typeface="Arial"/>
                        </a:rPr>
                        <a:t>Sabha) </a:t>
                      </a:r>
                      <a:r>
                        <a:rPr sz="1200" spc="5" dirty="0">
                          <a:solidFill>
                            <a:srgbClr val="231F20"/>
                          </a:solidFill>
                          <a:latin typeface="Arial"/>
                          <a:cs typeface="Arial"/>
                        </a:rPr>
                        <a:t>and </a:t>
                      </a:r>
                      <a:r>
                        <a:rPr sz="1200" spc="20" dirty="0">
                          <a:solidFill>
                            <a:srgbClr val="231F20"/>
                          </a:solidFill>
                          <a:latin typeface="Arial"/>
                          <a:cs typeface="Arial"/>
                        </a:rPr>
                        <a:t>depends on </a:t>
                      </a:r>
                      <a:r>
                        <a:rPr sz="1200" spc="25" dirty="0">
                          <a:solidFill>
                            <a:srgbClr val="231F20"/>
                          </a:solidFill>
                          <a:latin typeface="Arial"/>
                          <a:cs typeface="Arial"/>
                        </a:rPr>
                        <a:t> </a:t>
                      </a:r>
                      <a:r>
                        <a:rPr sz="1200" spc="15" dirty="0">
                          <a:solidFill>
                            <a:srgbClr val="231F20"/>
                          </a:solidFill>
                          <a:latin typeface="Arial"/>
                          <a:cs typeface="Arial"/>
                        </a:rPr>
                        <a:t>confidence of </a:t>
                      </a:r>
                      <a:r>
                        <a:rPr sz="1200" spc="5" dirty="0">
                          <a:solidFill>
                            <a:srgbClr val="231F20"/>
                          </a:solidFill>
                          <a:latin typeface="Arial"/>
                          <a:cs typeface="Arial"/>
                        </a:rPr>
                        <a:t>this </a:t>
                      </a:r>
                      <a:r>
                        <a:rPr sz="1200" dirty="0">
                          <a:solidFill>
                            <a:srgbClr val="231F20"/>
                          </a:solidFill>
                          <a:latin typeface="Arial"/>
                          <a:cs typeface="Arial"/>
                        </a:rPr>
                        <a:t>body. President </a:t>
                      </a:r>
                      <a:r>
                        <a:rPr sz="1200" spc="-15" dirty="0">
                          <a:solidFill>
                            <a:srgbClr val="231F20"/>
                          </a:solidFill>
                          <a:latin typeface="Arial"/>
                          <a:cs typeface="Arial"/>
                        </a:rPr>
                        <a:t>is </a:t>
                      </a:r>
                      <a:r>
                        <a:rPr sz="1200" spc="-5" dirty="0">
                          <a:solidFill>
                            <a:srgbClr val="231F20"/>
                          </a:solidFill>
                          <a:latin typeface="Arial"/>
                          <a:cs typeface="Arial"/>
                        </a:rPr>
                        <a:t>also </a:t>
                      </a:r>
                      <a:r>
                        <a:rPr sz="1200" spc="5" dirty="0">
                          <a:solidFill>
                            <a:srgbClr val="231F20"/>
                          </a:solidFill>
                          <a:latin typeface="Arial"/>
                          <a:cs typeface="Arial"/>
                        </a:rPr>
                        <a:t>chosen </a:t>
                      </a:r>
                      <a:r>
                        <a:rPr sz="1200" spc="10" dirty="0">
                          <a:solidFill>
                            <a:srgbClr val="231F20"/>
                          </a:solidFill>
                          <a:latin typeface="Arial"/>
                          <a:cs typeface="Arial"/>
                        </a:rPr>
                        <a:t>by </a:t>
                      </a:r>
                      <a:r>
                        <a:rPr sz="1200" dirty="0">
                          <a:solidFill>
                            <a:srgbClr val="231F20"/>
                          </a:solidFill>
                          <a:latin typeface="Arial"/>
                          <a:cs typeface="Arial"/>
                        </a:rPr>
                        <a:t>legislature, </a:t>
                      </a:r>
                      <a:r>
                        <a:rPr sz="1200" spc="25" dirty="0">
                          <a:solidFill>
                            <a:srgbClr val="231F20"/>
                          </a:solidFill>
                          <a:latin typeface="Arial"/>
                          <a:cs typeface="Arial"/>
                        </a:rPr>
                        <a:t>but </a:t>
                      </a:r>
                      <a:r>
                        <a:rPr sz="1200" spc="30" dirty="0">
                          <a:solidFill>
                            <a:srgbClr val="231F20"/>
                          </a:solidFill>
                          <a:latin typeface="Arial"/>
                          <a:cs typeface="Arial"/>
                        </a:rPr>
                        <a:t> </a:t>
                      </a:r>
                      <a:r>
                        <a:rPr sz="1200" spc="-20" dirty="0">
                          <a:solidFill>
                            <a:srgbClr val="231F20"/>
                          </a:solidFill>
                          <a:latin typeface="Arial"/>
                          <a:cs typeface="Arial"/>
                        </a:rPr>
                        <a:t>has</a:t>
                      </a:r>
                      <a:r>
                        <a:rPr sz="1200" spc="-5" dirty="0">
                          <a:solidFill>
                            <a:srgbClr val="231F20"/>
                          </a:solidFill>
                          <a:latin typeface="Arial"/>
                          <a:cs typeface="Arial"/>
                        </a:rPr>
                        <a:t> </a:t>
                      </a:r>
                      <a:r>
                        <a:rPr sz="1200" spc="10" dirty="0">
                          <a:solidFill>
                            <a:srgbClr val="231F20"/>
                          </a:solidFill>
                          <a:latin typeface="Arial"/>
                          <a:cs typeface="Arial"/>
                        </a:rPr>
                        <a:t>relatively</a:t>
                      </a:r>
                      <a:r>
                        <a:rPr sz="1200" dirty="0">
                          <a:solidFill>
                            <a:srgbClr val="231F20"/>
                          </a:solidFill>
                          <a:latin typeface="Arial"/>
                          <a:cs typeface="Arial"/>
                        </a:rPr>
                        <a:t> </a:t>
                      </a:r>
                      <a:r>
                        <a:rPr sz="1200" spc="5" dirty="0">
                          <a:solidFill>
                            <a:srgbClr val="231F20"/>
                          </a:solidFill>
                          <a:latin typeface="Arial"/>
                          <a:cs typeface="Arial"/>
                        </a:rPr>
                        <a:t>minor</a:t>
                      </a:r>
                      <a:r>
                        <a:rPr sz="1200" dirty="0">
                          <a:solidFill>
                            <a:srgbClr val="231F20"/>
                          </a:solidFill>
                          <a:latin typeface="Arial"/>
                          <a:cs typeface="Arial"/>
                        </a:rPr>
                        <a:t> </a:t>
                      </a:r>
                      <a:r>
                        <a:rPr sz="1200" spc="5" dirty="0">
                          <a:solidFill>
                            <a:srgbClr val="231F20"/>
                          </a:solidFill>
                          <a:latin typeface="Arial"/>
                          <a:cs typeface="Arial"/>
                        </a:rPr>
                        <a:t>powers.</a:t>
                      </a:r>
                      <a:endParaRPr sz="1200" dirty="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77368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10.3 Continued</a:t>
            </a:r>
          </a:p>
        </p:txBody>
      </p:sp>
      <p:graphicFrame>
        <p:nvGraphicFramePr>
          <p:cNvPr id="3" name="object 3" title="TABLE 10.3 Comparing Cases">
            <a:extLst>
              <a:ext uri="{FF2B5EF4-FFF2-40B4-BE49-F238E27FC236}">
                <a16:creationId xmlns:a16="http://schemas.microsoft.com/office/drawing/2014/main" id="{93575F6E-27D7-43B6-85AB-6B137711C290}"/>
              </a:ext>
            </a:extLst>
          </p:cNvPr>
          <p:cNvGraphicFramePr>
            <a:graphicFrameLocks noGrp="1"/>
          </p:cNvGraphicFramePr>
          <p:nvPr>
            <p:extLst>
              <p:ext uri="{D42A27DB-BD31-4B8C-83A1-F6EECF244321}">
                <p14:modId xmlns:p14="http://schemas.microsoft.com/office/powerpoint/2010/main" val="1628579814"/>
              </p:ext>
            </p:extLst>
          </p:nvPr>
        </p:nvGraphicFramePr>
        <p:xfrm>
          <a:off x="3323475" y="1099896"/>
          <a:ext cx="6002655" cy="4882000"/>
        </p:xfrm>
        <a:graphic>
          <a:graphicData uri="http://schemas.openxmlformats.org/drawingml/2006/table">
            <a:tbl>
              <a:tblPr firstRow="1" bandRow="1">
                <a:tableStyleId>{2D5ABB26-0587-4C30-8999-92F81FD0307C}</a:tableStyleId>
              </a:tblPr>
              <a:tblGrid>
                <a:gridCol w="962025">
                  <a:extLst>
                    <a:ext uri="{9D8B030D-6E8A-4147-A177-3AD203B41FA5}">
                      <a16:colId xmlns:a16="http://schemas.microsoft.com/office/drawing/2014/main" val="20000"/>
                    </a:ext>
                  </a:extLst>
                </a:gridCol>
                <a:gridCol w="5040630">
                  <a:extLst>
                    <a:ext uri="{9D8B030D-6E8A-4147-A177-3AD203B41FA5}">
                      <a16:colId xmlns:a16="http://schemas.microsoft.com/office/drawing/2014/main" val="20001"/>
                    </a:ext>
                  </a:extLst>
                </a:gridCol>
              </a:tblGrid>
              <a:tr h="339045">
                <a:tc>
                  <a:txBody>
                    <a:bodyPr/>
                    <a:lstStyle/>
                    <a:p>
                      <a:pPr marL="104775">
                        <a:lnSpc>
                          <a:spcPct val="100000"/>
                        </a:lnSpc>
                        <a:spcBef>
                          <a:spcPts val="590"/>
                        </a:spcBef>
                      </a:pPr>
                      <a:r>
                        <a:rPr sz="1250" b="1" spc="20" dirty="0">
                          <a:solidFill>
                            <a:srgbClr val="231F20"/>
                          </a:solidFill>
                          <a:latin typeface="Gill Sans MT"/>
                          <a:cs typeface="Gill Sans MT"/>
                        </a:rPr>
                        <a:t>Case</a:t>
                      </a:r>
                      <a:endParaRPr sz="1250">
                        <a:latin typeface="Gill Sans MT"/>
                        <a:cs typeface="Gill Sans MT"/>
                      </a:endParaRPr>
                    </a:p>
                  </a:txBody>
                  <a:tcPr marL="0" marR="0" marT="74930" marB="0">
                    <a:lnB w="12700">
                      <a:solidFill>
                        <a:srgbClr val="231F20"/>
                      </a:solidFill>
                      <a:prstDash val="solid"/>
                    </a:lnB>
                    <a:solidFill>
                      <a:srgbClr val="E6E7E8"/>
                    </a:solidFill>
                  </a:tcPr>
                </a:tc>
                <a:tc>
                  <a:txBody>
                    <a:bodyPr/>
                    <a:lstStyle/>
                    <a:p>
                      <a:pPr marL="104775">
                        <a:lnSpc>
                          <a:spcPct val="100000"/>
                        </a:lnSpc>
                        <a:spcBef>
                          <a:spcPts val="590"/>
                        </a:spcBef>
                      </a:pPr>
                      <a:r>
                        <a:rPr sz="1250" b="1" spc="-5" dirty="0">
                          <a:solidFill>
                            <a:srgbClr val="231F20"/>
                          </a:solidFill>
                          <a:latin typeface="Gill Sans MT"/>
                          <a:cs typeface="Gill Sans MT"/>
                        </a:rPr>
                        <a:t>Executive</a:t>
                      </a:r>
                      <a:r>
                        <a:rPr sz="1250" b="1" spc="-10" dirty="0">
                          <a:solidFill>
                            <a:srgbClr val="231F20"/>
                          </a:solidFill>
                          <a:latin typeface="Gill Sans MT"/>
                          <a:cs typeface="Gill Sans MT"/>
                        </a:rPr>
                        <a:t> </a:t>
                      </a:r>
                      <a:r>
                        <a:rPr sz="1250" b="1" spc="-20" dirty="0">
                          <a:solidFill>
                            <a:srgbClr val="231F20"/>
                          </a:solidFill>
                          <a:latin typeface="Gill Sans MT"/>
                          <a:cs typeface="Gill Sans MT"/>
                        </a:rPr>
                        <a:t>Structure</a:t>
                      </a:r>
                      <a:endParaRPr sz="1250">
                        <a:latin typeface="Gill Sans MT"/>
                        <a:cs typeface="Gill Sans MT"/>
                      </a:endParaRPr>
                    </a:p>
                  </a:txBody>
                  <a:tcPr marL="0" marR="0" marT="74930" marB="0">
                    <a:lnB w="12700">
                      <a:solidFill>
                        <a:srgbClr val="231F20"/>
                      </a:solidFill>
                      <a:prstDash val="solid"/>
                    </a:lnB>
                    <a:solidFill>
                      <a:srgbClr val="E6E7E8"/>
                    </a:solidFill>
                  </a:tcPr>
                </a:tc>
                <a:extLst>
                  <a:ext uri="{0D108BD9-81ED-4DB2-BD59-A6C34878D82A}">
                    <a16:rowId xmlns:a16="http://schemas.microsoft.com/office/drawing/2014/main" val="10000"/>
                  </a:ext>
                </a:extLst>
              </a:tr>
              <a:tr h="716211">
                <a:tc>
                  <a:txBody>
                    <a:bodyPr/>
                    <a:lstStyle/>
                    <a:p>
                      <a:pPr>
                        <a:lnSpc>
                          <a:spcPct val="100000"/>
                        </a:lnSpc>
                        <a:spcBef>
                          <a:spcPts val="5"/>
                        </a:spcBef>
                      </a:pPr>
                      <a:endParaRPr sz="1800">
                        <a:latin typeface="Times New Roman"/>
                        <a:cs typeface="Times New Roman"/>
                      </a:endParaRPr>
                    </a:p>
                    <a:p>
                      <a:pPr marL="104775">
                        <a:lnSpc>
                          <a:spcPct val="100000"/>
                        </a:lnSpc>
                      </a:pPr>
                      <a:r>
                        <a:rPr sz="1250" dirty="0">
                          <a:solidFill>
                            <a:srgbClr val="231F20"/>
                          </a:solidFill>
                          <a:latin typeface="Arial"/>
                          <a:cs typeface="Arial"/>
                        </a:rPr>
                        <a:t>Indonesia</a:t>
                      </a:r>
                      <a:endParaRPr sz="1250">
                        <a:latin typeface="Arial"/>
                        <a:cs typeface="Arial"/>
                      </a:endParaRPr>
                    </a:p>
                  </a:txBody>
                  <a:tcPr marL="0" marR="0" marT="635" marB="0">
                    <a:lnT w="12700">
                      <a:solidFill>
                        <a:srgbClr val="231F20"/>
                      </a:solidFill>
                      <a:prstDash val="solid"/>
                    </a:lnT>
                    <a:lnB w="12700">
                      <a:solidFill>
                        <a:srgbClr val="58595B"/>
                      </a:solidFill>
                      <a:prstDash val="solid"/>
                    </a:lnB>
                    <a:solidFill>
                      <a:srgbClr val="E0EFD4"/>
                    </a:solidFill>
                  </a:tcPr>
                </a:tc>
                <a:tc>
                  <a:txBody>
                    <a:bodyPr/>
                    <a:lstStyle/>
                    <a:p>
                      <a:pPr marL="104775" marR="198755">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 </a:t>
                      </a:r>
                      <a:r>
                        <a:rPr sz="1200" spc="20" dirty="0">
                          <a:solidFill>
                            <a:srgbClr val="231F20"/>
                          </a:solidFill>
                          <a:latin typeface="Arial"/>
                          <a:cs typeface="Arial"/>
                        </a:rPr>
                        <a:t>directly </a:t>
                      </a:r>
                      <a:r>
                        <a:rPr sz="1200" spc="25" dirty="0">
                          <a:solidFill>
                            <a:srgbClr val="231F20"/>
                          </a:solidFill>
                          <a:latin typeface="Arial"/>
                          <a:cs typeface="Arial"/>
                        </a:rPr>
                        <a:t>elected </a:t>
                      </a:r>
                      <a:r>
                        <a:rPr sz="1200" spc="5" dirty="0">
                          <a:solidFill>
                            <a:srgbClr val="231F20"/>
                          </a:solidFill>
                          <a:latin typeface="Arial"/>
                          <a:cs typeface="Arial"/>
                        </a:rPr>
                        <a:t>in national </a:t>
                      </a:r>
                      <a:r>
                        <a:rPr sz="1200" spc="15" dirty="0">
                          <a:solidFill>
                            <a:srgbClr val="231F20"/>
                          </a:solidFill>
                          <a:latin typeface="Arial"/>
                          <a:cs typeface="Arial"/>
                        </a:rPr>
                        <a:t>popular </a:t>
                      </a:r>
                      <a:r>
                        <a:rPr sz="1200" spc="-5" dirty="0">
                          <a:solidFill>
                            <a:srgbClr val="231F20"/>
                          </a:solidFill>
                          <a:latin typeface="Arial"/>
                          <a:cs typeface="Arial"/>
                        </a:rPr>
                        <a:t>vote, </a:t>
                      </a:r>
                      <a:r>
                        <a:rPr sz="1200" spc="20" dirty="0">
                          <a:solidFill>
                            <a:srgbClr val="231F20"/>
                          </a:solidFill>
                          <a:latin typeface="Arial"/>
                          <a:cs typeface="Arial"/>
                        </a:rPr>
                        <a:t>with </a:t>
                      </a:r>
                      <a:r>
                        <a:rPr sz="1200" spc="-30" dirty="0">
                          <a:solidFill>
                            <a:srgbClr val="231F20"/>
                          </a:solidFill>
                          <a:latin typeface="Arial"/>
                          <a:cs typeface="Arial"/>
                        </a:rPr>
                        <a:t>a </a:t>
                      </a:r>
                      <a:r>
                        <a:rPr sz="1200" spc="10" dirty="0">
                          <a:solidFill>
                            <a:srgbClr val="231F20"/>
                          </a:solidFill>
                          <a:latin typeface="Arial"/>
                          <a:cs typeface="Arial"/>
                        </a:rPr>
                        <a:t>runoff </a:t>
                      </a:r>
                      <a:r>
                        <a:rPr sz="1200" spc="15" dirty="0">
                          <a:solidFill>
                            <a:srgbClr val="231F20"/>
                          </a:solidFill>
                          <a:latin typeface="Arial"/>
                          <a:cs typeface="Arial"/>
                        </a:rPr>
                        <a:t>if </a:t>
                      </a:r>
                      <a:r>
                        <a:rPr sz="1200" spc="20" dirty="0">
                          <a:solidFill>
                            <a:srgbClr val="231F20"/>
                          </a:solidFill>
                          <a:latin typeface="Arial"/>
                          <a:cs typeface="Arial"/>
                        </a:rPr>
                        <a:t> </a:t>
                      </a:r>
                      <a:r>
                        <a:rPr sz="1200" spc="15" dirty="0">
                          <a:solidFill>
                            <a:srgbClr val="231F20"/>
                          </a:solidFill>
                          <a:latin typeface="Arial"/>
                          <a:cs typeface="Arial"/>
                        </a:rPr>
                        <a:t>no</a:t>
                      </a:r>
                      <a:r>
                        <a:rPr sz="1200" spc="5" dirty="0">
                          <a:solidFill>
                            <a:srgbClr val="231F20"/>
                          </a:solidFill>
                          <a:latin typeface="Arial"/>
                          <a:cs typeface="Arial"/>
                        </a:rPr>
                        <a:t> </a:t>
                      </a:r>
                      <a:r>
                        <a:rPr sz="1200" spc="10" dirty="0">
                          <a:solidFill>
                            <a:srgbClr val="231F20"/>
                          </a:solidFill>
                          <a:latin typeface="Arial"/>
                          <a:cs typeface="Arial"/>
                        </a:rPr>
                        <a:t>candidate </a:t>
                      </a:r>
                      <a:r>
                        <a:rPr sz="1200" spc="5" dirty="0">
                          <a:solidFill>
                            <a:srgbClr val="231F20"/>
                          </a:solidFill>
                          <a:latin typeface="Arial"/>
                          <a:cs typeface="Arial"/>
                        </a:rPr>
                        <a:t>wins </a:t>
                      </a:r>
                      <a:r>
                        <a:rPr sz="1200" spc="-30" dirty="0">
                          <a:solidFill>
                            <a:srgbClr val="231F20"/>
                          </a:solidFill>
                          <a:latin typeface="Arial"/>
                          <a:cs typeface="Arial"/>
                        </a:rPr>
                        <a:t>a</a:t>
                      </a:r>
                      <a:r>
                        <a:rPr sz="1200" spc="10" dirty="0">
                          <a:solidFill>
                            <a:srgbClr val="231F20"/>
                          </a:solidFill>
                          <a:latin typeface="Arial"/>
                          <a:cs typeface="Arial"/>
                        </a:rPr>
                        <a:t> </a:t>
                      </a:r>
                      <a:r>
                        <a:rPr sz="1200" spc="-5" dirty="0">
                          <a:solidFill>
                            <a:srgbClr val="231F20"/>
                          </a:solidFill>
                          <a:latin typeface="Arial"/>
                          <a:cs typeface="Arial"/>
                        </a:rPr>
                        <a:t>majority.</a:t>
                      </a:r>
                      <a:r>
                        <a:rPr sz="1200" spc="10" dirty="0">
                          <a:solidFill>
                            <a:srgbClr val="231F20"/>
                          </a:solidFill>
                          <a:latin typeface="Arial"/>
                          <a:cs typeface="Arial"/>
                        </a:rPr>
                        <a:t> </a:t>
                      </a:r>
                      <a:r>
                        <a:rPr sz="1200" spc="-15" dirty="0">
                          <a:solidFill>
                            <a:srgbClr val="231F20"/>
                          </a:solidFill>
                          <a:latin typeface="Arial"/>
                          <a:cs typeface="Arial"/>
                        </a:rPr>
                        <a:t>Since</a:t>
                      </a:r>
                      <a:r>
                        <a:rPr sz="1200" spc="5" dirty="0">
                          <a:solidFill>
                            <a:srgbClr val="231F20"/>
                          </a:solidFill>
                          <a:latin typeface="Arial"/>
                          <a:cs typeface="Arial"/>
                        </a:rPr>
                        <a:t> </a:t>
                      </a:r>
                      <a:r>
                        <a:rPr sz="1200" spc="-30" dirty="0">
                          <a:solidFill>
                            <a:srgbClr val="231F20"/>
                          </a:solidFill>
                          <a:latin typeface="Arial"/>
                          <a:cs typeface="Arial"/>
                        </a:rPr>
                        <a:t>2019,</a:t>
                      </a:r>
                      <a:r>
                        <a:rPr sz="1200" spc="10" dirty="0">
                          <a:solidFill>
                            <a:srgbClr val="231F20"/>
                          </a:solidFill>
                          <a:latin typeface="Arial"/>
                          <a:cs typeface="Arial"/>
                        </a:rPr>
                        <a:t> </a:t>
                      </a:r>
                      <a:r>
                        <a:rPr sz="1200" spc="15" dirty="0">
                          <a:solidFill>
                            <a:srgbClr val="231F20"/>
                          </a:solidFill>
                          <a:latin typeface="Arial"/>
                          <a:cs typeface="Arial"/>
                        </a:rPr>
                        <a:t>elections</a:t>
                      </a:r>
                      <a:r>
                        <a:rPr sz="1200" spc="10" dirty="0">
                          <a:solidFill>
                            <a:srgbClr val="231F20"/>
                          </a:solidFill>
                          <a:latin typeface="Arial"/>
                          <a:cs typeface="Arial"/>
                        </a:rPr>
                        <a:t> </a:t>
                      </a:r>
                      <a:r>
                        <a:rPr sz="1200" spc="15" dirty="0">
                          <a:solidFill>
                            <a:srgbClr val="231F20"/>
                          </a:solidFill>
                          <a:latin typeface="Arial"/>
                          <a:cs typeface="Arial"/>
                        </a:rPr>
                        <a:t>for</a:t>
                      </a:r>
                      <a:r>
                        <a:rPr sz="1200" spc="5" dirty="0">
                          <a:solidFill>
                            <a:srgbClr val="231F20"/>
                          </a:solidFill>
                          <a:latin typeface="Arial"/>
                          <a:cs typeface="Arial"/>
                        </a:rPr>
                        <a:t> </a:t>
                      </a:r>
                      <a:r>
                        <a:rPr sz="1200" spc="15" dirty="0">
                          <a:solidFill>
                            <a:srgbClr val="231F20"/>
                          </a:solidFill>
                          <a:latin typeface="Arial"/>
                          <a:cs typeface="Arial"/>
                        </a:rPr>
                        <a:t>the</a:t>
                      </a:r>
                      <a:r>
                        <a:rPr sz="1200" spc="10" dirty="0">
                          <a:solidFill>
                            <a:srgbClr val="231F20"/>
                          </a:solidFill>
                          <a:latin typeface="Arial"/>
                          <a:cs typeface="Arial"/>
                        </a:rPr>
                        <a:t> </a:t>
                      </a:r>
                      <a:r>
                        <a:rPr sz="1200" spc="5" dirty="0">
                          <a:solidFill>
                            <a:srgbClr val="231F20"/>
                          </a:solidFill>
                          <a:latin typeface="Arial"/>
                          <a:cs typeface="Arial"/>
                        </a:rPr>
                        <a:t>legislature </a:t>
                      </a:r>
                      <a:r>
                        <a:rPr sz="1200" spc="-320" dirty="0">
                          <a:solidFill>
                            <a:srgbClr val="231F20"/>
                          </a:solidFill>
                          <a:latin typeface="Arial"/>
                          <a:cs typeface="Arial"/>
                        </a:rPr>
                        <a:t> </a:t>
                      </a:r>
                      <a:r>
                        <a:rPr sz="1200" spc="5" dirty="0">
                          <a:solidFill>
                            <a:srgbClr val="231F20"/>
                          </a:solidFill>
                          <a:latin typeface="Arial"/>
                          <a:cs typeface="Arial"/>
                        </a:rPr>
                        <a:t>and</a:t>
                      </a:r>
                      <a:r>
                        <a:rPr sz="1200" spc="-5" dirty="0">
                          <a:solidFill>
                            <a:srgbClr val="231F20"/>
                          </a:solidFill>
                          <a:latin typeface="Arial"/>
                          <a:cs typeface="Arial"/>
                        </a:rPr>
                        <a:t> </a:t>
                      </a:r>
                      <a:r>
                        <a:rPr sz="1200" spc="10" dirty="0">
                          <a:solidFill>
                            <a:srgbClr val="231F20"/>
                          </a:solidFill>
                          <a:latin typeface="Arial"/>
                          <a:cs typeface="Arial"/>
                        </a:rPr>
                        <a:t>executive</a:t>
                      </a:r>
                      <a:r>
                        <a:rPr sz="1200" dirty="0">
                          <a:solidFill>
                            <a:srgbClr val="231F20"/>
                          </a:solidFill>
                          <a:latin typeface="Arial"/>
                          <a:cs typeface="Arial"/>
                        </a:rPr>
                        <a:t> </a:t>
                      </a:r>
                      <a:r>
                        <a:rPr sz="1200" spc="15" dirty="0">
                          <a:solidFill>
                            <a:srgbClr val="231F20"/>
                          </a:solidFill>
                          <a:latin typeface="Arial"/>
                          <a:cs typeface="Arial"/>
                        </a:rPr>
                        <a:t>happen</a:t>
                      </a:r>
                      <a:r>
                        <a:rPr sz="1200" dirty="0">
                          <a:solidFill>
                            <a:srgbClr val="231F20"/>
                          </a:solidFill>
                          <a:latin typeface="Arial"/>
                          <a:cs typeface="Arial"/>
                        </a:rPr>
                        <a:t> </a:t>
                      </a:r>
                      <a:r>
                        <a:rPr sz="1200" spc="15" dirty="0">
                          <a:solidFill>
                            <a:srgbClr val="231F20"/>
                          </a:solidFill>
                          <a:latin typeface="Arial"/>
                          <a:cs typeface="Arial"/>
                        </a:rPr>
                        <a:t>on</a:t>
                      </a:r>
                      <a:r>
                        <a:rPr sz="1200" dirty="0">
                          <a:solidFill>
                            <a:srgbClr val="231F20"/>
                          </a:solidFill>
                          <a:latin typeface="Arial"/>
                          <a:cs typeface="Arial"/>
                        </a:rPr>
                        <a:t> </a:t>
                      </a:r>
                      <a:r>
                        <a:rPr sz="1200" spc="-15" dirty="0">
                          <a:solidFill>
                            <a:srgbClr val="231F20"/>
                          </a:solidFill>
                          <a:latin typeface="Arial"/>
                          <a:cs typeface="Arial"/>
                        </a:rPr>
                        <a:t>same</a:t>
                      </a:r>
                      <a:r>
                        <a:rPr sz="1200" dirty="0">
                          <a:solidFill>
                            <a:srgbClr val="231F20"/>
                          </a:solidFill>
                          <a:latin typeface="Arial"/>
                          <a:cs typeface="Arial"/>
                        </a:rPr>
                        <a:t> </a:t>
                      </a:r>
                      <a:r>
                        <a:rPr sz="1200" spc="-30" dirty="0">
                          <a:solidFill>
                            <a:srgbClr val="231F20"/>
                          </a:solidFill>
                          <a:latin typeface="Arial"/>
                          <a:cs typeface="Arial"/>
                        </a:rPr>
                        <a:t>day.</a:t>
                      </a:r>
                      <a:endParaRPr sz="1200">
                        <a:latin typeface="Arial"/>
                        <a:cs typeface="Arial"/>
                      </a:endParaRPr>
                    </a:p>
                  </a:txBody>
                  <a:tcPr marL="0" marR="0" marT="64135"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908592">
                <a:tc>
                  <a:txBody>
                    <a:bodyPr/>
                    <a:lstStyle/>
                    <a:p>
                      <a:pPr>
                        <a:lnSpc>
                          <a:spcPct val="100000"/>
                        </a:lnSpc>
                      </a:pPr>
                      <a:endParaRPr sz="1500">
                        <a:latin typeface="Times New Roman"/>
                        <a:cs typeface="Times New Roman"/>
                      </a:endParaRPr>
                    </a:p>
                    <a:p>
                      <a:pPr marL="104775">
                        <a:lnSpc>
                          <a:spcPct val="100000"/>
                        </a:lnSpc>
                        <a:spcBef>
                          <a:spcPts val="1110"/>
                        </a:spcBef>
                      </a:pPr>
                      <a:r>
                        <a:rPr sz="1250" spc="-15" dirty="0">
                          <a:solidFill>
                            <a:srgbClr val="231F20"/>
                          </a:solidFill>
                          <a:latin typeface="Arial"/>
                          <a:cs typeface="Arial"/>
                        </a:rPr>
                        <a:t>Iran</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99060">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a:t>
                      </a:r>
                      <a:r>
                        <a:rPr sz="1200" spc="5" dirty="0">
                          <a:solidFill>
                            <a:srgbClr val="231F20"/>
                          </a:solidFill>
                          <a:latin typeface="Arial"/>
                          <a:cs typeface="Arial"/>
                        </a:rPr>
                        <a:t> </a:t>
                      </a:r>
                      <a:r>
                        <a:rPr sz="1200" spc="25" dirty="0">
                          <a:solidFill>
                            <a:srgbClr val="231F20"/>
                          </a:solidFill>
                          <a:latin typeface="Arial"/>
                          <a:cs typeface="Arial"/>
                        </a:rPr>
                        <a:t>elected</a:t>
                      </a:r>
                      <a:r>
                        <a:rPr sz="1200" spc="5" dirty="0">
                          <a:solidFill>
                            <a:srgbClr val="231F20"/>
                          </a:solidFill>
                          <a:latin typeface="Arial"/>
                          <a:cs typeface="Arial"/>
                        </a:rPr>
                        <a:t> and</a:t>
                      </a:r>
                      <a:r>
                        <a:rPr sz="1200" dirty="0">
                          <a:solidFill>
                            <a:srgbClr val="231F20"/>
                          </a:solidFill>
                          <a:latin typeface="Arial"/>
                          <a:cs typeface="Arial"/>
                        </a:rPr>
                        <a:t> </a:t>
                      </a:r>
                      <a:r>
                        <a:rPr sz="1200" spc="-20" dirty="0">
                          <a:solidFill>
                            <a:srgbClr val="231F20"/>
                          </a:solidFill>
                          <a:latin typeface="Arial"/>
                          <a:cs typeface="Arial"/>
                        </a:rPr>
                        <a:t>has</a:t>
                      </a:r>
                      <a:r>
                        <a:rPr sz="1200" spc="5" dirty="0">
                          <a:solidFill>
                            <a:srgbClr val="231F20"/>
                          </a:solidFill>
                          <a:latin typeface="Arial"/>
                          <a:cs typeface="Arial"/>
                        </a:rPr>
                        <a:t> </a:t>
                      </a:r>
                      <a:r>
                        <a:rPr sz="1200" spc="15" dirty="0">
                          <a:solidFill>
                            <a:srgbClr val="231F20"/>
                          </a:solidFill>
                          <a:latin typeface="Arial"/>
                          <a:cs typeface="Arial"/>
                        </a:rPr>
                        <a:t>authority</a:t>
                      </a:r>
                      <a:r>
                        <a:rPr sz="1200" spc="5" dirty="0">
                          <a:solidFill>
                            <a:srgbClr val="231F20"/>
                          </a:solidFill>
                          <a:latin typeface="Arial"/>
                          <a:cs typeface="Arial"/>
                        </a:rPr>
                        <a:t> </a:t>
                      </a:r>
                      <a:r>
                        <a:rPr sz="1200" spc="-5" dirty="0">
                          <a:solidFill>
                            <a:srgbClr val="231F20"/>
                          </a:solidFill>
                          <a:latin typeface="Arial"/>
                          <a:cs typeface="Arial"/>
                        </a:rPr>
                        <a:t>vis-à-vis</a:t>
                      </a:r>
                      <a:r>
                        <a:rPr sz="1200" dirty="0">
                          <a:solidFill>
                            <a:srgbClr val="231F20"/>
                          </a:solidFill>
                          <a:latin typeface="Arial"/>
                          <a:cs typeface="Arial"/>
                        </a:rPr>
                        <a:t> legislature,</a:t>
                      </a:r>
                      <a:r>
                        <a:rPr sz="1200" spc="5" dirty="0">
                          <a:solidFill>
                            <a:srgbClr val="231F20"/>
                          </a:solidFill>
                          <a:latin typeface="Arial"/>
                          <a:cs typeface="Arial"/>
                        </a:rPr>
                        <a:t> </a:t>
                      </a:r>
                      <a:r>
                        <a:rPr sz="1200" spc="25" dirty="0">
                          <a:solidFill>
                            <a:srgbClr val="231F20"/>
                          </a:solidFill>
                          <a:latin typeface="Arial"/>
                          <a:cs typeface="Arial"/>
                        </a:rPr>
                        <a:t>but</a:t>
                      </a:r>
                      <a:r>
                        <a:rPr sz="1200" spc="5" dirty="0">
                          <a:solidFill>
                            <a:srgbClr val="231F20"/>
                          </a:solidFill>
                          <a:latin typeface="Arial"/>
                          <a:cs typeface="Arial"/>
                        </a:rPr>
                        <a:t> </a:t>
                      </a:r>
                      <a:r>
                        <a:rPr sz="1200" spc="-5" dirty="0">
                          <a:solidFill>
                            <a:srgbClr val="231F20"/>
                          </a:solidFill>
                          <a:latin typeface="Arial"/>
                          <a:cs typeface="Arial"/>
                        </a:rPr>
                        <a:t>real </a:t>
                      </a:r>
                      <a:r>
                        <a:rPr sz="1200" dirty="0">
                          <a:solidFill>
                            <a:srgbClr val="231F20"/>
                          </a:solidFill>
                          <a:latin typeface="Arial"/>
                          <a:cs typeface="Arial"/>
                        </a:rPr>
                        <a:t> </a:t>
                      </a:r>
                      <a:r>
                        <a:rPr sz="1200" spc="20" dirty="0">
                          <a:solidFill>
                            <a:srgbClr val="231F20"/>
                          </a:solidFill>
                          <a:latin typeface="Arial"/>
                          <a:cs typeface="Arial"/>
                        </a:rPr>
                        <a:t>power </a:t>
                      </a:r>
                      <a:r>
                        <a:rPr sz="1200" dirty="0">
                          <a:solidFill>
                            <a:srgbClr val="231F20"/>
                          </a:solidFill>
                          <a:latin typeface="Arial"/>
                          <a:cs typeface="Arial"/>
                        </a:rPr>
                        <a:t>lies </a:t>
                      </a:r>
                      <a:r>
                        <a:rPr sz="1200" spc="20" dirty="0">
                          <a:solidFill>
                            <a:srgbClr val="231F20"/>
                          </a:solidFill>
                          <a:latin typeface="Arial"/>
                          <a:cs typeface="Arial"/>
                        </a:rPr>
                        <a:t>with </a:t>
                      </a:r>
                      <a:r>
                        <a:rPr sz="1200" spc="-5" dirty="0">
                          <a:solidFill>
                            <a:srgbClr val="231F20"/>
                          </a:solidFill>
                          <a:latin typeface="Arial"/>
                          <a:cs typeface="Arial"/>
                        </a:rPr>
                        <a:t>Guardian </a:t>
                      </a:r>
                      <a:r>
                        <a:rPr sz="1200" spc="5" dirty="0">
                          <a:solidFill>
                            <a:srgbClr val="231F20"/>
                          </a:solidFill>
                          <a:latin typeface="Arial"/>
                          <a:cs typeface="Arial"/>
                        </a:rPr>
                        <a:t>Council </a:t>
                      </a:r>
                      <a:r>
                        <a:rPr sz="1200" spc="15" dirty="0">
                          <a:solidFill>
                            <a:srgbClr val="231F20"/>
                          </a:solidFill>
                          <a:latin typeface="Arial"/>
                          <a:cs typeface="Arial"/>
                        </a:rPr>
                        <a:t>of </a:t>
                      </a:r>
                      <a:r>
                        <a:rPr sz="1200" spc="25" dirty="0">
                          <a:solidFill>
                            <a:srgbClr val="231F20"/>
                          </a:solidFill>
                          <a:latin typeface="Arial"/>
                          <a:cs typeface="Arial"/>
                        </a:rPr>
                        <a:t>top </a:t>
                      </a:r>
                      <a:r>
                        <a:rPr sz="1200" spc="5" dirty="0">
                          <a:solidFill>
                            <a:srgbClr val="231F20"/>
                          </a:solidFill>
                          <a:latin typeface="Arial"/>
                          <a:cs typeface="Arial"/>
                        </a:rPr>
                        <a:t>clerics and </a:t>
                      </a:r>
                      <a:r>
                        <a:rPr sz="1200" spc="-5" dirty="0">
                          <a:solidFill>
                            <a:srgbClr val="231F20"/>
                          </a:solidFill>
                          <a:latin typeface="Arial"/>
                          <a:cs typeface="Arial"/>
                        </a:rPr>
                        <a:t>Supreme </a:t>
                      </a:r>
                      <a:r>
                        <a:rPr sz="1200" spc="-20" dirty="0">
                          <a:solidFill>
                            <a:srgbClr val="231F20"/>
                          </a:solidFill>
                          <a:latin typeface="Arial"/>
                          <a:cs typeface="Arial"/>
                        </a:rPr>
                        <a:t>Leader, </a:t>
                      </a:r>
                      <a:r>
                        <a:rPr sz="1200" spc="-15" dirty="0">
                          <a:solidFill>
                            <a:srgbClr val="231F20"/>
                          </a:solidFill>
                          <a:latin typeface="Arial"/>
                          <a:cs typeface="Arial"/>
                        </a:rPr>
                        <a:t> </a:t>
                      </a:r>
                      <a:r>
                        <a:rPr sz="1200" spc="-5" dirty="0">
                          <a:solidFill>
                            <a:srgbClr val="231F20"/>
                          </a:solidFill>
                          <a:latin typeface="Arial"/>
                          <a:cs typeface="Arial"/>
                        </a:rPr>
                        <a:t>also</a:t>
                      </a:r>
                      <a:r>
                        <a:rPr sz="1200" spc="5" dirty="0">
                          <a:solidFill>
                            <a:srgbClr val="231F20"/>
                          </a:solidFill>
                          <a:latin typeface="Arial"/>
                          <a:cs typeface="Arial"/>
                        </a:rPr>
                        <a:t> </a:t>
                      </a:r>
                      <a:r>
                        <a:rPr sz="1200" spc="-30" dirty="0">
                          <a:solidFill>
                            <a:srgbClr val="231F20"/>
                          </a:solidFill>
                          <a:latin typeface="Arial"/>
                          <a:cs typeface="Arial"/>
                        </a:rPr>
                        <a:t>a</a:t>
                      </a:r>
                      <a:r>
                        <a:rPr sz="1200" spc="5" dirty="0">
                          <a:solidFill>
                            <a:srgbClr val="231F20"/>
                          </a:solidFill>
                          <a:latin typeface="Arial"/>
                          <a:cs typeface="Arial"/>
                        </a:rPr>
                        <a:t> </a:t>
                      </a:r>
                      <a:r>
                        <a:rPr sz="1200" spc="10" dirty="0">
                          <a:solidFill>
                            <a:srgbClr val="231F20"/>
                          </a:solidFill>
                          <a:latin typeface="Arial"/>
                          <a:cs typeface="Arial"/>
                        </a:rPr>
                        <a:t>cleric</a:t>
                      </a:r>
                      <a:r>
                        <a:rPr sz="1200" spc="5" dirty="0">
                          <a:solidFill>
                            <a:srgbClr val="231F20"/>
                          </a:solidFill>
                          <a:latin typeface="Arial"/>
                          <a:cs typeface="Arial"/>
                        </a:rPr>
                        <a:t> </a:t>
                      </a:r>
                      <a:r>
                        <a:rPr sz="1200" spc="-10" dirty="0">
                          <a:solidFill>
                            <a:srgbClr val="231F20"/>
                          </a:solidFill>
                          <a:latin typeface="Arial"/>
                          <a:cs typeface="Arial"/>
                        </a:rPr>
                        <a:t>(</a:t>
                      </a:r>
                      <a:r>
                        <a:rPr sz="1200" i="1" spc="-10" dirty="0">
                          <a:solidFill>
                            <a:srgbClr val="231F20"/>
                          </a:solidFill>
                          <a:latin typeface="Arial"/>
                          <a:cs typeface="Arial"/>
                        </a:rPr>
                        <a:t>ayatollah</a:t>
                      </a:r>
                      <a:r>
                        <a:rPr sz="1200" spc="-10" dirty="0">
                          <a:solidFill>
                            <a:srgbClr val="231F20"/>
                          </a:solidFill>
                          <a:latin typeface="Arial"/>
                          <a:cs typeface="Arial"/>
                        </a:rPr>
                        <a:t>).</a:t>
                      </a:r>
                      <a:r>
                        <a:rPr sz="1200" spc="10" dirty="0">
                          <a:solidFill>
                            <a:srgbClr val="231F20"/>
                          </a:solidFill>
                          <a:latin typeface="Arial"/>
                          <a:cs typeface="Arial"/>
                        </a:rPr>
                        <a:t> </a:t>
                      </a:r>
                      <a:r>
                        <a:rPr sz="1200" spc="15" dirty="0">
                          <a:solidFill>
                            <a:srgbClr val="231F20"/>
                          </a:solidFill>
                          <a:latin typeface="Arial"/>
                          <a:cs typeface="Arial"/>
                        </a:rPr>
                        <a:t>Other</a:t>
                      </a:r>
                      <a:r>
                        <a:rPr sz="1200" spc="5" dirty="0">
                          <a:solidFill>
                            <a:srgbClr val="231F20"/>
                          </a:solidFill>
                          <a:latin typeface="Arial"/>
                          <a:cs typeface="Arial"/>
                        </a:rPr>
                        <a:t> </a:t>
                      </a:r>
                      <a:r>
                        <a:rPr sz="1200" dirty="0">
                          <a:solidFill>
                            <a:srgbClr val="231F20"/>
                          </a:solidFill>
                          <a:latin typeface="Arial"/>
                          <a:cs typeface="Arial"/>
                        </a:rPr>
                        <a:t>councils</a:t>
                      </a:r>
                      <a:r>
                        <a:rPr sz="1200" spc="5" dirty="0">
                          <a:solidFill>
                            <a:srgbClr val="231F20"/>
                          </a:solidFill>
                          <a:latin typeface="Arial"/>
                          <a:cs typeface="Arial"/>
                        </a:rPr>
                        <a:t> </a:t>
                      </a:r>
                      <a:r>
                        <a:rPr sz="1200" dirty="0">
                          <a:solidFill>
                            <a:srgbClr val="231F20"/>
                          </a:solidFill>
                          <a:latin typeface="Arial"/>
                          <a:cs typeface="Arial"/>
                        </a:rPr>
                        <a:t>(Expediency</a:t>
                      </a:r>
                      <a:r>
                        <a:rPr sz="1200" spc="10" dirty="0">
                          <a:solidFill>
                            <a:srgbClr val="231F20"/>
                          </a:solidFill>
                          <a:latin typeface="Arial"/>
                          <a:cs typeface="Arial"/>
                        </a:rPr>
                        <a:t> </a:t>
                      </a:r>
                      <a:r>
                        <a:rPr sz="1200" spc="-5" dirty="0">
                          <a:solidFill>
                            <a:srgbClr val="231F20"/>
                          </a:solidFill>
                          <a:latin typeface="Arial"/>
                          <a:cs typeface="Arial"/>
                        </a:rPr>
                        <a:t>Council,</a:t>
                      </a:r>
                      <a:r>
                        <a:rPr sz="1200" spc="5" dirty="0">
                          <a:solidFill>
                            <a:srgbClr val="231F20"/>
                          </a:solidFill>
                          <a:latin typeface="Arial"/>
                          <a:cs typeface="Arial"/>
                        </a:rPr>
                        <a:t> </a:t>
                      </a:r>
                      <a:r>
                        <a:rPr sz="1200" dirty="0">
                          <a:solidFill>
                            <a:srgbClr val="231F20"/>
                          </a:solidFill>
                          <a:latin typeface="Arial"/>
                          <a:cs typeface="Arial"/>
                        </a:rPr>
                        <a:t>Assembly </a:t>
                      </a:r>
                      <a:r>
                        <a:rPr sz="1200" spc="-320" dirty="0">
                          <a:solidFill>
                            <a:srgbClr val="231F20"/>
                          </a:solidFill>
                          <a:latin typeface="Arial"/>
                          <a:cs typeface="Arial"/>
                        </a:rPr>
                        <a:t> </a:t>
                      </a:r>
                      <a:r>
                        <a:rPr sz="1200" spc="15" dirty="0">
                          <a:solidFill>
                            <a:srgbClr val="231F20"/>
                          </a:solidFill>
                          <a:latin typeface="Arial"/>
                          <a:cs typeface="Arial"/>
                        </a:rPr>
                        <a:t>of</a:t>
                      </a:r>
                      <a:r>
                        <a:rPr sz="1200" spc="-5" dirty="0">
                          <a:solidFill>
                            <a:srgbClr val="231F20"/>
                          </a:solidFill>
                          <a:latin typeface="Arial"/>
                          <a:cs typeface="Arial"/>
                        </a:rPr>
                        <a:t> </a:t>
                      </a:r>
                      <a:r>
                        <a:rPr sz="1200" spc="-10" dirty="0">
                          <a:solidFill>
                            <a:srgbClr val="231F20"/>
                          </a:solidFill>
                          <a:latin typeface="Arial"/>
                          <a:cs typeface="Arial"/>
                        </a:rPr>
                        <a:t>Experts)</a:t>
                      </a:r>
                      <a:r>
                        <a:rPr sz="1200" dirty="0">
                          <a:solidFill>
                            <a:srgbClr val="231F20"/>
                          </a:solidFill>
                          <a:latin typeface="Arial"/>
                          <a:cs typeface="Arial"/>
                        </a:rPr>
                        <a:t> </a:t>
                      </a:r>
                      <a:r>
                        <a:rPr sz="1200" spc="-5" dirty="0">
                          <a:solidFill>
                            <a:srgbClr val="231F20"/>
                          </a:solidFill>
                          <a:latin typeface="Arial"/>
                          <a:cs typeface="Arial"/>
                        </a:rPr>
                        <a:t>also</a:t>
                      </a:r>
                      <a:r>
                        <a:rPr sz="1200" dirty="0">
                          <a:solidFill>
                            <a:srgbClr val="231F20"/>
                          </a:solidFill>
                          <a:latin typeface="Arial"/>
                          <a:cs typeface="Arial"/>
                        </a:rPr>
                        <a:t> </a:t>
                      </a:r>
                      <a:r>
                        <a:rPr sz="1200" spc="20" dirty="0">
                          <a:solidFill>
                            <a:srgbClr val="231F20"/>
                          </a:solidFill>
                          <a:latin typeface="Arial"/>
                          <a:cs typeface="Arial"/>
                        </a:rPr>
                        <a:t>wield</a:t>
                      </a:r>
                      <a:r>
                        <a:rPr sz="1200" dirty="0">
                          <a:solidFill>
                            <a:srgbClr val="231F20"/>
                          </a:solidFill>
                          <a:latin typeface="Arial"/>
                          <a:cs typeface="Arial"/>
                        </a:rPr>
                        <a:t> power.</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716211">
                <a:tc>
                  <a:txBody>
                    <a:bodyPr/>
                    <a:lstStyle/>
                    <a:p>
                      <a:pPr>
                        <a:lnSpc>
                          <a:spcPct val="100000"/>
                        </a:lnSpc>
                        <a:spcBef>
                          <a:spcPts val="5"/>
                        </a:spcBef>
                      </a:pPr>
                      <a:endParaRPr sz="1800">
                        <a:latin typeface="Times New Roman"/>
                        <a:cs typeface="Times New Roman"/>
                      </a:endParaRPr>
                    </a:p>
                    <a:p>
                      <a:pPr marL="104775">
                        <a:lnSpc>
                          <a:spcPct val="100000"/>
                        </a:lnSpc>
                      </a:pPr>
                      <a:r>
                        <a:rPr sz="1250" spc="-5" dirty="0">
                          <a:solidFill>
                            <a:srgbClr val="231F20"/>
                          </a:solidFill>
                          <a:latin typeface="Arial"/>
                          <a:cs typeface="Arial"/>
                        </a:rPr>
                        <a:t>Japan</a:t>
                      </a:r>
                      <a:endParaRPr sz="1250">
                        <a:latin typeface="Arial"/>
                        <a:cs typeface="Arial"/>
                      </a:endParaRPr>
                    </a:p>
                  </a:txBody>
                  <a:tcPr marL="0" marR="0" marT="635" marB="0">
                    <a:lnT w="12700">
                      <a:solidFill>
                        <a:srgbClr val="58595B"/>
                      </a:solidFill>
                      <a:prstDash val="solid"/>
                    </a:lnT>
                    <a:lnB w="12700">
                      <a:solidFill>
                        <a:srgbClr val="58595B"/>
                      </a:solidFill>
                      <a:prstDash val="solid"/>
                    </a:lnB>
                    <a:solidFill>
                      <a:srgbClr val="E0EFD4"/>
                    </a:solidFill>
                  </a:tcPr>
                </a:tc>
                <a:tc>
                  <a:txBody>
                    <a:bodyPr/>
                    <a:lstStyle/>
                    <a:p>
                      <a:pPr marL="104775" marR="132715">
                        <a:lnSpc>
                          <a:spcPct val="105200"/>
                        </a:lnSpc>
                        <a:spcBef>
                          <a:spcPts val="505"/>
                        </a:spcBef>
                      </a:pPr>
                      <a:r>
                        <a:rPr sz="1200" spc="-25" dirty="0">
                          <a:solidFill>
                            <a:srgbClr val="231F20"/>
                          </a:solidFill>
                          <a:latin typeface="Arial"/>
                          <a:cs typeface="Arial"/>
                        </a:rPr>
                        <a:t>Parliamentary</a:t>
                      </a:r>
                      <a:r>
                        <a:rPr sz="1200" spc="-50" dirty="0">
                          <a:solidFill>
                            <a:srgbClr val="231F20"/>
                          </a:solidFill>
                          <a:latin typeface="Arial"/>
                          <a:cs typeface="Arial"/>
                        </a:rPr>
                        <a:t> </a:t>
                      </a:r>
                      <a:r>
                        <a:rPr sz="1200" spc="-25" dirty="0">
                          <a:solidFill>
                            <a:srgbClr val="231F20"/>
                          </a:solidFill>
                          <a:latin typeface="Arial"/>
                          <a:cs typeface="Arial"/>
                        </a:rPr>
                        <a:t>system</a:t>
                      </a:r>
                      <a:r>
                        <a:rPr sz="1200" spc="-50" dirty="0">
                          <a:solidFill>
                            <a:srgbClr val="231F20"/>
                          </a:solidFill>
                          <a:latin typeface="Arial"/>
                          <a:cs typeface="Arial"/>
                        </a:rPr>
                        <a:t> </a:t>
                      </a:r>
                      <a:r>
                        <a:rPr sz="1200" spc="-10" dirty="0">
                          <a:solidFill>
                            <a:srgbClr val="231F20"/>
                          </a:solidFill>
                          <a:latin typeface="Arial"/>
                          <a:cs typeface="Arial"/>
                        </a:rPr>
                        <a:t>in</a:t>
                      </a:r>
                      <a:r>
                        <a:rPr sz="1200" spc="-45" dirty="0">
                          <a:solidFill>
                            <a:srgbClr val="231F20"/>
                          </a:solidFill>
                          <a:latin typeface="Arial"/>
                          <a:cs typeface="Arial"/>
                        </a:rPr>
                        <a:t> </a:t>
                      </a:r>
                      <a:r>
                        <a:rPr sz="1200" spc="-10" dirty="0">
                          <a:solidFill>
                            <a:srgbClr val="231F20"/>
                          </a:solidFill>
                          <a:latin typeface="Arial"/>
                          <a:cs typeface="Arial"/>
                        </a:rPr>
                        <a:t>which</a:t>
                      </a:r>
                      <a:r>
                        <a:rPr sz="1200" spc="-50" dirty="0">
                          <a:solidFill>
                            <a:srgbClr val="231F20"/>
                          </a:solidFill>
                          <a:latin typeface="Arial"/>
                          <a:cs typeface="Arial"/>
                        </a:rPr>
                        <a:t> </a:t>
                      </a:r>
                      <a:r>
                        <a:rPr sz="1200" spc="-10" dirty="0">
                          <a:solidFill>
                            <a:srgbClr val="231F20"/>
                          </a:solidFill>
                          <a:latin typeface="Arial"/>
                          <a:cs typeface="Arial"/>
                        </a:rPr>
                        <a:t>prime</a:t>
                      </a:r>
                      <a:r>
                        <a:rPr sz="1200" spc="-50" dirty="0">
                          <a:solidFill>
                            <a:srgbClr val="231F20"/>
                          </a:solidFill>
                          <a:latin typeface="Arial"/>
                          <a:cs typeface="Arial"/>
                        </a:rPr>
                        <a:t> </a:t>
                      </a:r>
                      <a:r>
                        <a:rPr sz="1200" spc="-20" dirty="0">
                          <a:solidFill>
                            <a:srgbClr val="231F20"/>
                          </a:solidFill>
                          <a:latin typeface="Arial"/>
                          <a:cs typeface="Arial"/>
                        </a:rPr>
                        <a:t>minister</a:t>
                      </a:r>
                      <a:r>
                        <a:rPr sz="1200" spc="-45" dirty="0">
                          <a:solidFill>
                            <a:srgbClr val="231F20"/>
                          </a:solidFill>
                          <a:latin typeface="Arial"/>
                          <a:cs typeface="Arial"/>
                        </a:rPr>
                        <a:t> </a:t>
                      </a:r>
                      <a:r>
                        <a:rPr sz="1200" spc="-25" dirty="0">
                          <a:solidFill>
                            <a:srgbClr val="231F20"/>
                          </a:solidFill>
                          <a:latin typeface="Arial"/>
                          <a:cs typeface="Arial"/>
                        </a:rPr>
                        <a:t>is</a:t>
                      </a:r>
                      <a:r>
                        <a:rPr sz="1200" spc="-50" dirty="0">
                          <a:solidFill>
                            <a:srgbClr val="231F20"/>
                          </a:solidFill>
                          <a:latin typeface="Arial"/>
                          <a:cs typeface="Arial"/>
                        </a:rPr>
                        <a:t> </a:t>
                      </a:r>
                      <a:r>
                        <a:rPr sz="1200" spc="-10" dirty="0">
                          <a:solidFill>
                            <a:srgbClr val="231F20"/>
                          </a:solidFill>
                          <a:latin typeface="Arial"/>
                          <a:cs typeface="Arial"/>
                        </a:rPr>
                        <a:t>head</a:t>
                      </a:r>
                      <a:r>
                        <a:rPr sz="1200" spc="-45" dirty="0">
                          <a:solidFill>
                            <a:srgbClr val="231F20"/>
                          </a:solidFill>
                          <a:latin typeface="Arial"/>
                          <a:cs typeface="Arial"/>
                        </a:rPr>
                        <a:t> </a:t>
                      </a:r>
                      <a:r>
                        <a:rPr sz="1200" spc="5" dirty="0">
                          <a:solidFill>
                            <a:srgbClr val="231F20"/>
                          </a:solidFill>
                          <a:latin typeface="Arial"/>
                          <a:cs typeface="Arial"/>
                        </a:rPr>
                        <a:t>of</a:t>
                      </a:r>
                      <a:r>
                        <a:rPr sz="1200" spc="-50" dirty="0">
                          <a:solidFill>
                            <a:srgbClr val="231F20"/>
                          </a:solidFill>
                          <a:latin typeface="Arial"/>
                          <a:cs typeface="Arial"/>
                        </a:rPr>
                        <a:t> </a:t>
                      </a:r>
                      <a:r>
                        <a:rPr sz="1200" spc="-10" dirty="0">
                          <a:solidFill>
                            <a:srgbClr val="231F20"/>
                          </a:solidFill>
                          <a:latin typeface="Arial"/>
                          <a:cs typeface="Arial"/>
                        </a:rPr>
                        <a:t>government</a:t>
                      </a:r>
                      <a:r>
                        <a:rPr sz="1200" spc="-50" dirty="0">
                          <a:solidFill>
                            <a:srgbClr val="231F20"/>
                          </a:solidFill>
                          <a:latin typeface="Arial"/>
                          <a:cs typeface="Arial"/>
                        </a:rPr>
                        <a:t> </a:t>
                      </a:r>
                      <a:r>
                        <a:rPr sz="1200" spc="-10" dirty="0">
                          <a:solidFill>
                            <a:srgbClr val="231F20"/>
                          </a:solidFill>
                          <a:latin typeface="Arial"/>
                          <a:cs typeface="Arial"/>
                        </a:rPr>
                        <a:t>cho- </a:t>
                      </a:r>
                      <a:r>
                        <a:rPr sz="1200" spc="-315" dirty="0">
                          <a:solidFill>
                            <a:srgbClr val="231F20"/>
                          </a:solidFill>
                          <a:latin typeface="Arial"/>
                          <a:cs typeface="Arial"/>
                        </a:rPr>
                        <a:t> </a:t>
                      </a:r>
                      <a:r>
                        <a:rPr sz="1200" spc="-20" dirty="0">
                          <a:solidFill>
                            <a:srgbClr val="231F20"/>
                          </a:solidFill>
                          <a:latin typeface="Arial"/>
                          <a:cs typeface="Arial"/>
                        </a:rPr>
                        <a:t>sen </a:t>
                      </a:r>
                      <a:r>
                        <a:rPr sz="1200" spc="-5" dirty="0">
                          <a:solidFill>
                            <a:srgbClr val="231F20"/>
                          </a:solidFill>
                          <a:latin typeface="Arial"/>
                          <a:cs typeface="Arial"/>
                        </a:rPr>
                        <a:t>by </a:t>
                      </a:r>
                      <a:r>
                        <a:rPr sz="1200" spc="-20" dirty="0">
                          <a:solidFill>
                            <a:srgbClr val="231F20"/>
                          </a:solidFill>
                          <a:latin typeface="Arial"/>
                          <a:cs typeface="Arial"/>
                        </a:rPr>
                        <a:t>parliament </a:t>
                      </a:r>
                      <a:r>
                        <a:rPr sz="1200" spc="-45" dirty="0">
                          <a:solidFill>
                            <a:srgbClr val="231F20"/>
                          </a:solidFill>
                          <a:latin typeface="Arial"/>
                          <a:cs typeface="Arial"/>
                        </a:rPr>
                        <a:t>(Diet) </a:t>
                      </a:r>
                      <a:r>
                        <a:rPr sz="1200" spc="-15" dirty="0">
                          <a:solidFill>
                            <a:srgbClr val="231F20"/>
                          </a:solidFill>
                          <a:latin typeface="Arial"/>
                          <a:cs typeface="Arial"/>
                        </a:rPr>
                        <a:t>and </a:t>
                      </a:r>
                      <a:r>
                        <a:rPr sz="1200" spc="-5" dirty="0">
                          <a:solidFill>
                            <a:srgbClr val="231F20"/>
                          </a:solidFill>
                          <a:latin typeface="Arial"/>
                          <a:cs typeface="Arial"/>
                        </a:rPr>
                        <a:t>depends </a:t>
                      </a:r>
                      <a:r>
                        <a:rPr sz="1200" spc="5" dirty="0">
                          <a:solidFill>
                            <a:srgbClr val="231F20"/>
                          </a:solidFill>
                          <a:latin typeface="Arial"/>
                          <a:cs typeface="Arial"/>
                        </a:rPr>
                        <a:t>on </a:t>
                      </a:r>
                      <a:r>
                        <a:rPr sz="1200" spc="-10" dirty="0">
                          <a:solidFill>
                            <a:srgbClr val="231F20"/>
                          </a:solidFill>
                          <a:latin typeface="Arial"/>
                          <a:cs typeface="Arial"/>
                        </a:rPr>
                        <a:t>confidence </a:t>
                      </a:r>
                      <a:r>
                        <a:rPr sz="1200" spc="5" dirty="0">
                          <a:solidFill>
                            <a:srgbClr val="231F20"/>
                          </a:solidFill>
                          <a:latin typeface="Arial"/>
                          <a:cs typeface="Arial"/>
                        </a:rPr>
                        <a:t>of </a:t>
                      </a:r>
                      <a:r>
                        <a:rPr sz="1200" spc="-5" dirty="0">
                          <a:solidFill>
                            <a:srgbClr val="231F20"/>
                          </a:solidFill>
                          <a:latin typeface="Arial"/>
                          <a:cs typeface="Arial"/>
                        </a:rPr>
                        <a:t>lower </a:t>
                      </a:r>
                      <a:r>
                        <a:rPr sz="1200" spc="-20" dirty="0">
                          <a:solidFill>
                            <a:srgbClr val="231F20"/>
                          </a:solidFill>
                          <a:latin typeface="Arial"/>
                          <a:cs typeface="Arial"/>
                        </a:rPr>
                        <a:t>chamber </a:t>
                      </a:r>
                      <a:r>
                        <a:rPr sz="1200" spc="-15" dirty="0">
                          <a:solidFill>
                            <a:srgbClr val="231F20"/>
                          </a:solidFill>
                          <a:latin typeface="Arial"/>
                          <a:cs typeface="Arial"/>
                        </a:rPr>
                        <a:t> </a:t>
                      </a:r>
                      <a:r>
                        <a:rPr sz="1200" spc="-10" dirty="0">
                          <a:solidFill>
                            <a:srgbClr val="231F20"/>
                          </a:solidFill>
                          <a:latin typeface="Arial"/>
                          <a:cs typeface="Arial"/>
                        </a:rPr>
                        <a:t>(H</a:t>
                      </a:r>
                      <a:r>
                        <a:rPr sz="1200" spc="-20" dirty="0">
                          <a:solidFill>
                            <a:srgbClr val="231F20"/>
                          </a:solidFill>
                          <a:latin typeface="Arial"/>
                          <a:cs typeface="Arial"/>
                        </a:rPr>
                        <a:t>o</a:t>
                      </a:r>
                      <a:r>
                        <a:rPr sz="1200" spc="-15" dirty="0">
                          <a:solidFill>
                            <a:srgbClr val="231F20"/>
                          </a:solidFill>
                          <a:latin typeface="Arial"/>
                          <a:cs typeface="Arial"/>
                        </a:rPr>
                        <a:t>u</a:t>
                      </a:r>
                      <a:r>
                        <a:rPr sz="1200" spc="-20" dirty="0">
                          <a:solidFill>
                            <a:srgbClr val="231F20"/>
                          </a:solidFill>
                          <a:latin typeface="Arial"/>
                          <a:cs typeface="Arial"/>
                        </a:rPr>
                        <a:t>s</a:t>
                      </a:r>
                      <a:r>
                        <a:rPr sz="1200" dirty="0">
                          <a:solidFill>
                            <a:srgbClr val="231F20"/>
                          </a:solidFill>
                          <a:latin typeface="Arial"/>
                          <a:cs typeface="Arial"/>
                        </a:rPr>
                        <a:t>e</a:t>
                      </a:r>
                      <a:r>
                        <a:rPr sz="1200" spc="-50" dirty="0">
                          <a:solidFill>
                            <a:srgbClr val="231F20"/>
                          </a:solidFill>
                          <a:latin typeface="Arial"/>
                          <a:cs typeface="Arial"/>
                        </a:rPr>
                        <a:t> </a:t>
                      </a:r>
                      <a:r>
                        <a:rPr sz="1200" spc="-25" dirty="0">
                          <a:solidFill>
                            <a:srgbClr val="231F20"/>
                          </a:solidFill>
                          <a:latin typeface="Arial"/>
                          <a:cs typeface="Arial"/>
                        </a:rPr>
                        <a:t>o</a:t>
                      </a:r>
                      <a:r>
                        <a:rPr sz="1200" dirty="0">
                          <a:solidFill>
                            <a:srgbClr val="231F20"/>
                          </a:solidFill>
                          <a:latin typeface="Arial"/>
                          <a:cs typeface="Arial"/>
                        </a:rPr>
                        <a:t>f</a:t>
                      </a:r>
                      <a:r>
                        <a:rPr sz="1200" spc="-50" dirty="0">
                          <a:solidFill>
                            <a:srgbClr val="231F20"/>
                          </a:solidFill>
                          <a:latin typeface="Arial"/>
                          <a:cs typeface="Arial"/>
                        </a:rPr>
                        <a:t> </a:t>
                      </a:r>
                      <a:r>
                        <a:rPr sz="1200" spc="-35" dirty="0">
                          <a:solidFill>
                            <a:srgbClr val="231F20"/>
                          </a:solidFill>
                          <a:latin typeface="Arial"/>
                          <a:cs typeface="Arial"/>
                        </a:rPr>
                        <a:t>R</a:t>
                      </a:r>
                      <a:r>
                        <a:rPr sz="1200" spc="-20" dirty="0">
                          <a:solidFill>
                            <a:srgbClr val="231F20"/>
                          </a:solidFill>
                          <a:latin typeface="Arial"/>
                          <a:cs typeface="Arial"/>
                        </a:rPr>
                        <a:t>e</a:t>
                      </a:r>
                      <a:r>
                        <a:rPr sz="1200" spc="-15" dirty="0">
                          <a:solidFill>
                            <a:srgbClr val="231F20"/>
                          </a:solidFill>
                          <a:latin typeface="Arial"/>
                          <a:cs typeface="Arial"/>
                        </a:rPr>
                        <a:t>p</a:t>
                      </a:r>
                      <a:r>
                        <a:rPr sz="1200" spc="-30" dirty="0">
                          <a:solidFill>
                            <a:srgbClr val="231F20"/>
                          </a:solidFill>
                          <a:latin typeface="Arial"/>
                          <a:cs typeface="Arial"/>
                        </a:rPr>
                        <a:t>r</a:t>
                      </a:r>
                      <a:r>
                        <a:rPr sz="1200" spc="-20" dirty="0">
                          <a:solidFill>
                            <a:srgbClr val="231F20"/>
                          </a:solidFill>
                          <a:latin typeface="Arial"/>
                          <a:cs typeface="Arial"/>
                        </a:rPr>
                        <a:t>ese</a:t>
                      </a:r>
                      <a:r>
                        <a:rPr sz="1200" spc="-15" dirty="0">
                          <a:solidFill>
                            <a:srgbClr val="231F20"/>
                          </a:solidFill>
                          <a:latin typeface="Arial"/>
                          <a:cs typeface="Arial"/>
                        </a:rPr>
                        <a:t>n</a:t>
                      </a:r>
                      <a:r>
                        <a:rPr sz="1200" spc="-10" dirty="0">
                          <a:solidFill>
                            <a:srgbClr val="231F20"/>
                          </a:solidFill>
                          <a:latin typeface="Arial"/>
                          <a:cs typeface="Arial"/>
                        </a:rPr>
                        <a:t>t</a:t>
                      </a:r>
                      <a:r>
                        <a:rPr sz="1200" spc="-20" dirty="0">
                          <a:solidFill>
                            <a:srgbClr val="231F20"/>
                          </a:solidFill>
                          <a:latin typeface="Arial"/>
                          <a:cs typeface="Arial"/>
                        </a:rPr>
                        <a:t>a</a:t>
                      </a:r>
                      <a:r>
                        <a:rPr sz="1200" spc="-10" dirty="0">
                          <a:solidFill>
                            <a:srgbClr val="231F20"/>
                          </a:solidFill>
                          <a:latin typeface="Arial"/>
                          <a:cs typeface="Arial"/>
                        </a:rPr>
                        <a:t>t</a:t>
                      </a:r>
                      <a:r>
                        <a:rPr sz="1200" spc="-5" dirty="0">
                          <a:solidFill>
                            <a:srgbClr val="231F20"/>
                          </a:solidFill>
                          <a:latin typeface="Arial"/>
                          <a:cs typeface="Arial"/>
                        </a:rPr>
                        <a:t>i</a:t>
                      </a:r>
                      <a:r>
                        <a:rPr sz="1200" spc="-30" dirty="0">
                          <a:solidFill>
                            <a:srgbClr val="231F20"/>
                          </a:solidFill>
                          <a:latin typeface="Arial"/>
                          <a:cs typeface="Arial"/>
                        </a:rPr>
                        <a:t>v</a:t>
                      </a:r>
                      <a:r>
                        <a:rPr sz="1200" spc="-20" dirty="0">
                          <a:solidFill>
                            <a:srgbClr val="231F20"/>
                          </a:solidFill>
                          <a:latin typeface="Arial"/>
                          <a:cs typeface="Arial"/>
                        </a:rPr>
                        <a:t>e</a:t>
                      </a:r>
                      <a:r>
                        <a:rPr sz="1200" spc="-40" dirty="0">
                          <a:solidFill>
                            <a:srgbClr val="231F20"/>
                          </a:solidFill>
                          <a:latin typeface="Arial"/>
                          <a:cs typeface="Arial"/>
                        </a:rPr>
                        <a:t>s</a:t>
                      </a:r>
                      <a:r>
                        <a:rPr sz="1200" spc="-20" dirty="0">
                          <a:solidFill>
                            <a:srgbClr val="231F20"/>
                          </a:solidFill>
                          <a:latin typeface="Arial"/>
                          <a:cs typeface="Arial"/>
                        </a:rPr>
                        <a:t>)</a:t>
                      </a:r>
                      <a:r>
                        <a:rPr sz="1200" dirty="0">
                          <a:solidFill>
                            <a:srgbClr val="231F20"/>
                          </a:solidFill>
                          <a:latin typeface="Arial"/>
                          <a:cs typeface="Arial"/>
                        </a:rPr>
                        <a:t>.</a:t>
                      </a:r>
                      <a:r>
                        <a:rPr sz="1200" spc="-50" dirty="0">
                          <a:solidFill>
                            <a:srgbClr val="231F20"/>
                          </a:solidFill>
                          <a:latin typeface="Arial"/>
                          <a:cs typeface="Arial"/>
                        </a:rPr>
                        <a:t> </a:t>
                      </a:r>
                      <a:r>
                        <a:rPr sz="1200" spc="-20" dirty="0">
                          <a:solidFill>
                            <a:srgbClr val="231F20"/>
                          </a:solidFill>
                          <a:latin typeface="Arial"/>
                          <a:cs typeface="Arial"/>
                        </a:rPr>
                        <a:t>E</a:t>
                      </a:r>
                      <a:r>
                        <a:rPr sz="1200" spc="-15" dirty="0">
                          <a:solidFill>
                            <a:srgbClr val="231F20"/>
                          </a:solidFill>
                          <a:latin typeface="Arial"/>
                          <a:cs typeface="Arial"/>
                        </a:rPr>
                        <a:t>m</a:t>
                      </a:r>
                      <a:r>
                        <a:rPr sz="1200" spc="-10" dirty="0">
                          <a:solidFill>
                            <a:srgbClr val="231F20"/>
                          </a:solidFill>
                          <a:latin typeface="Arial"/>
                          <a:cs typeface="Arial"/>
                        </a:rPr>
                        <a:t>p</a:t>
                      </a:r>
                      <a:r>
                        <a:rPr sz="1200" spc="-20" dirty="0">
                          <a:solidFill>
                            <a:srgbClr val="231F20"/>
                          </a:solidFill>
                          <a:latin typeface="Arial"/>
                          <a:cs typeface="Arial"/>
                        </a:rPr>
                        <a:t>e</a:t>
                      </a:r>
                      <a:r>
                        <a:rPr sz="1200" spc="-25" dirty="0">
                          <a:solidFill>
                            <a:srgbClr val="231F20"/>
                          </a:solidFill>
                          <a:latin typeface="Arial"/>
                          <a:cs typeface="Arial"/>
                        </a:rPr>
                        <a:t>r</a:t>
                      </a:r>
                      <a:r>
                        <a:rPr sz="1200" spc="-15" dirty="0">
                          <a:solidFill>
                            <a:srgbClr val="231F20"/>
                          </a:solidFill>
                          <a:latin typeface="Arial"/>
                          <a:cs typeface="Arial"/>
                        </a:rPr>
                        <a:t>o</a:t>
                      </a:r>
                      <a:r>
                        <a:rPr sz="1200" dirty="0">
                          <a:solidFill>
                            <a:srgbClr val="231F20"/>
                          </a:solidFill>
                          <a:latin typeface="Arial"/>
                          <a:cs typeface="Arial"/>
                        </a:rPr>
                        <a:t>r</a:t>
                      </a:r>
                      <a:r>
                        <a:rPr sz="1200" spc="-50" dirty="0">
                          <a:solidFill>
                            <a:srgbClr val="231F20"/>
                          </a:solidFill>
                          <a:latin typeface="Arial"/>
                          <a:cs typeface="Arial"/>
                        </a:rPr>
                        <a:t> </a:t>
                      </a:r>
                      <a:r>
                        <a:rPr sz="1200" spc="-15" dirty="0">
                          <a:solidFill>
                            <a:srgbClr val="231F20"/>
                          </a:solidFill>
                          <a:latin typeface="Arial"/>
                          <a:cs typeface="Arial"/>
                        </a:rPr>
                        <a:t>i</a:t>
                      </a:r>
                      <a:r>
                        <a:rPr sz="1200" dirty="0">
                          <a:solidFill>
                            <a:srgbClr val="231F20"/>
                          </a:solidFill>
                          <a:latin typeface="Arial"/>
                          <a:cs typeface="Arial"/>
                        </a:rPr>
                        <a:t>s</a:t>
                      </a:r>
                      <a:r>
                        <a:rPr sz="1200" spc="-50" dirty="0">
                          <a:solidFill>
                            <a:srgbClr val="231F20"/>
                          </a:solidFill>
                          <a:latin typeface="Arial"/>
                          <a:cs typeface="Arial"/>
                        </a:rPr>
                        <a:t> </a:t>
                      </a:r>
                      <a:r>
                        <a:rPr sz="1200" spc="-35" dirty="0">
                          <a:solidFill>
                            <a:srgbClr val="231F20"/>
                          </a:solidFill>
                          <a:latin typeface="Arial"/>
                          <a:cs typeface="Arial"/>
                        </a:rPr>
                        <a:t>c</a:t>
                      </a:r>
                      <a:r>
                        <a:rPr sz="1200" spc="-20" dirty="0">
                          <a:solidFill>
                            <a:srgbClr val="231F20"/>
                          </a:solidFill>
                          <a:latin typeface="Arial"/>
                          <a:cs typeface="Arial"/>
                        </a:rPr>
                        <a:t>e</a:t>
                      </a:r>
                      <a:r>
                        <a:rPr sz="1200" spc="-30" dirty="0">
                          <a:solidFill>
                            <a:srgbClr val="231F20"/>
                          </a:solidFill>
                          <a:latin typeface="Arial"/>
                          <a:cs typeface="Arial"/>
                        </a:rPr>
                        <a:t>r</a:t>
                      </a:r>
                      <a:r>
                        <a:rPr sz="1200" spc="-20" dirty="0">
                          <a:solidFill>
                            <a:srgbClr val="231F20"/>
                          </a:solidFill>
                          <a:latin typeface="Arial"/>
                          <a:cs typeface="Arial"/>
                        </a:rPr>
                        <a:t>e</a:t>
                      </a:r>
                      <a:r>
                        <a:rPr sz="1200" spc="-15" dirty="0">
                          <a:solidFill>
                            <a:srgbClr val="231F20"/>
                          </a:solidFill>
                          <a:latin typeface="Arial"/>
                          <a:cs typeface="Arial"/>
                        </a:rPr>
                        <a:t>mo</a:t>
                      </a:r>
                      <a:r>
                        <a:rPr sz="1200" spc="-20" dirty="0">
                          <a:solidFill>
                            <a:srgbClr val="231F20"/>
                          </a:solidFill>
                          <a:latin typeface="Arial"/>
                          <a:cs typeface="Arial"/>
                        </a:rPr>
                        <a:t>nia</a:t>
                      </a:r>
                      <a:r>
                        <a:rPr sz="1200" dirty="0">
                          <a:solidFill>
                            <a:srgbClr val="231F20"/>
                          </a:solidFill>
                          <a:latin typeface="Arial"/>
                          <a:cs typeface="Arial"/>
                        </a:rPr>
                        <a:t>l</a:t>
                      </a:r>
                      <a:r>
                        <a:rPr sz="1200" spc="-50" dirty="0">
                          <a:solidFill>
                            <a:srgbClr val="231F20"/>
                          </a:solidFill>
                          <a:latin typeface="Arial"/>
                          <a:cs typeface="Arial"/>
                        </a:rPr>
                        <a:t> </a:t>
                      </a:r>
                      <a:r>
                        <a:rPr sz="1200" spc="-20" dirty="0">
                          <a:solidFill>
                            <a:srgbClr val="231F20"/>
                          </a:solidFill>
                          <a:latin typeface="Arial"/>
                          <a:cs typeface="Arial"/>
                        </a:rPr>
                        <a:t>he</a:t>
                      </a:r>
                      <a:r>
                        <a:rPr sz="1200" spc="-15" dirty="0">
                          <a:solidFill>
                            <a:srgbClr val="231F20"/>
                          </a:solidFill>
                          <a:latin typeface="Arial"/>
                          <a:cs typeface="Arial"/>
                        </a:rPr>
                        <a:t>a</a:t>
                      </a:r>
                      <a:r>
                        <a:rPr sz="1200" dirty="0">
                          <a:solidFill>
                            <a:srgbClr val="231F20"/>
                          </a:solidFill>
                          <a:latin typeface="Arial"/>
                          <a:cs typeface="Arial"/>
                        </a:rPr>
                        <a:t>d</a:t>
                      </a:r>
                      <a:r>
                        <a:rPr sz="1200" spc="-50" dirty="0">
                          <a:solidFill>
                            <a:srgbClr val="231F20"/>
                          </a:solidFill>
                          <a:latin typeface="Arial"/>
                          <a:cs typeface="Arial"/>
                        </a:rPr>
                        <a:t> </a:t>
                      </a:r>
                      <a:r>
                        <a:rPr sz="1200" spc="-25" dirty="0">
                          <a:solidFill>
                            <a:srgbClr val="231F20"/>
                          </a:solidFill>
                          <a:latin typeface="Arial"/>
                          <a:cs typeface="Arial"/>
                        </a:rPr>
                        <a:t>o</a:t>
                      </a:r>
                      <a:r>
                        <a:rPr sz="1200" dirty="0">
                          <a:solidFill>
                            <a:srgbClr val="231F20"/>
                          </a:solidFill>
                          <a:latin typeface="Arial"/>
                          <a:cs typeface="Arial"/>
                        </a:rPr>
                        <a:t>f</a:t>
                      </a:r>
                      <a:r>
                        <a:rPr sz="1200" spc="-50" dirty="0">
                          <a:solidFill>
                            <a:srgbClr val="231F20"/>
                          </a:solidFill>
                          <a:latin typeface="Arial"/>
                          <a:cs typeface="Arial"/>
                        </a:rPr>
                        <a:t> </a:t>
                      </a:r>
                      <a:r>
                        <a:rPr sz="1200" dirty="0">
                          <a:solidFill>
                            <a:srgbClr val="231F20"/>
                          </a:solidFill>
                          <a:latin typeface="Arial"/>
                          <a:cs typeface="Arial"/>
                        </a:rPr>
                        <a:t>s</a:t>
                      </a:r>
                      <a:r>
                        <a:rPr sz="1200" spc="-10" dirty="0">
                          <a:solidFill>
                            <a:srgbClr val="231F20"/>
                          </a:solidFill>
                          <a:latin typeface="Arial"/>
                          <a:cs typeface="Arial"/>
                        </a:rPr>
                        <a:t>t</a:t>
                      </a:r>
                      <a:r>
                        <a:rPr sz="1200" spc="-20" dirty="0">
                          <a:solidFill>
                            <a:srgbClr val="231F20"/>
                          </a:solidFill>
                          <a:latin typeface="Arial"/>
                          <a:cs typeface="Arial"/>
                        </a:rPr>
                        <a:t>a</a:t>
                      </a:r>
                      <a:r>
                        <a:rPr sz="1200" spc="-30" dirty="0">
                          <a:solidFill>
                            <a:srgbClr val="231F20"/>
                          </a:solidFill>
                          <a:latin typeface="Arial"/>
                          <a:cs typeface="Arial"/>
                        </a:rPr>
                        <a:t>t</a:t>
                      </a:r>
                      <a:r>
                        <a:rPr sz="1200" spc="-35" dirty="0">
                          <a:solidFill>
                            <a:srgbClr val="231F20"/>
                          </a:solidFill>
                          <a:latin typeface="Arial"/>
                          <a:cs typeface="Arial"/>
                        </a:rPr>
                        <a:t>e</a:t>
                      </a:r>
                      <a:r>
                        <a:rPr sz="1200" dirty="0">
                          <a:solidFill>
                            <a:srgbClr val="231F20"/>
                          </a:solidFill>
                          <a:latin typeface="Arial"/>
                          <a:cs typeface="Arial"/>
                        </a:rPr>
                        <a:t>.</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r h="1100971">
                <a:tc>
                  <a:txBody>
                    <a:bodyPr/>
                    <a:lstStyle/>
                    <a:p>
                      <a:pPr>
                        <a:lnSpc>
                          <a:spcPct val="100000"/>
                        </a:lnSpc>
                      </a:pPr>
                      <a:endParaRPr sz="1500">
                        <a:latin typeface="Times New Roman"/>
                        <a:cs typeface="Times New Roman"/>
                      </a:endParaRPr>
                    </a:p>
                    <a:p>
                      <a:pPr>
                        <a:lnSpc>
                          <a:spcPct val="100000"/>
                        </a:lnSpc>
                        <a:spcBef>
                          <a:spcPts val="25"/>
                        </a:spcBef>
                      </a:pPr>
                      <a:endParaRPr sz="1600">
                        <a:latin typeface="Times New Roman"/>
                        <a:cs typeface="Times New Roman"/>
                      </a:endParaRPr>
                    </a:p>
                    <a:p>
                      <a:pPr marL="104775">
                        <a:lnSpc>
                          <a:spcPct val="100000"/>
                        </a:lnSpc>
                      </a:pPr>
                      <a:r>
                        <a:rPr sz="1250" spc="5" dirty="0">
                          <a:solidFill>
                            <a:srgbClr val="231F20"/>
                          </a:solidFill>
                          <a:latin typeface="Arial"/>
                          <a:cs typeface="Arial"/>
                        </a:rPr>
                        <a:t>Mexico</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172720">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 </a:t>
                      </a:r>
                      <a:r>
                        <a:rPr sz="1200" spc="20" dirty="0">
                          <a:solidFill>
                            <a:srgbClr val="231F20"/>
                          </a:solidFill>
                          <a:latin typeface="Arial"/>
                          <a:cs typeface="Arial"/>
                        </a:rPr>
                        <a:t>directly </a:t>
                      </a:r>
                      <a:r>
                        <a:rPr sz="1200" spc="25" dirty="0">
                          <a:solidFill>
                            <a:srgbClr val="231F20"/>
                          </a:solidFill>
                          <a:latin typeface="Arial"/>
                          <a:cs typeface="Arial"/>
                        </a:rPr>
                        <a:t>elected </a:t>
                      </a:r>
                      <a:r>
                        <a:rPr sz="1200" spc="10" dirty="0">
                          <a:solidFill>
                            <a:srgbClr val="231F20"/>
                          </a:solidFill>
                          <a:latin typeface="Arial"/>
                          <a:cs typeface="Arial"/>
                        </a:rPr>
                        <a:t>by </a:t>
                      </a:r>
                      <a:r>
                        <a:rPr sz="1200" spc="15" dirty="0">
                          <a:solidFill>
                            <a:srgbClr val="231F20"/>
                          </a:solidFill>
                          <a:latin typeface="Arial"/>
                          <a:cs typeface="Arial"/>
                        </a:rPr>
                        <a:t>popular </a:t>
                      </a:r>
                      <a:r>
                        <a:rPr sz="1200" spc="-5" dirty="0">
                          <a:solidFill>
                            <a:srgbClr val="231F20"/>
                          </a:solidFill>
                          <a:latin typeface="Arial"/>
                          <a:cs typeface="Arial"/>
                        </a:rPr>
                        <a:t>vote; </a:t>
                      </a:r>
                      <a:r>
                        <a:rPr sz="1200" spc="25" dirty="0">
                          <a:solidFill>
                            <a:srgbClr val="231F20"/>
                          </a:solidFill>
                          <a:latin typeface="Arial"/>
                          <a:cs typeface="Arial"/>
                        </a:rPr>
                        <a:t>top </a:t>
                      </a:r>
                      <a:r>
                        <a:rPr sz="1200" spc="20" dirty="0">
                          <a:solidFill>
                            <a:srgbClr val="231F20"/>
                          </a:solidFill>
                          <a:latin typeface="Arial"/>
                          <a:cs typeface="Arial"/>
                        </a:rPr>
                        <a:t>vote-getter </a:t>
                      </a:r>
                      <a:r>
                        <a:rPr sz="1200" spc="5" dirty="0">
                          <a:solidFill>
                            <a:srgbClr val="231F20"/>
                          </a:solidFill>
                          <a:latin typeface="Arial"/>
                          <a:cs typeface="Arial"/>
                        </a:rPr>
                        <a:t>wins </a:t>
                      </a:r>
                      <a:r>
                        <a:rPr sz="1200" spc="10" dirty="0">
                          <a:solidFill>
                            <a:srgbClr val="231F20"/>
                          </a:solidFill>
                          <a:latin typeface="Arial"/>
                          <a:cs typeface="Arial"/>
                        </a:rPr>
                        <a:t> </a:t>
                      </a:r>
                      <a:r>
                        <a:rPr sz="1200" spc="5" dirty="0">
                          <a:solidFill>
                            <a:srgbClr val="231F20"/>
                          </a:solidFill>
                          <a:latin typeface="Arial"/>
                          <a:cs typeface="Arial"/>
                        </a:rPr>
                        <a:t>even </a:t>
                      </a:r>
                      <a:r>
                        <a:rPr sz="1200" spc="10" dirty="0">
                          <a:solidFill>
                            <a:srgbClr val="231F20"/>
                          </a:solidFill>
                          <a:latin typeface="Arial"/>
                          <a:cs typeface="Arial"/>
                        </a:rPr>
                        <a:t>if</a:t>
                      </a:r>
                      <a:r>
                        <a:rPr sz="1200" spc="5" dirty="0">
                          <a:solidFill>
                            <a:srgbClr val="231F20"/>
                          </a:solidFill>
                          <a:latin typeface="Arial"/>
                          <a:cs typeface="Arial"/>
                        </a:rPr>
                        <a:t> </a:t>
                      </a:r>
                      <a:r>
                        <a:rPr sz="1200" spc="15" dirty="0">
                          <a:solidFill>
                            <a:srgbClr val="231F20"/>
                          </a:solidFill>
                          <a:latin typeface="Arial"/>
                          <a:cs typeface="Arial"/>
                        </a:rPr>
                        <a:t>no</a:t>
                      </a:r>
                      <a:r>
                        <a:rPr sz="1200" spc="10" dirty="0">
                          <a:solidFill>
                            <a:srgbClr val="231F20"/>
                          </a:solidFill>
                          <a:latin typeface="Arial"/>
                          <a:cs typeface="Arial"/>
                        </a:rPr>
                        <a:t> majority</a:t>
                      </a:r>
                      <a:r>
                        <a:rPr sz="1200" spc="5" dirty="0">
                          <a:solidFill>
                            <a:srgbClr val="231F20"/>
                          </a:solidFill>
                          <a:latin typeface="Arial"/>
                          <a:cs typeface="Arial"/>
                        </a:rPr>
                        <a:t> </a:t>
                      </a:r>
                      <a:r>
                        <a:rPr sz="1200" spc="-15" dirty="0">
                          <a:solidFill>
                            <a:srgbClr val="231F20"/>
                          </a:solidFill>
                          <a:latin typeface="Arial"/>
                          <a:cs typeface="Arial"/>
                        </a:rPr>
                        <a:t>is</a:t>
                      </a:r>
                      <a:r>
                        <a:rPr sz="1200" spc="5" dirty="0">
                          <a:solidFill>
                            <a:srgbClr val="231F20"/>
                          </a:solidFill>
                          <a:latin typeface="Arial"/>
                          <a:cs typeface="Arial"/>
                        </a:rPr>
                        <a:t> attained.</a:t>
                      </a:r>
                      <a:r>
                        <a:rPr sz="1200" spc="10" dirty="0">
                          <a:solidFill>
                            <a:srgbClr val="231F20"/>
                          </a:solidFill>
                          <a:latin typeface="Arial"/>
                          <a:cs typeface="Arial"/>
                        </a:rPr>
                        <a:t> </a:t>
                      </a:r>
                      <a:r>
                        <a:rPr sz="1200" spc="15" dirty="0">
                          <a:solidFill>
                            <a:srgbClr val="231F20"/>
                          </a:solidFill>
                          <a:latin typeface="Arial"/>
                          <a:cs typeface="Arial"/>
                        </a:rPr>
                        <a:t>No</a:t>
                      </a:r>
                      <a:r>
                        <a:rPr sz="1200" spc="5" dirty="0">
                          <a:solidFill>
                            <a:srgbClr val="231F20"/>
                          </a:solidFill>
                          <a:latin typeface="Arial"/>
                          <a:cs typeface="Arial"/>
                        </a:rPr>
                        <a:t> </a:t>
                      </a:r>
                      <a:r>
                        <a:rPr sz="1200" spc="20" dirty="0">
                          <a:solidFill>
                            <a:srgbClr val="231F20"/>
                          </a:solidFill>
                          <a:latin typeface="Arial"/>
                          <a:cs typeface="Arial"/>
                        </a:rPr>
                        <a:t>re-election</a:t>
                      </a:r>
                      <a:r>
                        <a:rPr sz="1200" spc="10" dirty="0">
                          <a:solidFill>
                            <a:srgbClr val="231F20"/>
                          </a:solidFill>
                          <a:latin typeface="Arial"/>
                          <a:cs typeface="Arial"/>
                        </a:rPr>
                        <a:t> </a:t>
                      </a:r>
                      <a:r>
                        <a:rPr sz="1200" spc="-15" dirty="0">
                          <a:solidFill>
                            <a:srgbClr val="231F20"/>
                          </a:solidFill>
                          <a:latin typeface="Arial"/>
                          <a:cs typeface="Arial"/>
                        </a:rPr>
                        <a:t>is</a:t>
                      </a:r>
                      <a:r>
                        <a:rPr sz="1200" spc="5" dirty="0">
                          <a:solidFill>
                            <a:srgbClr val="231F20"/>
                          </a:solidFill>
                          <a:latin typeface="Arial"/>
                          <a:cs typeface="Arial"/>
                        </a:rPr>
                        <a:t> allowed. </a:t>
                      </a:r>
                      <a:r>
                        <a:rPr sz="1200" spc="-10" dirty="0">
                          <a:solidFill>
                            <a:srgbClr val="231F20"/>
                          </a:solidFill>
                          <a:latin typeface="Arial"/>
                          <a:cs typeface="Arial"/>
                        </a:rPr>
                        <a:t>For</a:t>
                      </a:r>
                      <a:r>
                        <a:rPr sz="1200" spc="10" dirty="0">
                          <a:solidFill>
                            <a:srgbClr val="231F20"/>
                          </a:solidFill>
                          <a:latin typeface="Arial"/>
                          <a:cs typeface="Arial"/>
                        </a:rPr>
                        <a:t> decades </a:t>
                      </a:r>
                      <a:r>
                        <a:rPr sz="1200" spc="-320" dirty="0">
                          <a:solidFill>
                            <a:srgbClr val="231F20"/>
                          </a:solidFill>
                          <a:latin typeface="Arial"/>
                          <a:cs typeface="Arial"/>
                        </a:rPr>
                        <a:t> </a:t>
                      </a:r>
                      <a:r>
                        <a:rPr sz="1200" spc="15" dirty="0">
                          <a:solidFill>
                            <a:srgbClr val="231F20"/>
                          </a:solidFill>
                          <a:latin typeface="Arial"/>
                          <a:cs typeface="Arial"/>
                        </a:rPr>
                        <a:t>up </a:t>
                      </a:r>
                      <a:r>
                        <a:rPr sz="1200" spc="20" dirty="0">
                          <a:solidFill>
                            <a:srgbClr val="231F20"/>
                          </a:solidFill>
                          <a:latin typeface="Arial"/>
                          <a:cs typeface="Arial"/>
                        </a:rPr>
                        <a:t>to </a:t>
                      </a:r>
                      <a:r>
                        <a:rPr sz="1200" spc="40" dirty="0">
                          <a:solidFill>
                            <a:srgbClr val="231F20"/>
                          </a:solidFill>
                          <a:latin typeface="Arial"/>
                          <a:cs typeface="Arial"/>
                        </a:rPr>
                        <a:t>2000, </a:t>
                      </a:r>
                      <a:r>
                        <a:rPr sz="1200" spc="10" dirty="0">
                          <a:solidFill>
                            <a:srgbClr val="231F20"/>
                          </a:solidFill>
                          <a:latin typeface="Arial"/>
                          <a:cs typeface="Arial"/>
                        </a:rPr>
                        <a:t>presidents </a:t>
                      </a:r>
                      <a:r>
                        <a:rPr sz="1200" spc="5" dirty="0">
                          <a:solidFill>
                            <a:srgbClr val="231F20"/>
                          </a:solidFill>
                          <a:latin typeface="Arial"/>
                          <a:cs typeface="Arial"/>
                        </a:rPr>
                        <a:t>in </a:t>
                      </a:r>
                      <a:r>
                        <a:rPr sz="1200" spc="15" dirty="0">
                          <a:solidFill>
                            <a:srgbClr val="231F20"/>
                          </a:solidFill>
                          <a:latin typeface="Arial"/>
                          <a:cs typeface="Arial"/>
                        </a:rPr>
                        <a:t>the </a:t>
                      </a:r>
                      <a:r>
                        <a:rPr sz="1200" spc="10" dirty="0">
                          <a:solidFill>
                            <a:srgbClr val="231F20"/>
                          </a:solidFill>
                          <a:latin typeface="Arial"/>
                          <a:cs typeface="Arial"/>
                        </a:rPr>
                        <a:t>dominant Institutional </a:t>
                      </a:r>
                      <a:r>
                        <a:rPr sz="1200" dirty="0">
                          <a:solidFill>
                            <a:srgbClr val="231F20"/>
                          </a:solidFill>
                          <a:latin typeface="Arial"/>
                          <a:cs typeface="Arial"/>
                        </a:rPr>
                        <a:t>Revolutionary </a:t>
                      </a:r>
                      <a:r>
                        <a:rPr sz="1200" spc="5" dirty="0">
                          <a:solidFill>
                            <a:srgbClr val="231F20"/>
                          </a:solidFill>
                          <a:latin typeface="Arial"/>
                          <a:cs typeface="Arial"/>
                        </a:rPr>
                        <a:t> Pa</a:t>
                      </a:r>
                      <a:r>
                        <a:rPr sz="1200" spc="50" dirty="0">
                          <a:solidFill>
                            <a:srgbClr val="231F20"/>
                          </a:solidFill>
                          <a:latin typeface="Arial"/>
                          <a:cs typeface="Arial"/>
                        </a:rPr>
                        <a:t>r</a:t>
                      </a:r>
                      <a:r>
                        <a:rPr sz="1200" spc="45" dirty="0">
                          <a:solidFill>
                            <a:srgbClr val="231F20"/>
                          </a:solidFill>
                          <a:latin typeface="Arial"/>
                          <a:cs typeface="Arial"/>
                        </a:rPr>
                        <a:t>t</a:t>
                      </a:r>
                      <a:r>
                        <a:rPr sz="1200" dirty="0">
                          <a:solidFill>
                            <a:srgbClr val="231F20"/>
                          </a:solidFill>
                          <a:latin typeface="Arial"/>
                          <a:cs typeface="Arial"/>
                        </a:rPr>
                        <a:t>y </a:t>
                      </a:r>
                      <a:r>
                        <a:rPr sz="1200" spc="5" dirty="0">
                          <a:solidFill>
                            <a:srgbClr val="231F20"/>
                          </a:solidFill>
                          <a:latin typeface="Arial"/>
                          <a:cs typeface="Arial"/>
                        </a:rPr>
                        <a:t>(</a:t>
                      </a:r>
                      <a:r>
                        <a:rPr sz="1200" i="1" dirty="0">
                          <a:solidFill>
                            <a:srgbClr val="231F20"/>
                          </a:solidFill>
                          <a:latin typeface="Arial"/>
                          <a:cs typeface="Arial"/>
                        </a:rPr>
                        <a:t>P</a:t>
                      </a:r>
                      <a:r>
                        <a:rPr sz="1200" i="1" spc="5" dirty="0">
                          <a:solidFill>
                            <a:srgbClr val="231F20"/>
                          </a:solidFill>
                          <a:latin typeface="Arial"/>
                          <a:cs typeface="Arial"/>
                        </a:rPr>
                        <a:t>a</a:t>
                      </a:r>
                      <a:r>
                        <a:rPr sz="1200" i="1" spc="45" dirty="0">
                          <a:solidFill>
                            <a:srgbClr val="231F20"/>
                          </a:solidFill>
                          <a:latin typeface="Arial"/>
                          <a:cs typeface="Arial"/>
                        </a:rPr>
                        <a:t>r</a:t>
                      </a:r>
                      <a:r>
                        <a:rPr sz="1200" i="1" spc="10" dirty="0">
                          <a:solidFill>
                            <a:srgbClr val="231F20"/>
                          </a:solidFill>
                          <a:latin typeface="Arial"/>
                          <a:cs typeface="Arial"/>
                        </a:rPr>
                        <a:t>t</a:t>
                      </a:r>
                      <a:r>
                        <a:rPr sz="1200" i="1" spc="5" dirty="0">
                          <a:solidFill>
                            <a:srgbClr val="231F20"/>
                          </a:solidFill>
                          <a:latin typeface="Arial"/>
                          <a:cs typeface="Arial"/>
                        </a:rPr>
                        <a:t>id</a:t>
                      </a:r>
                      <a:r>
                        <a:rPr sz="1200" i="1" dirty="0">
                          <a:solidFill>
                            <a:srgbClr val="231F20"/>
                          </a:solidFill>
                          <a:latin typeface="Arial"/>
                          <a:cs typeface="Arial"/>
                        </a:rPr>
                        <a:t>o R</a:t>
                      </a:r>
                      <a:r>
                        <a:rPr sz="1200" i="1" spc="-15" dirty="0">
                          <a:solidFill>
                            <a:srgbClr val="231F20"/>
                          </a:solidFill>
                          <a:latin typeface="Arial"/>
                          <a:cs typeface="Arial"/>
                        </a:rPr>
                        <a:t>e</a:t>
                      </a:r>
                      <a:r>
                        <a:rPr sz="1200" i="1" dirty="0">
                          <a:solidFill>
                            <a:srgbClr val="231F20"/>
                          </a:solidFill>
                          <a:latin typeface="Arial"/>
                          <a:cs typeface="Arial"/>
                        </a:rPr>
                        <a:t>v</a:t>
                      </a:r>
                      <a:r>
                        <a:rPr sz="1200" i="1" spc="5" dirty="0">
                          <a:solidFill>
                            <a:srgbClr val="231F20"/>
                          </a:solidFill>
                          <a:latin typeface="Arial"/>
                          <a:cs typeface="Arial"/>
                        </a:rPr>
                        <a:t>o</a:t>
                      </a:r>
                      <a:r>
                        <a:rPr sz="1200" i="1" dirty="0">
                          <a:solidFill>
                            <a:srgbClr val="231F20"/>
                          </a:solidFill>
                          <a:latin typeface="Arial"/>
                          <a:cs typeface="Arial"/>
                        </a:rPr>
                        <a:t>l</a:t>
                      </a:r>
                      <a:r>
                        <a:rPr sz="1200" i="1" spc="5" dirty="0">
                          <a:solidFill>
                            <a:srgbClr val="231F20"/>
                          </a:solidFill>
                          <a:latin typeface="Arial"/>
                          <a:cs typeface="Arial"/>
                        </a:rPr>
                        <a:t>u</a:t>
                      </a:r>
                      <a:r>
                        <a:rPr sz="1200" i="1" dirty="0">
                          <a:solidFill>
                            <a:srgbClr val="231F20"/>
                          </a:solidFill>
                          <a:latin typeface="Arial"/>
                          <a:cs typeface="Arial"/>
                        </a:rPr>
                        <a:t>ci</a:t>
                      </a:r>
                      <a:r>
                        <a:rPr sz="1200" i="1" spc="5" dirty="0">
                          <a:solidFill>
                            <a:srgbClr val="231F20"/>
                          </a:solidFill>
                          <a:latin typeface="Arial"/>
                          <a:cs typeface="Arial"/>
                        </a:rPr>
                        <a:t>o</a:t>
                      </a:r>
                      <a:r>
                        <a:rPr sz="1200" i="1" dirty="0">
                          <a:solidFill>
                            <a:srgbClr val="231F20"/>
                          </a:solidFill>
                          <a:latin typeface="Arial"/>
                          <a:cs typeface="Arial"/>
                        </a:rPr>
                        <a:t>n</a:t>
                      </a:r>
                      <a:r>
                        <a:rPr sz="1200" i="1" spc="5" dirty="0">
                          <a:solidFill>
                            <a:srgbClr val="231F20"/>
                          </a:solidFill>
                          <a:latin typeface="Arial"/>
                          <a:cs typeface="Arial"/>
                        </a:rPr>
                        <a:t>ar</a:t>
                      </a:r>
                      <a:r>
                        <a:rPr sz="1200" i="1" dirty="0">
                          <a:solidFill>
                            <a:srgbClr val="231F20"/>
                          </a:solidFill>
                          <a:latin typeface="Arial"/>
                          <a:cs typeface="Arial"/>
                        </a:rPr>
                        <a:t>io </a:t>
                      </a:r>
                      <a:r>
                        <a:rPr sz="1200" i="1" spc="10" dirty="0">
                          <a:solidFill>
                            <a:srgbClr val="231F20"/>
                          </a:solidFill>
                          <a:latin typeface="Arial"/>
                          <a:cs typeface="Arial"/>
                        </a:rPr>
                        <a:t>I</a:t>
                      </a:r>
                      <a:r>
                        <a:rPr sz="1200" i="1" dirty="0">
                          <a:solidFill>
                            <a:srgbClr val="231F20"/>
                          </a:solidFill>
                          <a:latin typeface="Arial"/>
                          <a:cs typeface="Arial"/>
                        </a:rPr>
                        <a:t>n</a:t>
                      </a:r>
                      <a:r>
                        <a:rPr sz="1200" i="1" spc="10" dirty="0">
                          <a:solidFill>
                            <a:srgbClr val="231F20"/>
                          </a:solidFill>
                          <a:latin typeface="Arial"/>
                          <a:cs typeface="Arial"/>
                        </a:rPr>
                        <a:t>sti</a:t>
                      </a:r>
                      <a:r>
                        <a:rPr sz="1200" i="1" spc="-5" dirty="0">
                          <a:solidFill>
                            <a:srgbClr val="231F20"/>
                          </a:solidFill>
                          <a:latin typeface="Arial"/>
                          <a:cs typeface="Arial"/>
                        </a:rPr>
                        <a:t>t</a:t>
                      </a:r>
                      <a:r>
                        <a:rPr sz="1200" i="1" spc="5" dirty="0">
                          <a:solidFill>
                            <a:srgbClr val="231F20"/>
                          </a:solidFill>
                          <a:latin typeface="Arial"/>
                          <a:cs typeface="Arial"/>
                        </a:rPr>
                        <a:t>u</a:t>
                      </a:r>
                      <a:r>
                        <a:rPr sz="1200" i="1" dirty="0">
                          <a:solidFill>
                            <a:srgbClr val="231F20"/>
                          </a:solidFill>
                          <a:latin typeface="Arial"/>
                          <a:cs typeface="Arial"/>
                        </a:rPr>
                        <a:t>ci</a:t>
                      </a:r>
                      <a:r>
                        <a:rPr sz="1200" i="1" spc="5" dirty="0">
                          <a:solidFill>
                            <a:srgbClr val="231F20"/>
                          </a:solidFill>
                          <a:latin typeface="Arial"/>
                          <a:cs typeface="Arial"/>
                        </a:rPr>
                        <a:t>o</a:t>
                      </a:r>
                      <a:r>
                        <a:rPr sz="1200" i="1" dirty="0">
                          <a:solidFill>
                            <a:srgbClr val="231F20"/>
                          </a:solidFill>
                          <a:latin typeface="Arial"/>
                          <a:cs typeface="Arial"/>
                        </a:rPr>
                        <a:t>n</a:t>
                      </a:r>
                      <a:r>
                        <a:rPr sz="1200" i="1" spc="5" dirty="0">
                          <a:solidFill>
                            <a:srgbClr val="231F20"/>
                          </a:solidFill>
                          <a:latin typeface="Arial"/>
                          <a:cs typeface="Arial"/>
                        </a:rPr>
                        <a:t>a</a:t>
                      </a:r>
                      <a:r>
                        <a:rPr sz="1200" i="1" spc="-30" dirty="0">
                          <a:solidFill>
                            <a:srgbClr val="231F20"/>
                          </a:solidFill>
                          <a:latin typeface="Arial"/>
                          <a:cs typeface="Arial"/>
                        </a:rPr>
                        <a:t>l</a:t>
                      </a:r>
                      <a:r>
                        <a:rPr sz="1200" dirty="0">
                          <a:solidFill>
                            <a:srgbClr val="231F20"/>
                          </a:solidFill>
                          <a:latin typeface="Arial"/>
                          <a:cs typeface="Arial"/>
                        </a:rPr>
                        <a:t>, </a:t>
                      </a:r>
                      <a:r>
                        <a:rPr sz="1200" spc="10" dirty="0">
                          <a:solidFill>
                            <a:srgbClr val="231F20"/>
                          </a:solidFill>
                          <a:latin typeface="Arial"/>
                          <a:cs typeface="Arial"/>
                        </a:rPr>
                        <a:t>o</a:t>
                      </a:r>
                      <a:r>
                        <a:rPr sz="1200" dirty="0">
                          <a:solidFill>
                            <a:srgbClr val="231F20"/>
                          </a:solidFill>
                          <a:latin typeface="Arial"/>
                          <a:cs typeface="Arial"/>
                        </a:rPr>
                        <a:t>r </a:t>
                      </a:r>
                      <a:r>
                        <a:rPr sz="1200" spc="5" dirty="0">
                          <a:solidFill>
                            <a:srgbClr val="231F20"/>
                          </a:solidFill>
                          <a:latin typeface="Arial"/>
                          <a:cs typeface="Arial"/>
                        </a:rPr>
                        <a:t>P</a:t>
                      </a:r>
                      <a:r>
                        <a:rPr sz="1200" spc="15" dirty="0">
                          <a:solidFill>
                            <a:srgbClr val="231F20"/>
                          </a:solidFill>
                          <a:latin typeface="Arial"/>
                          <a:cs typeface="Arial"/>
                        </a:rPr>
                        <a:t>RI</a:t>
                      </a:r>
                      <a:r>
                        <a:rPr sz="1200" dirty="0">
                          <a:solidFill>
                            <a:srgbClr val="231F20"/>
                          </a:solidFill>
                          <a:latin typeface="Arial"/>
                          <a:cs typeface="Arial"/>
                        </a:rPr>
                        <a:t>) </a:t>
                      </a:r>
                      <a:r>
                        <a:rPr sz="1200" spc="10" dirty="0">
                          <a:solidFill>
                            <a:srgbClr val="231F20"/>
                          </a:solidFill>
                          <a:latin typeface="Arial"/>
                          <a:cs typeface="Arial"/>
                        </a:rPr>
                        <a:t>p</a:t>
                      </a:r>
                      <a:r>
                        <a:rPr sz="1200" spc="5" dirty="0">
                          <a:solidFill>
                            <a:srgbClr val="231F20"/>
                          </a:solidFill>
                          <a:latin typeface="Arial"/>
                          <a:cs typeface="Arial"/>
                        </a:rPr>
                        <a:t>a</a:t>
                      </a:r>
                      <a:r>
                        <a:rPr sz="1200" spc="50" dirty="0">
                          <a:solidFill>
                            <a:srgbClr val="231F20"/>
                          </a:solidFill>
                          <a:latin typeface="Arial"/>
                          <a:cs typeface="Arial"/>
                        </a:rPr>
                        <a:t>r</a:t>
                      </a:r>
                      <a:r>
                        <a:rPr sz="1200" spc="45" dirty="0">
                          <a:solidFill>
                            <a:srgbClr val="231F20"/>
                          </a:solidFill>
                          <a:latin typeface="Arial"/>
                          <a:cs typeface="Arial"/>
                        </a:rPr>
                        <a:t>t</a:t>
                      </a:r>
                      <a:r>
                        <a:rPr sz="1200" dirty="0">
                          <a:solidFill>
                            <a:srgbClr val="231F20"/>
                          </a:solidFill>
                          <a:latin typeface="Arial"/>
                          <a:cs typeface="Arial"/>
                        </a:rPr>
                        <a:t>y </a:t>
                      </a:r>
                      <a:r>
                        <a:rPr sz="1200" spc="10" dirty="0">
                          <a:solidFill>
                            <a:srgbClr val="231F20"/>
                          </a:solidFill>
                          <a:latin typeface="Arial"/>
                          <a:cs typeface="Arial"/>
                        </a:rPr>
                        <a:t>p</a:t>
                      </a:r>
                      <a:r>
                        <a:rPr sz="1200" spc="5" dirty="0">
                          <a:solidFill>
                            <a:srgbClr val="231F20"/>
                          </a:solidFill>
                          <a:latin typeface="Arial"/>
                          <a:cs typeface="Arial"/>
                        </a:rPr>
                        <a:t>ic</a:t>
                      </a:r>
                      <a:r>
                        <a:rPr sz="1200" spc="-20" dirty="0">
                          <a:solidFill>
                            <a:srgbClr val="231F20"/>
                          </a:solidFill>
                          <a:latin typeface="Arial"/>
                          <a:cs typeface="Arial"/>
                        </a:rPr>
                        <a:t>k</a:t>
                      </a:r>
                      <a:r>
                        <a:rPr sz="1200" spc="10" dirty="0">
                          <a:solidFill>
                            <a:srgbClr val="231F20"/>
                          </a:solidFill>
                          <a:latin typeface="Arial"/>
                          <a:cs typeface="Arial"/>
                        </a:rPr>
                        <a:t>e</a:t>
                      </a:r>
                      <a:r>
                        <a:rPr sz="1200" dirty="0">
                          <a:solidFill>
                            <a:srgbClr val="231F20"/>
                          </a:solidFill>
                          <a:latin typeface="Arial"/>
                          <a:cs typeface="Arial"/>
                        </a:rPr>
                        <a:t>d </a:t>
                      </a:r>
                      <a:r>
                        <a:rPr sz="1200" spc="5" dirty="0">
                          <a:solidFill>
                            <a:srgbClr val="231F20"/>
                          </a:solidFill>
                          <a:latin typeface="Arial"/>
                          <a:cs typeface="Arial"/>
                        </a:rPr>
                        <a:t>s</a:t>
                      </a:r>
                      <a:r>
                        <a:rPr sz="1200" spc="10" dirty="0">
                          <a:solidFill>
                            <a:srgbClr val="231F20"/>
                          </a:solidFill>
                          <a:latin typeface="Arial"/>
                          <a:cs typeface="Arial"/>
                        </a:rPr>
                        <a:t>u</a:t>
                      </a:r>
                      <a:r>
                        <a:rPr sz="1200" spc="-5" dirty="0">
                          <a:solidFill>
                            <a:srgbClr val="231F20"/>
                          </a:solidFill>
                          <a:latin typeface="Arial"/>
                          <a:cs typeface="Arial"/>
                        </a:rPr>
                        <a:t>c</a:t>
                      </a:r>
                      <a:r>
                        <a:rPr sz="1200" dirty="0">
                          <a:solidFill>
                            <a:srgbClr val="231F20"/>
                          </a:solidFill>
                          <a:latin typeface="Arial"/>
                          <a:cs typeface="Arial"/>
                        </a:rPr>
                        <a:t>-  </a:t>
                      </a:r>
                      <a:r>
                        <a:rPr sz="1200" spc="-5" dirty="0">
                          <a:solidFill>
                            <a:srgbClr val="231F20"/>
                          </a:solidFill>
                          <a:latin typeface="Arial"/>
                          <a:cs typeface="Arial"/>
                        </a:rPr>
                        <a:t>cessors</a:t>
                      </a:r>
                      <a:r>
                        <a:rPr sz="1200" dirty="0">
                          <a:solidFill>
                            <a:srgbClr val="231F20"/>
                          </a:solidFill>
                          <a:latin typeface="Arial"/>
                          <a:cs typeface="Arial"/>
                        </a:rPr>
                        <a:t> </a:t>
                      </a:r>
                      <a:r>
                        <a:rPr sz="1200" spc="10" dirty="0">
                          <a:solidFill>
                            <a:srgbClr val="231F20"/>
                          </a:solidFill>
                          <a:latin typeface="Arial"/>
                          <a:cs typeface="Arial"/>
                        </a:rPr>
                        <a:t>by</a:t>
                      </a:r>
                      <a:r>
                        <a:rPr sz="1200" dirty="0">
                          <a:solidFill>
                            <a:srgbClr val="231F20"/>
                          </a:solidFill>
                          <a:latin typeface="Arial"/>
                          <a:cs typeface="Arial"/>
                        </a:rPr>
                        <a:t> </a:t>
                      </a:r>
                      <a:r>
                        <a:rPr sz="1200" spc="25" dirty="0">
                          <a:solidFill>
                            <a:srgbClr val="231F20"/>
                          </a:solidFill>
                          <a:latin typeface="Arial"/>
                          <a:cs typeface="Arial"/>
                        </a:rPr>
                        <a:t>“pointing</a:t>
                      </a:r>
                      <a:r>
                        <a:rPr sz="1200" dirty="0">
                          <a:solidFill>
                            <a:srgbClr val="231F20"/>
                          </a:solidFill>
                          <a:latin typeface="Arial"/>
                          <a:cs typeface="Arial"/>
                        </a:rPr>
                        <a:t> </a:t>
                      </a:r>
                      <a:r>
                        <a:rPr sz="1200" spc="15" dirty="0">
                          <a:solidFill>
                            <a:srgbClr val="231F20"/>
                          </a:solidFill>
                          <a:latin typeface="Arial"/>
                          <a:cs typeface="Arial"/>
                        </a:rPr>
                        <a:t>the</a:t>
                      </a:r>
                      <a:r>
                        <a:rPr sz="1200" dirty="0">
                          <a:solidFill>
                            <a:srgbClr val="231F20"/>
                          </a:solidFill>
                          <a:latin typeface="Arial"/>
                          <a:cs typeface="Arial"/>
                        </a:rPr>
                        <a:t> </a:t>
                      </a:r>
                      <a:r>
                        <a:rPr sz="1200" spc="25" dirty="0">
                          <a:solidFill>
                            <a:srgbClr val="231F20"/>
                          </a:solidFill>
                          <a:latin typeface="Arial"/>
                          <a:cs typeface="Arial"/>
                        </a:rPr>
                        <a:t>finger”</a:t>
                      </a:r>
                      <a:r>
                        <a:rPr sz="1200" dirty="0">
                          <a:solidFill>
                            <a:srgbClr val="231F20"/>
                          </a:solidFill>
                          <a:latin typeface="Arial"/>
                          <a:cs typeface="Arial"/>
                        </a:rPr>
                        <a:t> </a:t>
                      </a:r>
                      <a:r>
                        <a:rPr sz="1200" spc="-25" dirty="0">
                          <a:solidFill>
                            <a:srgbClr val="231F20"/>
                          </a:solidFill>
                          <a:latin typeface="Arial"/>
                          <a:cs typeface="Arial"/>
                        </a:rPr>
                        <a:t>(</a:t>
                      </a:r>
                      <a:r>
                        <a:rPr sz="1200" i="1" spc="-25" dirty="0">
                          <a:solidFill>
                            <a:srgbClr val="231F20"/>
                          </a:solidFill>
                          <a:latin typeface="Arial"/>
                          <a:cs typeface="Arial"/>
                        </a:rPr>
                        <a:t>dedazo</a:t>
                      </a:r>
                      <a:r>
                        <a:rPr sz="1200" spc="-25" dirty="0">
                          <a:solidFill>
                            <a:srgbClr val="231F20"/>
                          </a:solidFill>
                          <a:latin typeface="Arial"/>
                          <a:cs typeface="Arial"/>
                        </a:rPr>
                        <a:t>).</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4"/>
                  </a:ext>
                </a:extLst>
              </a:tr>
              <a:tr h="1100970">
                <a:tc>
                  <a:txBody>
                    <a:bodyPr/>
                    <a:lstStyle/>
                    <a:p>
                      <a:pPr>
                        <a:lnSpc>
                          <a:spcPct val="100000"/>
                        </a:lnSpc>
                      </a:pPr>
                      <a:endParaRPr sz="1500">
                        <a:latin typeface="Times New Roman"/>
                        <a:cs typeface="Times New Roman"/>
                      </a:endParaRPr>
                    </a:p>
                    <a:p>
                      <a:pPr>
                        <a:lnSpc>
                          <a:spcPct val="100000"/>
                        </a:lnSpc>
                        <a:spcBef>
                          <a:spcPts val="25"/>
                        </a:spcBef>
                      </a:pPr>
                      <a:endParaRPr sz="1600">
                        <a:latin typeface="Times New Roman"/>
                        <a:cs typeface="Times New Roman"/>
                      </a:endParaRPr>
                    </a:p>
                    <a:p>
                      <a:pPr marL="104775">
                        <a:lnSpc>
                          <a:spcPct val="100000"/>
                        </a:lnSpc>
                      </a:pPr>
                      <a:r>
                        <a:rPr sz="1250" spc="10" dirty="0">
                          <a:solidFill>
                            <a:srgbClr val="231F20"/>
                          </a:solidFill>
                          <a:latin typeface="Arial"/>
                          <a:cs typeface="Arial"/>
                        </a:rPr>
                        <a:t>Nigeria</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121920">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 </a:t>
                      </a:r>
                      <a:r>
                        <a:rPr sz="1200" spc="20" dirty="0">
                          <a:solidFill>
                            <a:srgbClr val="231F20"/>
                          </a:solidFill>
                          <a:latin typeface="Arial"/>
                          <a:cs typeface="Arial"/>
                        </a:rPr>
                        <a:t>directly </a:t>
                      </a:r>
                      <a:r>
                        <a:rPr sz="1200" spc="25" dirty="0">
                          <a:solidFill>
                            <a:srgbClr val="231F20"/>
                          </a:solidFill>
                          <a:latin typeface="Arial"/>
                          <a:cs typeface="Arial"/>
                        </a:rPr>
                        <a:t>elected </a:t>
                      </a:r>
                      <a:r>
                        <a:rPr sz="1200" spc="5" dirty="0">
                          <a:solidFill>
                            <a:srgbClr val="231F20"/>
                          </a:solidFill>
                          <a:latin typeface="Arial"/>
                          <a:cs typeface="Arial"/>
                        </a:rPr>
                        <a:t>in national </a:t>
                      </a:r>
                      <a:r>
                        <a:rPr sz="1200" spc="15" dirty="0">
                          <a:solidFill>
                            <a:srgbClr val="231F20"/>
                          </a:solidFill>
                          <a:latin typeface="Arial"/>
                          <a:cs typeface="Arial"/>
                        </a:rPr>
                        <a:t>popular </a:t>
                      </a:r>
                      <a:r>
                        <a:rPr sz="1200" spc="-5" dirty="0">
                          <a:solidFill>
                            <a:srgbClr val="231F20"/>
                          </a:solidFill>
                          <a:latin typeface="Arial"/>
                          <a:cs typeface="Arial"/>
                        </a:rPr>
                        <a:t>vote, </a:t>
                      </a:r>
                      <a:r>
                        <a:rPr sz="1200" dirty="0">
                          <a:solidFill>
                            <a:srgbClr val="231F20"/>
                          </a:solidFill>
                          <a:latin typeface="Arial"/>
                          <a:cs typeface="Arial"/>
                        </a:rPr>
                        <a:t>separate </a:t>
                      </a:r>
                      <a:r>
                        <a:rPr sz="1200" spc="10" dirty="0">
                          <a:solidFill>
                            <a:srgbClr val="231F20"/>
                          </a:solidFill>
                          <a:latin typeface="Arial"/>
                          <a:cs typeface="Arial"/>
                        </a:rPr>
                        <a:t>from </a:t>
                      </a:r>
                      <a:r>
                        <a:rPr sz="1200" spc="15" dirty="0">
                          <a:solidFill>
                            <a:srgbClr val="231F20"/>
                          </a:solidFill>
                          <a:latin typeface="Arial"/>
                          <a:cs typeface="Arial"/>
                        </a:rPr>
                        <a:t> </a:t>
                      </a:r>
                      <a:r>
                        <a:rPr sz="1200" dirty="0">
                          <a:solidFill>
                            <a:srgbClr val="231F20"/>
                          </a:solidFill>
                          <a:latin typeface="Arial"/>
                          <a:cs typeface="Arial"/>
                        </a:rPr>
                        <a:t>legislature. </a:t>
                      </a:r>
                      <a:r>
                        <a:rPr sz="1200" spc="-10" dirty="0">
                          <a:solidFill>
                            <a:srgbClr val="231F20"/>
                          </a:solidFill>
                          <a:latin typeface="Arial"/>
                          <a:cs typeface="Arial"/>
                        </a:rPr>
                        <a:t>Prior </a:t>
                      </a:r>
                      <a:r>
                        <a:rPr sz="1200" spc="20" dirty="0">
                          <a:solidFill>
                            <a:srgbClr val="231F20"/>
                          </a:solidFill>
                          <a:latin typeface="Arial"/>
                          <a:cs typeface="Arial"/>
                        </a:rPr>
                        <a:t>to </a:t>
                      </a:r>
                      <a:r>
                        <a:rPr sz="1200" spc="-35" dirty="0">
                          <a:solidFill>
                            <a:srgbClr val="231F20"/>
                          </a:solidFill>
                          <a:latin typeface="Arial"/>
                          <a:cs typeface="Arial"/>
                        </a:rPr>
                        <a:t>1999, </a:t>
                      </a:r>
                      <a:r>
                        <a:rPr sz="1200" spc="10" dirty="0">
                          <a:solidFill>
                            <a:srgbClr val="231F20"/>
                          </a:solidFill>
                          <a:latin typeface="Arial"/>
                          <a:cs typeface="Arial"/>
                        </a:rPr>
                        <a:t>military </a:t>
                      </a:r>
                      <a:r>
                        <a:rPr sz="1200" spc="5" dirty="0">
                          <a:solidFill>
                            <a:srgbClr val="231F20"/>
                          </a:solidFill>
                          <a:latin typeface="Arial"/>
                          <a:cs typeface="Arial"/>
                        </a:rPr>
                        <a:t>leaders </a:t>
                      </a:r>
                      <a:r>
                        <a:rPr sz="1200" spc="25" dirty="0">
                          <a:solidFill>
                            <a:srgbClr val="231F20"/>
                          </a:solidFill>
                          <a:latin typeface="Arial"/>
                          <a:cs typeface="Arial"/>
                        </a:rPr>
                        <a:t>often </a:t>
                      </a:r>
                      <a:r>
                        <a:rPr sz="1200" spc="20" dirty="0">
                          <a:solidFill>
                            <a:srgbClr val="231F20"/>
                          </a:solidFill>
                          <a:latin typeface="Arial"/>
                          <a:cs typeface="Arial"/>
                        </a:rPr>
                        <a:t>led </a:t>
                      </a:r>
                      <a:r>
                        <a:rPr sz="1200" spc="10" dirty="0">
                          <a:solidFill>
                            <a:srgbClr val="231F20"/>
                          </a:solidFill>
                          <a:latin typeface="Arial"/>
                          <a:cs typeface="Arial"/>
                        </a:rPr>
                        <a:t>executive </a:t>
                      </a:r>
                      <a:r>
                        <a:rPr sz="1200" spc="15" dirty="0">
                          <a:solidFill>
                            <a:srgbClr val="231F20"/>
                          </a:solidFill>
                          <a:latin typeface="Arial"/>
                          <a:cs typeface="Arial"/>
                        </a:rPr>
                        <a:t>after </a:t>
                      </a:r>
                      <a:r>
                        <a:rPr sz="1200" spc="20" dirty="0">
                          <a:solidFill>
                            <a:srgbClr val="231F20"/>
                          </a:solidFill>
                          <a:latin typeface="Arial"/>
                          <a:cs typeface="Arial"/>
                        </a:rPr>
                        <a:t> </a:t>
                      </a:r>
                      <a:r>
                        <a:rPr sz="1200" spc="-5" dirty="0">
                          <a:solidFill>
                            <a:srgbClr val="231F20"/>
                          </a:solidFill>
                          <a:latin typeface="Arial"/>
                          <a:cs typeface="Arial"/>
                        </a:rPr>
                        <a:t>coups.</a:t>
                      </a:r>
                      <a:r>
                        <a:rPr sz="1200" spc="5" dirty="0">
                          <a:solidFill>
                            <a:srgbClr val="231F20"/>
                          </a:solidFill>
                          <a:latin typeface="Arial"/>
                          <a:cs typeface="Arial"/>
                        </a:rPr>
                        <a:t> </a:t>
                      </a:r>
                      <a:r>
                        <a:rPr sz="1200" spc="-5" dirty="0">
                          <a:solidFill>
                            <a:srgbClr val="231F20"/>
                          </a:solidFill>
                          <a:latin typeface="Arial"/>
                          <a:cs typeface="Arial"/>
                        </a:rPr>
                        <a:t>Largest</a:t>
                      </a:r>
                      <a:r>
                        <a:rPr sz="1200" spc="5" dirty="0">
                          <a:solidFill>
                            <a:srgbClr val="231F20"/>
                          </a:solidFill>
                          <a:latin typeface="Arial"/>
                          <a:cs typeface="Arial"/>
                        </a:rPr>
                        <a:t> </a:t>
                      </a:r>
                      <a:r>
                        <a:rPr sz="1200" spc="25" dirty="0">
                          <a:solidFill>
                            <a:srgbClr val="231F20"/>
                          </a:solidFill>
                          <a:latin typeface="Arial"/>
                          <a:cs typeface="Arial"/>
                        </a:rPr>
                        <a:t>party</a:t>
                      </a:r>
                      <a:r>
                        <a:rPr sz="1200" spc="10" dirty="0">
                          <a:solidFill>
                            <a:srgbClr val="231F20"/>
                          </a:solidFill>
                          <a:latin typeface="Arial"/>
                          <a:cs typeface="Arial"/>
                        </a:rPr>
                        <a:t> </a:t>
                      </a:r>
                      <a:r>
                        <a:rPr sz="1200" spc="15" dirty="0">
                          <a:solidFill>
                            <a:srgbClr val="231F20"/>
                          </a:solidFill>
                          <a:latin typeface="Arial"/>
                          <a:cs typeface="Arial"/>
                        </a:rPr>
                        <a:t>prior</a:t>
                      </a:r>
                      <a:r>
                        <a:rPr sz="1200" spc="5" dirty="0">
                          <a:solidFill>
                            <a:srgbClr val="231F20"/>
                          </a:solidFill>
                          <a:latin typeface="Arial"/>
                          <a:cs typeface="Arial"/>
                        </a:rPr>
                        <a:t> </a:t>
                      </a:r>
                      <a:r>
                        <a:rPr sz="1200" spc="20" dirty="0">
                          <a:solidFill>
                            <a:srgbClr val="231F20"/>
                          </a:solidFill>
                          <a:latin typeface="Arial"/>
                          <a:cs typeface="Arial"/>
                        </a:rPr>
                        <a:t>to</a:t>
                      </a:r>
                      <a:r>
                        <a:rPr sz="1200" spc="5" dirty="0">
                          <a:solidFill>
                            <a:srgbClr val="231F20"/>
                          </a:solidFill>
                          <a:latin typeface="Arial"/>
                          <a:cs typeface="Arial"/>
                        </a:rPr>
                        <a:t> </a:t>
                      </a:r>
                      <a:r>
                        <a:rPr sz="1200" spc="-20" dirty="0">
                          <a:solidFill>
                            <a:srgbClr val="231F20"/>
                          </a:solidFill>
                          <a:latin typeface="Arial"/>
                          <a:cs typeface="Arial"/>
                        </a:rPr>
                        <a:t>2015</a:t>
                      </a:r>
                      <a:r>
                        <a:rPr sz="1200" spc="10" dirty="0">
                          <a:solidFill>
                            <a:srgbClr val="231F20"/>
                          </a:solidFill>
                          <a:latin typeface="Arial"/>
                          <a:cs typeface="Arial"/>
                        </a:rPr>
                        <a:t> </a:t>
                      </a:r>
                      <a:r>
                        <a:rPr sz="1200" spc="15" dirty="0">
                          <a:solidFill>
                            <a:srgbClr val="231F20"/>
                          </a:solidFill>
                          <a:latin typeface="Arial"/>
                          <a:cs typeface="Arial"/>
                        </a:rPr>
                        <a:t>elections</a:t>
                      </a:r>
                      <a:r>
                        <a:rPr sz="1200" spc="5" dirty="0">
                          <a:solidFill>
                            <a:srgbClr val="231F20"/>
                          </a:solidFill>
                          <a:latin typeface="Arial"/>
                          <a:cs typeface="Arial"/>
                        </a:rPr>
                        <a:t> </a:t>
                      </a:r>
                      <a:r>
                        <a:rPr sz="1200" spc="-15" dirty="0">
                          <a:solidFill>
                            <a:srgbClr val="231F20"/>
                          </a:solidFill>
                          <a:latin typeface="Arial"/>
                          <a:cs typeface="Arial"/>
                        </a:rPr>
                        <a:t>(People’s</a:t>
                      </a:r>
                      <a:r>
                        <a:rPr sz="1200" spc="5" dirty="0">
                          <a:solidFill>
                            <a:srgbClr val="231F20"/>
                          </a:solidFill>
                          <a:latin typeface="Arial"/>
                          <a:cs typeface="Arial"/>
                        </a:rPr>
                        <a:t> Democratic</a:t>
                      </a:r>
                      <a:r>
                        <a:rPr sz="1200" spc="10" dirty="0">
                          <a:solidFill>
                            <a:srgbClr val="231F20"/>
                          </a:solidFill>
                          <a:latin typeface="Arial"/>
                          <a:cs typeface="Arial"/>
                        </a:rPr>
                        <a:t> </a:t>
                      </a:r>
                      <a:r>
                        <a:rPr sz="1200" spc="-45" dirty="0">
                          <a:solidFill>
                            <a:srgbClr val="231F20"/>
                          </a:solidFill>
                          <a:latin typeface="Arial"/>
                          <a:cs typeface="Arial"/>
                        </a:rPr>
                        <a:t>Par- </a:t>
                      </a:r>
                      <a:r>
                        <a:rPr sz="1200" spc="-40" dirty="0">
                          <a:solidFill>
                            <a:srgbClr val="231F20"/>
                          </a:solidFill>
                          <a:latin typeface="Arial"/>
                          <a:cs typeface="Arial"/>
                        </a:rPr>
                        <a:t> </a:t>
                      </a:r>
                      <a:r>
                        <a:rPr sz="1200" spc="-10" dirty="0">
                          <a:solidFill>
                            <a:srgbClr val="231F20"/>
                          </a:solidFill>
                          <a:latin typeface="Arial"/>
                          <a:cs typeface="Arial"/>
                        </a:rPr>
                        <a:t>ty) </a:t>
                      </a:r>
                      <a:r>
                        <a:rPr sz="1200" spc="15" dirty="0">
                          <a:solidFill>
                            <a:srgbClr val="231F20"/>
                          </a:solidFill>
                          <a:latin typeface="Arial"/>
                          <a:cs typeface="Arial"/>
                        </a:rPr>
                        <a:t>attempted </a:t>
                      </a:r>
                      <a:r>
                        <a:rPr sz="1200" spc="20" dirty="0">
                          <a:solidFill>
                            <a:srgbClr val="231F20"/>
                          </a:solidFill>
                          <a:latin typeface="Arial"/>
                          <a:cs typeface="Arial"/>
                        </a:rPr>
                        <a:t>to </a:t>
                      </a:r>
                      <a:r>
                        <a:rPr sz="1200" spc="5" dirty="0">
                          <a:solidFill>
                            <a:srgbClr val="231F20"/>
                          </a:solidFill>
                          <a:latin typeface="Arial"/>
                          <a:cs typeface="Arial"/>
                        </a:rPr>
                        <a:t>alternate </a:t>
                      </a:r>
                      <a:r>
                        <a:rPr sz="1200" spc="20" dirty="0">
                          <a:solidFill>
                            <a:srgbClr val="231F20"/>
                          </a:solidFill>
                          <a:latin typeface="Arial"/>
                          <a:cs typeface="Arial"/>
                        </a:rPr>
                        <a:t>northern </a:t>
                      </a:r>
                      <a:r>
                        <a:rPr sz="1200" spc="-10" dirty="0">
                          <a:solidFill>
                            <a:srgbClr val="231F20"/>
                          </a:solidFill>
                          <a:latin typeface="Arial"/>
                          <a:cs typeface="Arial"/>
                        </a:rPr>
                        <a:t>Muslims </a:t>
                      </a:r>
                      <a:r>
                        <a:rPr sz="1200" spc="5" dirty="0">
                          <a:solidFill>
                            <a:srgbClr val="231F20"/>
                          </a:solidFill>
                          <a:latin typeface="Arial"/>
                          <a:cs typeface="Arial"/>
                        </a:rPr>
                        <a:t>and </a:t>
                      </a:r>
                      <a:r>
                        <a:rPr sz="1200" spc="10" dirty="0">
                          <a:solidFill>
                            <a:srgbClr val="231F20"/>
                          </a:solidFill>
                          <a:latin typeface="Arial"/>
                          <a:cs typeface="Arial"/>
                        </a:rPr>
                        <a:t>southern </a:t>
                      </a:r>
                      <a:r>
                        <a:rPr sz="1200" spc="-5" dirty="0">
                          <a:solidFill>
                            <a:srgbClr val="231F20"/>
                          </a:solidFill>
                          <a:latin typeface="Arial"/>
                          <a:cs typeface="Arial"/>
                        </a:rPr>
                        <a:t>Christians </a:t>
                      </a:r>
                      <a:r>
                        <a:rPr sz="1200" spc="5" dirty="0">
                          <a:solidFill>
                            <a:srgbClr val="231F20"/>
                          </a:solidFill>
                          <a:latin typeface="Arial"/>
                          <a:cs typeface="Arial"/>
                        </a:rPr>
                        <a:t>in </a:t>
                      </a:r>
                      <a:r>
                        <a:rPr sz="1200" spc="-320" dirty="0">
                          <a:solidFill>
                            <a:srgbClr val="231F20"/>
                          </a:solidFill>
                          <a:latin typeface="Arial"/>
                          <a:cs typeface="Arial"/>
                        </a:rPr>
                        <a:t> </a:t>
                      </a:r>
                      <a:r>
                        <a:rPr sz="1200" spc="10" dirty="0">
                          <a:solidFill>
                            <a:srgbClr val="231F20"/>
                          </a:solidFill>
                          <a:latin typeface="Arial"/>
                          <a:cs typeface="Arial"/>
                        </a:rPr>
                        <a:t>executive</a:t>
                      </a:r>
                      <a:r>
                        <a:rPr sz="1200" spc="-5" dirty="0">
                          <a:solidFill>
                            <a:srgbClr val="231F20"/>
                          </a:solidFill>
                          <a:latin typeface="Arial"/>
                          <a:cs typeface="Arial"/>
                        </a:rPr>
                        <a:t> </a:t>
                      </a:r>
                      <a:r>
                        <a:rPr sz="1200" spc="5" dirty="0">
                          <a:solidFill>
                            <a:srgbClr val="231F20"/>
                          </a:solidFill>
                          <a:latin typeface="Arial"/>
                          <a:cs typeface="Arial"/>
                        </a:rPr>
                        <a:t>posts.</a:t>
                      </a:r>
                      <a:endParaRPr sz="1200" dirty="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18772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10.3 Continued </a:t>
            </a:r>
          </a:p>
        </p:txBody>
      </p:sp>
      <p:graphicFrame>
        <p:nvGraphicFramePr>
          <p:cNvPr id="3" name="object 2" title="TABLE 10.3 Comparing Cases">
            <a:extLst>
              <a:ext uri="{FF2B5EF4-FFF2-40B4-BE49-F238E27FC236}">
                <a16:creationId xmlns:a16="http://schemas.microsoft.com/office/drawing/2014/main" id="{B9257315-D9B1-4577-A0AE-2003E167A859}"/>
              </a:ext>
            </a:extLst>
          </p:cNvPr>
          <p:cNvGraphicFramePr>
            <a:graphicFrameLocks noGrp="1"/>
          </p:cNvGraphicFramePr>
          <p:nvPr>
            <p:extLst>
              <p:ext uri="{D42A27DB-BD31-4B8C-83A1-F6EECF244321}">
                <p14:modId xmlns:p14="http://schemas.microsoft.com/office/powerpoint/2010/main" val="3926861733"/>
              </p:ext>
            </p:extLst>
          </p:nvPr>
        </p:nvGraphicFramePr>
        <p:xfrm>
          <a:off x="3323475" y="1457998"/>
          <a:ext cx="6002655" cy="4165794"/>
        </p:xfrm>
        <a:graphic>
          <a:graphicData uri="http://schemas.openxmlformats.org/drawingml/2006/table">
            <a:tbl>
              <a:tblPr firstRow="1" bandRow="1">
                <a:tableStyleId>{2D5ABB26-0587-4C30-8999-92F81FD0307C}</a:tableStyleId>
              </a:tblPr>
              <a:tblGrid>
                <a:gridCol w="962025">
                  <a:extLst>
                    <a:ext uri="{9D8B030D-6E8A-4147-A177-3AD203B41FA5}">
                      <a16:colId xmlns:a16="http://schemas.microsoft.com/office/drawing/2014/main" val="20000"/>
                    </a:ext>
                  </a:extLst>
                </a:gridCol>
                <a:gridCol w="5040630">
                  <a:extLst>
                    <a:ext uri="{9D8B030D-6E8A-4147-A177-3AD203B41FA5}">
                      <a16:colId xmlns:a16="http://schemas.microsoft.com/office/drawing/2014/main" val="20001"/>
                    </a:ext>
                  </a:extLst>
                </a:gridCol>
              </a:tblGrid>
              <a:tr h="339049">
                <a:tc>
                  <a:txBody>
                    <a:bodyPr/>
                    <a:lstStyle/>
                    <a:p>
                      <a:pPr marL="104775">
                        <a:lnSpc>
                          <a:spcPct val="100000"/>
                        </a:lnSpc>
                        <a:spcBef>
                          <a:spcPts val="590"/>
                        </a:spcBef>
                      </a:pPr>
                      <a:r>
                        <a:rPr sz="1250" b="1" spc="20" dirty="0">
                          <a:solidFill>
                            <a:srgbClr val="231F20"/>
                          </a:solidFill>
                          <a:latin typeface="Gill Sans MT"/>
                          <a:cs typeface="Gill Sans MT"/>
                        </a:rPr>
                        <a:t>Case</a:t>
                      </a:r>
                      <a:endParaRPr sz="1250">
                        <a:latin typeface="Gill Sans MT"/>
                        <a:cs typeface="Gill Sans MT"/>
                      </a:endParaRPr>
                    </a:p>
                  </a:txBody>
                  <a:tcPr marL="0" marR="0" marT="74930" marB="0">
                    <a:lnB w="12700">
                      <a:solidFill>
                        <a:srgbClr val="231F20"/>
                      </a:solidFill>
                      <a:prstDash val="solid"/>
                    </a:lnB>
                    <a:solidFill>
                      <a:srgbClr val="E6E7E8"/>
                    </a:solidFill>
                  </a:tcPr>
                </a:tc>
                <a:tc>
                  <a:txBody>
                    <a:bodyPr/>
                    <a:lstStyle/>
                    <a:p>
                      <a:pPr marL="104775">
                        <a:lnSpc>
                          <a:spcPct val="100000"/>
                        </a:lnSpc>
                        <a:spcBef>
                          <a:spcPts val="590"/>
                        </a:spcBef>
                      </a:pPr>
                      <a:r>
                        <a:rPr sz="1250" b="1" spc="-5" dirty="0">
                          <a:solidFill>
                            <a:srgbClr val="231F20"/>
                          </a:solidFill>
                          <a:latin typeface="Gill Sans MT"/>
                          <a:cs typeface="Gill Sans MT"/>
                        </a:rPr>
                        <a:t>Executive</a:t>
                      </a:r>
                      <a:r>
                        <a:rPr sz="1250" b="1" spc="-10" dirty="0">
                          <a:solidFill>
                            <a:srgbClr val="231F20"/>
                          </a:solidFill>
                          <a:latin typeface="Gill Sans MT"/>
                          <a:cs typeface="Gill Sans MT"/>
                        </a:rPr>
                        <a:t> </a:t>
                      </a:r>
                      <a:r>
                        <a:rPr sz="1250" b="1" spc="-20" dirty="0">
                          <a:solidFill>
                            <a:srgbClr val="231F20"/>
                          </a:solidFill>
                          <a:latin typeface="Gill Sans MT"/>
                          <a:cs typeface="Gill Sans MT"/>
                        </a:rPr>
                        <a:t>Structure</a:t>
                      </a:r>
                      <a:endParaRPr sz="1250">
                        <a:latin typeface="Gill Sans MT"/>
                        <a:cs typeface="Gill Sans MT"/>
                      </a:endParaRPr>
                    </a:p>
                  </a:txBody>
                  <a:tcPr marL="0" marR="0" marT="74930" marB="0">
                    <a:lnB w="12700">
                      <a:solidFill>
                        <a:srgbClr val="231F20"/>
                      </a:solidFill>
                      <a:prstDash val="solid"/>
                    </a:lnB>
                    <a:solidFill>
                      <a:srgbClr val="E6E7E8"/>
                    </a:solidFill>
                  </a:tcPr>
                </a:tc>
                <a:extLst>
                  <a:ext uri="{0D108BD9-81ED-4DB2-BD59-A6C34878D82A}">
                    <a16:rowId xmlns:a16="http://schemas.microsoft.com/office/drawing/2014/main" val="10000"/>
                  </a:ext>
                </a:extLst>
              </a:tr>
              <a:tr h="908591">
                <a:tc>
                  <a:txBody>
                    <a:bodyPr/>
                    <a:lstStyle/>
                    <a:p>
                      <a:pPr>
                        <a:lnSpc>
                          <a:spcPct val="100000"/>
                        </a:lnSpc>
                      </a:pPr>
                      <a:endParaRPr sz="1500">
                        <a:latin typeface="Times New Roman"/>
                        <a:cs typeface="Times New Roman"/>
                      </a:endParaRPr>
                    </a:p>
                    <a:p>
                      <a:pPr marL="104775">
                        <a:lnSpc>
                          <a:spcPct val="100000"/>
                        </a:lnSpc>
                        <a:spcBef>
                          <a:spcPts val="1110"/>
                        </a:spcBef>
                      </a:pPr>
                      <a:r>
                        <a:rPr sz="1250" spc="-35" dirty="0">
                          <a:solidFill>
                            <a:srgbClr val="231F20"/>
                          </a:solidFill>
                          <a:latin typeface="Arial"/>
                          <a:cs typeface="Arial"/>
                        </a:rPr>
                        <a:t>Russia</a:t>
                      </a:r>
                      <a:endParaRPr sz="1250">
                        <a:latin typeface="Arial"/>
                        <a:cs typeface="Arial"/>
                      </a:endParaRPr>
                    </a:p>
                  </a:txBody>
                  <a:tcPr marL="0" marR="0" marT="0" marB="0">
                    <a:lnT w="12700">
                      <a:solidFill>
                        <a:srgbClr val="231F20"/>
                      </a:solidFill>
                      <a:prstDash val="solid"/>
                    </a:lnT>
                    <a:lnB w="12700">
                      <a:solidFill>
                        <a:srgbClr val="58595B"/>
                      </a:solidFill>
                      <a:prstDash val="solid"/>
                    </a:lnB>
                    <a:solidFill>
                      <a:srgbClr val="E0EFD4"/>
                    </a:solidFill>
                  </a:tcPr>
                </a:tc>
                <a:tc>
                  <a:txBody>
                    <a:bodyPr/>
                    <a:lstStyle/>
                    <a:p>
                      <a:pPr marL="104775" marR="182245">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 </a:t>
                      </a:r>
                      <a:r>
                        <a:rPr sz="1200" spc="20" dirty="0">
                          <a:solidFill>
                            <a:srgbClr val="231F20"/>
                          </a:solidFill>
                          <a:latin typeface="Arial"/>
                          <a:cs typeface="Arial"/>
                        </a:rPr>
                        <a:t>directly </a:t>
                      </a:r>
                      <a:r>
                        <a:rPr sz="1200" spc="25" dirty="0">
                          <a:solidFill>
                            <a:srgbClr val="231F20"/>
                          </a:solidFill>
                          <a:latin typeface="Arial"/>
                          <a:cs typeface="Arial"/>
                        </a:rPr>
                        <a:t>elected </a:t>
                      </a:r>
                      <a:r>
                        <a:rPr sz="1200" spc="5" dirty="0">
                          <a:solidFill>
                            <a:srgbClr val="231F20"/>
                          </a:solidFill>
                          <a:latin typeface="Arial"/>
                          <a:cs typeface="Arial"/>
                        </a:rPr>
                        <a:t>head </a:t>
                      </a:r>
                      <a:r>
                        <a:rPr sz="1200" spc="15" dirty="0">
                          <a:solidFill>
                            <a:srgbClr val="231F20"/>
                          </a:solidFill>
                          <a:latin typeface="Arial"/>
                          <a:cs typeface="Arial"/>
                        </a:rPr>
                        <a:t>of </a:t>
                      </a:r>
                      <a:r>
                        <a:rPr sz="1200" spc="-5" dirty="0">
                          <a:solidFill>
                            <a:srgbClr val="231F20"/>
                          </a:solidFill>
                          <a:latin typeface="Arial"/>
                          <a:cs typeface="Arial"/>
                        </a:rPr>
                        <a:t>state. </a:t>
                      </a:r>
                      <a:r>
                        <a:rPr sz="1200" dirty="0">
                          <a:solidFill>
                            <a:srgbClr val="231F20"/>
                          </a:solidFill>
                          <a:latin typeface="Arial"/>
                          <a:cs typeface="Arial"/>
                        </a:rPr>
                        <a:t>President </a:t>
                      </a:r>
                      <a:r>
                        <a:rPr sz="1200" spc="15" dirty="0">
                          <a:solidFill>
                            <a:srgbClr val="231F20"/>
                          </a:solidFill>
                          <a:latin typeface="Arial"/>
                          <a:cs typeface="Arial"/>
                        </a:rPr>
                        <a:t>appoints </a:t>
                      </a:r>
                      <a:r>
                        <a:rPr sz="1200" spc="10" dirty="0">
                          <a:solidFill>
                            <a:srgbClr val="231F20"/>
                          </a:solidFill>
                          <a:latin typeface="Arial"/>
                          <a:cs typeface="Arial"/>
                        </a:rPr>
                        <a:t>prime </a:t>
                      </a:r>
                      <a:r>
                        <a:rPr sz="1200" spc="15" dirty="0">
                          <a:solidFill>
                            <a:srgbClr val="231F20"/>
                          </a:solidFill>
                          <a:latin typeface="Arial"/>
                          <a:cs typeface="Arial"/>
                        </a:rPr>
                        <a:t> </a:t>
                      </a:r>
                      <a:r>
                        <a:rPr sz="1200" spc="5" dirty="0">
                          <a:solidFill>
                            <a:srgbClr val="231F20"/>
                          </a:solidFill>
                          <a:latin typeface="Arial"/>
                          <a:cs typeface="Arial"/>
                        </a:rPr>
                        <a:t>minister </a:t>
                      </a:r>
                      <a:r>
                        <a:rPr sz="1200" spc="-30" dirty="0">
                          <a:solidFill>
                            <a:srgbClr val="231F20"/>
                          </a:solidFill>
                          <a:latin typeface="Arial"/>
                          <a:cs typeface="Arial"/>
                        </a:rPr>
                        <a:t>(chairman)</a:t>
                      </a:r>
                      <a:r>
                        <a:rPr sz="1200" spc="5" dirty="0">
                          <a:solidFill>
                            <a:srgbClr val="231F20"/>
                          </a:solidFill>
                          <a:latin typeface="Arial"/>
                          <a:cs typeface="Arial"/>
                        </a:rPr>
                        <a:t> </a:t>
                      </a:r>
                      <a:r>
                        <a:rPr sz="1200" spc="-30" dirty="0">
                          <a:solidFill>
                            <a:srgbClr val="231F20"/>
                          </a:solidFill>
                          <a:latin typeface="Arial"/>
                          <a:cs typeface="Arial"/>
                        </a:rPr>
                        <a:t>as</a:t>
                      </a:r>
                      <a:r>
                        <a:rPr sz="1200" spc="5" dirty="0">
                          <a:solidFill>
                            <a:srgbClr val="231F20"/>
                          </a:solidFill>
                          <a:latin typeface="Arial"/>
                          <a:cs typeface="Arial"/>
                        </a:rPr>
                        <a:t> head </a:t>
                      </a:r>
                      <a:r>
                        <a:rPr sz="1200" spc="15" dirty="0">
                          <a:solidFill>
                            <a:srgbClr val="231F20"/>
                          </a:solidFill>
                          <a:latin typeface="Arial"/>
                          <a:cs typeface="Arial"/>
                        </a:rPr>
                        <a:t>of</a:t>
                      </a:r>
                      <a:r>
                        <a:rPr sz="1200" spc="5" dirty="0">
                          <a:solidFill>
                            <a:srgbClr val="231F20"/>
                          </a:solidFill>
                          <a:latin typeface="Arial"/>
                          <a:cs typeface="Arial"/>
                        </a:rPr>
                        <a:t> </a:t>
                      </a:r>
                      <a:r>
                        <a:rPr sz="1200" spc="10" dirty="0">
                          <a:solidFill>
                            <a:srgbClr val="231F20"/>
                          </a:solidFill>
                          <a:latin typeface="Arial"/>
                          <a:cs typeface="Arial"/>
                        </a:rPr>
                        <a:t>government,</a:t>
                      </a:r>
                      <a:r>
                        <a:rPr sz="1200" spc="5" dirty="0">
                          <a:solidFill>
                            <a:srgbClr val="231F20"/>
                          </a:solidFill>
                          <a:latin typeface="Arial"/>
                          <a:cs typeface="Arial"/>
                        </a:rPr>
                        <a:t> </a:t>
                      </a:r>
                      <a:r>
                        <a:rPr sz="1200" spc="15" dirty="0">
                          <a:solidFill>
                            <a:srgbClr val="231F20"/>
                          </a:solidFill>
                          <a:latin typeface="Arial"/>
                          <a:cs typeface="Arial"/>
                        </a:rPr>
                        <a:t>subject</a:t>
                      </a:r>
                      <a:r>
                        <a:rPr sz="1200" spc="5" dirty="0">
                          <a:solidFill>
                            <a:srgbClr val="231F20"/>
                          </a:solidFill>
                          <a:latin typeface="Arial"/>
                          <a:cs typeface="Arial"/>
                        </a:rPr>
                        <a:t> </a:t>
                      </a:r>
                      <a:r>
                        <a:rPr sz="1200" spc="20" dirty="0">
                          <a:solidFill>
                            <a:srgbClr val="231F20"/>
                          </a:solidFill>
                          <a:latin typeface="Arial"/>
                          <a:cs typeface="Arial"/>
                        </a:rPr>
                        <a:t>to</a:t>
                      </a:r>
                      <a:r>
                        <a:rPr sz="1200" spc="5" dirty="0">
                          <a:solidFill>
                            <a:srgbClr val="231F20"/>
                          </a:solidFill>
                          <a:latin typeface="Arial"/>
                          <a:cs typeface="Arial"/>
                        </a:rPr>
                        <a:t> approval </a:t>
                      </a:r>
                      <a:r>
                        <a:rPr sz="1200" spc="15" dirty="0">
                          <a:solidFill>
                            <a:srgbClr val="231F20"/>
                          </a:solidFill>
                          <a:latin typeface="Arial"/>
                          <a:cs typeface="Arial"/>
                        </a:rPr>
                        <a:t>of</a:t>
                      </a:r>
                      <a:r>
                        <a:rPr sz="1200" spc="5" dirty="0">
                          <a:solidFill>
                            <a:srgbClr val="231F20"/>
                          </a:solidFill>
                          <a:latin typeface="Arial"/>
                          <a:cs typeface="Arial"/>
                        </a:rPr>
                        <a:t> </a:t>
                      </a:r>
                      <a:r>
                        <a:rPr sz="1200" spc="15" dirty="0">
                          <a:solidFill>
                            <a:srgbClr val="231F20"/>
                          </a:solidFill>
                          <a:latin typeface="Arial"/>
                          <a:cs typeface="Arial"/>
                        </a:rPr>
                        <a:t>the </a:t>
                      </a:r>
                      <a:r>
                        <a:rPr sz="1200" spc="-320" dirty="0">
                          <a:solidFill>
                            <a:srgbClr val="231F20"/>
                          </a:solidFill>
                          <a:latin typeface="Arial"/>
                          <a:cs typeface="Arial"/>
                        </a:rPr>
                        <a:t> </a:t>
                      </a:r>
                      <a:r>
                        <a:rPr sz="1200" spc="5" dirty="0">
                          <a:solidFill>
                            <a:srgbClr val="231F20"/>
                          </a:solidFill>
                          <a:latin typeface="Arial"/>
                          <a:cs typeface="Arial"/>
                        </a:rPr>
                        <a:t>legislature </a:t>
                      </a:r>
                      <a:r>
                        <a:rPr sz="1200" spc="-25" dirty="0">
                          <a:solidFill>
                            <a:srgbClr val="231F20"/>
                          </a:solidFill>
                          <a:latin typeface="Arial"/>
                          <a:cs typeface="Arial"/>
                        </a:rPr>
                        <a:t>(State</a:t>
                      </a:r>
                      <a:r>
                        <a:rPr sz="1200" spc="10" dirty="0">
                          <a:solidFill>
                            <a:srgbClr val="231F20"/>
                          </a:solidFill>
                          <a:latin typeface="Arial"/>
                          <a:cs typeface="Arial"/>
                        </a:rPr>
                        <a:t> </a:t>
                      </a:r>
                      <a:r>
                        <a:rPr sz="1200" spc="-35" dirty="0">
                          <a:solidFill>
                            <a:srgbClr val="231F20"/>
                          </a:solidFill>
                          <a:latin typeface="Arial"/>
                          <a:cs typeface="Arial"/>
                        </a:rPr>
                        <a:t>Duma).</a:t>
                      </a:r>
                      <a:r>
                        <a:rPr sz="1200" spc="10" dirty="0">
                          <a:solidFill>
                            <a:srgbClr val="231F20"/>
                          </a:solidFill>
                          <a:latin typeface="Arial"/>
                          <a:cs typeface="Arial"/>
                        </a:rPr>
                        <a:t> </a:t>
                      </a:r>
                      <a:r>
                        <a:rPr sz="1200" spc="5" dirty="0">
                          <a:solidFill>
                            <a:srgbClr val="231F20"/>
                          </a:solidFill>
                          <a:latin typeface="Arial"/>
                          <a:cs typeface="Arial"/>
                        </a:rPr>
                        <a:t>Vladimir </a:t>
                      </a:r>
                      <a:r>
                        <a:rPr sz="1200" spc="-5" dirty="0">
                          <a:solidFill>
                            <a:srgbClr val="231F20"/>
                          </a:solidFill>
                          <a:latin typeface="Arial"/>
                          <a:cs typeface="Arial"/>
                        </a:rPr>
                        <a:t>Putin</a:t>
                      </a:r>
                      <a:r>
                        <a:rPr sz="1200" spc="10" dirty="0">
                          <a:solidFill>
                            <a:srgbClr val="231F20"/>
                          </a:solidFill>
                          <a:latin typeface="Arial"/>
                          <a:cs typeface="Arial"/>
                        </a:rPr>
                        <a:t> </a:t>
                      </a:r>
                      <a:r>
                        <a:rPr sz="1200" spc="-20" dirty="0">
                          <a:solidFill>
                            <a:srgbClr val="231F20"/>
                          </a:solidFill>
                          <a:latin typeface="Arial"/>
                          <a:cs typeface="Arial"/>
                        </a:rPr>
                        <a:t>has</a:t>
                      </a:r>
                      <a:r>
                        <a:rPr sz="1200" spc="10" dirty="0">
                          <a:solidFill>
                            <a:srgbClr val="231F20"/>
                          </a:solidFill>
                          <a:latin typeface="Arial"/>
                          <a:cs typeface="Arial"/>
                        </a:rPr>
                        <a:t> </a:t>
                      </a:r>
                      <a:r>
                        <a:rPr sz="1200" spc="15" dirty="0">
                          <a:solidFill>
                            <a:srgbClr val="231F20"/>
                          </a:solidFill>
                          <a:latin typeface="Arial"/>
                          <a:cs typeface="Arial"/>
                        </a:rPr>
                        <a:t>exerted</a:t>
                      </a:r>
                      <a:r>
                        <a:rPr sz="1200" spc="10" dirty="0">
                          <a:solidFill>
                            <a:srgbClr val="231F20"/>
                          </a:solidFill>
                          <a:latin typeface="Arial"/>
                          <a:cs typeface="Arial"/>
                        </a:rPr>
                        <a:t> considerable</a:t>
                      </a:r>
                      <a:r>
                        <a:rPr sz="1200" spc="5" dirty="0">
                          <a:solidFill>
                            <a:srgbClr val="231F20"/>
                          </a:solidFill>
                          <a:latin typeface="Arial"/>
                          <a:cs typeface="Arial"/>
                        </a:rPr>
                        <a:t> </a:t>
                      </a:r>
                      <a:r>
                        <a:rPr sz="1200" spc="-10" dirty="0">
                          <a:solidFill>
                            <a:srgbClr val="231F20"/>
                          </a:solidFill>
                          <a:latin typeface="Arial"/>
                          <a:cs typeface="Arial"/>
                        </a:rPr>
                        <a:t>au- </a:t>
                      </a:r>
                      <a:r>
                        <a:rPr sz="1200" spc="-5" dirty="0">
                          <a:solidFill>
                            <a:srgbClr val="231F20"/>
                          </a:solidFill>
                          <a:latin typeface="Arial"/>
                          <a:cs typeface="Arial"/>
                        </a:rPr>
                        <a:t> </a:t>
                      </a:r>
                      <a:r>
                        <a:rPr sz="1200" spc="20" dirty="0">
                          <a:solidFill>
                            <a:srgbClr val="231F20"/>
                          </a:solidFill>
                          <a:latin typeface="Arial"/>
                          <a:cs typeface="Arial"/>
                        </a:rPr>
                        <a:t>thority</a:t>
                      </a:r>
                      <a:r>
                        <a:rPr sz="1200" dirty="0">
                          <a:solidFill>
                            <a:srgbClr val="231F20"/>
                          </a:solidFill>
                          <a:latin typeface="Arial"/>
                          <a:cs typeface="Arial"/>
                        </a:rPr>
                        <a:t> </a:t>
                      </a:r>
                      <a:r>
                        <a:rPr sz="1200" spc="25" dirty="0">
                          <a:solidFill>
                            <a:srgbClr val="231F20"/>
                          </a:solidFill>
                          <a:latin typeface="Arial"/>
                          <a:cs typeface="Arial"/>
                        </a:rPr>
                        <a:t>both</a:t>
                      </a:r>
                      <a:r>
                        <a:rPr sz="1200" dirty="0">
                          <a:solidFill>
                            <a:srgbClr val="231F20"/>
                          </a:solidFill>
                          <a:latin typeface="Arial"/>
                          <a:cs typeface="Arial"/>
                        </a:rPr>
                        <a:t> </a:t>
                      </a:r>
                      <a:r>
                        <a:rPr sz="1200" spc="-30" dirty="0">
                          <a:solidFill>
                            <a:srgbClr val="231F20"/>
                          </a:solidFill>
                          <a:latin typeface="Arial"/>
                          <a:cs typeface="Arial"/>
                        </a:rPr>
                        <a:t>as</a:t>
                      </a:r>
                      <a:r>
                        <a:rPr sz="1200" dirty="0">
                          <a:solidFill>
                            <a:srgbClr val="231F20"/>
                          </a:solidFill>
                          <a:latin typeface="Arial"/>
                          <a:cs typeface="Arial"/>
                        </a:rPr>
                        <a:t> </a:t>
                      </a:r>
                      <a:r>
                        <a:rPr sz="1200" spc="10" dirty="0">
                          <a:solidFill>
                            <a:srgbClr val="231F20"/>
                          </a:solidFill>
                          <a:latin typeface="Arial"/>
                          <a:cs typeface="Arial"/>
                        </a:rPr>
                        <a:t>president</a:t>
                      </a:r>
                      <a:r>
                        <a:rPr sz="1200" spc="5" dirty="0">
                          <a:solidFill>
                            <a:srgbClr val="231F20"/>
                          </a:solidFill>
                          <a:latin typeface="Arial"/>
                          <a:cs typeface="Arial"/>
                        </a:rPr>
                        <a:t> and</a:t>
                      </a:r>
                      <a:r>
                        <a:rPr sz="1200" dirty="0">
                          <a:solidFill>
                            <a:srgbClr val="231F20"/>
                          </a:solidFill>
                          <a:latin typeface="Arial"/>
                          <a:cs typeface="Arial"/>
                        </a:rPr>
                        <a:t> </a:t>
                      </a:r>
                      <a:r>
                        <a:rPr sz="1200" spc="-30" dirty="0">
                          <a:solidFill>
                            <a:srgbClr val="231F20"/>
                          </a:solidFill>
                          <a:latin typeface="Arial"/>
                          <a:cs typeface="Arial"/>
                        </a:rPr>
                        <a:t>as</a:t>
                      </a:r>
                      <a:r>
                        <a:rPr sz="1200" dirty="0">
                          <a:solidFill>
                            <a:srgbClr val="231F20"/>
                          </a:solidFill>
                          <a:latin typeface="Arial"/>
                          <a:cs typeface="Arial"/>
                        </a:rPr>
                        <a:t> </a:t>
                      </a:r>
                      <a:r>
                        <a:rPr sz="1200" spc="10" dirty="0">
                          <a:solidFill>
                            <a:srgbClr val="231F20"/>
                          </a:solidFill>
                          <a:latin typeface="Arial"/>
                          <a:cs typeface="Arial"/>
                        </a:rPr>
                        <a:t>prime</a:t>
                      </a:r>
                      <a:r>
                        <a:rPr sz="1200" dirty="0">
                          <a:solidFill>
                            <a:srgbClr val="231F20"/>
                          </a:solidFill>
                          <a:latin typeface="Arial"/>
                          <a:cs typeface="Arial"/>
                        </a:rPr>
                        <a:t> </a:t>
                      </a:r>
                      <a:r>
                        <a:rPr sz="1200" spc="-10" dirty="0">
                          <a:solidFill>
                            <a:srgbClr val="231F20"/>
                          </a:solidFill>
                          <a:latin typeface="Arial"/>
                          <a:cs typeface="Arial"/>
                        </a:rPr>
                        <a:t>minister.</a:t>
                      </a:r>
                      <a:endParaRPr sz="1200">
                        <a:latin typeface="Arial"/>
                        <a:cs typeface="Arial"/>
                      </a:endParaRPr>
                    </a:p>
                  </a:txBody>
                  <a:tcPr marL="0" marR="0" marT="64135"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1100971">
                <a:tc>
                  <a:txBody>
                    <a:bodyPr/>
                    <a:lstStyle/>
                    <a:p>
                      <a:pPr>
                        <a:lnSpc>
                          <a:spcPct val="100000"/>
                        </a:lnSpc>
                      </a:pPr>
                      <a:endParaRPr sz="1500">
                        <a:latin typeface="Times New Roman"/>
                        <a:cs typeface="Times New Roman"/>
                      </a:endParaRPr>
                    </a:p>
                    <a:p>
                      <a:pPr marL="104775" marR="429895">
                        <a:lnSpc>
                          <a:spcPct val="101000"/>
                        </a:lnSpc>
                        <a:spcBef>
                          <a:spcPts val="1095"/>
                        </a:spcBef>
                      </a:pPr>
                      <a:r>
                        <a:rPr sz="1250" dirty="0">
                          <a:solidFill>
                            <a:srgbClr val="231F20"/>
                          </a:solidFill>
                          <a:latin typeface="Arial"/>
                          <a:cs typeface="Arial"/>
                        </a:rPr>
                        <a:t>S</a:t>
                      </a:r>
                      <a:r>
                        <a:rPr sz="1250" spc="-5" dirty="0">
                          <a:solidFill>
                            <a:srgbClr val="231F20"/>
                          </a:solidFill>
                          <a:latin typeface="Arial"/>
                          <a:cs typeface="Arial"/>
                        </a:rPr>
                        <a:t>o</a:t>
                      </a:r>
                      <a:r>
                        <a:rPr sz="1250" spc="5" dirty="0">
                          <a:solidFill>
                            <a:srgbClr val="231F20"/>
                          </a:solidFill>
                          <a:latin typeface="Arial"/>
                          <a:cs typeface="Arial"/>
                        </a:rPr>
                        <a:t>ut</a:t>
                      </a:r>
                      <a:r>
                        <a:rPr sz="1250" dirty="0">
                          <a:solidFill>
                            <a:srgbClr val="231F20"/>
                          </a:solidFill>
                          <a:latin typeface="Arial"/>
                          <a:cs typeface="Arial"/>
                        </a:rPr>
                        <a:t>h  </a:t>
                      </a:r>
                      <a:r>
                        <a:rPr sz="1250" spc="-10" dirty="0">
                          <a:solidFill>
                            <a:srgbClr val="231F20"/>
                          </a:solidFill>
                          <a:latin typeface="Arial"/>
                          <a:cs typeface="Arial"/>
                        </a:rPr>
                        <a:t>A</a:t>
                      </a:r>
                      <a:r>
                        <a:rPr sz="1250" dirty="0">
                          <a:solidFill>
                            <a:srgbClr val="231F20"/>
                          </a:solidFill>
                          <a:latin typeface="Arial"/>
                          <a:cs typeface="Arial"/>
                        </a:rPr>
                        <a:t>f</a:t>
                      </a:r>
                      <a:r>
                        <a:rPr sz="1250" spc="-5" dirty="0">
                          <a:solidFill>
                            <a:srgbClr val="231F20"/>
                          </a:solidFill>
                          <a:latin typeface="Arial"/>
                          <a:cs typeface="Arial"/>
                        </a:rPr>
                        <a:t>r</a:t>
                      </a:r>
                      <a:r>
                        <a:rPr sz="1250" spc="-10" dirty="0">
                          <a:solidFill>
                            <a:srgbClr val="231F20"/>
                          </a:solidFill>
                          <a:latin typeface="Arial"/>
                          <a:cs typeface="Arial"/>
                        </a:rPr>
                        <a:t>i</a:t>
                      </a:r>
                      <a:r>
                        <a:rPr sz="1250" dirty="0">
                          <a:solidFill>
                            <a:srgbClr val="231F20"/>
                          </a:solidFill>
                          <a:latin typeface="Arial"/>
                          <a:cs typeface="Arial"/>
                        </a:rPr>
                        <a:t>ca</a:t>
                      </a:r>
                      <a:endParaRPr sz="1250">
                        <a:latin typeface="Arial"/>
                        <a:cs typeface="Arial"/>
                      </a:endParaRPr>
                    </a:p>
                  </a:txBody>
                  <a:tcPr marL="0" marR="0" marT="0" marB="0">
                    <a:lnT w="12700">
                      <a:solidFill>
                        <a:srgbClr val="58595B"/>
                      </a:solidFill>
                      <a:prstDash val="solid"/>
                    </a:lnT>
                    <a:lnB w="12700">
                      <a:solidFill>
                        <a:srgbClr val="58595B"/>
                      </a:solidFill>
                      <a:prstDash val="solid"/>
                    </a:lnB>
                    <a:solidFill>
                      <a:srgbClr val="E0EFD4"/>
                    </a:solidFill>
                  </a:tcPr>
                </a:tc>
                <a:tc>
                  <a:txBody>
                    <a:bodyPr/>
                    <a:lstStyle/>
                    <a:p>
                      <a:pPr marL="104775" marR="292100">
                        <a:lnSpc>
                          <a:spcPct val="105200"/>
                        </a:lnSpc>
                        <a:spcBef>
                          <a:spcPts val="505"/>
                        </a:spcBef>
                      </a:pPr>
                      <a:r>
                        <a:rPr sz="1200" dirty="0">
                          <a:solidFill>
                            <a:srgbClr val="231F20"/>
                          </a:solidFill>
                          <a:latin typeface="Arial"/>
                          <a:cs typeface="Arial"/>
                        </a:rPr>
                        <a:t>President </a:t>
                      </a:r>
                      <a:r>
                        <a:rPr sz="1200" spc="-15" dirty="0">
                          <a:solidFill>
                            <a:srgbClr val="231F20"/>
                          </a:solidFill>
                          <a:latin typeface="Arial"/>
                          <a:cs typeface="Arial"/>
                        </a:rPr>
                        <a:t>is </a:t>
                      </a:r>
                      <a:r>
                        <a:rPr sz="1200" spc="25" dirty="0">
                          <a:solidFill>
                            <a:srgbClr val="231F20"/>
                          </a:solidFill>
                          <a:latin typeface="Arial"/>
                          <a:cs typeface="Arial"/>
                        </a:rPr>
                        <a:t>elected </a:t>
                      </a:r>
                      <a:r>
                        <a:rPr sz="1200" spc="10" dirty="0">
                          <a:solidFill>
                            <a:srgbClr val="231F20"/>
                          </a:solidFill>
                          <a:latin typeface="Arial"/>
                          <a:cs typeface="Arial"/>
                        </a:rPr>
                        <a:t>by </a:t>
                      </a:r>
                      <a:r>
                        <a:rPr sz="1200" spc="15" dirty="0">
                          <a:solidFill>
                            <a:srgbClr val="231F20"/>
                          </a:solidFill>
                          <a:latin typeface="Arial"/>
                          <a:cs typeface="Arial"/>
                        </a:rPr>
                        <a:t>the </a:t>
                      </a:r>
                      <a:r>
                        <a:rPr sz="1200" spc="10" dirty="0">
                          <a:solidFill>
                            <a:srgbClr val="231F20"/>
                          </a:solidFill>
                          <a:latin typeface="Arial"/>
                          <a:cs typeface="Arial"/>
                        </a:rPr>
                        <a:t>majority </a:t>
                      </a:r>
                      <a:r>
                        <a:rPr sz="1200" spc="15" dirty="0">
                          <a:solidFill>
                            <a:srgbClr val="231F20"/>
                          </a:solidFill>
                          <a:latin typeface="Arial"/>
                          <a:cs typeface="Arial"/>
                        </a:rPr>
                        <a:t>of </a:t>
                      </a:r>
                      <a:r>
                        <a:rPr sz="1200" spc="5" dirty="0">
                          <a:solidFill>
                            <a:srgbClr val="231F20"/>
                          </a:solidFill>
                          <a:latin typeface="Arial"/>
                          <a:cs typeface="Arial"/>
                        </a:rPr>
                        <a:t>members </a:t>
                      </a:r>
                      <a:r>
                        <a:rPr sz="1200" spc="15" dirty="0">
                          <a:solidFill>
                            <a:srgbClr val="231F20"/>
                          </a:solidFill>
                          <a:latin typeface="Arial"/>
                          <a:cs typeface="Arial"/>
                        </a:rPr>
                        <a:t>of the </a:t>
                      </a:r>
                      <a:r>
                        <a:rPr sz="1200" spc="5" dirty="0">
                          <a:solidFill>
                            <a:srgbClr val="231F20"/>
                          </a:solidFill>
                          <a:latin typeface="Arial"/>
                          <a:cs typeface="Arial"/>
                        </a:rPr>
                        <a:t>National </a:t>
                      </a:r>
                      <a:r>
                        <a:rPr sz="1200" spc="-10" dirty="0">
                          <a:solidFill>
                            <a:srgbClr val="231F20"/>
                          </a:solidFill>
                          <a:latin typeface="Arial"/>
                          <a:cs typeface="Arial"/>
                        </a:rPr>
                        <a:t>As- </a:t>
                      </a:r>
                      <a:r>
                        <a:rPr sz="1200" spc="-5" dirty="0">
                          <a:solidFill>
                            <a:srgbClr val="231F20"/>
                          </a:solidFill>
                          <a:latin typeface="Arial"/>
                          <a:cs typeface="Arial"/>
                        </a:rPr>
                        <a:t> </a:t>
                      </a:r>
                      <a:r>
                        <a:rPr sz="1200" spc="5" dirty="0">
                          <a:solidFill>
                            <a:srgbClr val="231F20"/>
                          </a:solidFill>
                          <a:latin typeface="Arial"/>
                          <a:cs typeface="Arial"/>
                        </a:rPr>
                        <a:t>sembly</a:t>
                      </a:r>
                      <a:r>
                        <a:rPr sz="1200" spc="-5" dirty="0">
                          <a:solidFill>
                            <a:srgbClr val="231F20"/>
                          </a:solidFill>
                          <a:latin typeface="Arial"/>
                          <a:cs typeface="Arial"/>
                        </a:rPr>
                        <a:t> </a:t>
                      </a:r>
                      <a:r>
                        <a:rPr sz="1200" spc="-45" dirty="0">
                          <a:solidFill>
                            <a:srgbClr val="231F20"/>
                          </a:solidFill>
                          <a:latin typeface="Arial"/>
                          <a:cs typeface="Arial"/>
                        </a:rPr>
                        <a:t>(NA).</a:t>
                      </a:r>
                      <a:r>
                        <a:rPr sz="1200" dirty="0">
                          <a:solidFill>
                            <a:srgbClr val="231F20"/>
                          </a:solidFill>
                          <a:latin typeface="Arial"/>
                          <a:cs typeface="Arial"/>
                        </a:rPr>
                        <a:t> Presidents </a:t>
                      </a:r>
                      <a:r>
                        <a:rPr sz="1200" spc="-20" dirty="0">
                          <a:solidFill>
                            <a:srgbClr val="231F20"/>
                          </a:solidFill>
                          <a:latin typeface="Arial"/>
                          <a:cs typeface="Arial"/>
                        </a:rPr>
                        <a:t>may</a:t>
                      </a:r>
                      <a:r>
                        <a:rPr sz="1200" dirty="0">
                          <a:solidFill>
                            <a:srgbClr val="231F20"/>
                          </a:solidFill>
                          <a:latin typeface="Arial"/>
                          <a:cs typeface="Arial"/>
                        </a:rPr>
                        <a:t> </a:t>
                      </a:r>
                      <a:r>
                        <a:rPr sz="1200" spc="10" dirty="0">
                          <a:solidFill>
                            <a:srgbClr val="231F20"/>
                          </a:solidFill>
                          <a:latin typeface="Arial"/>
                          <a:cs typeface="Arial"/>
                        </a:rPr>
                        <a:t>serve</a:t>
                      </a:r>
                      <a:r>
                        <a:rPr sz="1200" dirty="0">
                          <a:solidFill>
                            <a:srgbClr val="231F20"/>
                          </a:solidFill>
                          <a:latin typeface="Arial"/>
                          <a:cs typeface="Arial"/>
                        </a:rPr>
                        <a:t> </a:t>
                      </a:r>
                      <a:r>
                        <a:rPr sz="1200" spc="15" dirty="0">
                          <a:solidFill>
                            <a:srgbClr val="231F20"/>
                          </a:solidFill>
                          <a:latin typeface="Arial"/>
                          <a:cs typeface="Arial"/>
                        </a:rPr>
                        <a:t>up</a:t>
                      </a:r>
                      <a:r>
                        <a:rPr sz="1200" dirty="0">
                          <a:solidFill>
                            <a:srgbClr val="231F20"/>
                          </a:solidFill>
                          <a:latin typeface="Arial"/>
                          <a:cs typeface="Arial"/>
                        </a:rPr>
                        <a:t> </a:t>
                      </a:r>
                      <a:r>
                        <a:rPr sz="1200" spc="20" dirty="0">
                          <a:solidFill>
                            <a:srgbClr val="231F20"/>
                          </a:solidFill>
                          <a:latin typeface="Arial"/>
                          <a:cs typeface="Arial"/>
                        </a:rPr>
                        <a:t>to</a:t>
                      </a:r>
                      <a:r>
                        <a:rPr sz="1200" dirty="0">
                          <a:solidFill>
                            <a:srgbClr val="231F20"/>
                          </a:solidFill>
                          <a:latin typeface="Arial"/>
                          <a:cs typeface="Arial"/>
                        </a:rPr>
                        <a:t> </a:t>
                      </a:r>
                      <a:r>
                        <a:rPr sz="1200" spc="35" dirty="0">
                          <a:solidFill>
                            <a:srgbClr val="231F20"/>
                          </a:solidFill>
                          <a:latin typeface="Arial"/>
                          <a:cs typeface="Arial"/>
                        </a:rPr>
                        <a:t>two</a:t>
                      </a:r>
                      <a:r>
                        <a:rPr sz="1200" dirty="0">
                          <a:solidFill>
                            <a:srgbClr val="231F20"/>
                          </a:solidFill>
                          <a:latin typeface="Arial"/>
                          <a:cs typeface="Arial"/>
                        </a:rPr>
                        <a:t> terms </a:t>
                      </a:r>
                      <a:r>
                        <a:rPr sz="1200" spc="-30" dirty="0">
                          <a:solidFill>
                            <a:srgbClr val="231F20"/>
                          </a:solidFill>
                          <a:latin typeface="Arial"/>
                          <a:cs typeface="Arial"/>
                        </a:rPr>
                        <a:t>(NA</a:t>
                      </a:r>
                      <a:r>
                        <a:rPr sz="1200" dirty="0">
                          <a:solidFill>
                            <a:srgbClr val="231F20"/>
                          </a:solidFill>
                          <a:latin typeface="Arial"/>
                          <a:cs typeface="Arial"/>
                        </a:rPr>
                        <a:t> terms </a:t>
                      </a:r>
                      <a:r>
                        <a:rPr sz="1200" spc="-5" dirty="0">
                          <a:solidFill>
                            <a:srgbClr val="231F20"/>
                          </a:solidFill>
                          <a:latin typeface="Arial"/>
                          <a:cs typeface="Arial"/>
                        </a:rPr>
                        <a:t>are</a:t>
                      </a:r>
                      <a:r>
                        <a:rPr sz="1200" dirty="0">
                          <a:solidFill>
                            <a:srgbClr val="231F20"/>
                          </a:solidFill>
                          <a:latin typeface="Arial"/>
                          <a:cs typeface="Arial"/>
                        </a:rPr>
                        <a:t> </a:t>
                      </a:r>
                      <a:r>
                        <a:rPr sz="1200" spc="45" dirty="0">
                          <a:solidFill>
                            <a:srgbClr val="231F20"/>
                          </a:solidFill>
                          <a:latin typeface="Arial"/>
                          <a:cs typeface="Arial"/>
                        </a:rPr>
                        <a:t>5 </a:t>
                      </a:r>
                      <a:r>
                        <a:rPr sz="1200" spc="-315" dirty="0">
                          <a:solidFill>
                            <a:srgbClr val="231F20"/>
                          </a:solidFill>
                          <a:latin typeface="Arial"/>
                          <a:cs typeface="Arial"/>
                        </a:rPr>
                        <a:t> </a:t>
                      </a:r>
                      <a:r>
                        <a:rPr sz="1200" spc="-30" dirty="0">
                          <a:solidFill>
                            <a:srgbClr val="231F20"/>
                          </a:solidFill>
                          <a:latin typeface="Arial"/>
                          <a:cs typeface="Arial"/>
                        </a:rPr>
                        <a:t>years.)</a:t>
                      </a:r>
                      <a:r>
                        <a:rPr sz="1200" spc="5" dirty="0">
                          <a:solidFill>
                            <a:srgbClr val="231F20"/>
                          </a:solidFill>
                          <a:latin typeface="Arial"/>
                          <a:cs typeface="Arial"/>
                        </a:rPr>
                        <a:t> </a:t>
                      </a:r>
                      <a:r>
                        <a:rPr sz="1200" spc="-10" dirty="0">
                          <a:solidFill>
                            <a:srgbClr val="231F20"/>
                          </a:solidFill>
                          <a:latin typeface="Arial"/>
                          <a:cs typeface="Arial"/>
                        </a:rPr>
                        <a:t>The</a:t>
                      </a:r>
                      <a:r>
                        <a:rPr sz="1200" spc="10" dirty="0">
                          <a:solidFill>
                            <a:srgbClr val="231F20"/>
                          </a:solidFill>
                          <a:latin typeface="Arial"/>
                          <a:cs typeface="Arial"/>
                        </a:rPr>
                        <a:t> </a:t>
                      </a:r>
                      <a:r>
                        <a:rPr sz="1200" spc="15" dirty="0">
                          <a:solidFill>
                            <a:srgbClr val="231F20"/>
                          </a:solidFill>
                          <a:latin typeface="Arial"/>
                          <a:cs typeface="Arial"/>
                        </a:rPr>
                        <a:t>true</a:t>
                      </a:r>
                      <a:r>
                        <a:rPr sz="1200" spc="5" dirty="0">
                          <a:solidFill>
                            <a:srgbClr val="231F20"/>
                          </a:solidFill>
                          <a:latin typeface="Arial"/>
                          <a:cs typeface="Arial"/>
                        </a:rPr>
                        <a:t> </a:t>
                      </a:r>
                      <a:r>
                        <a:rPr sz="1200" spc="10" dirty="0">
                          <a:solidFill>
                            <a:srgbClr val="231F20"/>
                          </a:solidFill>
                          <a:latin typeface="Arial"/>
                          <a:cs typeface="Arial"/>
                        </a:rPr>
                        <a:t>contest </a:t>
                      </a:r>
                      <a:r>
                        <a:rPr sz="1200" spc="15" dirty="0">
                          <a:solidFill>
                            <a:srgbClr val="231F20"/>
                          </a:solidFill>
                          <a:latin typeface="Arial"/>
                          <a:cs typeface="Arial"/>
                        </a:rPr>
                        <a:t>for</a:t>
                      </a:r>
                      <a:r>
                        <a:rPr sz="1200" spc="5" dirty="0">
                          <a:solidFill>
                            <a:srgbClr val="231F20"/>
                          </a:solidFill>
                          <a:latin typeface="Arial"/>
                          <a:cs typeface="Arial"/>
                        </a:rPr>
                        <a:t> </a:t>
                      </a:r>
                      <a:r>
                        <a:rPr sz="1200" spc="15" dirty="0">
                          <a:solidFill>
                            <a:srgbClr val="231F20"/>
                          </a:solidFill>
                          <a:latin typeface="Arial"/>
                          <a:cs typeface="Arial"/>
                        </a:rPr>
                        <a:t>the</a:t>
                      </a:r>
                      <a:r>
                        <a:rPr sz="1200" spc="10" dirty="0">
                          <a:solidFill>
                            <a:srgbClr val="231F20"/>
                          </a:solidFill>
                          <a:latin typeface="Arial"/>
                          <a:cs typeface="Arial"/>
                        </a:rPr>
                        <a:t> president </a:t>
                      </a:r>
                      <a:r>
                        <a:rPr sz="1200" spc="-15" dirty="0">
                          <a:solidFill>
                            <a:srgbClr val="231F20"/>
                          </a:solidFill>
                          <a:latin typeface="Arial"/>
                          <a:cs typeface="Arial"/>
                        </a:rPr>
                        <a:t>is</a:t>
                      </a:r>
                      <a:r>
                        <a:rPr sz="1200" spc="5" dirty="0">
                          <a:solidFill>
                            <a:srgbClr val="231F20"/>
                          </a:solidFill>
                          <a:latin typeface="Arial"/>
                          <a:cs typeface="Arial"/>
                        </a:rPr>
                        <a:t> </a:t>
                      </a:r>
                      <a:r>
                        <a:rPr sz="1200" spc="15" dirty="0">
                          <a:solidFill>
                            <a:srgbClr val="231F20"/>
                          </a:solidFill>
                          <a:latin typeface="Arial"/>
                          <a:cs typeface="Arial"/>
                        </a:rPr>
                        <a:t>for</a:t>
                      </a:r>
                      <a:r>
                        <a:rPr sz="1200" spc="10" dirty="0">
                          <a:solidFill>
                            <a:srgbClr val="231F20"/>
                          </a:solidFill>
                          <a:latin typeface="Arial"/>
                          <a:cs typeface="Arial"/>
                        </a:rPr>
                        <a:t> </a:t>
                      </a:r>
                      <a:r>
                        <a:rPr sz="1200" spc="15" dirty="0">
                          <a:solidFill>
                            <a:srgbClr val="231F20"/>
                          </a:solidFill>
                          <a:latin typeface="Arial"/>
                          <a:cs typeface="Arial"/>
                        </a:rPr>
                        <a:t>the</a:t>
                      </a:r>
                      <a:r>
                        <a:rPr sz="1200" spc="5" dirty="0">
                          <a:solidFill>
                            <a:srgbClr val="231F20"/>
                          </a:solidFill>
                          <a:latin typeface="Arial"/>
                          <a:cs typeface="Arial"/>
                        </a:rPr>
                        <a:t> </a:t>
                      </a:r>
                      <a:r>
                        <a:rPr sz="1200" spc="10" dirty="0">
                          <a:solidFill>
                            <a:srgbClr val="231F20"/>
                          </a:solidFill>
                          <a:latin typeface="Arial"/>
                          <a:cs typeface="Arial"/>
                        </a:rPr>
                        <a:t>leadership </a:t>
                      </a:r>
                      <a:r>
                        <a:rPr sz="1200" spc="15" dirty="0">
                          <a:solidFill>
                            <a:srgbClr val="231F20"/>
                          </a:solidFill>
                          <a:latin typeface="Arial"/>
                          <a:cs typeface="Arial"/>
                        </a:rPr>
                        <a:t>of</a:t>
                      </a:r>
                      <a:r>
                        <a:rPr sz="1200" spc="10" dirty="0">
                          <a:solidFill>
                            <a:srgbClr val="231F20"/>
                          </a:solidFill>
                          <a:latin typeface="Arial"/>
                          <a:cs typeface="Arial"/>
                        </a:rPr>
                        <a:t> </a:t>
                      </a:r>
                      <a:r>
                        <a:rPr sz="1200" spc="15" dirty="0">
                          <a:solidFill>
                            <a:srgbClr val="231F20"/>
                          </a:solidFill>
                          <a:latin typeface="Arial"/>
                          <a:cs typeface="Arial"/>
                        </a:rPr>
                        <a:t>the </a:t>
                      </a:r>
                      <a:r>
                        <a:rPr sz="1200" spc="-320" dirty="0">
                          <a:solidFill>
                            <a:srgbClr val="231F20"/>
                          </a:solidFill>
                          <a:latin typeface="Arial"/>
                          <a:cs typeface="Arial"/>
                        </a:rPr>
                        <a:t> </a:t>
                      </a:r>
                      <a:r>
                        <a:rPr sz="1200" dirty="0">
                          <a:solidFill>
                            <a:srgbClr val="231F20"/>
                          </a:solidFill>
                          <a:latin typeface="Arial"/>
                          <a:cs typeface="Arial"/>
                        </a:rPr>
                        <a:t>African </a:t>
                      </a:r>
                      <a:r>
                        <a:rPr sz="1200" spc="5" dirty="0">
                          <a:solidFill>
                            <a:srgbClr val="231F20"/>
                          </a:solidFill>
                          <a:latin typeface="Arial"/>
                          <a:cs typeface="Arial"/>
                        </a:rPr>
                        <a:t>National </a:t>
                      </a:r>
                      <a:r>
                        <a:rPr sz="1200" dirty="0">
                          <a:solidFill>
                            <a:srgbClr val="231F20"/>
                          </a:solidFill>
                          <a:latin typeface="Arial"/>
                          <a:cs typeface="Arial"/>
                        </a:rPr>
                        <a:t>Congress</a:t>
                      </a:r>
                      <a:r>
                        <a:rPr sz="1200" spc="5" dirty="0">
                          <a:solidFill>
                            <a:srgbClr val="231F20"/>
                          </a:solidFill>
                          <a:latin typeface="Arial"/>
                          <a:cs typeface="Arial"/>
                        </a:rPr>
                        <a:t> </a:t>
                      </a:r>
                      <a:r>
                        <a:rPr sz="1200" dirty="0">
                          <a:solidFill>
                            <a:srgbClr val="231F20"/>
                          </a:solidFill>
                          <a:latin typeface="Arial"/>
                          <a:cs typeface="Arial"/>
                        </a:rPr>
                        <a:t>party,</a:t>
                      </a:r>
                      <a:r>
                        <a:rPr sz="1200" spc="5" dirty="0">
                          <a:solidFill>
                            <a:srgbClr val="231F20"/>
                          </a:solidFill>
                          <a:latin typeface="Arial"/>
                          <a:cs typeface="Arial"/>
                        </a:rPr>
                        <a:t> </a:t>
                      </a:r>
                      <a:r>
                        <a:rPr sz="1200" spc="10" dirty="0">
                          <a:solidFill>
                            <a:srgbClr val="231F20"/>
                          </a:solidFill>
                          <a:latin typeface="Arial"/>
                          <a:cs typeface="Arial"/>
                        </a:rPr>
                        <a:t>which</a:t>
                      </a:r>
                      <a:r>
                        <a:rPr sz="1200" dirty="0">
                          <a:solidFill>
                            <a:srgbClr val="231F20"/>
                          </a:solidFill>
                          <a:latin typeface="Arial"/>
                          <a:cs typeface="Arial"/>
                        </a:rPr>
                        <a:t> </a:t>
                      </a:r>
                      <a:r>
                        <a:rPr sz="1200" spc="-20" dirty="0">
                          <a:solidFill>
                            <a:srgbClr val="231F20"/>
                          </a:solidFill>
                          <a:latin typeface="Arial"/>
                          <a:cs typeface="Arial"/>
                        </a:rPr>
                        <a:t>has</a:t>
                      </a:r>
                      <a:r>
                        <a:rPr sz="1200" spc="5" dirty="0">
                          <a:solidFill>
                            <a:srgbClr val="231F20"/>
                          </a:solidFill>
                          <a:latin typeface="Arial"/>
                          <a:cs typeface="Arial"/>
                        </a:rPr>
                        <a:t> </a:t>
                      </a:r>
                      <a:r>
                        <a:rPr sz="1200" spc="20" dirty="0">
                          <a:solidFill>
                            <a:srgbClr val="231F20"/>
                          </a:solidFill>
                          <a:latin typeface="Arial"/>
                          <a:cs typeface="Arial"/>
                        </a:rPr>
                        <a:t>won</a:t>
                      </a:r>
                      <a:r>
                        <a:rPr sz="1200" spc="5" dirty="0">
                          <a:solidFill>
                            <a:srgbClr val="231F20"/>
                          </a:solidFill>
                          <a:latin typeface="Arial"/>
                          <a:cs typeface="Arial"/>
                        </a:rPr>
                        <a:t> </a:t>
                      </a:r>
                      <a:r>
                        <a:rPr sz="1200" spc="10" dirty="0">
                          <a:solidFill>
                            <a:srgbClr val="231F20"/>
                          </a:solidFill>
                          <a:latin typeface="Arial"/>
                          <a:cs typeface="Arial"/>
                        </a:rPr>
                        <a:t>every</a:t>
                      </a:r>
                      <a:r>
                        <a:rPr sz="1200" spc="5" dirty="0">
                          <a:solidFill>
                            <a:srgbClr val="231F20"/>
                          </a:solidFill>
                          <a:latin typeface="Arial"/>
                          <a:cs typeface="Arial"/>
                        </a:rPr>
                        <a:t> </a:t>
                      </a:r>
                      <a:r>
                        <a:rPr sz="1200" dirty="0">
                          <a:solidFill>
                            <a:srgbClr val="231F20"/>
                          </a:solidFill>
                          <a:latin typeface="Arial"/>
                          <a:cs typeface="Arial"/>
                        </a:rPr>
                        <a:t>NA</a:t>
                      </a:r>
                      <a:r>
                        <a:rPr sz="1200" spc="5" dirty="0">
                          <a:solidFill>
                            <a:srgbClr val="231F20"/>
                          </a:solidFill>
                          <a:latin typeface="Arial"/>
                          <a:cs typeface="Arial"/>
                        </a:rPr>
                        <a:t> </a:t>
                      </a:r>
                      <a:r>
                        <a:rPr sz="1200" spc="25" dirty="0">
                          <a:solidFill>
                            <a:srgbClr val="231F20"/>
                          </a:solidFill>
                          <a:latin typeface="Arial"/>
                          <a:cs typeface="Arial"/>
                        </a:rPr>
                        <a:t>election </a:t>
                      </a:r>
                      <a:r>
                        <a:rPr sz="1200" spc="30" dirty="0">
                          <a:solidFill>
                            <a:srgbClr val="231F20"/>
                          </a:solidFill>
                          <a:latin typeface="Arial"/>
                          <a:cs typeface="Arial"/>
                        </a:rPr>
                        <a:t> </a:t>
                      </a:r>
                      <a:r>
                        <a:rPr sz="1200" spc="-5" dirty="0">
                          <a:solidFill>
                            <a:srgbClr val="231F20"/>
                          </a:solidFill>
                          <a:latin typeface="Arial"/>
                          <a:cs typeface="Arial"/>
                        </a:rPr>
                        <a:t>since </a:t>
                      </a:r>
                      <a:r>
                        <a:rPr sz="1200" spc="5" dirty="0">
                          <a:solidFill>
                            <a:srgbClr val="231F20"/>
                          </a:solidFill>
                          <a:latin typeface="Arial"/>
                          <a:cs typeface="Arial"/>
                        </a:rPr>
                        <a:t>democratization.</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908592">
                <a:tc>
                  <a:txBody>
                    <a:bodyPr/>
                    <a:lstStyle/>
                    <a:p>
                      <a:pPr>
                        <a:lnSpc>
                          <a:spcPct val="100000"/>
                        </a:lnSpc>
                        <a:spcBef>
                          <a:spcPts val="50"/>
                        </a:spcBef>
                      </a:pPr>
                      <a:endParaRPr sz="1750">
                        <a:latin typeface="Times New Roman"/>
                        <a:cs typeface="Times New Roman"/>
                      </a:endParaRPr>
                    </a:p>
                    <a:p>
                      <a:pPr marL="104775" marR="210185">
                        <a:lnSpc>
                          <a:spcPct val="101000"/>
                        </a:lnSpc>
                      </a:pPr>
                      <a:r>
                        <a:rPr sz="1250" spc="15" dirty="0">
                          <a:solidFill>
                            <a:srgbClr val="231F20"/>
                          </a:solidFill>
                          <a:latin typeface="Arial"/>
                          <a:cs typeface="Arial"/>
                        </a:rPr>
                        <a:t>United </a:t>
                      </a:r>
                      <a:r>
                        <a:rPr sz="1250" spc="20" dirty="0">
                          <a:solidFill>
                            <a:srgbClr val="231F20"/>
                          </a:solidFill>
                          <a:latin typeface="Arial"/>
                          <a:cs typeface="Arial"/>
                        </a:rPr>
                        <a:t> </a:t>
                      </a:r>
                      <a:r>
                        <a:rPr sz="1250" dirty="0">
                          <a:solidFill>
                            <a:srgbClr val="231F20"/>
                          </a:solidFill>
                          <a:latin typeface="Arial"/>
                          <a:cs typeface="Arial"/>
                        </a:rPr>
                        <a:t>K</a:t>
                      </a:r>
                      <a:r>
                        <a:rPr sz="1250" spc="-5" dirty="0">
                          <a:solidFill>
                            <a:srgbClr val="231F20"/>
                          </a:solidFill>
                          <a:latin typeface="Arial"/>
                          <a:cs typeface="Arial"/>
                        </a:rPr>
                        <a:t>in</a:t>
                      </a:r>
                      <a:r>
                        <a:rPr sz="1250" dirty="0">
                          <a:solidFill>
                            <a:srgbClr val="231F20"/>
                          </a:solidFill>
                          <a:latin typeface="Arial"/>
                          <a:cs typeface="Arial"/>
                        </a:rPr>
                        <a:t>g</a:t>
                      </a:r>
                      <a:r>
                        <a:rPr sz="1250" spc="-5" dirty="0">
                          <a:solidFill>
                            <a:srgbClr val="231F20"/>
                          </a:solidFill>
                          <a:latin typeface="Arial"/>
                          <a:cs typeface="Arial"/>
                        </a:rPr>
                        <a:t>dom</a:t>
                      </a:r>
                      <a:endParaRPr sz="1250">
                        <a:latin typeface="Arial"/>
                        <a:cs typeface="Arial"/>
                      </a:endParaRPr>
                    </a:p>
                  </a:txBody>
                  <a:tcPr marL="0" marR="0" marT="6350" marB="0">
                    <a:lnT w="12700">
                      <a:solidFill>
                        <a:srgbClr val="58595B"/>
                      </a:solidFill>
                      <a:prstDash val="solid"/>
                    </a:lnT>
                    <a:lnB w="12700">
                      <a:solidFill>
                        <a:srgbClr val="58595B"/>
                      </a:solidFill>
                      <a:prstDash val="solid"/>
                    </a:lnB>
                    <a:solidFill>
                      <a:srgbClr val="E0EFD4"/>
                    </a:solidFill>
                  </a:tcPr>
                </a:tc>
                <a:tc>
                  <a:txBody>
                    <a:bodyPr/>
                    <a:lstStyle/>
                    <a:p>
                      <a:pPr marL="104775" marR="269240">
                        <a:lnSpc>
                          <a:spcPct val="105200"/>
                        </a:lnSpc>
                        <a:spcBef>
                          <a:spcPts val="505"/>
                        </a:spcBef>
                      </a:pPr>
                      <a:r>
                        <a:rPr sz="1200" spc="-15" dirty="0">
                          <a:solidFill>
                            <a:srgbClr val="231F20"/>
                          </a:solidFill>
                          <a:latin typeface="Arial"/>
                          <a:cs typeface="Arial"/>
                        </a:rPr>
                        <a:t>Prime </a:t>
                      </a:r>
                      <a:r>
                        <a:rPr sz="1200" spc="5" dirty="0">
                          <a:solidFill>
                            <a:srgbClr val="231F20"/>
                          </a:solidFill>
                          <a:latin typeface="Arial"/>
                          <a:cs typeface="Arial"/>
                        </a:rPr>
                        <a:t>minister </a:t>
                      </a:r>
                      <a:r>
                        <a:rPr sz="1200" spc="-15" dirty="0">
                          <a:solidFill>
                            <a:srgbClr val="231F20"/>
                          </a:solidFill>
                          <a:latin typeface="Arial"/>
                          <a:cs typeface="Arial"/>
                        </a:rPr>
                        <a:t>is </a:t>
                      </a:r>
                      <a:r>
                        <a:rPr sz="1200" spc="25" dirty="0">
                          <a:solidFill>
                            <a:srgbClr val="231F20"/>
                          </a:solidFill>
                          <a:latin typeface="Arial"/>
                          <a:cs typeface="Arial"/>
                        </a:rPr>
                        <a:t>elected </a:t>
                      </a:r>
                      <a:r>
                        <a:rPr sz="1200" spc="10" dirty="0">
                          <a:solidFill>
                            <a:srgbClr val="231F20"/>
                          </a:solidFill>
                          <a:latin typeface="Arial"/>
                          <a:cs typeface="Arial"/>
                        </a:rPr>
                        <a:t>by </a:t>
                      </a:r>
                      <a:r>
                        <a:rPr sz="1200" spc="5" dirty="0">
                          <a:solidFill>
                            <a:srgbClr val="231F20"/>
                          </a:solidFill>
                          <a:latin typeface="Arial"/>
                          <a:cs typeface="Arial"/>
                        </a:rPr>
                        <a:t>House </a:t>
                      </a:r>
                      <a:r>
                        <a:rPr sz="1200" spc="15" dirty="0">
                          <a:solidFill>
                            <a:srgbClr val="231F20"/>
                          </a:solidFill>
                          <a:latin typeface="Arial"/>
                          <a:cs typeface="Arial"/>
                        </a:rPr>
                        <a:t>of </a:t>
                      </a:r>
                      <a:r>
                        <a:rPr sz="1200" spc="-10" dirty="0">
                          <a:solidFill>
                            <a:srgbClr val="231F20"/>
                          </a:solidFill>
                          <a:latin typeface="Arial"/>
                          <a:cs typeface="Arial"/>
                        </a:rPr>
                        <a:t>Commons, </a:t>
                      </a:r>
                      <a:r>
                        <a:rPr sz="1200" spc="15" dirty="0">
                          <a:solidFill>
                            <a:srgbClr val="231F20"/>
                          </a:solidFill>
                          <a:latin typeface="Arial"/>
                          <a:cs typeface="Arial"/>
                        </a:rPr>
                        <a:t>the lower </a:t>
                      </a:r>
                      <a:r>
                        <a:rPr sz="1200" spc="5" dirty="0">
                          <a:solidFill>
                            <a:srgbClr val="231F20"/>
                          </a:solidFill>
                          <a:latin typeface="Arial"/>
                          <a:cs typeface="Arial"/>
                        </a:rPr>
                        <a:t>chamber </a:t>
                      </a:r>
                      <a:r>
                        <a:rPr sz="1200" spc="-320" dirty="0">
                          <a:solidFill>
                            <a:srgbClr val="231F20"/>
                          </a:solidFill>
                          <a:latin typeface="Arial"/>
                          <a:cs typeface="Arial"/>
                        </a:rPr>
                        <a:t> </a:t>
                      </a:r>
                      <a:r>
                        <a:rPr sz="1200" spc="15" dirty="0">
                          <a:solidFill>
                            <a:srgbClr val="231F20"/>
                          </a:solidFill>
                          <a:latin typeface="Arial"/>
                          <a:cs typeface="Arial"/>
                        </a:rPr>
                        <a:t>of </a:t>
                      </a:r>
                      <a:r>
                        <a:rPr sz="1200" spc="-10" dirty="0">
                          <a:solidFill>
                            <a:srgbClr val="231F20"/>
                          </a:solidFill>
                          <a:latin typeface="Arial"/>
                          <a:cs typeface="Arial"/>
                        </a:rPr>
                        <a:t>Parliament. </a:t>
                      </a:r>
                      <a:r>
                        <a:rPr sz="1200" dirty="0">
                          <a:solidFill>
                            <a:srgbClr val="231F20"/>
                          </a:solidFill>
                          <a:latin typeface="Arial"/>
                          <a:cs typeface="Arial"/>
                        </a:rPr>
                        <a:t>Executive </a:t>
                      </a:r>
                      <a:r>
                        <a:rPr sz="1200" spc="-20" dirty="0">
                          <a:solidFill>
                            <a:srgbClr val="231F20"/>
                          </a:solidFill>
                          <a:latin typeface="Arial"/>
                          <a:cs typeface="Arial"/>
                        </a:rPr>
                        <a:t>has </a:t>
                      </a:r>
                      <a:r>
                        <a:rPr sz="1200" spc="15" dirty="0">
                          <a:solidFill>
                            <a:srgbClr val="231F20"/>
                          </a:solidFill>
                          <a:latin typeface="Arial"/>
                          <a:cs typeface="Arial"/>
                        </a:rPr>
                        <a:t>strong powers </a:t>
                      </a:r>
                      <a:r>
                        <a:rPr sz="1200" spc="20" dirty="0">
                          <a:solidFill>
                            <a:srgbClr val="231F20"/>
                          </a:solidFill>
                          <a:latin typeface="Arial"/>
                          <a:cs typeface="Arial"/>
                        </a:rPr>
                        <a:t>to </a:t>
                      </a:r>
                      <a:r>
                        <a:rPr sz="1200" dirty="0">
                          <a:solidFill>
                            <a:srgbClr val="231F20"/>
                          </a:solidFill>
                          <a:latin typeface="Arial"/>
                          <a:cs typeface="Arial"/>
                        </a:rPr>
                        <a:t>set </a:t>
                      </a:r>
                      <a:r>
                        <a:rPr sz="1200" spc="10" dirty="0">
                          <a:solidFill>
                            <a:srgbClr val="231F20"/>
                          </a:solidFill>
                          <a:latin typeface="Arial"/>
                          <a:cs typeface="Arial"/>
                        </a:rPr>
                        <a:t>agenda </a:t>
                      </a:r>
                      <a:r>
                        <a:rPr sz="1200" spc="5" dirty="0">
                          <a:solidFill>
                            <a:srgbClr val="231F20"/>
                          </a:solidFill>
                          <a:latin typeface="Arial"/>
                          <a:cs typeface="Arial"/>
                        </a:rPr>
                        <a:t>and </a:t>
                      </a:r>
                      <a:r>
                        <a:rPr sz="1200" spc="-10" dirty="0">
                          <a:solidFill>
                            <a:srgbClr val="231F20"/>
                          </a:solidFill>
                          <a:latin typeface="Arial"/>
                          <a:cs typeface="Arial"/>
                        </a:rPr>
                        <a:t>pass </a:t>
                      </a:r>
                      <a:r>
                        <a:rPr sz="1200" spc="-5" dirty="0">
                          <a:solidFill>
                            <a:srgbClr val="231F20"/>
                          </a:solidFill>
                          <a:latin typeface="Arial"/>
                          <a:cs typeface="Arial"/>
                        </a:rPr>
                        <a:t> </a:t>
                      </a:r>
                      <a:r>
                        <a:rPr sz="1200" spc="5" dirty="0">
                          <a:solidFill>
                            <a:srgbClr val="231F20"/>
                          </a:solidFill>
                          <a:latin typeface="Arial"/>
                          <a:cs typeface="Arial"/>
                        </a:rPr>
                        <a:t>legislation, </a:t>
                      </a:r>
                      <a:r>
                        <a:rPr sz="1200" spc="10" dirty="0">
                          <a:solidFill>
                            <a:srgbClr val="231F20"/>
                          </a:solidFill>
                          <a:latin typeface="Arial"/>
                          <a:cs typeface="Arial"/>
                        </a:rPr>
                        <a:t>largely </a:t>
                      </a:r>
                      <a:r>
                        <a:rPr sz="1200" spc="15" dirty="0">
                          <a:solidFill>
                            <a:srgbClr val="231F20"/>
                          </a:solidFill>
                          <a:latin typeface="Arial"/>
                          <a:cs typeface="Arial"/>
                        </a:rPr>
                        <a:t>due </a:t>
                      </a:r>
                      <a:r>
                        <a:rPr sz="1200" spc="20" dirty="0">
                          <a:solidFill>
                            <a:srgbClr val="231F20"/>
                          </a:solidFill>
                          <a:latin typeface="Arial"/>
                          <a:cs typeface="Arial"/>
                        </a:rPr>
                        <a:t>to </a:t>
                      </a:r>
                      <a:r>
                        <a:rPr sz="1200" spc="5" dirty="0">
                          <a:solidFill>
                            <a:srgbClr val="231F20"/>
                          </a:solidFill>
                          <a:latin typeface="Arial"/>
                          <a:cs typeface="Arial"/>
                        </a:rPr>
                        <a:t>partisan powers. </a:t>
                      </a:r>
                      <a:r>
                        <a:rPr sz="1200" dirty="0">
                          <a:solidFill>
                            <a:srgbClr val="231F20"/>
                          </a:solidFill>
                          <a:latin typeface="Arial"/>
                          <a:cs typeface="Arial"/>
                        </a:rPr>
                        <a:t>Monarch </a:t>
                      </a:r>
                      <a:r>
                        <a:rPr sz="1200" spc="-15" dirty="0">
                          <a:solidFill>
                            <a:srgbClr val="231F20"/>
                          </a:solidFill>
                          <a:latin typeface="Arial"/>
                          <a:cs typeface="Arial"/>
                        </a:rPr>
                        <a:t>is </a:t>
                      </a:r>
                      <a:r>
                        <a:rPr sz="1200" spc="5" dirty="0">
                          <a:solidFill>
                            <a:srgbClr val="231F20"/>
                          </a:solidFill>
                          <a:latin typeface="Arial"/>
                          <a:cs typeface="Arial"/>
                        </a:rPr>
                        <a:t>ceremonial </a:t>
                      </a:r>
                      <a:r>
                        <a:rPr sz="1200" spc="10" dirty="0">
                          <a:solidFill>
                            <a:srgbClr val="231F20"/>
                          </a:solidFill>
                          <a:latin typeface="Arial"/>
                          <a:cs typeface="Arial"/>
                        </a:rPr>
                        <a:t> </a:t>
                      </a:r>
                      <a:r>
                        <a:rPr sz="1200" spc="5" dirty="0">
                          <a:solidFill>
                            <a:srgbClr val="231F20"/>
                          </a:solidFill>
                          <a:latin typeface="Arial"/>
                          <a:cs typeface="Arial"/>
                        </a:rPr>
                        <a:t>head</a:t>
                      </a:r>
                      <a:r>
                        <a:rPr sz="1200" dirty="0">
                          <a:solidFill>
                            <a:srgbClr val="231F20"/>
                          </a:solidFill>
                          <a:latin typeface="Arial"/>
                          <a:cs typeface="Arial"/>
                        </a:rPr>
                        <a:t> </a:t>
                      </a:r>
                      <a:r>
                        <a:rPr sz="1200" spc="15" dirty="0">
                          <a:solidFill>
                            <a:srgbClr val="231F20"/>
                          </a:solidFill>
                          <a:latin typeface="Arial"/>
                          <a:cs typeface="Arial"/>
                        </a:rPr>
                        <a:t>of</a:t>
                      </a:r>
                      <a:r>
                        <a:rPr sz="1200" dirty="0">
                          <a:solidFill>
                            <a:srgbClr val="231F20"/>
                          </a:solidFill>
                          <a:latin typeface="Arial"/>
                          <a:cs typeface="Arial"/>
                        </a:rPr>
                        <a:t> </a:t>
                      </a:r>
                      <a:r>
                        <a:rPr sz="1200" spc="-5" dirty="0">
                          <a:solidFill>
                            <a:srgbClr val="231F20"/>
                          </a:solidFill>
                          <a:latin typeface="Arial"/>
                          <a:cs typeface="Arial"/>
                        </a:rPr>
                        <a:t>state,</a:t>
                      </a:r>
                      <a:r>
                        <a:rPr sz="1200" dirty="0">
                          <a:solidFill>
                            <a:srgbClr val="231F20"/>
                          </a:solidFill>
                          <a:latin typeface="Arial"/>
                          <a:cs typeface="Arial"/>
                        </a:rPr>
                        <a:t> </a:t>
                      </a:r>
                      <a:r>
                        <a:rPr sz="1200" spc="20" dirty="0">
                          <a:solidFill>
                            <a:srgbClr val="231F20"/>
                          </a:solidFill>
                          <a:latin typeface="Arial"/>
                          <a:cs typeface="Arial"/>
                        </a:rPr>
                        <a:t>with</a:t>
                      </a:r>
                      <a:r>
                        <a:rPr sz="1200" dirty="0">
                          <a:solidFill>
                            <a:srgbClr val="231F20"/>
                          </a:solidFill>
                          <a:latin typeface="Arial"/>
                          <a:cs typeface="Arial"/>
                        </a:rPr>
                        <a:t> </a:t>
                      </a:r>
                      <a:r>
                        <a:rPr sz="1200" spc="15" dirty="0">
                          <a:solidFill>
                            <a:srgbClr val="231F20"/>
                          </a:solidFill>
                          <a:latin typeface="Arial"/>
                          <a:cs typeface="Arial"/>
                        </a:rPr>
                        <a:t>no</a:t>
                      </a:r>
                      <a:r>
                        <a:rPr sz="1200" dirty="0">
                          <a:solidFill>
                            <a:srgbClr val="231F20"/>
                          </a:solidFill>
                          <a:latin typeface="Arial"/>
                          <a:cs typeface="Arial"/>
                        </a:rPr>
                        <a:t> </a:t>
                      </a:r>
                      <a:r>
                        <a:rPr sz="1200" spc="-5" dirty="0">
                          <a:solidFill>
                            <a:srgbClr val="231F20"/>
                          </a:solidFill>
                          <a:latin typeface="Arial"/>
                          <a:cs typeface="Arial"/>
                        </a:rPr>
                        <a:t>real</a:t>
                      </a:r>
                      <a:r>
                        <a:rPr sz="1200" dirty="0">
                          <a:solidFill>
                            <a:srgbClr val="231F20"/>
                          </a:solidFill>
                          <a:latin typeface="Arial"/>
                          <a:cs typeface="Arial"/>
                        </a:rPr>
                        <a:t> </a:t>
                      </a:r>
                      <a:r>
                        <a:rPr sz="1200" spc="15" dirty="0">
                          <a:solidFill>
                            <a:srgbClr val="231F20"/>
                          </a:solidFill>
                          <a:latin typeface="Arial"/>
                          <a:cs typeface="Arial"/>
                        </a:rPr>
                        <a:t>political</a:t>
                      </a:r>
                      <a:r>
                        <a:rPr sz="1200" dirty="0">
                          <a:solidFill>
                            <a:srgbClr val="231F20"/>
                          </a:solidFill>
                          <a:latin typeface="Arial"/>
                          <a:cs typeface="Arial"/>
                        </a:rPr>
                        <a:t> power.</a:t>
                      </a:r>
                      <a:endParaRPr sz="120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r h="908591">
                <a:tc>
                  <a:txBody>
                    <a:bodyPr/>
                    <a:lstStyle/>
                    <a:p>
                      <a:pPr>
                        <a:lnSpc>
                          <a:spcPct val="100000"/>
                        </a:lnSpc>
                        <a:spcBef>
                          <a:spcPts val="10"/>
                        </a:spcBef>
                      </a:pPr>
                      <a:endParaRPr sz="1750">
                        <a:latin typeface="Times New Roman"/>
                        <a:cs typeface="Times New Roman"/>
                      </a:endParaRPr>
                    </a:p>
                    <a:p>
                      <a:pPr marL="104775" marR="394970">
                        <a:lnSpc>
                          <a:spcPct val="105200"/>
                        </a:lnSpc>
                      </a:pPr>
                      <a:r>
                        <a:rPr sz="1200" spc="10" dirty="0">
                          <a:solidFill>
                            <a:srgbClr val="231F20"/>
                          </a:solidFill>
                          <a:latin typeface="Arial"/>
                          <a:cs typeface="Arial"/>
                        </a:rPr>
                        <a:t>U</a:t>
                      </a:r>
                      <a:r>
                        <a:rPr sz="1200" spc="5" dirty="0">
                          <a:solidFill>
                            <a:srgbClr val="231F20"/>
                          </a:solidFill>
                          <a:latin typeface="Arial"/>
                          <a:cs typeface="Arial"/>
                        </a:rPr>
                        <a:t>n</a:t>
                      </a:r>
                      <a:r>
                        <a:rPr sz="1200" spc="15" dirty="0">
                          <a:solidFill>
                            <a:srgbClr val="231F20"/>
                          </a:solidFill>
                          <a:latin typeface="Arial"/>
                          <a:cs typeface="Arial"/>
                        </a:rPr>
                        <a:t>i</a:t>
                      </a:r>
                      <a:r>
                        <a:rPr sz="1200" spc="-5" dirty="0">
                          <a:solidFill>
                            <a:srgbClr val="231F20"/>
                          </a:solidFill>
                          <a:latin typeface="Arial"/>
                          <a:cs typeface="Arial"/>
                        </a:rPr>
                        <a:t>t</a:t>
                      </a:r>
                      <a:r>
                        <a:rPr sz="1200" spc="10" dirty="0">
                          <a:solidFill>
                            <a:srgbClr val="231F20"/>
                          </a:solidFill>
                          <a:latin typeface="Arial"/>
                          <a:cs typeface="Arial"/>
                        </a:rPr>
                        <a:t>e</a:t>
                      </a:r>
                      <a:r>
                        <a:rPr sz="1200" dirty="0">
                          <a:solidFill>
                            <a:srgbClr val="231F20"/>
                          </a:solidFill>
                          <a:latin typeface="Arial"/>
                          <a:cs typeface="Arial"/>
                        </a:rPr>
                        <a:t>d  </a:t>
                      </a:r>
                      <a:r>
                        <a:rPr sz="1200" spc="-15" dirty="0">
                          <a:solidFill>
                            <a:srgbClr val="231F20"/>
                          </a:solidFill>
                          <a:latin typeface="Arial"/>
                          <a:cs typeface="Arial"/>
                        </a:rPr>
                        <a:t>States</a:t>
                      </a:r>
                      <a:endParaRPr sz="1200">
                        <a:latin typeface="Arial"/>
                        <a:cs typeface="Arial"/>
                      </a:endParaRPr>
                    </a:p>
                  </a:txBody>
                  <a:tcPr marL="0" marR="0" marT="1270" marB="0">
                    <a:lnT w="12700">
                      <a:solidFill>
                        <a:srgbClr val="58595B"/>
                      </a:solidFill>
                      <a:prstDash val="solid"/>
                    </a:lnT>
                    <a:lnB w="12700">
                      <a:solidFill>
                        <a:srgbClr val="58595B"/>
                      </a:solidFill>
                      <a:prstDash val="solid"/>
                    </a:lnB>
                    <a:solidFill>
                      <a:srgbClr val="E0EFD4"/>
                    </a:solidFill>
                  </a:tcPr>
                </a:tc>
                <a:tc>
                  <a:txBody>
                    <a:bodyPr/>
                    <a:lstStyle/>
                    <a:p>
                      <a:pPr marL="104775" marR="270510">
                        <a:lnSpc>
                          <a:spcPct val="105200"/>
                        </a:lnSpc>
                        <a:spcBef>
                          <a:spcPts val="505"/>
                        </a:spcBef>
                      </a:pPr>
                      <a:r>
                        <a:rPr sz="1200" spc="15" dirty="0">
                          <a:solidFill>
                            <a:srgbClr val="231F20"/>
                          </a:solidFill>
                          <a:latin typeface="Arial"/>
                          <a:cs typeface="Arial"/>
                        </a:rPr>
                        <a:t>Directly </a:t>
                      </a:r>
                      <a:r>
                        <a:rPr sz="1200" spc="25" dirty="0">
                          <a:solidFill>
                            <a:srgbClr val="231F20"/>
                          </a:solidFill>
                          <a:latin typeface="Arial"/>
                          <a:cs typeface="Arial"/>
                        </a:rPr>
                        <a:t>elected </a:t>
                      </a:r>
                      <a:r>
                        <a:rPr sz="1200" spc="10" dirty="0">
                          <a:solidFill>
                            <a:srgbClr val="231F20"/>
                          </a:solidFill>
                          <a:latin typeface="Arial"/>
                          <a:cs typeface="Arial"/>
                        </a:rPr>
                        <a:t>president </a:t>
                      </a:r>
                      <a:r>
                        <a:rPr sz="1200" spc="5" dirty="0">
                          <a:solidFill>
                            <a:srgbClr val="231F20"/>
                          </a:solidFill>
                          <a:latin typeface="Arial"/>
                          <a:cs typeface="Arial"/>
                        </a:rPr>
                        <a:t>chosen </a:t>
                      </a:r>
                      <a:r>
                        <a:rPr sz="1200" spc="10" dirty="0">
                          <a:solidFill>
                            <a:srgbClr val="231F20"/>
                          </a:solidFill>
                          <a:latin typeface="Arial"/>
                          <a:cs typeface="Arial"/>
                        </a:rPr>
                        <a:t>by </a:t>
                      </a:r>
                      <a:r>
                        <a:rPr sz="1200" dirty="0">
                          <a:solidFill>
                            <a:srgbClr val="231F20"/>
                          </a:solidFill>
                          <a:latin typeface="Arial"/>
                          <a:cs typeface="Arial"/>
                        </a:rPr>
                        <a:t>Electoral </a:t>
                      </a:r>
                      <a:r>
                        <a:rPr sz="1200" spc="5" dirty="0">
                          <a:solidFill>
                            <a:srgbClr val="231F20"/>
                          </a:solidFill>
                          <a:latin typeface="Arial"/>
                          <a:cs typeface="Arial"/>
                        </a:rPr>
                        <a:t>College. </a:t>
                      </a:r>
                      <a:r>
                        <a:rPr sz="1200" dirty="0">
                          <a:solidFill>
                            <a:srgbClr val="231F20"/>
                          </a:solidFill>
                          <a:latin typeface="Arial"/>
                          <a:cs typeface="Arial"/>
                        </a:rPr>
                        <a:t>Executive </a:t>
                      </a:r>
                      <a:r>
                        <a:rPr sz="1200" spc="5" dirty="0">
                          <a:solidFill>
                            <a:srgbClr val="231F20"/>
                          </a:solidFill>
                          <a:latin typeface="Arial"/>
                          <a:cs typeface="Arial"/>
                        </a:rPr>
                        <a:t> </a:t>
                      </a:r>
                      <a:r>
                        <a:rPr sz="1200" spc="15" dirty="0">
                          <a:solidFill>
                            <a:srgbClr val="231F20"/>
                          </a:solidFill>
                          <a:latin typeface="Arial"/>
                          <a:cs typeface="Arial"/>
                        </a:rPr>
                        <a:t>powers</a:t>
                      </a:r>
                      <a:r>
                        <a:rPr sz="1200" spc="5" dirty="0">
                          <a:solidFill>
                            <a:srgbClr val="231F20"/>
                          </a:solidFill>
                          <a:latin typeface="Arial"/>
                          <a:cs typeface="Arial"/>
                        </a:rPr>
                        <a:t> </a:t>
                      </a:r>
                      <a:r>
                        <a:rPr sz="1200" spc="-5" dirty="0">
                          <a:solidFill>
                            <a:srgbClr val="231F20"/>
                          </a:solidFill>
                          <a:latin typeface="Arial"/>
                          <a:cs typeface="Arial"/>
                        </a:rPr>
                        <a:t>are</a:t>
                      </a:r>
                      <a:r>
                        <a:rPr sz="1200" spc="5" dirty="0">
                          <a:solidFill>
                            <a:srgbClr val="231F20"/>
                          </a:solidFill>
                          <a:latin typeface="Arial"/>
                          <a:cs typeface="Arial"/>
                        </a:rPr>
                        <a:t> </a:t>
                      </a:r>
                      <a:r>
                        <a:rPr sz="1200" dirty="0">
                          <a:solidFill>
                            <a:srgbClr val="231F20"/>
                          </a:solidFill>
                          <a:latin typeface="Arial"/>
                          <a:cs typeface="Arial"/>
                        </a:rPr>
                        <a:t>separate</a:t>
                      </a:r>
                      <a:r>
                        <a:rPr sz="1200" spc="5" dirty="0">
                          <a:solidFill>
                            <a:srgbClr val="231F20"/>
                          </a:solidFill>
                          <a:latin typeface="Arial"/>
                          <a:cs typeface="Arial"/>
                        </a:rPr>
                        <a:t> from</a:t>
                      </a:r>
                      <a:r>
                        <a:rPr sz="1200" spc="10" dirty="0">
                          <a:solidFill>
                            <a:srgbClr val="231F20"/>
                          </a:solidFill>
                          <a:latin typeface="Arial"/>
                          <a:cs typeface="Arial"/>
                        </a:rPr>
                        <a:t> </a:t>
                      </a:r>
                      <a:r>
                        <a:rPr sz="1200" spc="5" dirty="0">
                          <a:solidFill>
                            <a:srgbClr val="231F20"/>
                          </a:solidFill>
                          <a:latin typeface="Arial"/>
                          <a:cs typeface="Arial"/>
                        </a:rPr>
                        <a:t>and </a:t>
                      </a:r>
                      <a:r>
                        <a:rPr sz="1200" spc="10" dirty="0">
                          <a:solidFill>
                            <a:srgbClr val="231F20"/>
                          </a:solidFill>
                          <a:latin typeface="Arial"/>
                          <a:cs typeface="Arial"/>
                        </a:rPr>
                        <a:t>checked</a:t>
                      </a:r>
                      <a:r>
                        <a:rPr sz="1200" spc="5" dirty="0">
                          <a:solidFill>
                            <a:srgbClr val="231F20"/>
                          </a:solidFill>
                          <a:latin typeface="Arial"/>
                          <a:cs typeface="Arial"/>
                        </a:rPr>
                        <a:t> </a:t>
                      </a:r>
                      <a:r>
                        <a:rPr sz="1200" spc="10" dirty="0">
                          <a:solidFill>
                            <a:srgbClr val="231F20"/>
                          </a:solidFill>
                          <a:latin typeface="Arial"/>
                          <a:cs typeface="Arial"/>
                        </a:rPr>
                        <a:t>by </a:t>
                      </a:r>
                      <a:r>
                        <a:rPr sz="1200" dirty="0">
                          <a:solidFill>
                            <a:srgbClr val="231F20"/>
                          </a:solidFill>
                          <a:latin typeface="Arial"/>
                          <a:cs typeface="Arial"/>
                        </a:rPr>
                        <a:t>legislature.</a:t>
                      </a:r>
                      <a:r>
                        <a:rPr sz="1200" spc="5" dirty="0">
                          <a:solidFill>
                            <a:srgbClr val="231F20"/>
                          </a:solidFill>
                          <a:latin typeface="Arial"/>
                          <a:cs typeface="Arial"/>
                        </a:rPr>
                        <a:t> </a:t>
                      </a:r>
                      <a:r>
                        <a:rPr sz="1200" dirty="0">
                          <a:solidFill>
                            <a:srgbClr val="231F20"/>
                          </a:solidFill>
                          <a:latin typeface="Arial"/>
                          <a:cs typeface="Arial"/>
                        </a:rPr>
                        <a:t>President</a:t>
                      </a:r>
                      <a:r>
                        <a:rPr sz="1200" spc="5" dirty="0">
                          <a:solidFill>
                            <a:srgbClr val="231F20"/>
                          </a:solidFill>
                          <a:latin typeface="Arial"/>
                          <a:cs typeface="Arial"/>
                        </a:rPr>
                        <a:t> </a:t>
                      </a:r>
                      <a:r>
                        <a:rPr sz="1200" spc="-20" dirty="0">
                          <a:solidFill>
                            <a:srgbClr val="231F20"/>
                          </a:solidFill>
                          <a:latin typeface="Arial"/>
                          <a:cs typeface="Arial"/>
                        </a:rPr>
                        <a:t>has </a:t>
                      </a:r>
                      <a:r>
                        <a:rPr sz="1200" spc="-315" dirty="0">
                          <a:solidFill>
                            <a:srgbClr val="231F20"/>
                          </a:solidFill>
                          <a:latin typeface="Arial"/>
                          <a:cs typeface="Arial"/>
                        </a:rPr>
                        <a:t> </a:t>
                      </a:r>
                      <a:r>
                        <a:rPr sz="1200" spc="10" dirty="0">
                          <a:solidFill>
                            <a:srgbClr val="231F20"/>
                          </a:solidFill>
                          <a:latin typeface="Arial"/>
                          <a:cs typeface="Arial"/>
                        </a:rPr>
                        <a:t>veto</a:t>
                      </a:r>
                      <a:r>
                        <a:rPr sz="1200" dirty="0">
                          <a:solidFill>
                            <a:srgbClr val="231F20"/>
                          </a:solidFill>
                          <a:latin typeface="Arial"/>
                          <a:cs typeface="Arial"/>
                        </a:rPr>
                        <a:t> power,</a:t>
                      </a:r>
                      <a:r>
                        <a:rPr sz="1200" spc="5" dirty="0">
                          <a:solidFill>
                            <a:srgbClr val="231F20"/>
                          </a:solidFill>
                          <a:latin typeface="Arial"/>
                          <a:cs typeface="Arial"/>
                        </a:rPr>
                        <a:t> </a:t>
                      </a:r>
                      <a:r>
                        <a:rPr sz="1200" spc="25" dirty="0">
                          <a:solidFill>
                            <a:srgbClr val="231F20"/>
                          </a:solidFill>
                          <a:latin typeface="Arial"/>
                          <a:cs typeface="Arial"/>
                        </a:rPr>
                        <a:t>but</a:t>
                      </a:r>
                      <a:r>
                        <a:rPr sz="1200" spc="5" dirty="0">
                          <a:solidFill>
                            <a:srgbClr val="231F20"/>
                          </a:solidFill>
                          <a:latin typeface="Arial"/>
                          <a:cs typeface="Arial"/>
                        </a:rPr>
                        <a:t> cannot dissolve </a:t>
                      </a:r>
                      <a:r>
                        <a:rPr sz="1200" dirty="0">
                          <a:solidFill>
                            <a:srgbClr val="231F20"/>
                          </a:solidFill>
                          <a:latin typeface="Arial"/>
                          <a:cs typeface="Arial"/>
                        </a:rPr>
                        <a:t>legislature. President</a:t>
                      </a:r>
                      <a:r>
                        <a:rPr sz="1200" spc="5" dirty="0">
                          <a:solidFill>
                            <a:srgbClr val="231F20"/>
                          </a:solidFill>
                          <a:latin typeface="Arial"/>
                          <a:cs typeface="Arial"/>
                        </a:rPr>
                        <a:t> </a:t>
                      </a:r>
                      <a:r>
                        <a:rPr sz="1200" spc="-20" dirty="0">
                          <a:solidFill>
                            <a:srgbClr val="231F20"/>
                          </a:solidFill>
                          <a:latin typeface="Arial"/>
                          <a:cs typeface="Arial"/>
                        </a:rPr>
                        <a:t>has</a:t>
                      </a:r>
                      <a:r>
                        <a:rPr sz="1200" spc="5" dirty="0">
                          <a:solidFill>
                            <a:srgbClr val="231F20"/>
                          </a:solidFill>
                          <a:latin typeface="Arial"/>
                          <a:cs typeface="Arial"/>
                        </a:rPr>
                        <a:t> </a:t>
                      </a:r>
                      <a:r>
                        <a:rPr sz="1200" spc="10" dirty="0">
                          <a:solidFill>
                            <a:srgbClr val="231F20"/>
                          </a:solidFill>
                          <a:latin typeface="Arial"/>
                          <a:cs typeface="Arial"/>
                        </a:rPr>
                        <a:t>relatively </a:t>
                      </a:r>
                      <a:r>
                        <a:rPr sz="1200" spc="15" dirty="0">
                          <a:solidFill>
                            <a:srgbClr val="231F20"/>
                          </a:solidFill>
                          <a:latin typeface="Arial"/>
                          <a:cs typeface="Arial"/>
                        </a:rPr>
                        <a:t> </a:t>
                      </a:r>
                      <a:r>
                        <a:rPr sz="1200" spc="10" dirty="0">
                          <a:solidFill>
                            <a:srgbClr val="231F20"/>
                          </a:solidFill>
                          <a:latin typeface="Arial"/>
                          <a:cs typeface="Arial"/>
                        </a:rPr>
                        <a:t>weak</a:t>
                      </a:r>
                      <a:r>
                        <a:rPr sz="1200" dirty="0">
                          <a:solidFill>
                            <a:srgbClr val="231F20"/>
                          </a:solidFill>
                          <a:latin typeface="Arial"/>
                          <a:cs typeface="Arial"/>
                        </a:rPr>
                        <a:t> </a:t>
                      </a:r>
                      <a:r>
                        <a:rPr sz="1200" spc="5" dirty="0">
                          <a:solidFill>
                            <a:srgbClr val="231F20"/>
                          </a:solidFill>
                          <a:latin typeface="Arial"/>
                          <a:cs typeface="Arial"/>
                        </a:rPr>
                        <a:t>partisan</a:t>
                      </a:r>
                      <a:r>
                        <a:rPr sz="1200" dirty="0">
                          <a:solidFill>
                            <a:srgbClr val="231F20"/>
                          </a:solidFill>
                          <a:latin typeface="Arial"/>
                          <a:cs typeface="Arial"/>
                        </a:rPr>
                        <a:t> </a:t>
                      </a:r>
                      <a:r>
                        <a:rPr sz="1200" spc="15" dirty="0">
                          <a:solidFill>
                            <a:srgbClr val="231F20"/>
                          </a:solidFill>
                          <a:latin typeface="Arial"/>
                          <a:cs typeface="Arial"/>
                        </a:rPr>
                        <a:t>powers</a:t>
                      </a:r>
                      <a:r>
                        <a:rPr sz="1200" dirty="0">
                          <a:solidFill>
                            <a:srgbClr val="231F20"/>
                          </a:solidFill>
                          <a:latin typeface="Arial"/>
                          <a:cs typeface="Arial"/>
                        </a:rPr>
                        <a:t> </a:t>
                      </a:r>
                      <a:r>
                        <a:rPr sz="1200" spc="5" dirty="0">
                          <a:solidFill>
                            <a:srgbClr val="231F20"/>
                          </a:solidFill>
                          <a:latin typeface="Arial"/>
                          <a:cs typeface="Arial"/>
                        </a:rPr>
                        <a:t>over</a:t>
                      </a:r>
                      <a:r>
                        <a:rPr sz="1200" dirty="0">
                          <a:solidFill>
                            <a:srgbClr val="231F20"/>
                          </a:solidFill>
                          <a:latin typeface="Arial"/>
                          <a:cs typeface="Arial"/>
                        </a:rPr>
                        <a:t> legislature.</a:t>
                      </a:r>
                      <a:endParaRPr sz="1200" dirty="0">
                        <a:latin typeface="Arial"/>
                        <a:cs typeface="Arial"/>
                      </a:endParaRPr>
                    </a:p>
                  </a:txBody>
                  <a:tcPr marL="0" marR="0" marT="6413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84521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3</a:t>
            </a:r>
            <a:endParaRPr lang="en-IN" dirty="0">
              <a:solidFill>
                <a:schemeClr val="bg1"/>
              </a:solidFill>
            </a:endParaRPr>
          </a:p>
        </p:txBody>
      </p:sp>
      <p:pic>
        <p:nvPicPr>
          <p:cNvPr id="3" name="Picture 2" descr="A photo of a woman speaking onto a set of microphones on a podium." title="New Zealand Prime Minister Jacinda Ardern announces a COVID-19 vaccine mandate for business entry.">
            <a:extLst>
              <a:ext uri="{FF2B5EF4-FFF2-40B4-BE49-F238E27FC236}">
                <a16:creationId xmlns:a16="http://schemas.microsoft.com/office/drawing/2014/main" id="{78DFD073-E633-4D23-85AF-07501E9761EC}"/>
              </a:ext>
            </a:extLst>
          </p:cNvPr>
          <p:cNvPicPr>
            <a:picLocks noChangeAspect="1"/>
          </p:cNvPicPr>
          <p:nvPr/>
        </p:nvPicPr>
        <p:blipFill>
          <a:blip r:embed="rId3"/>
          <a:stretch>
            <a:fillRect/>
          </a:stretch>
        </p:blipFill>
        <p:spPr>
          <a:xfrm>
            <a:off x="3597737" y="595116"/>
            <a:ext cx="4996527" cy="5667768"/>
          </a:xfrm>
          <a:prstGeom prst="rect">
            <a:avLst/>
          </a:prstGeom>
        </p:spPr>
      </p:pic>
    </p:spTree>
    <p:extLst>
      <p:ext uri="{BB962C8B-B14F-4D97-AF65-F5344CB8AC3E}">
        <p14:creationId xmlns:p14="http://schemas.microsoft.com/office/powerpoint/2010/main" val="3361972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10.1 Executive Structures</a:t>
            </a:r>
          </a:p>
        </p:txBody>
      </p:sp>
      <p:graphicFrame>
        <p:nvGraphicFramePr>
          <p:cNvPr id="3" name="object 2" title="TABLE 10.1 Executive Structures">
            <a:extLst>
              <a:ext uri="{FF2B5EF4-FFF2-40B4-BE49-F238E27FC236}">
                <a16:creationId xmlns:a16="http://schemas.microsoft.com/office/drawing/2014/main" id="{C9DB4CA4-A983-4D04-8B5F-E29FAFB12FE5}"/>
              </a:ext>
            </a:extLst>
          </p:cNvPr>
          <p:cNvGraphicFramePr>
            <a:graphicFrameLocks noGrp="1"/>
          </p:cNvGraphicFramePr>
          <p:nvPr>
            <p:extLst>
              <p:ext uri="{D42A27DB-BD31-4B8C-83A1-F6EECF244321}">
                <p14:modId xmlns:p14="http://schemas.microsoft.com/office/powerpoint/2010/main" val="3217018249"/>
              </p:ext>
            </p:extLst>
          </p:nvPr>
        </p:nvGraphicFramePr>
        <p:xfrm>
          <a:off x="2531795" y="1595805"/>
          <a:ext cx="7585074" cy="3027477"/>
        </p:xfrm>
        <a:graphic>
          <a:graphicData uri="http://schemas.openxmlformats.org/drawingml/2006/table">
            <a:tbl>
              <a:tblPr firstRow="1" bandRow="1">
                <a:tableStyleId>{2D5ABB26-0587-4C30-8999-92F81FD0307C}</a:tableStyleId>
              </a:tblPr>
              <a:tblGrid>
                <a:gridCol w="2009139">
                  <a:extLst>
                    <a:ext uri="{9D8B030D-6E8A-4147-A177-3AD203B41FA5}">
                      <a16:colId xmlns:a16="http://schemas.microsoft.com/office/drawing/2014/main" val="20000"/>
                    </a:ext>
                  </a:extLst>
                </a:gridCol>
                <a:gridCol w="5575935">
                  <a:extLst>
                    <a:ext uri="{9D8B030D-6E8A-4147-A177-3AD203B41FA5}">
                      <a16:colId xmlns:a16="http://schemas.microsoft.com/office/drawing/2014/main" val="20001"/>
                    </a:ext>
                  </a:extLst>
                </a:gridCol>
              </a:tblGrid>
              <a:tr h="412619">
                <a:tc>
                  <a:txBody>
                    <a:bodyPr/>
                    <a:lstStyle/>
                    <a:p>
                      <a:pPr marL="127635">
                        <a:lnSpc>
                          <a:spcPct val="100000"/>
                        </a:lnSpc>
                        <a:spcBef>
                          <a:spcPts val="690"/>
                        </a:spcBef>
                      </a:pPr>
                      <a:r>
                        <a:rPr sz="1550" b="1" spc="-85" dirty="0">
                          <a:solidFill>
                            <a:srgbClr val="231F20"/>
                          </a:solidFill>
                          <a:latin typeface="Gill Sans MT"/>
                          <a:cs typeface="Gill Sans MT"/>
                        </a:rPr>
                        <a:t>Form</a:t>
                      </a:r>
                      <a:r>
                        <a:rPr sz="1550" b="1" spc="-10" dirty="0">
                          <a:solidFill>
                            <a:srgbClr val="231F20"/>
                          </a:solidFill>
                          <a:latin typeface="Gill Sans MT"/>
                          <a:cs typeface="Gill Sans MT"/>
                        </a:rPr>
                        <a:t> </a:t>
                      </a:r>
                      <a:r>
                        <a:rPr sz="1550" b="1" spc="10" dirty="0">
                          <a:solidFill>
                            <a:srgbClr val="231F20"/>
                          </a:solidFill>
                          <a:latin typeface="Gill Sans MT"/>
                          <a:cs typeface="Gill Sans MT"/>
                        </a:rPr>
                        <a:t>of</a:t>
                      </a:r>
                      <a:r>
                        <a:rPr sz="1550" b="1" spc="-10" dirty="0">
                          <a:solidFill>
                            <a:srgbClr val="231F20"/>
                          </a:solidFill>
                          <a:latin typeface="Gill Sans MT"/>
                          <a:cs typeface="Gill Sans MT"/>
                        </a:rPr>
                        <a:t> </a:t>
                      </a:r>
                      <a:r>
                        <a:rPr sz="1550" b="1" spc="-20" dirty="0">
                          <a:solidFill>
                            <a:srgbClr val="231F20"/>
                          </a:solidFill>
                          <a:latin typeface="Gill Sans MT"/>
                          <a:cs typeface="Gill Sans MT"/>
                        </a:rPr>
                        <a:t>Executive</a:t>
                      </a:r>
                      <a:endParaRPr sz="1550">
                        <a:latin typeface="Gill Sans MT"/>
                        <a:cs typeface="Gill Sans MT"/>
                      </a:endParaRPr>
                    </a:p>
                  </a:txBody>
                  <a:tcPr marL="0" marR="0" marT="87630" marB="0">
                    <a:lnB w="12700">
                      <a:solidFill>
                        <a:srgbClr val="231F20"/>
                      </a:solidFill>
                      <a:prstDash val="solid"/>
                    </a:lnB>
                    <a:solidFill>
                      <a:srgbClr val="E6E7E8"/>
                    </a:solidFill>
                  </a:tcPr>
                </a:tc>
                <a:tc>
                  <a:txBody>
                    <a:bodyPr/>
                    <a:lstStyle/>
                    <a:p>
                      <a:pPr marL="127635">
                        <a:lnSpc>
                          <a:spcPct val="100000"/>
                        </a:lnSpc>
                        <a:spcBef>
                          <a:spcPts val="690"/>
                        </a:spcBef>
                      </a:pPr>
                      <a:r>
                        <a:rPr sz="1550" b="1" spc="-15" dirty="0">
                          <a:solidFill>
                            <a:srgbClr val="231F20"/>
                          </a:solidFill>
                          <a:latin typeface="Gill Sans MT"/>
                          <a:cs typeface="Gill Sans MT"/>
                        </a:rPr>
                        <a:t>Features</a:t>
                      </a:r>
                      <a:endParaRPr sz="1550">
                        <a:latin typeface="Gill Sans MT"/>
                        <a:cs typeface="Gill Sans MT"/>
                      </a:endParaRPr>
                    </a:p>
                  </a:txBody>
                  <a:tcPr marL="0" marR="0" marT="87630" marB="0">
                    <a:lnB w="12700">
                      <a:solidFill>
                        <a:srgbClr val="231F20"/>
                      </a:solidFill>
                      <a:prstDash val="solid"/>
                    </a:lnB>
                    <a:solidFill>
                      <a:srgbClr val="E6E7E8"/>
                    </a:solidFill>
                  </a:tcPr>
                </a:tc>
                <a:extLst>
                  <a:ext uri="{0D108BD9-81ED-4DB2-BD59-A6C34878D82A}">
                    <a16:rowId xmlns:a16="http://schemas.microsoft.com/office/drawing/2014/main" val="10000"/>
                  </a:ext>
                </a:extLst>
              </a:tr>
              <a:tr h="871618">
                <a:tc>
                  <a:txBody>
                    <a:bodyPr/>
                    <a:lstStyle/>
                    <a:p>
                      <a:pPr>
                        <a:lnSpc>
                          <a:spcPct val="100000"/>
                        </a:lnSpc>
                        <a:spcBef>
                          <a:spcPts val="25"/>
                        </a:spcBef>
                      </a:pPr>
                      <a:endParaRPr sz="2150">
                        <a:latin typeface="Times New Roman"/>
                        <a:cs typeface="Times New Roman"/>
                      </a:endParaRPr>
                    </a:p>
                    <a:p>
                      <a:pPr marL="127635">
                        <a:lnSpc>
                          <a:spcPct val="100000"/>
                        </a:lnSpc>
                      </a:pPr>
                      <a:r>
                        <a:rPr sz="1550" spc="-15" dirty="0">
                          <a:solidFill>
                            <a:srgbClr val="231F20"/>
                          </a:solidFill>
                          <a:latin typeface="Arial"/>
                          <a:cs typeface="Arial"/>
                        </a:rPr>
                        <a:t>Presidential</a:t>
                      </a:r>
                      <a:endParaRPr sz="1550">
                        <a:latin typeface="Arial"/>
                        <a:cs typeface="Arial"/>
                      </a:endParaRPr>
                    </a:p>
                  </a:txBody>
                  <a:tcPr marL="0" marR="0" marT="3175" marB="0">
                    <a:lnT w="12700">
                      <a:solidFill>
                        <a:srgbClr val="231F20"/>
                      </a:solidFill>
                      <a:prstDash val="solid"/>
                    </a:lnT>
                    <a:lnB w="12700">
                      <a:solidFill>
                        <a:srgbClr val="58595B"/>
                      </a:solidFill>
                      <a:prstDash val="solid"/>
                    </a:lnB>
                    <a:solidFill>
                      <a:srgbClr val="E0EFD4"/>
                    </a:solidFill>
                  </a:tcPr>
                </a:tc>
                <a:tc>
                  <a:txBody>
                    <a:bodyPr/>
                    <a:lstStyle/>
                    <a:p>
                      <a:pPr marL="127635" marR="335280" algn="just">
                        <a:lnSpc>
                          <a:spcPct val="105900"/>
                        </a:lnSpc>
                        <a:spcBef>
                          <a:spcPts val="615"/>
                        </a:spcBef>
                      </a:pPr>
                      <a:r>
                        <a:rPr sz="1450" spc="5" dirty="0">
                          <a:solidFill>
                            <a:srgbClr val="231F20"/>
                          </a:solidFill>
                          <a:latin typeface="Arial"/>
                          <a:cs typeface="Arial"/>
                        </a:rPr>
                        <a:t>President </a:t>
                      </a:r>
                      <a:r>
                        <a:rPr sz="1450" spc="-10" dirty="0">
                          <a:solidFill>
                            <a:srgbClr val="231F20"/>
                          </a:solidFill>
                          <a:latin typeface="Arial"/>
                          <a:cs typeface="Arial"/>
                        </a:rPr>
                        <a:t>is </a:t>
                      </a:r>
                      <a:r>
                        <a:rPr sz="1450" spc="25" dirty="0">
                          <a:solidFill>
                            <a:srgbClr val="231F20"/>
                          </a:solidFill>
                          <a:latin typeface="Arial"/>
                          <a:cs typeface="Arial"/>
                        </a:rPr>
                        <a:t>directly </a:t>
                      </a:r>
                      <a:r>
                        <a:rPr sz="1450" spc="35" dirty="0">
                          <a:solidFill>
                            <a:srgbClr val="231F20"/>
                          </a:solidFill>
                          <a:latin typeface="Arial"/>
                          <a:cs typeface="Arial"/>
                        </a:rPr>
                        <a:t>elected </a:t>
                      </a:r>
                      <a:r>
                        <a:rPr sz="1450" spc="15" dirty="0">
                          <a:solidFill>
                            <a:srgbClr val="231F20"/>
                          </a:solidFill>
                          <a:latin typeface="Arial"/>
                          <a:cs typeface="Arial"/>
                        </a:rPr>
                        <a:t>by </a:t>
                      </a:r>
                      <a:r>
                        <a:rPr sz="1450" spc="25" dirty="0">
                          <a:solidFill>
                            <a:srgbClr val="231F20"/>
                          </a:solidFill>
                          <a:latin typeface="Arial"/>
                          <a:cs typeface="Arial"/>
                        </a:rPr>
                        <a:t>population </a:t>
                      </a:r>
                      <a:r>
                        <a:rPr sz="1450" spc="5" dirty="0">
                          <a:solidFill>
                            <a:srgbClr val="231F20"/>
                          </a:solidFill>
                          <a:latin typeface="Arial"/>
                          <a:cs typeface="Arial"/>
                        </a:rPr>
                        <a:t>at </a:t>
                      </a:r>
                      <a:r>
                        <a:rPr sz="1450" dirty="0">
                          <a:solidFill>
                            <a:srgbClr val="231F20"/>
                          </a:solidFill>
                          <a:latin typeface="Arial"/>
                          <a:cs typeface="Arial"/>
                        </a:rPr>
                        <a:t>large. </a:t>
                      </a:r>
                      <a:r>
                        <a:rPr sz="1450" spc="5" dirty="0">
                          <a:solidFill>
                            <a:srgbClr val="231F20"/>
                          </a:solidFill>
                          <a:latin typeface="Arial"/>
                          <a:cs typeface="Arial"/>
                        </a:rPr>
                        <a:t>President </a:t>
                      </a:r>
                      <a:r>
                        <a:rPr sz="1450" spc="-390" dirty="0">
                          <a:solidFill>
                            <a:srgbClr val="231F20"/>
                          </a:solidFill>
                          <a:latin typeface="Arial"/>
                          <a:cs typeface="Arial"/>
                        </a:rPr>
                        <a:t> </a:t>
                      </a:r>
                      <a:r>
                        <a:rPr sz="1450" spc="-10" dirty="0">
                          <a:solidFill>
                            <a:srgbClr val="231F20"/>
                          </a:solidFill>
                          <a:latin typeface="Arial"/>
                          <a:cs typeface="Arial"/>
                        </a:rPr>
                        <a:t>is </a:t>
                      </a:r>
                      <a:r>
                        <a:rPr sz="1450" spc="10" dirty="0">
                          <a:solidFill>
                            <a:srgbClr val="231F20"/>
                          </a:solidFill>
                          <a:latin typeface="Arial"/>
                          <a:cs typeface="Arial"/>
                        </a:rPr>
                        <a:t>ceremonial </a:t>
                      </a:r>
                      <a:r>
                        <a:rPr sz="1450" spc="15" dirty="0">
                          <a:solidFill>
                            <a:srgbClr val="231F20"/>
                          </a:solidFill>
                          <a:latin typeface="Arial"/>
                          <a:cs typeface="Arial"/>
                        </a:rPr>
                        <a:t>head </a:t>
                      </a:r>
                      <a:r>
                        <a:rPr sz="1450" spc="25" dirty="0">
                          <a:solidFill>
                            <a:srgbClr val="231F20"/>
                          </a:solidFill>
                          <a:latin typeface="Arial"/>
                          <a:cs typeface="Arial"/>
                        </a:rPr>
                        <a:t>of </a:t>
                      </a:r>
                      <a:r>
                        <a:rPr sz="1450" spc="10" dirty="0">
                          <a:solidFill>
                            <a:srgbClr val="231F20"/>
                          </a:solidFill>
                          <a:latin typeface="Arial"/>
                          <a:cs typeface="Arial"/>
                        </a:rPr>
                        <a:t>state and </a:t>
                      </a:r>
                      <a:r>
                        <a:rPr sz="1450" spc="15" dirty="0">
                          <a:solidFill>
                            <a:srgbClr val="231F20"/>
                          </a:solidFill>
                          <a:latin typeface="Arial"/>
                          <a:cs typeface="Arial"/>
                        </a:rPr>
                        <a:t>chief </a:t>
                      </a:r>
                      <a:r>
                        <a:rPr sz="1450" spc="5" dirty="0">
                          <a:solidFill>
                            <a:srgbClr val="231F20"/>
                          </a:solidFill>
                          <a:latin typeface="Arial"/>
                          <a:cs typeface="Arial"/>
                        </a:rPr>
                        <a:t>executive. </a:t>
                      </a:r>
                      <a:r>
                        <a:rPr sz="1450" dirty="0">
                          <a:solidFill>
                            <a:srgbClr val="231F20"/>
                          </a:solidFill>
                          <a:latin typeface="Arial"/>
                          <a:cs typeface="Arial"/>
                        </a:rPr>
                        <a:t>Legislature </a:t>
                      </a:r>
                      <a:r>
                        <a:rPr sz="1450" spc="-10" dirty="0">
                          <a:solidFill>
                            <a:srgbClr val="231F20"/>
                          </a:solidFill>
                          <a:latin typeface="Arial"/>
                          <a:cs typeface="Arial"/>
                        </a:rPr>
                        <a:t>is </a:t>
                      </a:r>
                      <a:r>
                        <a:rPr sz="1450" spc="-390" dirty="0">
                          <a:solidFill>
                            <a:srgbClr val="231F20"/>
                          </a:solidFill>
                          <a:latin typeface="Arial"/>
                          <a:cs typeface="Arial"/>
                        </a:rPr>
                        <a:t> </a:t>
                      </a:r>
                      <a:r>
                        <a:rPr sz="1450" spc="35" dirty="0">
                          <a:solidFill>
                            <a:srgbClr val="231F20"/>
                          </a:solidFill>
                          <a:latin typeface="Arial"/>
                          <a:cs typeface="Arial"/>
                        </a:rPr>
                        <a:t>elected</a:t>
                      </a:r>
                      <a:r>
                        <a:rPr sz="1450" dirty="0">
                          <a:solidFill>
                            <a:srgbClr val="231F20"/>
                          </a:solidFill>
                          <a:latin typeface="Arial"/>
                          <a:cs typeface="Arial"/>
                        </a:rPr>
                        <a:t> </a:t>
                      </a:r>
                      <a:r>
                        <a:rPr sz="1450" spc="30" dirty="0">
                          <a:solidFill>
                            <a:srgbClr val="231F20"/>
                          </a:solidFill>
                          <a:latin typeface="Arial"/>
                          <a:cs typeface="Arial"/>
                        </a:rPr>
                        <a:t>independently</a:t>
                      </a:r>
                      <a:r>
                        <a:rPr sz="1450" spc="5" dirty="0">
                          <a:solidFill>
                            <a:srgbClr val="231F20"/>
                          </a:solidFill>
                          <a:latin typeface="Arial"/>
                          <a:cs typeface="Arial"/>
                        </a:rPr>
                        <a:t> </a:t>
                      </a:r>
                      <a:r>
                        <a:rPr sz="1450" spc="25" dirty="0">
                          <a:solidFill>
                            <a:srgbClr val="231F20"/>
                          </a:solidFill>
                          <a:latin typeface="Arial"/>
                          <a:cs typeface="Arial"/>
                        </a:rPr>
                        <a:t>of</a:t>
                      </a:r>
                      <a:r>
                        <a:rPr sz="1450" spc="5" dirty="0">
                          <a:solidFill>
                            <a:srgbClr val="231F20"/>
                          </a:solidFill>
                          <a:latin typeface="Arial"/>
                          <a:cs typeface="Arial"/>
                        </a:rPr>
                        <a:t> executive.</a:t>
                      </a:r>
                      <a:endParaRPr sz="1450">
                        <a:latin typeface="Arial"/>
                        <a:cs typeface="Arial"/>
                      </a:endParaRPr>
                    </a:p>
                  </a:txBody>
                  <a:tcPr marL="0" marR="0" marT="78105"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871620">
                <a:tc>
                  <a:txBody>
                    <a:bodyPr/>
                    <a:lstStyle/>
                    <a:p>
                      <a:pPr>
                        <a:lnSpc>
                          <a:spcPct val="100000"/>
                        </a:lnSpc>
                        <a:spcBef>
                          <a:spcPts val="25"/>
                        </a:spcBef>
                      </a:pPr>
                      <a:endParaRPr sz="2150">
                        <a:latin typeface="Times New Roman"/>
                        <a:cs typeface="Times New Roman"/>
                      </a:endParaRPr>
                    </a:p>
                    <a:p>
                      <a:pPr marL="127635">
                        <a:lnSpc>
                          <a:spcPct val="100000"/>
                        </a:lnSpc>
                      </a:pPr>
                      <a:r>
                        <a:rPr sz="1550" spc="-20" dirty="0">
                          <a:solidFill>
                            <a:srgbClr val="231F20"/>
                          </a:solidFill>
                          <a:latin typeface="Arial"/>
                          <a:cs typeface="Arial"/>
                        </a:rPr>
                        <a:t>Parliamentary</a:t>
                      </a:r>
                      <a:endParaRPr sz="1550">
                        <a:latin typeface="Arial"/>
                        <a:cs typeface="Arial"/>
                      </a:endParaRPr>
                    </a:p>
                  </a:txBody>
                  <a:tcPr marL="0" marR="0" marT="3175" marB="0">
                    <a:lnT w="12700">
                      <a:solidFill>
                        <a:srgbClr val="58595B"/>
                      </a:solidFill>
                      <a:prstDash val="solid"/>
                    </a:lnT>
                    <a:lnB w="12700">
                      <a:solidFill>
                        <a:srgbClr val="58595B"/>
                      </a:solidFill>
                      <a:prstDash val="solid"/>
                    </a:lnB>
                    <a:solidFill>
                      <a:srgbClr val="E0EFD4"/>
                    </a:solidFill>
                  </a:tcPr>
                </a:tc>
                <a:tc>
                  <a:txBody>
                    <a:bodyPr/>
                    <a:lstStyle/>
                    <a:p>
                      <a:pPr marL="127635" marR="277495">
                        <a:lnSpc>
                          <a:spcPct val="105900"/>
                        </a:lnSpc>
                        <a:spcBef>
                          <a:spcPts val="615"/>
                        </a:spcBef>
                      </a:pPr>
                      <a:r>
                        <a:rPr sz="1450" spc="-10" dirty="0">
                          <a:solidFill>
                            <a:srgbClr val="231F20"/>
                          </a:solidFill>
                          <a:latin typeface="Arial"/>
                          <a:cs typeface="Arial"/>
                        </a:rPr>
                        <a:t>Prime </a:t>
                      </a:r>
                      <a:r>
                        <a:rPr sz="1450" spc="10" dirty="0">
                          <a:solidFill>
                            <a:srgbClr val="231F20"/>
                          </a:solidFill>
                          <a:latin typeface="Arial"/>
                          <a:cs typeface="Arial"/>
                        </a:rPr>
                        <a:t>minister </a:t>
                      </a:r>
                      <a:r>
                        <a:rPr sz="1450" spc="-10" dirty="0">
                          <a:solidFill>
                            <a:srgbClr val="231F20"/>
                          </a:solidFill>
                          <a:latin typeface="Arial"/>
                          <a:cs typeface="Arial"/>
                        </a:rPr>
                        <a:t>is </a:t>
                      </a:r>
                      <a:r>
                        <a:rPr sz="1450" spc="25" dirty="0">
                          <a:solidFill>
                            <a:srgbClr val="231F20"/>
                          </a:solidFill>
                          <a:latin typeface="Arial"/>
                          <a:cs typeface="Arial"/>
                        </a:rPr>
                        <a:t>indirectly </a:t>
                      </a:r>
                      <a:r>
                        <a:rPr sz="1450" spc="35" dirty="0">
                          <a:solidFill>
                            <a:srgbClr val="231F20"/>
                          </a:solidFill>
                          <a:latin typeface="Arial"/>
                          <a:cs typeface="Arial"/>
                        </a:rPr>
                        <a:t>elected </a:t>
                      </a:r>
                      <a:r>
                        <a:rPr sz="1450" spc="15" dirty="0">
                          <a:solidFill>
                            <a:srgbClr val="231F20"/>
                          </a:solidFill>
                          <a:latin typeface="Arial"/>
                          <a:cs typeface="Arial"/>
                        </a:rPr>
                        <a:t>by parliament/legislature. </a:t>
                      </a:r>
                      <a:r>
                        <a:rPr sz="1450" spc="20" dirty="0">
                          <a:solidFill>
                            <a:srgbClr val="231F20"/>
                          </a:solidFill>
                          <a:latin typeface="Arial"/>
                          <a:cs typeface="Arial"/>
                        </a:rPr>
                        <a:t> </a:t>
                      </a:r>
                      <a:r>
                        <a:rPr sz="1450" spc="-10" dirty="0">
                          <a:solidFill>
                            <a:srgbClr val="231F20"/>
                          </a:solidFill>
                          <a:latin typeface="Arial"/>
                          <a:cs typeface="Arial"/>
                        </a:rPr>
                        <a:t>Prime </a:t>
                      </a:r>
                      <a:r>
                        <a:rPr sz="1450" spc="10" dirty="0">
                          <a:solidFill>
                            <a:srgbClr val="231F20"/>
                          </a:solidFill>
                          <a:latin typeface="Arial"/>
                          <a:cs typeface="Arial"/>
                        </a:rPr>
                        <a:t>minister </a:t>
                      </a:r>
                      <a:r>
                        <a:rPr sz="1450" spc="-10" dirty="0">
                          <a:solidFill>
                            <a:srgbClr val="231F20"/>
                          </a:solidFill>
                          <a:latin typeface="Arial"/>
                          <a:cs typeface="Arial"/>
                        </a:rPr>
                        <a:t>is </a:t>
                      </a:r>
                      <a:r>
                        <a:rPr sz="1450" spc="15" dirty="0">
                          <a:solidFill>
                            <a:srgbClr val="231F20"/>
                          </a:solidFill>
                          <a:latin typeface="Arial"/>
                          <a:cs typeface="Arial"/>
                        </a:rPr>
                        <a:t>head </a:t>
                      </a:r>
                      <a:r>
                        <a:rPr sz="1450" spc="25" dirty="0">
                          <a:solidFill>
                            <a:srgbClr val="231F20"/>
                          </a:solidFill>
                          <a:latin typeface="Arial"/>
                          <a:cs typeface="Arial"/>
                        </a:rPr>
                        <a:t>of </a:t>
                      </a:r>
                      <a:r>
                        <a:rPr sz="1450" spc="15" dirty="0">
                          <a:solidFill>
                            <a:srgbClr val="231F20"/>
                          </a:solidFill>
                          <a:latin typeface="Arial"/>
                          <a:cs typeface="Arial"/>
                        </a:rPr>
                        <a:t>government. </a:t>
                      </a:r>
                      <a:r>
                        <a:rPr sz="1450" spc="5" dirty="0">
                          <a:solidFill>
                            <a:srgbClr val="231F20"/>
                          </a:solidFill>
                          <a:latin typeface="Arial"/>
                          <a:cs typeface="Arial"/>
                        </a:rPr>
                        <a:t>Ceremonial monarch </a:t>
                      </a:r>
                      <a:r>
                        <a:rPr sz="1450" spc="25" dirty="0">
                          <a:solidFill>
                            <a:srgbClr val="231F20"/>
                          </a:solidFill>
                          <a:latin typeface="Arial"/>
                          <a:cs typeface="Arial"/>
                        </a:rPr>
                        <a:t>or </a:t>
                      </a:r>
                      <a:r>
                        <a:rPr sz="1450" spc="-390" dirty="0">
                          <a:solidFill>
                            <a:srgbClr val="231F20"/>
                          </a:solidFill>
                          <a:latin typeface="Arial"/>
                          <a:cs typeface="Arial"/>
                        </a:rPr>
                        <a:t> </a:t>
                      </a:r>
                      <a:r>
                        <a:rPr sz="1450" spc="20" dirty="0">
                          <a:solidFill>
                            <a:srgbClr val="231F20"/>
                          </a:solidFill>
                          <a:latin typeface="Arial"/>
                          <a:cs typeface="Arial"/>
                        </a:rPr>
                        <a:t>president</a:t>
                      </a:r>
                      <a:r>
                        <a:rPr sz="1450" dirty="0">
                          <a:solidFill>
                            <a:srgbClr val="231F20"/>
                          </a:solidFill>
                          <a:latin typeface="Arial"/>
                          <a:cs typeface="Arial"/>
                        </a:rPr>
                        <a:t> </a:t>
                      </a:r>
                      <a:r>
                        <a:rPr sz="1450" spc="-15" dirty="0">
                          <a:solidFill>
                            <a:srgbClr val="231F20"/>
                          </a:solidFill>
                          <a:latin typeface="Arial"/>
                          <a:cs typeface="Arial"/>
                        </a:rPr>
                        <a:t>may</a:t>
                      </a:r>
                      <a:r>
                        <a:rPr sz="1450" spc="5" dirty="0">
                          <a:solidFill>
                            <a:srgbClr val="231F20"/>
                          </a:solidFill>
                          <a:latin typeface="Arial"/>
                          <a:cs typeface="Arial"/>
                        </a:rPr>
                        <a:t> </a:t>
                      </a:r>
                      <a:r>
                        <a:rPr sz="1450" spc="40" dirty="0">
                          <a:solidFill>
                            <a:srgbClr val="231F20"/>
                          </a:solidFill>
                          <a:latin typeface="Arial"/>
                          <a:cs typeface="Arial"/>
                        </a:rPr>
                        <a:t>be</a:t>
                      </a:r>
                      <a:r>
                        <a:rPr sz="1450" spc="5" dirty="0">
                          <a:solidFill>
                            <a:srgbClr val="231F20"/>
                          </a:solidFill>
                          <a:latin typeface="Arial"/>
                          <a:cs typeface="Arial"/>
                        </a:rPr>
                        <a:t> </a:t>
                      </a:r>
                      <a:r>
                        <a:rPr sz="1450" spc="15" dirty="0">
                          <a:solidFill>
                            <a:srgbClr val="231F20"/>
                          </a:solidFill>
                          <a:latin typeface="Arial"/>
                          <a:cs typeface="Arial"/>
                        </a:rPr>
                        <a:t>head</a:t>
                      </a:r>
                      <a:r>
                        <a:rPr sz="1450" spc="5" dirty="0">
                          <a:solidFill>
                            <a:srgbClr val="231F20"/>
                          </a:solidFill>
                          <a:latin typeface="Arial"/>
                          <a:cs typeface="Arial"/>
                        </a:rPr>
                        <a:t> </a:t>
                      </a:r>
                      <a:r>
                        <a:rPr sz="1450" spc="25" dirty="0">
                          <a:solidFill>
                            <a:srgbClr val="231F20"/>
                          </a:solidFill>
                          <a:latin typeface="Arial"/>
                          <a:cs typeface="Arial"/>
                        </a:rPr>
                        <a:t>of</a:t>
                      </a:r>
                      <a:r>
                        <a:rPr sz="1450" spc="5" dirty="0">
                          <a:solidFill>
                            <a:srgbClr val="231F20"/>
                          </a:solidFill>
                          <a:latin typeface="Arial"/>
                          <a:cs typeface="Arial"/>
                        </a:rPr>
                        <a:t> </a:t>
                      </a:r>
                      <a:r>
                        <a:rPr sz="1450" spc="-5" dirty="0">
                          <a:solidFill>
                            <a:srgbClr val="231F20"/>
                          </a:solidFill>
                          <a:latin typeface="Arial"/>
                          <a:cs typeface="Arial"/>
                        </a:rPr>
                        <a:t>state.</a:t>
                      </a:r>
                      <a:endParaRPr sz="1450">
                        <a:latin typeface="Arial"/>
                        <a:cs typeface="Arial"/>
                      </a:endParaRPr>
                    </a:p>
                  </a:txBody>
                  <a:tcPr marL="0" marR="0" marT="7810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871620">
                <a:tc>
                  <a:txBody>
                    <a:bodyPr/>
                    <a:lstStyle/>
                    <a:p>
                      <a:pPr>
                        <a:lnSpc>
                          <a:spcPct val="100000"/>
                        </a:lnSpc>
                        <a:spcBef>
                          <a:spcPts val="45"/>
                        </a:spcBef>
                      </a:pPr>
                      <a:endParaRPr sz="1400">
                        <a:latin typeface="Times New Roman"/>
                        <a:cs typeface="Times New Roman"/>
                      </a:endParaRPr>
                    </a:p>
                    <a:p>
                      <a:pPr marL="127635" marR="363855">
                        <a:lnSpc>
                          <a:spcPts val="1839"/>
                        </a:lnSpc>
                      </a:pPr>
                      <a:r>
                        <a:rPr sz="1550" dirty="0">
                          <a:solidFill>
                            <a:srgbClr val="231F20"/>
                          </a:solidFill>
                          <a:latin typeface="Arial"/>
                          <a:cs typeface="Arial"/>
                        </a:rPr>
                        <a:t>S</a:t>
                      </a:r>
                      <a:r>
                        <a:rPr sz="1550" spc="-5" dirty="0">
                          <a:solidFill>
                            <a:srgbClr val="231F20"/>
                          </a:solidFill>
                          <a:latin typeface="Arial"/>
                          <a:cs typeface="Arial"/>
                        </a:rPr>
                        <a:t>em</a:t>
                      </a:r>
                      <a:r>
                        <a:rPr sz="1550" spc="20" dirty="0">
                          <a:solidFill>
                            <a:srgbClr val="231F20"/>
                          </a:solidFill>
                          <a:latin typeface="Arial"/>
                          <a:cs typeface="Arial"/>
                        </a:rPr>
                        <a:t>i-</a:t>
                      </a:r>
                      <a:r>
                        <a:rPr sz="1550" dirty="0">
                          <a:solidFill>
                            <a:srgbClr val="231F20"/>
                          </a:solidFill>
                          <a:latin typeface="Arial"/>
                          <a:cs typeface="Arial"/>
                        </a:rPr>
                        <a:t>p</a:t>
                      </a:r>
                      <a:r>
                        <a:rPr sz="1550" spc="-20" dirty="0">
                          <a:solidFill>
                            <a:srgbClr val="231F20"/>
                          </a:solidFill>
                          <a:latin typeface="Arial"/>
                          <a:cs typeface="Arial"/>
                        </a:rPr>
                        <a:t>r</a:t>
                      </a:r>
                      <a:r>
                        <a:rPr sz="1550" spc="-10" dirty="0">
                          <a:solidFill>
                            <a:srgbClr val="231F20"/>
                          </a:solidFill>
                          <a:latin typeface="Arial"/>
                          <a:cs typeface="Arial"/>
                        </a:rPr>
                        <a:t>es</a:t>
                      </a:r>
                      <a:r>
                        <a:rPr sz="1550" spc="-5" dirty="0">
                          <a:solidFill>
                            <a:srgbClr val="231F20"/>
                          </a:solidFill>
                          <a:latin typeface="Arial"/>
                          <a:cs typeface="Arial"/>
                        </a:rPr>
                        <a:t>iden</a:t>
                      </a:r>
                      <a:r>
                        <a:rPr sz="1550" spc="5" dirty="0">
                          <a:solidFill>
                            <a:srgbClr val="231F20"/>
                          </a:solidFill>
                          <a:latin typeface="Arial"/>
                          <a:cs typeface="Arial"/>
                        </a:rPr>
                        <a:t>t</a:t>
                      </a:r>
                      <a:r>
                        <a:rPr sz="1550" spc="-10" dirty="0">
                          <a:solidFill>
                            <a:srgbClr val="231F20"/>
                          </a:solidFill>
                          <a:latin typeface="Arial"/>
                          <a:cs typeface="Arial"/>
                        </a:rPr>
                        <a:t>ia</a:t>
                      </a:r>
                      <a:r>
                        <a:rPr sz="1550" dirty="0">
                          <a:solidFill>
                            <a:srgbClr val="231F20"/>
                          </a:solidFill>
                          <a:latin typeface="Arial"/>
                          <a:cs typeface="Arial"/>
                        </a:rPr>
                        <a:t>l  </a:t>
                      </a:r>
                      <a:r>
                        <a:rPr sz="1550" spc="-25" dirty="0">
                          <a:solidFill>
                            <a:srgbClr val="231F20"/>
                          </a:solidFill>
                          <a:latin typeface="Arial"/>
                          <a:cs typeface="Arial"/>
                        </a:rPr>
                        <a:t>(hybrid)</a:t>
                      </a:r>
                      <a:endParaRPr sz="1550">
                        <a:latin typeface="Arial"/>
                        <a:cs typeface="Arial"/>
                      </a:endParaRPr>
                    </a:p>
                  </a:txBody>
                  <a:tcPr marL="0" marR="0" marT="5715" marB="0">
                    <a:lnT w="12700">
                      <a:solidFill>
                        <a:srgbClr val="58595B"/>
                      </a:solidFill>
                      <a:prstDash val="solid"/>
                    </a:lnT>
                    <a:lnB w="12700">
                      <a:solidFill>
                        <a:srgbClr val="58595B"/>
                      </a:solidFill>
                      <a:prstDash val="solid"/>
                    </a:lnB>
                    <a:solidFill>
                      <a:srgbClr val="E0EFD4"/>
                    </a:solidFill>
                  </a:tcPr>
                </a:tc>
                <a:tc>
                  <a:txBody>
                    <a:bodyPr/>
                    <a:lstStyle/>
                    <a:p>
                      <a:pPr marL="127635" marR="137160">
                        <a:lnSpc>
                          <a:spcPct val="105900"/>
                        </a:lnSpc>
                        <a:spcBef>
                          <a:spcPts val="615"/>
                        </a:spcBef>
                      </a:pPr>
                      <a:r>
                        <a:rPr sz="1450" spc="5" dirty="0">
                          <a:solidFill>
                            <a:srgbClr val="231F20"/>
                          </a:solidFill>
                          <a:latin typeface="Arial"/>
                          <a:cs typeface="Arial"/>
                        </a:rPr>
                        <a:t>President </a:t>
                      </a:r>
                      <a:r>
                        <a:rPr sz="1450" spc="-10" dirty="0">
                          <a:solidFill>
                            <a:srgbClr val="231F20"/>
                          </a:solidFill>
                          <a:latin typeface="Arial"/>
                          <a:cs typeface="Arial"/>
                        </a:rPr>
                        <a:t>is </a:t>
                      </a:r>
                      <a:r>
                        <a:rPr sz="1450" spc="25" dirty="0">
                          <a:solidFill>
                            <a:srgbClr val="231F20"/>
                          </a:solidFill>
                          <a:latin typeface="Arial"/>
                          <a:cs typeface="Arial"/>
                        </a:rPr>
                        <a:t>directly </a:t>
                      </a:r>
                      <a:r>
                        <a:rPr sz="1450" spc="35" dirty="0">
                          <a:solidFill>
                            <a:srgbClr val="231F20"/>
                          </a:solidFill>
                          <a:latin typeface="Arial"/>
                          <a:cs typeface="Arial"/>
                        </a:rPr>
                        <a:t>elected </a:t>
                      </a:r>
                      <a:r>
                        <a:rPr sz="1450" spc="15" dirty="0">
                          <a:solidFill>
                            <a:srgbClr val="231F20"/>
                          </a:solidFill>
                          <a:latin typeface="Arial"/>
                          <a:cs typeface="Arial"/>
                        </a:rPr>
                        <a:t>by </a:t>
                      </a:r>
                      <a:r>
                        <a:rPr sz="1450" spc="25" dirty="0">
                          <a:solidFill>
                            <a:srgbClr val="231F20"/>
                          </a:solidFill>
                          <a:latin typeface="Arial"/>
                          <a:cs typeface="Arial"/>
                        </a:rPr>
                        <a:t>population </a:t>
                      </a:r>
                      <a:r>
                        <a:rPr sz="1450" spc="5" dirty="0">
                          <a:solidFill>
                            <a:srgbClr val="231F20"/>
                          </a:solidFill>
                          <a:latin typeface="Arial"/>
                          <a:cs typeface="Arial"/>
                        </a:rPr>
                        <a:t>at </a:t>
                      </a:r>
                      <a:r>
                        <a:rPr sz="1450" dirty="0">
                          <a:solidFill>
                            <a:srgbClr val="231F20"/>
                          </a:solidFill>
                          <a:latin typeface="Arial"/>
                          <a:cs typeface="Arial"/>
                        </a:rPr>
                        <a:t>large. </a:t>
                      </a:r>
                      <a:r>
                        <a:rPr sz="1450" spc="-15" dirty="0">
                          <a:solidFill>
                            <a:srgbClr val="231F20"/>
                          </a:solidFill>
                          <a:latin typeface="Arial"/>
                          <a:cs typeface="Arial"/>
                        </a:rPr>
                        <a:t>Prime </a:t>
                      </a:r>
                      <a:r>
                        <a:rPr sz="1450" spc="-5" dirty="0">
                          <a:solidFill>
                            <a:srgbClr val="231F20"/>
                          </a:solidFill>
                          <a:latin typeface="Arial"/>
                          <a:cs typeface="Arial"/>
                        </a:rPr>
                        <a:t>minis- </a:t>
                      </a:r>
                      <a:r>
                        <a:rPr sz="1450" spc="-390" dirty="0">
                          <a:solidFill>
                            <a:srgbClr val="231F20"/>
                          </a:solidFill>
                          <a:latin typeface="Arial"/>
                          <a:cs typeface="Arial"/>
                        </a:rPr>
                        <a:t> </a:t>
                      </a:r>
                      <a:r>
                        <a:rPr sz="1450" spc="20" dirty="0">
                          <a:solidFill>
                            <a:srgbClr val="231F20"/>
                          </a:solidFill>
                          <a:latin typeface="Arial"/>
                          <a:cs typeface="Arial"/>
                        </a:rPr>
                        <a:t>ter </a:t>
                      </a:r>
                      <a:r>
                        <a:rPr sz="1450" spc="25" dirty="0">
                          <a:solidFill>
                            <a:srgbClr val="231F20"/>
                          </a:solidFill>
                          <a:latin typeface="Arial"/>
                          <a:cs typeface="Arial"/>
                        </a:rPr>
                        <a:t>or </a:t>
                      </a:r>
                      <a:r>
                        <a:rPr sz="1450" spc="15" dirty="0">
                          <a:solidFill>
                            <a:srgbClr val="231F20"/>
                          </a:solidFill>
                          <a:latin typeface="Arial"/>
                          <a:cs typeface="Arial"/>
                        </a:rPr>
                        <a:t>chief </a:t>
                      </a:r>
                      <a:r>
                        <a:rPr sz="1450" spc="10" dirty="0">
                          <a:solidFill>
                            <a:srgbClr val="231F20"/>
                          </a:solidFill>
                          <a:latin typeface="Arial"/>
                          <a:cs typeface="Arial"/>
                        </a:rPr>
                        <a:t>minister </a:t>
                      </a:r>
                      <a:r>
                        <a:rPr sz="1450" spc="-10" dirty="0">
                          <a:solidFill>
                            <a:srgbClr val="231F20"/>
                          </a:solidFill>
                          <a:latin typeface="Arial"/>
                          <a:cs typeface="Arial"/>
                        </a:rPr>
                        <a:t>is </a:t>
                      </a:r>
                      <a:r>
                        <a:rPr sz="1450" spc="15" dirty="0">
                          <a:solidFill>
                            <a:srgbClr val="231F20"/>
                          </a:solidFill>
                          <a:latin typeface="Arial"/>
                          <a:cs typeface="Arial"/>
                        </a:rPr>
                        <a:t>responsible </a:t>
                      </a:r>
                      <a:r>
                        <a:rPr sz="1450" spc="30" dirty="0">
                          <a:solidFill>
                            <a:srgbClr val="231F20"/>
                          </a:solidFill>
                          <a:latin typeface="Arial"/>
                          <a:cs typeface="Arial"/>
                        </a:rPr>
                        <a:t>to </a:t>
                      </a:r>
                      <a:r>
                        <a:rPr sz="1450" spc="5" dirty="0">
                          <a:solidFill>
                            <a:srgbClr val="231F20"/>
                          </a:solidFill>
                          <a:latin typeface="Arial"/>
                          <a:cs typeface="Arial"/>
                        </a:rPr>
                        <a:t>parliament. President </a:t>
                      </a:r>
                      <a:r>
                        <a:rPr sz="1450" spc="-15" dirty="0">
                          <a:solidFill>
                            <a:srgbClr val="231F20"/>
                          </a:solidFill>
                          <a:latin typeface="Arial"/>
                          <a:cs typeface="Arial"/>
                        </a:rPr>
                        <a:t>may </a:t>
                      </a:r>
                      <a:r>
                        <a:rPr sz="1450" spc="-10" dirty="0">
                          <a:solidFill>
                            <a:srgbClr val="231F20"/>
                          </a:solidFill>
                          <a:latin typeface="Arial"/>
                          <a:cs typeface="Arial"/>
                        </a:rPr>
                        <a:t> </a:t>
                      </a:r>
                      <a:r>
                        <a:rPr sz="1450" spc="-5" dirty="0">
                          <a:solidFill>
                            <a:srgbClr val="231F20"/>
                          </a:solidFill>
                          <a:latin typeface="Arial"/>
                          <a:cs typeface="Arial"/>
                        </a:rPr>
                        <a:t>have</a:t>
                      </a:r>
                      <a:r>
                        <a:rPr sz="1450" spc="5" dirty="0">
                          <a:solidFill>
                            <a:srgbClr val="231F20"/>
                          </a:solidFill>
                          <a:latin typeface="Arial"/>
                          <a:cs typeface="Arial"/>
                        </a:rPr>
                        <a:t> </a:t>
                      </a:r>
                      <a:r>
                        <a:rPr sz="1450" spc="30" dirty="0">
                          <a:solidFill>
                            <a:srgbClr val="231F20"/>
                          </a:solidFill>
                          <a:latin typeface="Arial"/>
                          <a:cs typeface="Arial"/>
                        </a:rPr>
                        <a:t>power</a:t>
                      </a:r>
                      <a:r>
                        <a:rPr sz="1450" spc="5" dirty="0">
                          <a:solidFill>
                            <a:srgbClr val="231F20"/>
                          </a:solidFill>
                          <a:latin typeface="Arial"/>
                          <a:cs typeface="Arial"/>
                        </a:rPr>
                        <a:t> </a:t>
                      </a:r>
                      <a:r>
                        <a:rPr sz="1450" spc="30" dirty="0">
                          <a:solidFill>
                            <a:srgbClr val="231F20"/>
                          </a:solidFill>
                          <a:latin typeface="Arial"/>
                          <a:cs typeface="Arial"/>
                        </a:rPr>
                        <a:t>to</a:t>
                      </a:r>
                      <a:r>
                        <a:rPr sz="1450" spc="5" dirty="0">
                          <a:solidFill>
                            <a:srgbClr val="231F20"/>
                          </a:solidFill>
                          <a:latin typeface="Arial"/>
                          <a:cs typeface="Arial"/>
                        </a:rPr>
                        <a:t> </a:t>
                      </a:r>
                      <a:r>
                        <a:rPr sz="1450" spc="25" dirty="0">
                          <a:solidFill>
                            <a:srgbClr val="231F20"/>
                          </a:solidFill>
                          <a:latin typeface="Arial"/>
                          <a:cs typeface="Arial"/>
                        </a:rPr>
                        <a:t>appoint</a:t>
                      </a:r>
                      <a:r>
                        <a:rPr sz="1450" spc="5" dirty="0">
                          <a:solidFill>
                            <a:srgbClr val="231F20"/>
                          </a:solidFill>
                          <a:latin typeface="Arial"/>
                          <a:cs typeface="Arial"/>
                        </a:rPr>
                        <a:t> </a:t>
                      </a:r>
                      <a:r>
                        <a:rPr sz="1450" spc="20" dirty="0">
                          <a:solidFill>
                            <a:srgbClr val="231F20"/>
                          </a:solidFill>
                          <a:latin typeface="Arial"/>
                          <a:cs typeface="Arial"/>
                        </a:rPr>
                        <a:t>prime</a:t>
                      </a:r>
                      <a:r>
                        <a:rPr sz="1450" spc="5" dirty="0">
                          <a:solidFill>
                            <a:srgbClr val="231F20"/>
                          </a:solidFill>
                          <a:latin typeface="Arial"/>
                          <a:cs typeface="Arial"/>
                        </a:rPr>
                        <a:t> </a:t>
                      </a:r>
                      <a:r>
                        <a:rPr sz="1450" spc="-5" dirty="0">
                          <a:solidFill>
                            <a:srgbClr val="231F20"/>
                          </a:solidFill>
                          <a:latin typeface="Arial"/>
                          <a:cs typeface="Arial"/>
                        </a:rPr>
                        <a:t>minister,</a:t>
                      </a:r>
                      <a:r>
                        <a:rPr sz="1450" spc="5" dirty="0">
                          <a:solidFill>
                            <a:srgbClr val="231F20"/>
                          </a:solidFill>
                          <a:latin typeface="Arial"/>
                          <a:cs typeface="Arial"/>
                        </a:rPr>
                        <a:t> </a:t>
                      </a:r>
                      <a:r>
                        <a:rPr sz="1450" spc="10" dirty="0">
                          <a:solidFill>
                            <a:srgbClr val="231F20"/>
                          </a:solidFill>
                          <a:latin typeface="Arial"/>
                          <a:cs typeface="Arial"/>
                        </a:rPr>
                        <a:t>dissolve</a:t>
                      </a:r>
                      <a:r>
                        <a:rPr sz="1450" spc="5" dirty="0">
                          <a:solidFill>
                            <a:srgbClr val="231F20"/>
                          </a:solidFill>
                          <a:latin typeface="Arial"/>
                          <a:cs typeface="Arial"/>
                        </a:rPr>
                        <a:t> legislature, etc.</a:t>
                      </a:r>
                      <a:endParaRPr sz="1450" dirty="0">
                        <a:latin typeface="Arial"/>
                        <a:cs typeface="Arial"/>
                      </a:endParaRPr>
                    </a:p>
                  </a:txBody>
                  <a:tcPr marL="0" marR="0" marT="7810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51135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4</a:t>
            </a:r>
            <a:endParaRPr lang="en-IN" dirty="0">
              <a:solidFill>
                <a:schemeClr val="bg1"/>
              </a:solidFill>
            </a:endParaRPr>
          </a:p>
        </p:txBody>
      </p:sp>
      <p:pic>
        <p:nvPicPr>
          <p:cNvPr id="3" name="Picture 2" descr="A photo depicts Russian President Vladimir Putin and Russian politician Dmitry Medvedev shaking hands. The backdrop of the photo has a Russian flag." title="Vladimir Putin and Dmitry Medvedev at Putin’s inauguration following the controversial elections of 2012. Even when Putin was prime minister and Medvedev was president, according to most observers, Putin remained in charge.">
            <a:extLst>
              <a:ext uri="{FF2B5EF4-FFF2-40B4-BE49-F238E27FC236}">
                <a16:creationId xmlns:a16="http://schemas.microsoft.com/office/drawing/2014/main" id="{83F0019B-914E-4B61-A024-5478829CC4EC}"/>
              </a:ext>
            </a:extLst>
          </p:cNvPr>
          <p:cNvPicPr>
            <a:picLocks noChangeAspect="1"/>
          </p:cNvPicPr>
          <p:nvPr/>
        </p:nvPicPr>
        <p:blipFill>
          <a:blip r:embed="rId3"/>
          <a:stretch>
            <a:fillRect/>
          </a:stretch>
        </p:blipFill>
        <p:spPr>
          <a:xfrm>
            <a:off x="2363113" y="811586"/>
            <a:ext cx="7465775" cy="5234828"/>
          </a:xfrm>
          <a:prstGeom prst="rect">
            <a:avLst/>
          </a:prstGeom>
        </p:spPr>
      </p:pic>
    </p:spTree>
    <p:extLst>
      <p:ext uri="{BB962C8B-B14F-4D97-AF65-F5344CB8AC3E}">
        <p14:creationId xmlns:p14="http://schemas.microsoft.com/office/powerpoint/2010/main" val="68852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5</a:t>
            </a:r>
            <a:endParaRPr lang="en-IN" dirty="0">
              <a:solidFill>
                <a:schemeClr val="bg1"/>
              </a:solidFill>
            </a:endParaRPr>
          </a:p>
        </p:txBody>
      </p:sp>
      <p:pic>
        <p:nvPicPr>
          <p:cNvPr id="3" name="Picture 2" descr="A photo depicts some Chinese politicians standing for the People’s Congress. Two rows are distinctively highlighted in the image." title="Chinese leaders at the opening session of the National People’s Congress in Beijing in March 2015. In the second row from the top stand five prominent leaders, with President Xi Jinping and Premier Li Keqiang second and third from the left, respectively.">
            <a:extLst>
              <a:ext uri="{FF2B5EF4-FFF2-40B4-BE49-F238E27FC236}">
                <a16:creationId xmlns:a16="http://schemas.microsoft.com/office/drawing/2014/main" id="{DB447445-081E-4613-AEE5-FF8021C72F58}"/>
              </a:ext>
            </a:extLst>
          </p:cNvPr>
          <p:cNvPicPr>
            <a:picLocks noChangeAspect="1"/>
          </p:cNvPicPr>
          <p:nvPr/>
        </p:nvPicPr>
        <p:blipFill>
          <a:blip r:embed="rId3"/>
          <a:stretch>
            <a:fillRect/>
          </a:stretch>
        </p:blipFill>
        <p:spPr>
          <a:xfrm>
            <a:off x="2400072" y="898377"/>
            <a:ext cx="7391856" cy="5061247"/>
          </a:xfrm>
          <a:prstGeom prst="rect">
            <a:avLst/>
          </a:prstGeom>
        </p:spPr>
      </p:pic>
    </p:spTree>
    <p:extLst>
      <p:ext uri="{BB962C8B-B14F-4D97-AF65-F5344CB8AC3E}">
        <p14:creationId xmlns:p14="http://schemas.microsoft.com/office/powerpoint/2010/main" val="2136891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6</a:t>
            </a:r>
            <a:endParaRPr lang="en-IN" dirty="0">
              <a:solidFill>
                <a:schemeClr val="bg1"/>
              </a:solidFill>
            </a:endParaRPr>
          </a:p>
        </p:txBody>
      </p:sp>
      <p:pic>
        <p:nvPicPr>
          <p:cNvPr id="3" name="Picture 2" descr="An illustration shows the distribution of seats in a German parliament. Varied colors in a semicircle highlight the number of seats. The total seats in the parliament are 735, and the division of the seats is as follows, S P D: 206, C D U-C S U: 196, Greens: 118, F D P: 92, A F D: 83, Linke: 39, and S S W: 1." title="German 2021 Bundestag election results.">
            <a:extLst>
              <a:ext uri="{FF2B5EF4-FFF2-40B4-BE49-F238E27FC236}">
                <a16:creationId xmlns:a16="http://schemas.microsoft.com/office/drawing/2014/main" id="{0EEF455A-2157-402B-B8AB-4716A46350A2}"/>
              </a:ext>
            </a:extLst>
          </p:cNvPr>
          <p:cNvPicPr>
            <a:picLocks noChangeAspect="1"/>
          </p:cNvPicPr>
          <p:nvPr/>
        </p:nvPicPr>
        <p:blipFill>
          <a:blip r:embed="rId3"/>
          <a:stretch>
            <a:fillRect/>
          </a:stretch>
        </p:blipFill>
        <p:spPr>
          <a:xfrm>
            <a:off x="2086709" y="684863"/>
            <a:ext cx="8018582" cy="5488274"/>
          </a:xfrm>
          <a:prstGeom prst="rect">
            <a:avLst/>
          </a:prstGeom>
        </p:spPr>
      </p:pic>
    </p:spTree>
    <p:extLst>
      <p:ext uri="{BB962C8B-B14F-4D97-AF65-F5344CB8AC3E}">
        <p14:creationId xmlns:p14="http://schemas.microsoft.com/office/powerpoint/2010/main" val="2959917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7</a:t>
            </a:r>
            <a:endParaRPr lang="en-IN" dirty="0">
              <a:solidFill>
                <a:schemeClr val="bg1"/>
              </a:solidFill>
            </a:endParaRPr>
          </a:p>
        </p:txBody>
      </p:sp>
      <p:pic>
        <p:nvPicPr>
          <p:cNvPr id="3" name="Picture 2" descr="A chart depicts the German coalition option after the 2021 election. The 2021 seat results were: S P D: 206, C D U or C S U: 196, Greens: 118, F D P: 92, A F D: 83, Left: 39. For C D U or C S U and S P D and Greens, the situation becomes, S P D: 206, C D U or C S U: 196, Greens: 118, Opposition: 215. For C D U or C S U and S P D and F D P, the situation becomes, S P D: 206, C D U or C S U: 196, F D P: 92, Opposition: 241. For S P D and Greens and F D P, the situation becomes, C D U or C S U: 196, Greens: 118, F D P: 92, Opposition: 319. For C D U or C S U and Greens and F D P, the situation becomes, C D U or C S U: 196, Greens: 118; F D P: 92, Opposition: 329. For C D U or C S U and S P D, the situation becomes, S P D: 206, C D U or C S U: 196, Opposition: 215. For S P D and Greens and Left, the situation becomes, S P D: 206, Greens: 196, Left: 39, Opposition: 372." title="German coalition options after the 2021 Bundestag election.">
            <a:extLst>
              <a:ext uri="{FF2B5EF4-FFF2-40B4-BE49-F238E27FC236}">
                <a16:creationId xmlns:a16="http://schemas.microsoft.com/office/drawing/2014/main" id="{52458A0D-EF51-4F3A-8607-61E6C645FBCD}"/>
              </a:ext>
            </a:extLst>
          </p:cNvPr>
          <p:cNvPicPr>
            <a:picLocks noChangeAspect="1"/>
          </p:cNvPicPr>
          <p:nvPr/>
        </p:nvPicPr>
        <p:blipFill>
          <a:blip r:embed="rId3"/>
          <a:stretch>
            <a:fillRect/>
          </a:stretch>
        </p:blipFill>
        <p:spPr>
          <a:xfrm>
            <a:off x="1944157" y="898691"/>
            <a:ext cx="8303686" cy="5060618"/>
          </a:xfrm>
          <a:prstGeom prst="rect">
            <a:avLst/>
          </a:prstGeom>
        </p:spPr>
      </p:pic>
    </p:spTree>
    <p:extLst>
      <p:ext uri="{BB962C8B-B14F-4D97-AF65-F5344CB8AC3E}">
        <p14:creationId xmlns:p14="http://schemas.microsoft.com/office/powerpoint/2010/main" val="72637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10.2 Presidential Powers</a:t>
            </a:r>
          </a:p>
        </p:txBody>
      </p:sp>
      <p:graphicFrame>
        <p:nvGraphicFramePr>
          <p:cNvPr id="3" name="object 2" title="TABLE 10.2 Presidential Powers">
            <a:extLst>
              <a:ext uri="{FF2B5EF4-FFF2-40B4-BE49-F238E27FC236}">
                <a16:creationId xmlns:a16="http://schemas.microsoft.com/office/drawing/2014/main" id="{82281757-265F-4994-A566-B4B4AA119FFE}"/>
              </a:ext>
            </a:extLst>
          </p:cNvPr>
          <p:cNvGraphicFramePr>
            <a:graphicFrameLocks noGrp="1"/>
          </p:cNvGraphicFramePr>
          <p:nvPr>
            <p:extLst>
              <p:ext uri="{D42A27DB-BD31-4B8C-83A1-F6EECF244321}">
                <p14:modId xmlns:p14="http://schemas.microsoft.com/office/powerpoint/2010/main" val="194165993"/>
              </p:ext>
            </p:extLst>
          </p:nvPr>
        </p:nvGraphicFramePr>
        <p:xfrm>
          <a:off x="1587957" y="2522880"/>
          <a:ext cx="9472929" cy="2835651"/>
        </p:xfrm>
        <a:graphic>
          <a:graphicData uri="http://schemas.openxmlformats.org/drawingml/2006/table">
            <a:tbl>
              <a:tblPr firstRow="1" bandRow="1">
                <a:tableStyleId>{2D5ABB26-0587-4C30-8999-92F81FD0307C}</a:tableStyleId>
              </a:tblPr>
              <a:tblGrid>
                <a:gridCol w="1754505">
                  <a:extLst>
                    <a:ext uri="{9D8B030D-6E8A-4147-A177-3AD203B41FA5}">
                      <a16:colId xmlns:a16="http://schemas.microsoft.com/office/drawing/2014/main" val="20000"/>
                    </a:ext>
                  </a:extLst>
                </a:gridCol>
                <a:gridCol w="3843654">
                  <a:extLst>
                    <a:ext uri="{9D8B030D-6E8A-4147-A177-3AD203B41FA5}">
                      <a16:colId xmlns:a16="http://schemas.microsoft.com/office/drawing/2014/main" val="20001"/>
                    </a:ext>
                  </a:extLst>
                </a:gridCol>
                <a:gridCol w="3874770">
                  <a:extLst>
                    <a:ext uri="{9D8B030D-6E8A-4147-A177-3AD203B41FA5}">
                      <a16:colId xmlns:a16="http://schemas.microsoft.com/office/drawing/2014/main" val="20002"/>
                    </a:ext>
                  </a:extLst>
                </a:gridCol>
              </a:tblGrid>
              <a:tr h="386478">
                <a:tc>
                  <a:txBody>
                    <a:bodyPr/>
                    <a:lstStyle/>
                    <a:p>
                      <a:pPr marL="119380">
                        <a:lnSpc>
                          <a:spcPct val="100000"/>
                        </a:lnSpc>
                        <a:spcBef>
                          <a:spcPts val="650"/>
                        </a:spcBef>
                      </a:pPr>
                      <a:r>
                        <a:rPr sz="1450" b="1" spc="-60" dirty="0">
                          <a:solidFill>
                            <a:srgbClr val="231F20"/>
                          </a:solidFill>
                          <a:latin typeface="Gill Sans MT"/>
                          <a:cs typeface="Gill Sans MT"/>
                        </a:rPr>
                        <a:t>Type</a:t>
                      </a:r>
                      <a:r>
                        <a:rPr sz="1450" b="1" spc="-15" dirty="0">
                          <a:solidFill>
                            <a:srgbClr val="231F20"/>
                          </a:solidFill>
                          <a:latin typeface="Gill Sans MT"/>
                          <a:cs typeface="Gill Sans MT"/>
                        </a:rPr>
                        <a:t> </a:t>
                      </a:r>
                      <a:r>
                        <a:rPr sz="1450" b="1" spc="15" dirty="0">
                          <a:solidFill>
                            <a:srgbClr val="231F20"/>
                          </a:solidFill>
                          <a:latin typeface="Gill Sans MT"/>
                          <a:cs typeface="Gill Sans MT"/>
                        </a:rPr>
                        <a:t>of</a:t>
                      </a:r>
                      <a:r>
                        <a:rPr sz="1450" b="1" spc="-10" dirty="0">
                          <a:solidFill>
                            <a:srgbClr val="231F20"/>
                          </a:solidFill>
                          <a:latin typeface="Gill Sans MT"/>
                          <a:cs typeface="Gill Sans MT"/>
                        </a:rPr>
                        <a:t> </a:t>
                      </a:r>
                      <a:r>
                        <a:rPr sz="1450" b="1" spc="-35" dirty="0">
                          <a:solidFill>
                            <a:srgbClr val="231F20"/>
                          </a:solidFill>
                          <a:latin typeface="Gill Sans MT"/>
                          <a:cs typeface="Gill Sans MT"/>
                        </a:rPr>
                        <a:t>Power</a:t>
                      </a:r>
                      <a:endParaRPr sz="1450">
                        <a:latin typeface="Gill Sans MT"/>
                        <a:cs typeface="Gill Sans MT"/>
                      </a:endParaRPr>
                    </a:p>
                  </a:txBody>
                  <a:tcPr marL="0" marR="0" marT="82550" marB="0">
                    <a:lnB w="12700">
                      <a:solidFill>
                        <a:srgbClr val="231F20"/>
                      </a:solidFill>
                      <a:prstDash val="solid"/>
                    </a:lnB>
                    <a:solidFill>
                      <a:srgbClr val="E6E7E8"/>
                    </a:solidFill>
                  </a:tcPr>
                </a:tc>
                <a:tc>
                  <a:txBody>
                    <a:bodyPr/>
                    <a:lstStyle/>
                    <a:p>
                      <a:pPr marL="119380">
                        <a:lnSpc>
                          <a:spcPct val="100000"/>
                        </a:lnSpc>
                        <a:spcBef>
                          <a:spcPts val="650"/>
                        </a:spcBef>
                      </a:pPr>
                      <a:r>
                        <a:rPr sz="1450" b="1" spc="-20" dirty="0">
                          <a:solidFill>
                            <a:srgbClr val="231F20"/>
                          </a:solidFill>
                          <a:latin typeface="Gill Sans MT"/>
                          <a:cs typeface="Gill Sans MT"/>
                        </a:rPr>
                        <a:t>Definition</a:t>
                      </a:r>
                      <a:endParaRPr sz="1450">
                        <a:latin typeface="Gill Sans MT"/>
                        <a:cs typeface="Gill Sans MT"/>
                      </a:endParaRPr>
                    </a:p>
                  </a:txBody>
                  <a:tcPr marL="0" marR="0" marT="82550" marB="0">
                    <a:lnB w="12700">
                      <a:solidFill>
                        <a:srgbClr val="231F20"/>
                      </a:solidFill>
                      <a:prstDash val="solid"/>
                    </a:lnB>
                    <a:solidFill>
                      <a:srgbClr val="E6E7E8"/>
                    </a:solidFill>
                  </a:tcPr>
                </a:tc>
                <a:tc>
                  <a:txBody>
                    <a:bodyPr/>
                    <a:lstStyle/>
                    <a:p>
                      <a:pPr marL="135255">
                        <a:lnSpc>
                          <a:spcPct val="100000"/>
                        </a:lnSpc>
                        <a:spcBef>
                          <a:spcPts val="650"/>
                        </a:spcBef>
                      </a:pPr>
                      <a:r>
                        <a:rPr sz="1450" b="1" spc="-15" dirty="0">
                          <a:solidFill>
                            <a:srgbClr val="231F20"/>
                          </a:solidFill>
                          <a:latin typeface="Gill Sans MT"/>
                          <a:cs typeface="Gill Sans MT"/>
                        </a:rPr>
                        <a:t>Examples</a:t>
                      </a:r>
                      <a:r>
                        <a:rPr sz="1450" b="1" spc="-5" dirty="0">
                          <a:solidFill>
                            <a:srgbClr val="231F20"/>
                          </a:solidFill>
                          <a:latin typeface="Gill Sans MT"/>
                          <a:cs typeface="Gill Sans MT"/>
                        </a:rPr>
                        <a:t> </a:t>
                      </a:r>
                      <a:r>
                        <a:rPr sz="1450" b="1" spc="-90" dirty="0">
                          <a:solidFill>
                            <a:srgbClr val="231F20"/>
                          </a:solidFill>
                          <a:latin typeface="Gill Sans MT"/>
                          <a:cs typeface="Gill Sans MT"/>
                        </a:rPr>
                        <a:t>(Not</a:t>
                      </a:r>
                      <a:r>
                        <a:rPr sz="1450" b="1" dirty="0">
                          <a:solidFill>
                            <a:srgbClr val="231F20"/>
                          </a:solidFill>
                          <a:latin typeface="Gill Sans MT"/>
                          <a:cs typeface="Gill Sans MT"/>
                        </a:rPr>
                        <a:t> </a:t>
                      </a:r>
                      <a:r>
                        <a:rPr sz="1450" b="1" spc="-10" dirty="0">
                          <a:solidFill>
                            <a:srgbClr val="231F20"/>
                          </a:solidFill>
                          <a:latin typeface="Gill Sans MT"/>
                          <a:cs typeface="Gill Sans MT"/>
                        </a:rPr>
                        <a:t>in</a:t>
                      </a:r>
                      <a:r>
                        <a:rPr sz="1450" b="1" dirty="0">
                          <a:solidFill>
                            <a:srgbClr val="231F20"/>
                          </a:solidFill>
                          <a:latin typeface="Gill Sans MT"/>
                          <a:cs typeface="Gill Sans MT"/>
                        </a:rPr>
                        <a:t> </a:t>
                      </a:r>
                      <a:r>
                        <a:rPr sz="1450" b="1" spc="-55" dirty="0">
                          <a:solidFill>
                            <a:srgbClr val="231F20"/>
                          </a:solidFill>
                          <a:latin typeface="Gill Sans MT"/>
                          <a:cs typeface="Gill Sans MT"/>
                        </a:rPr>
                        <a:t>All</a:t>
                      </a:r>
                      <a:r>
                        <a:rPr sz="1450" b="1" dirty="0">
                          <a:solidFill>
                            <a:srgbClr val="231F20"/>
                          </a:solidFill>
                          <a:latin typeface="Gill Sans MT"/>
                          <a:cs typeface="Gill Sans MT"/>
                        </a:rPr>
                        <a:t> </a:t>
                      </a:r>
                      <a:r>
                        <a:rPr sz="1450" b="1" spc="-40" dirty="0">
                          <a:solidFill>
                            <a:srgbClr val="231F20"/>
                          </a:solidFill>
                          <a:latin typeface="Gill Sans MT"/>
                          <a:cs typeface="Gill Sans MT"/>
                        </a:rPr>
                        <a:t>Countries)</a:t>
                      </a:r>
                      <a:endParaRPr sz="1450">
                        <a:latin typeface="Gill Sans MT"/>
                        <a:cs typeface="Gill Sans MT"/>
                      </a:endParaRPr>
                    </a:p>
                  </a:txBody>
                  <a:tcPr marL="0" marR="0" marT="82550" marB="0">
                    <a:lnB w="12700">
                      <a:solidFill>
                        <a:srgbClr val="231F20"/>
                      </a:solidFill>
                      <a:prstDash val="solid"/>
                    </a:lnB>
                    <a:solidFill>
                      <a:srgbClr val="E6E7E8"/>
                    </a:solidFill>
                  </a:tcPr>
                </a:tc>
                <a:extLst>
                  <a:ext uri="{0D108BD9-81ED-4DB2-BD59-A6C34878D82A}">
                    <a16:rowId xmlns:a16="http://schemas.microsoft.com/office/drawing/2014/main" val="10000"/>
                  </a:ext>
                </a:extLst>
              </a:tr>
              <a:tr h="816391">
                <a:tc>
                  <a:txBody>
                    <a:bodyPr/>
                    <a:lstStyle/>
                    <a:p>
                      <a:pPr>
                        <a:lnSpc>
                          <a:spcPct val="100000"/>
                        </a:lnSpc>
                        <a:spcBef>
                          <a:spcPts val="40"/>
                        </a:spcBef>
                      </a:pPr>
                      <a:endParaRPr sz="2000">
                        <a:latin typeface="Times New Roman"/>
                        <a:cs typeface="Times New Roman"/>
                      </a:endParaRPr>
                    </a:p>
                    <a:p>
                      <a:pPr marL="119380">
                        <a:lnSpc>
                          <a:spcPct val="100000"/>
                        </a:lnSpc>
                        <a:spcBef>
                          <a:spcPts val="5"/>
                        </a:spcBef>
                      </a:pPr>
                      <a:r>
                        <a:rPr sz="1450" spc="-20" dirty="0">
                          <a:solidFill>
                            <a:srgbClr val="231F20"/>
                          </a:solidFill>
                          <a:latin typeface="Arial"/>
                          <a:cs typeface="Arial"/>
                        </a:rPr>
                        <a:t>Formal</a:t>
                      </a:r>
                      <a:r>
                        <a:rPr sz="1450" spc="-45" dirty="0">
                          <a:solidFill>
                            <a:srgbClr val="231F20"/>
                          </a:solidFill>
                          <a:latin typeface="Arial"/>
                          <a:cs typeface="Arial"/>
                        </a:rPr>
                        <a:t> </a:t>
                      </a:r>
                      <a:r>
                        <a:rPr sz="1450" spc="-20" dirty="0">
                          <a:solidFill>
                            <a:srgbClr val="231F20"/>
                          </a:solidFill>
                          <a:latin typeface="Arial"/>
                          <a:cs typeface="Arial"/>
                        </a:rPr>
                        <a:t>Powers</a:t>
                      </a:r>
                      <a:endParaRPr sz="1450">
                        <a:latin typeface="Arial"/>
                        <a:cs typeface="Arial"/>
                      </a:endParaRPr>
                    </a:p>
                  </a:txBody>
                  <a:tcPr marL="0" marR="0" marT="5080" marB="0">
                    <a:lnT w="12700">
                      <a:solidFill>
                        <a:srgbClr val="231F20"/>
                      </a:solidFill>
                      <a:prstDash val="solid"/>
                    </a:lnT>
                    <a:lnB w="12700">
                      <a:solidFill>
                        <a:srgbClr val="58595B"/>
                      </a:solidFill>
                      <a:prstDash val="solid"/>
                    </a:lnB>
                    <a:solidFill>
                      <a:srgbClr val="E0EFD4"/>
                    </a:solidFill>
                  </a:tcPr>
                </a:tc>
                <a:tc>
                  <a:txBody>
                    <a:bodyPr/>
                    <a:lstStyle/>
                    <a:p>
                      <a:pPr marL="119380" marR="127635">
                        <a:lnSpc>
                          <a:spcPct val="106600"/>
                        </a:lnSpc>
                        <a:spcBef>
                          <a:spcPts val="1440"/>
                        </a:spcBef>
                      </a:pPr>
                      <a:r>
                        <a:rPr sz="1350" dirty="0">
                          <a:solidFill>
                            <a:srgbClr val="231F20"/>
                          </a:solidFill>
                          <a:latin typeface="Arial"/>
                          <a:cs typeface="Arial"/>
                        </a:rPr>
                        <a:t>Powers</a:t>
                      </a:r>
                      <a:r>
                        <a:rPr sz="1350" spc="5" dirty="0">
                          <a:solidFill>
                            <a:srgbClr val="231F20"/>
                          </a:solidFill>
                          <a:latin typeface="Arial"/>
                          <a:cs typeface="Arial"/>
                        </a:rPr>
                        <a:t> </a:t>
                      </a:r>
                      <a:r>
                        <a:rPr sz="1350" spc="10" dirty="0">
                          <a:solidFill>
                            <a:srgbClr val="231F20"/>
                          </a:solidFill>
                          <a:latin typeface="Arial"/>
                          <a:cs typeface="Arial"/>
                        </a:rPr>
                        <a:t>assigned </a:t>
                      </a:r>
                      <a:r>
                        <a:rPr sz="1350" spc="30" dirty="0">
                          <a:solidFill>
                            <a:srgbClr val="231F20"/>
                          </a:solidFill>
                          <a:latin typeface="Arial"/>
                          <a:cs typeface="Arial"/>
                        </a:rPr>
                        <a:t>to</a:t>
                      </a:r>
                      <a:r>
                        <a:rPr sz="1350" spc="5" dirty="0">
                          <a:solidFill>
                            <a:srgbClr val="231F20"/>
                          </a:solidFill>
                          <a:latin typeface="Arial"/>
                          <a:cs typeface="Arial"/>
                        </a:rPr>
                        <a:t> </a:t>
                      </a:r>
                      <a:r>
                        <a:rPr sz="1350" spc="30" dirty="0">
                          <a:solidFill>
                            <a:srgbClr val="231F20"/>
                          </a:solidFill>
                          <a:latin typeface="Arial"/>
                          <a:cs typeface="Arial"/>
                        </a:rPr>
                        <a:t>the</a:t>
                      </a:r>
                      <a:r>
                        <a:rPr sz="1350" spc="10" dirty="0">
                          <a:solidFill>
                            <a:srgbClr val="231F20"/>
                          </a:solidFill>
                          <a:latin typeface="Arial"/>
                          <a:cs typeface="Arial"/>
                        </a:rPr>
                        <a:t> </a:t>
                      </a:r>
                      <a:r>
                        <a:rPr sz="1350" spc="20" dirty="0">
                          <a:solidFill>
                            <a:srgbClr val="231F20"/>
                          </a:solidFill>
                          <a:latin typeface="Arial"/>
                          <a:cs typeface="Arial"/>
                        </a:rPr>
                        <a:t>office</a:t>
                      </a:r>
                      <a:r>
                        <a:rPr sz="1350" spc="5" dirty="0">
                          <a:solidFill>
                            <a:srgbClr val="231F20"/>
                          </a:solidFill>
                          <a:latin typeface="Arial"/>
                          <a:cs typeface="Arial"/>
                        </a:rPr>
                        <a:t> </a:t>
                      </a:r>
                      <a:r>
                        <a:rPr sz="1350" spc="25" dirty="0">
                          <a:solidFill>
                            <a:srgbClr val="231F20"/>
                          </a:solidFill>
                          <a:latin typeface="Arial"/>
                          <a:cs typeface="Arial"/>
                        </a:rPr>
                        <a:t>of</a:t>
                      </a:r>
                      <a:r>
                        <a:rPr sz="1350" spc="10" dirty="0">
                          <a:solidFill>
                            <a:srgbClr val="231F20"/>
                          </a:solidFill>
                          <a:latin typeface="Arial"/>
                          <a:cs typeface="Arial"/>
                        </a:rPr>
                        <a:t> </a:t>
                      </a:r>
                      <a:r>
                        <a:rPr sz="1350" spc="30" dirty="0">
                          <a:solidFill>
                            <a:srgbClr val="231F20"/>
                          </a:solidFill>
                          <a:latin typeface="Arial"/>
                          <a:cs typeface="Arial"/>
                        </a:rPr>
                        <a:t>the</a:t>
                      </a:r>
                      <a:r>
                        <a:rPr sz="1350" spc="5" dirty="0">
                          <a:solidFill>
                            <a:srgbClr val="231F20"/>
                          </a:solidFill>
                          <a:latin typeface="Arial"/>
                          <a:cs typeface="Arial"/>
                        </a:rPr>
                        <a:t> </a:t>
                      </a:r>
                      <a:r>
                        <a:rPr sz="1350" spc="25" dirty="0">
                          <a:solidFill>
                            <a:srgbClr val="231F20"/>
                          </a:solidFill>
                          <a:latin typeface="Arial"/>
                          <a:cs typeface="Arial"/>
                        </a:rPr>
                        <a:t>president </a:t>
                      </a:r>
                      <a:r>
                        <a:rPr sz="1350" spc="-360" dirty="0">
                          <a:solidFill>
                            <a:srgbClr val="231F20"/>
                          </a:solidFill>
                          <a:latin typeface="Arial"/>
                          <a:cs typeface="Arial"/>
                        </a:rPr>
                        <a:t> </a:t>
                      </a:r>
                      <a:r>
                        <a:rPr sz="1350" spc="20" dirty="0">
                          <a:solidFill>
                            <a:srgbClr val="231F20"/>
                          </a:solidFill>
                          <a:latin typeface="Arial"/>
                          <a:cs typeface="Arial"/>
                        </a:rPr>
                        <a:t>by</a:t>
                      </a:r>
                      <a:r>
                        <a:rPr sz="1350" spc="5" dirty="0">
                          <a:solidFill>
                            <a:srgbClr val="231F20"/>
                          </a:solidFill>
                          <a:latin typeface="Arial"/>
                          <a:cs typeface="Arial"/>
                        </a:rPr>
                        <a:t> </a:t>
                      </a:r>
                      <a:r>
                        <a:rPr sz="1350" spc="20" dirty="0">
                          <a:solidFill>
                            <a:srgbClr val="231F20"/>
                          </a:solidFill>
                          <a:latin typeface="Arial"/>
                          <a:cs typeface="Arial"/>
                        </a:rPr>
                        <a:t>constitutional</a:t>
                      </a:r>
                      <a:r>
                        <a:rPr sz="1350" spc="10" dirty="0">
                          <a:solidFill>
                            <a:srgbClr val="231F20"/>
                          </a:solidFill>
                          <a:latin typeface="Arial"/>
                          <a:cs typeface="Arial"/>
                        </a:rPr>
                        <a:t> </a:t>
                      </a:r>
                      <a:r>
                        <a:rPr sz="1350" spc="25" dirty="0">
                          <a:solidFill>
                            <a:srgbClr val="231F20"/>
                          </a:solidFill>
                          <a:latin typeface="Arial"/>
                          <a:cs typeface="Arial"/>
                        </a:rPr>
                        <a:t>authority</a:t>
                      </a:r>
                      <a:r>
                        <a:rPr sz="1350" spc="10" dirty="0">
                          <a:solidFill>
                            <a:srgbClr val="231F20"/>
                          </a:solidFill>
                          <a:latin typeface="Arial"/>
                          <a:cs typeface="Arial"/>
                        </a:rPr>
                        <a:t> </a:t>
                      </a:r>
                      <a:r>
                        <a:rPr sz="1350" spc="25" dirty="0">
                          <a:solidFill>
                            <a:srgbClr val="231F20"/>
                          </a:solidFill>
                          <a:latin typeface="Arial"/>
                          <a:cs typeface="Arial"/>
                        </a:rPr>
                        <a:t>or</a:t>
                      </a:r>
                      <a:r>
                        <a:rPr sz="1350" spc="10" dirty="0">
                          <a:solidFill>
                            <a:srgbClr val="231F20"/>
                          </a:solidFill>
                          <a:latin typeface="Arial"/>
                          <a:cs typeface="Arial"/>
                        </a:rPr>
                        <a:t> </a:t>
                      </a:r>
                      <a:r>
                        <a:rPr sz="1350" spc="20" dirty="0">
                          <a:solidFill>
                            <a:srgbClr val="231F20"/>
                          </a:solidFill>
                          <a:latin typeface="Arial"/>
                          <a:cs typeface="Arial"/>
                        </a:rPr>
                        <a:t>by</a:t>
                      </a:r>
                      <a:r>
                        <a:rPr sz="1350" spc="10" dirty="0">
                          <a:solidFill>
                            <a:srgbClr val="231F20"/>
                          </a:solidFill>
                          <a:latin typeface="Arial"/>
                          <a:cs typeface="Arial"/>
                        </a:rPr>
                        <a:t> </a:t>
                      </a:r>
                      <a:r>
                        <a:rPr sz="1350" spc="5" dirty="0">
                          <a:solidFill>
                            <a:srgbClr val="231F20"/>
                          </a:solidFill>
                          <a:latin typeface="Arial"/>
                          <a:cs typeface="Arial"/>
                        </a:rPr>
                        <a:t>law</a:t>
                      </a:r>
                      <a:endParaRPr sz="1350">
                        <a:latin typeface="Arial"/>
                        <a:cs typeface="Arial"/>
                      </a:endParaRPr>
                    </a:p>
                  </a:txBody>
                  <a:tcPr marL="0" marR="0" marT="182880" marB="0">
                    <a:lnT w="12700">
                      <a:solidFill>
                        <a:srgbClr val="231F20"/>
                      </a:solidFill>
                      <a:prstDash val="solid"/>
                    </a:lnT>
                    <a:lnB w="12700">
                      <a:solidFill>
                        <a:srgbClr val="58595B"/>
                      </a:solidFill>
                      <a:prstDash val="solid"/>
                    </a:lnB>
                  </a:tcPr>
                </a:tc>
                <a:tc>
                  <a:txBody>
                    <a:bodyPr/>
                    <a:lstStyle/>
                    <a:p>
                      <a:pPr marL="135255">
                        <a:lnSpc>
                          <a:spcPct val="100000"/>
                        </a:lnSpc>
                        <a:spcBef>
                          <a:spcPts val="680"/>
                        </a:spcBef>
                      </a:pPr>
                      <a:r>
                        <a:rPr sz="1350" spc="5" dirty="0">
                          <a:solidFill>
                            <a:srgbClr val="231F20"/>
                          </a:solidFill>
                          <a:latin typeface="Arial"/>
                          <a:cs typeface="Arial"/>
                        </a:rPr>
                        <a:t>Dissolve</a:t>
                      </a:r>
                      <a:r>
                        <a:rPr sz="1350" dirty="0">
                          <a:solidFill>
                            <a:srgbClr val="231F20"/>
                          </a:solidFill>
                          <a:latin typeface="Arial"/>
                          <a:cs typeface="Arial"/>
                        </a:rPr>
                        <a:t> </a:t>
                      </a:r>
                      <a:r>
                        <a:rPr sz="1350" spc="30" dirty="0">
                          <a:solidFill>
                            <a:srgbClr val="231F20"/>
                          </a:solidFill>
                          <a:latin typeface="Arial"/>
                          <a:cs typeface="Arial"/>
                        </a:rPr>
                        <a:t>the</a:t>
                      </a:r>
                      <a:r>
                        <a:rPr sz="1350" spc="5" dirty="0">
                          <a:solidFill>
                            <a:srgbClr val="231F20"/>
                          </a:solidFill>
                          <a:latin typeface="Arial"/>
                          <a:cs typeface="Arial"/>
                        </a:rPr>
                        <a:t> </a:t>
                      </a:r>
                      <a:r>
                        <a:rPr sz="1350" spc="15" dirty="0">
                          <a:solidFill>
                            <a:srgbClr val="231F20"/>
                          </a:solidFill>
                          <a:latin typeface="Arial"/>
                          <a:cs typeface="Arial"/>
                        </a:rPr>
                        <a:t>legislature</a:t>
                      </a:r>
                      <a:endParaRPr sz="1350">
                        <a:latin typeface="Arial"/>
                        <a:cs typeface="Arial"/>
                      </a:endParaRPr>
                    </a:p>
                    <a:p>
                      <a:pPr marL="135255" marR="948690">
                        <a:lnSpc>
                          <a:spcPct val="106600"/>
                        </a:lnSpc>
                      </a:pPr>
                      <a:r>
                        <a:rPr sz="1350" spc="-10" dirty="0">
                          <a:solidFill>
                            <a:srgbClr val="231F20"/>
                          </a:solidFill>
                          <a:latin typeface="Arial"/>
                          <a:cs typeface="Arial"/>
                        </a:rPr>
                        <a:t>Issue </a:t>
                      </a:r>
                      <a:r>
                        <a:rPr sz="1350" spc="20" dirty="0">
                          <a:solidFill>
                            <a:srgbClr val="231F20"/>
                          </a:solidFill>
                          <a:latin typeface="Arial"/>
                          <a:cs typeface="Arial"/>
                        </a:rPr>
                        <a:t>decrees </a:t>
                      </a:r>
                      <a:r>
                        <a:rPr sz="1350" spc="15" dirty="0">
                          <a:solidFill>
                            <a:srgbClr val="231F20"/>
                          </a:solidFill>
                          <a:latin typeface="Arial"/>
                          <a:cs typeface="Arial"/>
                        </a:rPr>
                        <a:t>and executive </a:t>
                      </a:r>
                      <a:r>
                        <a:rPr sz="1350" spc="20" dirty="0">
                          <a:solidFill>
                            <a:srgbClr val="231F20"/>
                          </a:solidFill>
                          <a:latin typeface="Arial"/>
                          <a:cs typeface="Arial"/>
                        </a:rPr>
                        <a:t>orders </a:t>
                      </a:r>
                      <a:r>
                        <a:rPr sz="1350" spc="-365" dirty="0">
                          <a:solidFill>
                            <a:srgbClr val="231F20"/>
                          </a:solidFill>
                          <a:latin typeface="Arial"/>
                          <a:cs typeface="Arial"/>
                        </a:rPr>
                        <a:t> </a:t>
                      </a:r>
                      <a:r>
                        <a:rPr sz="1350" spc="10" dirty="0">
                          <a:solidFill>
                            <a:srgbClr val="231F20"/>
                          </a:solidFill>
                          <a:latin typeface="Arial"/>
                          <a:cs typeface="Arial"/>
                        </a:rPr>
                        <a:t>Veto</a:t>
                      </a:r>
                      <a:r>
                        <a:rPr sz="1350" spc="5" dirty="0">
                          <a:solidFill>
                            <a:srgbClr val="231F20"/>
                          </a:solidFill>
                          <a:latin typeface="Arial"/>
                          <a:cs typeface="Arial"/>
                        </a:rPr>
                        <a:t> </a:t>
                      </a:r>
                      <a:r>
                        <a:rPr sz="1350" spc="20" dirty="0">
                          <a:solidFill>
                            <a:srgbClr val="231F20"/>
                          </a:solidFill>
                          <a:latin typeface="Arial"/>
                          <a:cs typeface="Arial"/>
                        </a:rPr>
                        <a:t>legislation</a:t>
                      </a:r>
                      <a:endParaRPr sz="1350">
                        <a:latin typeface="Arial"/>
                        <a:cs typeface="Arial"/>
                      </a:endParaRPr>
                    </a:p>
                  </a:txBody>
                  <a:tcPr marL="0" marR="0" marT="86360"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816391">
                <a:tc>
                  <a:txBody>
                    <a:bodyPr/>
                    <a:lstStyle/>
                    <a:p>
                      <a:pPr>
                        <a:lnSpc>
                          <a:spcPct val="100000"/>
                        </a:lnSpc>
                        <a:spcBef>
                          <a:spcPts val="40"/>
                        </a:spcBef>
                      </a:pPr>
                      <a:endParaRPr sz="2000">
                        <a:latin typeface="Times New Roman"/>
                        <a:cs typeface="Times New Roman"/>
                      </a:endParaRPr>
                    </a:p>
                    <a:p>
                      <a:pPr marL="119380">
                        <a:lnSpc>
                          <a:spcPct val="100000"/>
                        </a:lnSpc>
                        <a:spcBef>
                          <a:spcPts val="5"/>
                        </a:spcBef>
                      </a:pPr>
                      <a:r>
                        <a:rPr sz="1450" spc="-20" dirty="0">
                          <a:solidFill>
                            <a:srgbClr val="231F20"/>
                          </a:solidFill>
                          <a:latin typeface="Arial"/>
                          <a:cs typeface="Arial"/>
                        </a:rPr>
                        <a:t>Partisan</a:t>
                      </a:r>
                      <a:r>
                        <a:rPr sz="1450" spc="-45" dirty="0">
                          <a:solidFill>
                            <a:srgbClr val="231F20"/>
                          </a:solidFill>
                          <a:latin typeface="Arial"/>
                          <a:cs typeface="Arial"/>
                        </a:rPr>
                        <a:t> </a:t>
                      </a:r>
                      <a:r>
                        <a:rPr sz="1450" spc="-20" dirty="0">
                          <a:solidFill>
                            <a:srgbClr val="231F20"/>
                          </a:solidFill>
                          <a:latin typeface="Arial"/>
                          <a:cs typeface="Arial"/>
                        </a:rPr>
                        <a:t>Powers</a:t>
                      </a:r>
                      <a:endParaRPr sz="1450">
                        <a:latin typeface="Arial"/>
                        <a:cs typeface="Arial"/>
                      </a:endParaRPr>
                    </a:p>
                  </a:txBody>
                  <a:tcPr marL="0" marR="0" marT="5080" marB="0">
                    <a:lnT w="12700">
                      <a:solidFill>
                        <a:srgbClr val="58595B"/>
                      </a:solidFill>
                      <a:prstDash val="solid"/>
                    </a:lnT>
                    <a:lnB w="12700">
                      <a:solidFill>
                        <a:srgbClr val="58595B"/>
                      </a:solidFill>
                      <a:prstDash val="solid"/>
                    </a:lnB>
                    <a:solidFill>
                      <a:srgbClr val="E0EFD4"/>
                    </a:solidFill>
                  </a:tcPr>
                </a:tc>
                <a:tc>
                  <a:txBody>
                    <a:bodyPr/>
                    <a:lstStyle/>
                    <a:p>
                      <a:pPr marL="119380" marR="207010">
                        <a:lnSpc>
                          <a:spcPct val="106600"/>
                        </a:lnSpc>
                        <a:spcBef>
                          <a:spcPts val="575"/>
                        </a:spcBef>
                      </a:pPr>
                      <a:r>
                        <a:rPr sz="1350" dirty="0">
                          <a:solidFill>
                            <a:srgbClr val="231F20"/>
                          </a:solidFill>
                          <a:latin typeface="Arial"/>
                          <a:cs typeface="Arial"/>
                        </a:rPr>
                        <a:t>Powers </a:t>
                      </a:r>
                      <a:r>
                        <a:rPr sz="1350" spc="30" dirty="0">
                          <a:solidFill>
                            <a:srgbClr val="231F20"/>
                          </a:solidFill>
                          <a:latin typeface="Arial"/>
                          <a:cs typeface="Arial"/>
                        </a:rPr>
                        <a:t>to </a:t>
                      </a:r>
                      <a:r>
                        <a:rPr sz="1350" spc="25" dirty="0">
                          <a:solidFill>
                            <a:srgbClr val="231F20"/>
                          </a:solidFill>
                          <a:latin typeface="Arial"/>
                          <a:cs typeface="Arial"/>
                        </a:rPr>
                        <a:t>control </a:t>
                      </a:r>
                      <a:r>
                        <a:rPr sz="1350" spc="15" dirty="0">
                          <a:solidFill>
                            <a:srgbClr val="231F20"/>
                          </a:solidFill>
                          <a:latin typeface="Arial"/>
                          <a:cs typeface="Arial"/>
                        </a:rPr>
                        <a:t>decisions and </a:t>
                      </a:r>
                      <a:r>
                        <a:rPr sz="1350" spc="10" dirty="0">
                          <a:solidFill>
                            <a:srgbClr val="231F20"/>
                          </a:solidFill>
                          <a:latin typeface="Arial"/>
                          <a:cs typeface="Arial"/>
                        </a:rPr>
                        <a:t>votes </a:t>
                      </a:r>
                      <a:r>
                        <a:rPr sz="1350" spc="25" dirty="0">
                          <a:solidFill>
                            <a:srgbClr val="231F20"/>
                          </a:solidFill>
                          <a:latin typeface="Arial"/>
                          <a:cs typeface="Arial"/>
                        </a:rPr>
                        <a:t>of leg- </a:t>
                      </a:r>
                      <a:r>
                        <a:rPr sz="1350" spc="-365" dirty="0">
                          <a:solidFill>
                            <a:srgbClr val="231F20"/>
                          </a:solidFill>
                          <a:latin typeface="Arial"/>
                          <a:cs typeface="Arial"/>
                        </a:rPr>
                        <a:t> </a:t>
                      </a:r>
                      <a:r>
                        <a:rPr sz="1350" spc="5" dirty="0">
                          <a:solidFill>
                            <a:srgbClr val="231F20"/>
                          </a:solidFill>
                          <a:latin typeface="Arial"/>
                          <a:cs typeface="Arial"/>
                        </a:rPr>
                        <a:t>islators </a:t>
                      </a:r>
                      <a:r>
                        <a:rPr sz="1350" spc="15" dirty="0">
                          <a:solidFill>
                            <a:srgbClr val="231F20"/>
                          </a:solidFill>
                          <a:latin typeface="Arial"/>
                          <a:cs typeface="Arial"/>
                        </a:rPr>
                        <a:t>and </a:t>
                      </a:r>
                      <a:r>
                        <a:rPr sz="1350" spc="30" dirty="0">
                          <a:solidFill>
                            <a:srgbClr val="231F20"/>
                          </a:solidFill>
                          <a:latin typeface="Arial"/>
                          <a:cs typeface="Arial"/>
                        </a:rPr>
                        <a:t>other </a:t>
                      </a:r>
                      <a:r>
                        <a:rPr sz="1350" spc="15" dirty="0">
                          <a:solidFill>
                            <a:srgbClr val="231F20"/>
                          </a:solidFill>
                          <a:latin typeface="Arial"/>
                          <a:cs typeface="Arial"/>
                        </a:rPr>
                        <a:t>politicians </a:t>
                      </a:r>
                      <a:r>
                        <a:rPr sz="1350" spc="25" dirty="0">
                          <a:solidFill>
                            <a:srgbClr val="231F20"/>
                          </a:solidFill>
                          <a:latin typeface="Arial"/>
                          <a:cs typeface="Arial"/>
                        </a:rPr>
                        <a:t>through control </a:t>
                      </a:r>
                      <a:r>
                        <a:rPr sz="1350" spc="30" dirty="0">
                          <a:solidFill>
                            <a:srgbClr val="231F20"/>
                          </a:solidFill>
                          <a:latin typeface="Arial"/>
                          <a:cs typeface="Arial"/>
                        </a:rPr>
                        <a:t> </a:t>
                      </a:r>
                      <a:r>
                        <a:rPr sz="1350" spc="25" dirty="0">
                          <a:solidFill>
                            <a:srgbClr val="231F20"/>
                          </a:solidFill>
                          <a:latin typeface="Arial"/>
                          <a:cs typeface="Arial"/>
                        </a:rPr>
                        <a:t>of</a:t>
                      </a:r>
                      <a:r>
                        <a:rPr sz="1350" spc="5" dirty="0">
                          <a:solidFill>
                            <a:srgbClr val="231F20"/>
                          </a:solidFill>
                          <a:latin typeface="Arial"/>
                          <a:cs typeface="Arial"/>
                        </a:rPr>
                        <a:t> </a:t>
                      </a:r>
                      <a:r>
                        <a:rPr sz="1350" spc="25" dirty="0">
                          <a:solidFill>
                            <a:srgbClr val="231F20"/>
                          </a:solidFill>
                          <a:latin typeface="Arial"/>
                          <a:cs typeface="Arial"/>
                        </a:rPr>
                        <a:t>political</a:t>
                      </a:r>
                      <a:r>
                        <a:rPr sz="1350" spc="10" dirty="0">
                          <a:solidFill>
                            <a:srgbClr val="231F20"/>
                          </a:solidFill>
                          <a:latin typeface="Arial"/>
                          <a:cs typeface="Arial"/>
                        </a:rPr>
                        <a:t> </a:t>
                      </a:r>
                      <a:r>
                        <a:rPr sz="1350" spc="35" dirty="0">
                          <a:solidFill>
                            <a:srgbClr val="231F20"/>
                          </a:solidFill>
                          <a:latin typeface="Arial"/>
                          <a:cs typeface="Arial"/>
                        </a:rPr>
                        <a:t>party</a:t>
                      </a:r>
                      <a:endParaRPr sz="1350">
                        <a:latin typeface="Arial"/>
                        <a:cs typeface="Arial"/>
                      </a:endParaRPr>
                    </a:p>
                  </a:txBody>
                  <a:tcPr marL="0" marR="0" marT="73025" marB="0">
                    <a:lnT w="12700">
                      <a:solidFill>
                        <a:srgbClr val="58595B"/>
                      </a:solidFill>
                      <a:prstDash val="solid"/>
                    </a:lnT>
                    <a:lnB w="12700">
                      <a:solidFill>
                        <a:srgbClr val="58595B"/>
                      </a:solidFill>
                      <a:prstDash val="solid"/>
                    </a:lnB>
                  </a:tcPr>
                </a:tc>
                <a:tc>
                  <a:txBody>
                    <a:bodyPr/>
                    <a:lstStyle/>
                    <a:p>
                      <a:pPr marL="135255" marR="405765">
                        <a:lnSpc>
                          <a:spcPct val="106600"/>
                        </a:lnSpc>
                        <a:spcBef>
                          <a:spcPts val="575"/>
                        </a:spcBef>
                      </a:pPr>
                      <a:r>
                        <a:rPr sz="1350" spc="20" dirty="0">
                          <a:solidFill>
                            <a:srgbClr val="231F20"/>
                          </a:solidFill>
                          <a:latin typeface="Arial"/>
                          <a:cs typeface="Arial"/>
                        </a:rPr>
                        <a:t>Control </a:t>
                      </a:r>
                      <a:r>
                        <a:rPr sz="1350" spc="10" dirty="0">
                          <a:solidFill>
                            <a:srgbClr val="231F20"/>
                          </a:solidFill>
                          <a:latin typeface="Arial"/>
                          <a:cs typeface="Arial"/>
                        </a:rPr>
                        <a:t>lists </a:t>
                      </a:r>
                      <a:r>
                        <a:rPr sz="1350" spc="25" dirty="0">
                          <a:solidFill>
                            <a:srgbClr val="231F20"/>
                          </a:solidFill>
                          <a:latin typeface="Arial"/>
                          <a:cs typeface="Arial"/>
                        </a:rPr>
                        <a:t>of </a:t>
                      </a:r>
                      <a:r>
                        <a:rPr sz="1350" spc="15" dirty="0">
                          <a:solidFill>
                            <a:srgbClr val="231F20"/>
                          </a:solidFill>
                          <a:latin typeface="Arial"/>
                          <a:cs typeface="Arial"/>
                        </a:rPr>
                        <a:t>candidates </a:t>
                      </a:r>
                      <a:r>
                        <a:rPr sz="1350" spc="20" dirty="0">
                          <a:solidFill>
                            <a:srgbClr val="231F20"/>
                          </a:solidFill>
                          <a:latin typeface="Arial"/>
                          <a:cs typeface="Arial"/>
                        </a:rPr>
                        <a:t>for office </a:t>
                      </a:r>
                      <a:r>
                        <a:rPr sz="1350" spc="25" dirty="0">
                          <a:solidFill>
                            <a:srgbClr val="231F20"/>
                          </a:solidFill>
                          <a:latin typeface="Arial"/>
                          <a:cs typeface="Arial"/>
                        </a:rPr>
                        <a:t> </a:t>
                      </a:r>
                      <a:r>
                        <a:rPr sz="1350" spc="35" dirty="0">
                          <a:solidFill>
                            <a:srgbClr val="231F20"/>
                          </a:solidFill>
                          <a:latin typeface="Arial"/>
                          <a:cs typeface="Arial"/>
                        </a:rPr>
                        <a:t>Appoint</a:t>
                      </a:r>
                      <a:r>
                        <a:rPr sz="1350" spc="5" dirty="0">
                          <a:solidFill>
                            <a:srgbClr val="231F20"/>
                          </a:solidFill>
                          <a:latin typeface="Arial"/>
                          <a:cs typeface="Arial"/>
                        </a:rPr>
                        <a:t> </a:t>
                      </a:r>
                      <a:r>
                        <a:rPr sz="1350" spc="35" dirty="0">
                          <a:solidFill>
                            <a:srgbClr val="231F20"/>
                          </a:solidFill>
                          <a:latin typeface="Arial"/>
                          <a:cs typeface="Arial"/>
                        </a:rPr>
                        <a:t>party</a:t>
                      </a:r>
                      <a:r>
                        <a:rPr sz="1350" spc="10" dirty="0">
                          <a:solidFill>
                            <a:srgbClr val="231F20"/>
                          </a:solidFill>
                          <a:latin typeface="Arial"/>
                          <a:cs typeface="Arial"/>
                        </a:rPr>
                        <a:t> </a:t>
                      </a:r>
                      <a:r>
                        <a:rPr sz="1350" spc="15" dirty="0">
                          <a:solidFill>
                            <a:srgbClr val="231F20"/>
                          </a:solidFill>
                          <a:latin typeface="Arial"/>
                          <a:cs typeface="Arial"/>
                        </a:rPr>
                        <a:t>members</a:t>
                      </a:r>
                      <a:r>
                        <a:rPr sz="1350" spc="10" dirty="0">
                          <a:solidFill>
                            <a:srgbClr val="231F20"/>
                          </a:solidFill>
                          <a:latin typeface="Arial"/>
                          <a:cs typeface="Arial"/>
                        </a:rPr>
                        <a:t> </a:t>
                      </a:r>
                      <a:r>
                        <a:rPr sz="1350" spc="30" dirty="0">
                          <a:solidFill>
                            <a:srgbClr val="231F20"/>
                          </a:solidFill>
                          <a:latin typeface="Arial"/>
                          <a:cs typeface="Arial"/>
                        </a:rPr>
                        <a:t>to</a:t>
                      </a:r>
                      <a:r>
                        <a:rPr sz="1350" spc="10" dirty="0">
                          <a:solidFill>
                            <a:srgbClr val="231F20"/>
                          </a:solidFill>
                          <a:latin typeface="Arial"/>
                          <a:cs typeface="Arial"/>
                        </a:rPr>
                        <a:t> </a:t>
                      </a:r>
                      <a:r>
                        <a:rPr sz="1350" spc="15" dirty="0">
                          <a:solidFill>
                            <a:srgbClr val="231F20"/>
                          </a:solidFill>
                          <a:latin typeface="Arial"/>
                          <a:cs typeface="Arial"/>
                        </a:rPr>
                        <a:t>executive</a:t>
                      </a:r>
                      <a:r>
                        <a:rPr sz="1350" spc="5" dirty="0">
                          <a:solidFill>
                            <a:srgbClr val="231F20"/>
                          </a:solidFill>
                          <a:latin typeface="Arial"/>
                          <a:cs typeface="Arial"/>
                        </a:rPr>
                        <a:t> </a:t>
                      </a:r>
                      <a:r>
                        <a:rPr sz="1350" spc="20" dirty="0">
                          <a:solidFill>
                            <a:srgbClr val="231F20"/>
                          </a:solidFill>
                          <a:latin typeface="Arial"/>
                          <a:cs typeface="Arial"/>
                        </a:rPr>
                        <a:t>office </a:t>
                      </a:r>
                      <a:r>
                        <a:rPr sz="1350" spc="-360" dirty="0">
                          <a:solidFill>
                            <a:srgbClr val="231F20"/>
                          </a:solidFill>
                          <a:latin typeface="Arial"/>
                          <a:cs typeface="Arial"/>
                        </a:rPr>
                        <a:t> </a:t>
                      </a:r>
                      <a:r>
                        <a:rPr sz="1350" spc="25" dirty="0">
                          <a:solidFill>
                            <a:srgbClr val="231F20"/>
                          </a:solidFill>
                          <a:latin typeface="Arial"/>
                          <a:cs typeface="Arial"/>
                        </a:rPr>
                        <a:t>Affect</a:t>
                      </a:r>
                      <a:r>
                        <a:rPr sz="1350" spc="5" dirty="0">
                          <a:solidFill>
                            <a:srgbClr val="231F20"/>
                          </a:solidFill>
                          <a:latin typeface="Arial"/>
                          <a:cs typeface="Arial"/>
                        </a:rPr>
                        <a:t> </a:t>
                      </a:r>
                      <a:r>
                        <a:rPr sz="1350" spc="15" dirty="0">
                          <a:solidFill>
                            <a:srgbClr val="231F20"/>
                          </a:solidFill>
                          <a:latin typeface="Arial"/>
                          <a:cs typeface="Arial"/>
                        </a:rPr>
                        <a:t>career</a:t>
                      </a:r>
                      <a:r>
                        <a:rPr sz="1350" spc="10" dirty="0">
                          <a:solidFill>
                            <a:srgbClr val="231F20"/>
                          </a:solidFill>
                          <a:latin typeface="Arial"/>
                          <a:cs typeface="Arial"/>
                        </a:rPr>
                        <a:t> paths </a:t>
                      </a:r>
                      <a:r>
                        <a:rPr sz="1350" spc="25" dirty="0">
                          <a:solidFill>
                            <a:srgbClr val="231F20"/>
                          </a:solidFill>
                          <a:latin typeface="Arial"/>
                          <a:cs typeface="Arial"/>
                        </a:rPr>
                        <a:t>of</a:t>
                      </a:r>
                      <a:r>
                        <a:rPr sz="1350" spc="10" dirty="0">
                          <a:solidFill>
                            <a:srgbClr val="231F20"/>
                          </a:solidFill>
                          <a:latin typeface="Arial"/>
                          <a:cs typeface="Arial"/>
                        </a:rPr>
                        <a:t> </a:t>
                      </a:r>
                      <a:r>
                        <a:rPr sz="1350" spc="35" dirty="0">
                          <a:solidFill>
                            <a:srgbClr val="231F20"/>
                          </a:solidFill>
                          <a:latin typeface="Arial"/>
                          <a:cs typeface="Arial"/>
                        </a:rPr>
                        <a:t>party</a:t>
                      </a:r>
                      <a:r>
                        <a:rPr sz="1350" spc="5" dirty="0">
                          <a:solidFill>
                            <a:srgbClr val="231F20"/>
                          </a:solidFill>
                          <a:latin typeface="Arial"/>
                          <a:cs typeface="Arial"/>
                        </a:rPr>
                        <a:t> </a:t>
                      </a:r>
                      <a:r>
                        <a:rPr sz="1350" spc="15" dirty="0">
                          <a:solidFill>
                            <a:srgbClr val="231F20"/>
                          </a:solidFill>
                          <a:latin typeface="Arial"/>
                          <a:cs typeface="Arial"/>
                        </a:rPr>
                        <a:t>members</a:t>
                      </a:r>
                      <a:endParaRPr sz="1350">
                        <a:latin typeface="Arial"/>
                        <a:cs typeface="Arial"/>
                      </a:endParaRPr>
                    </a:p>
                  </a:txBody>
                  <a:tcPr marL="0" marR="0" marT="7302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816391">
                <a:tc>
                  <a:txBody>
                    <a:bodyPr/>
                    <a:lstStyle/>
                    <a:p>
                      <a:pPr>
                        <a:lnSpc>
                          <a:spcPct val="100000"/>
                        </a:lnSpc>
                        <a:spcBef>
                          <a:spcPts val="40"/>
                        </a:spcBef>
                      </a:pPr>
                      <a:endParaRPr sz="2000">
                        <a:latin typeface="Times New Roman"/>
                        <a:cs typeface="Times New Roman"/>
                      </a:endParaRPr>
                    </a:p>
                    <a:p>
                      <a:pPr marL="119380">
                        <a:lnSpc>
                          <a:spcPct val="100000"/>
                        </a:lnSpc>
                        <a:spcBef>
                          <a:spcPts val="5"/>
                        </a:spcBef>
                      </a:pPr>
                      <a:r>
                        <a:rPr sz="1450" spc="-15" dirty="0">
                          <a:solidFill>
                            <a:srgbClr val="231F20"/>
                          </a:solidFill>
                          <a:latin typeface="Arial"/>
                          <a:cs typeface="Arial"/>
                        </a:rPr>
                        <a:t>Informal</a:t>
                      </a:r>
                      <a:r>
                        <a:rPr sz="1450" spc="-40" dirty="0">
                          <a:solidFill>
                            <a:srgbClr val="231F20"/>
                          </a:solidFill>
                          <a:latin typeface="Arial"/>
                          <a:cs typeface="Arial"/>
                        </a:rPr>
                        <a:t> </a:t>
                      </a:r>
                      <a:r>
                        <a:rPr sz="1450" spc="-20" dirty="0">
                          <a:solidFill>
                            <a:srgbClr val="231F20"/>
                          </a:solidFill>
                          <a:latin typeface="Arial"/>
                          <a:cs typeface="Arial"/>
                        </a:rPr>
                        <a:t>Powers</a:t>
                      </a:r>
                      <a:endParaRPr sz="1450">
                        <a:latin typeface="Arial"/>
                        <a:cs typeface="Arial"/>
                      </a:endParaRPr>
                    </a:p>
                  </a:txBody>
                  <a:tcPr marL="0" marR="0" marT="5080" marB="0">
                    <a:lnT w="12700">
                      <a:solidFill>
                        <a:srgbClr val="58595B"/>
                      </a:solidFill>
                      <a:prstDash val="solid"/>
                    </a:lnT>
                    <a:lnB w="12700">
                      <a:solidFill>
                        <a:srgbClr val="58595B"/>
                      </a:solidFill>
                      <a:prstDash val="solid"/>
                    </a:lnB>
                    <a:solidFill>
                      <a:srgbClr val="E0EFD4"/>
                    </a:solidFill>
                  </a:tcPr>
                </a:tc>
                <a:tc>
                  <a:txBody>
                    <a:bodyPr/>
                    <a:lstStyle/>
                    <a:p>
                      <a:pPr marL="119380" marR="359410">
                        <a:lnSpc>
                          <a:spcPct val="106600"/>
                        </a:lnSpc>
                        <a:spcBef>
                          <a:spcPts val="575"/>
                        </a:spcBef>
                      </a:pPr>
                      <a:r>
                        <a:rPr sz="1350" dirty="0">
                          <a:solidFill>
                            <a:srgbClr val="231F20"/>
                          </a:solidFill>
                          <a:latin typeface="Arial"/>
                          <a:cs typeface="Arial"/>
                        </a:rPr>
                        <a:t>Powers </a:t>
                      </a:r>
                      <a:r>
                        <a:rPr sz="1350" spc="25" dirty="0">
                          <a:solidFill>
                            <a:srgbClr val="231F20"/>
                          </a:solidFill>
                          <a:latin typeface="Arial"/>
                          <a:cs typeface="Arial"/>
                        </a:rPr>
                        <a:t>of </a:t>
                      </a:r>
                      <a:r>
                        <a:rPr sz="1350" spc="30" dirty="0">
                          <a:solidFill>
                            <a:srgbClr val="231F20"/>
                          </a:solidFill>
                          <a:latin typeface="Arial"/>
                          <a:cs typeface="Arial"/>
                        </a:rPr>
                        <a:t>the </a:t>
                      </a:r>
                      <a:r>
                        <a:rPr sz="1350" spc="20" dirty="0">
                          <a:solidFill>
                            <a:srgbClr val="231F20"/>
                          </a:solidFill>
                          <a:latin typeface="Arial"/>
                          <a:cs typeface="Arial"/>
                        </a:rPr>
                        <a:t>president that </a:t>
                      </a:r>
                      <a:r>
                        <a:rPr sz="1350" dirty="0">
                          <a:solidFill>
                            <a:srgbClr val="231F20"/>
                          </a:solidFill>
                          <a:latin typeface="Arial"/>
                          <a:cs typeface="Arial"/>
                        </a:rPr>
                        <a:t>are </a:t>
                      </a:r>
                      <a:r>
                        <a:rPr sz="1350" spc="30" dirty="0">
                          <a:solidFill>
                            <a:srgbClr val="231F20"/>
                          </a:solidFill>
                          <a:latin typeface="Arial"/>
                          <a:cs typeface="Arial"/>
                        </a:rPr>
                        <a:t>not </a:t>
                      </a:r>
                      <a:r>
                        <a:rPr sz="1350" spc="10" dirty="0">
                          <a:solidFill>
                            <a:srgbClr val="231F20"/>
                          </a:solidFill>
                          <a:latin typeface="Arial"/>
                          <a:cs typeface="Arial"/>
                        </a:rPr>
                        <a:t>official </a:t>
                      </a:r>
                      <a:r>
                        <a:rPr sz="1350" spc="-365" dirty="0">
                          <a:solidFill>
                            <a:srgbClr val="231F20"/>
                          </a:solidFill>
                          <a:latin typeface="Arial"/>
                          <a:cs typeface="Arial"/>
                        </a:rPr>
                        <a:t> </a:t>
                      </a:r>
                      <a:r>
                        <a:rPr sz="1350" spc="35" dirty="0">
                          <a:solidFill>
                            <a:srgbClr val="231F20"/>
                          </a:solidFill>
                          <a:latin typeface="Arial"/>
                          <a:cs typeface="Arial"/>
                        </a:rPr>
                        <a:t>but </a:t>
                      </a:r>
                      <a:r>
                        <a:rPr sz="1350" spc="15" dirty="0">
                          <a:solidFill>
                            <a:srgbClr val="231F20"/>
                          </a:solidFill>
                          <a:latin typeface="Arial"/>
                          <a:cs typeface="Arial"/>
                        </a:rPr>
                        <a:t>come from </a:t>
                      </a:r>
                      <a:r>
                        <a:rPr sz="1350" spc="10" dirty="0">
                          <a:solidFill>
                            <a:srgbClr val="231F20"/>
                          </a:solidFill>
                          <a:latin typeface="Arial"/>
                          <a:cs typeface="Arial"/>
                        </a:rPr>
                        <a:t>informal </a:t>
                      </a:r>
                      <a:r>
                        <a:rPr sz="1350" spc="25" dirty="0">
                          <a:solidFill>
                            <a:srgbClr val="231F20"/>
                          </a:solidFill>
                          <a:latin typeface="Arial"/>
                          <a:cs typeface="Arial"/>
                        </a:rPr>
                        <a:t>ability </a:t>
                      </a:r>
                      <a:r>
                        <a:rPr sz="1350" spc="30" dirty="0">
                          <a:solidFill>
                            <a:srgbClr val="231F20"/>
                          </a:solidFill>
                          <a:latin typeface="Arial"/>
                          <a:cs typeface="Arial"/>
                        </a:rPr>
                        <a:t>to </a:t>
                      </a:r>
                      <a:r>
                        <a:rPr sz="1350" spc="15" dirty="0">
                          <a:solidFill>
                            <a:srgbClr val="231F20"/>
                          </a:solidFill>
                          <a:latin typeface="Arial"/>
                          <a:cs typeface="Arial"/>
                        </a:rPr>
                        <a:t>influence </a:t>
                      </a:r>
                      <a:r>
                        <a:rPr sz="1350" spc="20" dirty="0">
                          <a:solidFill>
                            <a:srgbClr val="231F20"/>
                          </a:solidFill>
                          <a:latin typeface="Arial"/>
                          <a:cs typeface="Arial"/>
                        </a:rPr>
                        <a:t> </a:t>
                      </a:r>
                      <a:r>
                        <a:rPr sz="1350" spc="30" dirty="0">
                          <a:solidFill>
                            <a:srgbClr val="231F20"/>
                          </a:solidFill>
                          <a:latin typeface="Arial"/>
                          <a:cs typeface="Arial"/>
                        </a:rPr>
                        <a:t>public</a:t>
                      </a:r>
                      <a:r>
                        <a:rPr sz="1350" spc="5" dirty="0">
                          <a:solidFill>
                            <a:srgbClr val="231F20"/>
                          </a:solidFill>
                          <a:latin typeface="Arial"/>
                          <a:cs typeface="Arial"/>
                        </a:rPr>
                        <a:t> </a:t>
                      </a:r>
                      <a:r>
                        <a:rPr sz="1350" spc="30" dirty="0">
                          <a:solidFill>
                            <a:srgbClr val="231F20"/>
                          </a:solidFill>
                          <a:latin typeface="Arial"/>
                          <a:cs typeface="Arial"/>
                        </a:rPr>
                        <a:t>policy</a:t>
                      </a:r>
                      <a:endParaRPr sz="1350">
                        <a:latin typeface="Arial"/>
                        <a:cs typeface="Arial"/>
                      </a:endParaRPr>
                    </a:p>
                  </a:txBody>
                  <a:tcPr marL="0" marR="0" marT="73025" marB="0">
                    <a:lnT w="12700">
                      <a:solidFill>
                        <a:srgbClr val="58595B"/>
                      </a:solidFill>
                      <a:prstDash val="solid"/>
                    </a:lnT>
                    <a:lnB w="12700">
                      <a:solidFill>
                        <a:srgbClr val="58595B"/>
                      </a:solidFill>
                      <a:prstDash val="solid"/>
                    </a:lnB>
                  </a:tcPr>
                </a:tc>
                <a:tc>
                  <a:txBody>
                    <a:bodyPr/>
                    <a:lstStyle/>
                    <a:p>
                      <a:pPr marL="135255" marR="405765">
                        <a:lnSpc>
                          <a:spcPct val="106600"/>
                        </a:lnSpc>
                        <a:spcBef>
                          <a:spcPts val="575"/>
                        </a:spcBef>
                      </a:pPr>
                      <a:r>
                        <a:rPr sz="1350" spc="15" dirty="0">
                          <a:solidFill>
                            <a:srgbClr val="231F20"/>
                          </a:solidFill>
                          <a:latin typeface="Arial"/>
                          <a:cs typeface="Arial"/>
                        </a:rPr>
                        <a:t>Influence</a:t>
                      </a:r>
                      <a:r>
                        <a:rPr sz="1350" spc="-10" dirty="0">
                          <a:solidFill>
                            <a:srgbClr val="231F20"/>
                          </a:solidFill>
                          <a:latin typeface="Arial"/>
                          <a:cs typeface="Arial"/>
                        </a:rPr>
                        <a:t> </a:t>
                      </a:r>
                      <a:r>
                        <a:rPr sz="1350" spc="30" dirty="0">
                          <a:solidFill>
                            <a:srgbClr val="231F20"/>
                          </a:solidFill>
                          <a:latin typeface="Arial"/>
                          <a:cs typeface="Arial"/>
                        </a:rPr>
                        <a:t>public</a:t>
                      </a:r>
                      <a:r>
                        <a:rPr sz="1350" spc="-5" dirty="0">
                          <a:solidFill>
                            <a:srgbClr val="231F20"/>
                          </a:solidFill>
                          <a:latin typeface="Arial"/>
                          <a:cs typeface="Arial"/>
                        </a:rPr>
                        <a:t> </a:t>
                      </a:r>
                      <a:r>
                        <a:rPr sz="1350" spc="30" dirty="0">
                          <a:solidFill>
                            <a:srgbClr val="231F20"/>
                          </a:solidFill>
                          <a:latin typeface="Arial"/>
                          <a:cs typeface="Arial"/>
                        </a:rPr>
                        <a:t>opinion</a:t>
                      </a:r>
                      <a:r>
                        <a:rPr sz="1350" spc="-10" dirty="0">
                          <a:solidFill>
                            <a:srgbClr val="231F20"/>
                          </a:solidFill>
                          <a:latin typeface="Arial"/>
                          <a:cs typeface="Arial"/>
                        </a:rPr>
                        <a:t> </a:t>
                      </a:r>
                      <a:r>
                        <a:rPr sz="1350" spc="15" dirty="0">
                          <a:solidFill>
                            <a:srgbClr val="231F20"/>
                          </a:solidFill>
                          <a:latin typeface="Arial"/>
                          <a:cs typeface="Arial"/>
                        </a:rPr>
                        <a:t>and</a:t>
                      </a:r>
                      <a:r>
                        <a:rPr sz="1350" spc="-5" dirty="0">
                          <a:solidFill>
                            <a:srgbClr val="231F20"/>
                          </a:solidFill>
                          <a:latin typeface="Arial"/>
                          <a:cs typeface="Arial"/>
                        </a:rPr>
                        <a:t> </a:t>
                      </a:r>
                      <a:r>
                        <a:rPr sz="1350" spc="30" dirty="0">
                          <a:solidFill>
                            <a:srgbClr val="231F20"/>
                          </a:solidFill>
                          <a:latin typeface="Arial"/>
                          <a:cs typeface="Arial"/>
                        </a:rPr>
                        <a:t>public</a:t>
                      </a:r>
                      <a:r>
                        <a:rPr sz="1350" spc="-5" dirty="0">
                          <a:solidFill>
                            <a:srgbClr val="231F20"/>
                          </a:solidFill>
                          <a:latin typeface="Arial"/>
                          <a:cs typeface="Arial"/>
                        </a:rPr>
                        <a:t> </a:t>
                      </a:r>
                      <a:r>
                        <a:rPr sz="1350" spc="30" dirty="0">
                          <a:solidFill>
                            <a:srgbClr val="231F20"/>
                          </a:solidFill>
                          <a:latin typeface="Arial"/>
                          <a:cs typeface="Arial"/>
                        </a:rPr>
                        <a:t>debate </a:t>
                      </a:r>
                      <a:r>
                        <a:rPr sz="1350" spc="-360" dirty="0">
                          <a:solidFill>
                            <a:srgbClr val="231F20"/>
                          </a:solidFill>
                          <a:latin typeface="Arial"/>
                          <a:cs typeface="Arial"/>
                        </a:rPr>
                        <a:t> </a:t>
                      </a:r>
                      <a:r>
                        <a:rPr sz="1350" spc="10" dirty="0">
                          <a:solidFill>
                            <a:srgbClr val="231F20"/>
                          </a:solidFill>
                          <a:latin typeface="Arial"/>
                          <a:cs typeface="Arial"/>
                        </a:rPr>
                        <a:t>Campaign </a:t>
                      </a:r>
                      <a:r>
                        <a:rPr sz="1350" spc="20" dirty="0">
                          <a:solidFill>
                            <a:srgbClr val="231F20"/>
                          </a:solidFill>
                          <a:latin typeface="Arial"/>
                          <a:cs typeface="Arial"/>
                        </a:rPr>
                        <a:t>for </a:t>
                      </a:r>
                      <a:r>
                        <a:rPr sz="1350" spc="15" dirty="0">
                          <a:solidFill>
                            <a:srgbClr val="231F20"/>
                          </a:solidFill>
                          <a:latin typeface="Arial"/>
                          <a:cs typeface="Arial"/>
                        </a:rPr>
                        <a:t>individuals </a:t>
                      </a:r>
                      <a:r>
                        <a:rPr sz="1350" spc="25" dirty="0">
                          <a:solidFill>
                            <a:srgbClr val="231F20"/>
                          </a:solidFill>
                          <a:latin typeface="Arial"/>
                          <a:cs typeface="Arial"/>
                        </a:rPr>
                        <a:t>or </a:t>
                      </a:r>
                      <a:r>
                        <a:rPr sz="1350" dirty="0">
                          <a:solidFill>
                            <a:srgbClr val="231F20"/>
                          </a:solidFill>
                          <a:latin typeface="Arial"/>
                          <a:cs typeface="Arial"/>
                        </a:rPr>
                        <a:t>causes </a:t>
                      </a:r>
                      <a:r>
                        <a:rPr sz="1350" spc="5" dirty="0">
                          <a:solidFill>
                            <a:srgbClr val="231F20"/>
                          </a:solidFill>
                          <a:latin typeface="Arial"/>
                          <a:cs typeface="Arial"/>
                        </a:rPr>
                        <a:t> </a:t>
                      </a:r>
                      <a:r>
                        <a:rPr sz="1350" spc="10" dirty="0">
                          <a:solidFill>
                            <a:srgbClr val="231F20"/>
                          </a:solidFill>
                          <a:latin typeface="Arial"/>
                          <a:cs typeface="Arial"/>
                        </a:rPr>
                        <a:t>Patronage</a:t>
                      </a:r>
                      <a:r>
                        <a:rPr sz="1350" spc="5" dirty="0">
                          <a:solidFill>
                            <a:srgbClr val="231F20"/>
                          </a:solidFill>
                          <a:latin typeface="Arial"/>
                          <a:cs typeface="Arial"/>
                        </a:rPr>
                        <a:t> </a:t>
                      </a:r>
                      <a:r>
                        <a:rPr sz="1350" spc="15" dirty="0">
                          <a:solidFill>
                            <a:srgbClr val="231F20"/>
                          </a:solidFill>
                          <a:latin typeface="Arial"/>
                          <a:cs typeface="Arial"/>
                        </a:rPr>
                        <a:t>and</a:t>
                      </a:r>
                      <a:r>
                        <a:rPr sz="1350" spc="5" dirty="0">
                          <a:solidFill>
                            <a:srgbClr val="231F20"/>
                          </a:solidFill>
                          <a:latin typeface="Arial"/>
                          <a:cs typeface="Arial"/>
                        </a:rPr>
                        <a:t> </a:t>
                      </a:r>
                      <a:r>
                        <a:rPr sz="1350" spc="15" dirty="0">
                          <a:solidFill>
                            <a:srgbClr val="231F20"/>
                          </a:solidFill>
                          <a:latin typeface="Arial"/>
                          <a:cs typeface="Arial"/>
                        </a:rPr>
                        <a:t>clientelism</a:t>
                      </a:r>
                      <a:endParaRPr sz="1350" dirty="0">
                        <a:latin typeface="Arial"/>
                        <a:cs typeface="Arial"/>
                      </a:endParaRPr>
                    </a:p>
                  </a:txBody>
                  <a:tcPr marL="0" marR="0" marT="73025"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16414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9</a:t>
            </a:r>
            <a:endParaRPr lang="en-IN" dirty="0">
              <a:solidFill>
                <a:schemeClr val="bg1"/>
              </a:solidFill>
            </a:endParaRPr>
          </a:p>
        </p:txBody>
      </p:sp>
      <p:pic>
        <p:nvPicPr>
          <p:cNvPr id="3" name="Picture 2" descr="A monochrome photo of a man and a woman waving to a crowd." title="Juan and Eva Peron of Argentina in 1951. They are among the most important populist figures in the history of Latin America.">
            <a:extLst>
              <a:ext uri="{FF2B5EF4-FFF2-40B4-BE49-F238E27FC236}">
                <a16:creationId xmlns:a16="http://schemas.microsoft.com/office/drawing/2014/main" id="{0351D97D-E123-4600-A3F3-B2F7FC00BCD0}"/>
              </a:ext>
            </a:extLst>
          </p:cNvPr>
          <p:cNvPicPr>
            <a:picLocks noChangeAspect="1"/>
          </p:cNvPicPr>
          <p:nvPr/>
        </p:nvPicPr>
        <p:blipFill>
          <a:blip r:embed="rId3"/>
          <a:stretch>
            <a:fillRect/>
          </a:stretch>
        </p:blipFill>
        <p:spPr>
          <a:xfrm>
            <a:off x="2086709" y="741292"/>
            <a:ext cx="8018582" cy="5375417"/>
          </a:xfrm>
          <a:prstGeom prst="rect">
            <a:avLst/>
          </a:prstGeom>
        </p:spPr>
      </p:pic>
    </p:spTree>
    <p:extLst>
      <p:ext uri="{BB962C8B-B14F-4D97-AF65-F5344CB8AC3E}">
        <p14:creationId xmlns:p14="http://schemas.microsoft.com/office/powerpoint/2010/main" val="59912278"/>
      </p:ext>
    </p:extLst>
  </p:cSld>
  <p:clrMapOvr>
    <a:masterClrMapping/>
  </p:clrMapOvr>
</p:sld>
</file>

<file path=ppt/theme/theme1.xml><?xml version="1.0" encoding="utf-8"?>
<a:theme xmlns:a="http://schemas.openxmlformats.org/drawingml/2006/main" name="Text Content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Figure-Only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56919D-3723-464B-9967-427A087CBD6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fd39d560-5c7d-4158-98a0-f420f8fdebce"/>
    <ds:schemaRef ds:uri="http://purl.org/dc/terms/"/>
    <ds:schemaRef ds:uri="http://schemas.openxmlformats.org/package/2006/metadata/core-properties"/>
    <ds:schemaRef ds:uri="a6c716b4-9090-4de7-aadc-2aa5f812ad24"/>
    <ds:schemaRef ds:uri="http://www.w3.org/XML/1998/namespace"/>
    <ds:schemaRef ds:uri="http://purl.org/dc/dcmitype/"/>
  </ds:schemaRefs>
</ds:datastoreItem>
</file>

<file path=customXml/itemProps3.xml><?xml version="1.0" encoding="utf-8"?>
<ds:datastoreItem xmlns:ds="http://schemas.openxmlformats.org/officeDocument/2006/customXml" ds:itemID="{6B57C1AB-C2BF-4446-AECB-681D5785527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836</TotalTime>
  <Words>1046</Words>
  <Application>Microsoft Office PowerPoint</Application>
  <PresentationFormat>Widescreen</PresentationFormat>
  <Paragraphs>114</Paragraphs>
  <Slides>12</Slides>
  <Notes>12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Arial</vt:lpstr>
      <vt:lpstr>Calibri</vt:lpstr>
      <vt:lpstr>Gill Sans MT</vt:lpstr>
      <vt:lpstr>ProximaNova-Black</vt:lpstr>
      <vt:lpstr>ProximaNova-Regular</vt:lpstr>
      <vt:lpstr>ProximaNova-RegularIt</vt:lpstr>
      <vt:lpstr>ScalaPro-Bold</vt:lpstr>
      <vt:lpstr>Times New Roman</vt:lpstr>
      <vt:lpstr>Text Content Templates</vt:lpstr>
      <vt:lpstr>Figure-Only Templates</vt:lpstr>
      <vt:lpstr>Comparative Politics </vt:lpstr>
      <vt:lpstr>3</vt:lpstr>
      <vt:lpstr>TABLE 10.1 Executive Structures</vt:lpstr>
      <vt:lpstr>4</vt:lpstr>
      <vt:lpstr>5</vt:lpstr>
      <vt:lpstr>6</vt:lpstr>
      <vt:lpstr>7</vt:lpstr>
      <vt:lpstr>TABLE 10.2 Presidential Powers</vt:lpstr>
      <vt:lpstr>9</vt:lpstr>
      <vt:lpstr>TABLE 10.3 Comparing Cases</vt:lpstr>
      <vt:lpstr>TABLE 10.3 Continued</vt:lpstr>
      <vt:lpstr>TABLE 10.3 Continued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Interplay</dc:title>
  <dc:creator>Oxford University Press</dc:creator>
  <cp:lastModifiedBy>Maleappane Sahayaraj</cp:lastModifiedBy>
  <cp:revision>228</cp:revision>
  <dcterms:created xsi:type="dcterms:W3CDTF">2021-01-21T20:31:29Z</dcterms:created>
  <dcterms:modified xsi:type="dcterms:W3CDTF">2022-09-13T13:57:54Z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