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70" r:id="rId2"/>
  </p:sldMasterIdLst>
  <p:notesMasterIdLst>
    <p:notesMasterId r:id="rId32"/>
  </p:notesMasterIdLst>
  <p:handoutMasterIdLst>
    <p:handoutMasterId r:id="rId33"/>
  </p:handoutMasterIdLst>
  <p:sldIdLst>
    <p:sldId id="287" r:id="rId3"/>
    <p:sldId id="285" r:id="rId4"/>
    <p:sldId id="257" r:id="rId5"/>
    <p:sldId id="258" r:id="rId6"/>
    <p:sldId id="288" r:id="rId7"/>
    <p:sldId id="289" r:id="rId8"/>
    <p:sldId id="282" r:id="rId9"/>
    <p:sldId id="260" r:id="rId10"/>
    <p:sldId id="268" r:id="rId11"/>
    <p:sldId id="276" r:id="rId12"/>
    <p:sldId id="271" r:id="rId13"/>
    <p:sldId id="272" r:id="rId14"/>
    <p:sldId id="280" r:id="rId15"/>
    <p:sldId id="269" r:id="rId16"/>
    <p:sldId id="278" r:id="rId17"/>
    <p:sldId id="290" r:id="rId18"/>
    <p:sldId id="266" r:id="rId19"/>
    <p:sldId id="283" r:id="rId20"/>
    <p:sldId id="267" r:id="rId21"/>
    <p:sldId id="273" r:id="rId22"/>
    <p:sldId id="291" r:id="rId23"/>
    <p:sldId id="265" r:id="rId24"/>
    <p:sldId id="274" r:id="rId25"/>
    <p:sldId id="275" r:id="rId26"/>
    <p:sldId id="284" r:id="rId27"/>
    <p:sldId id="279" r:id="rId28"/>
    <p:sldId id="263" r:id="rId29"/>
    <p:sldId id="264" r:id="rId30"/>
    <p:sldId id="28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astwood-Nava" initials="JE/MN"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A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634" autoAdjust="0"/>
  </p:normalViewPr>
  <p:slideViewPr>
    <p:cSldViewPr>
      <p:cViewPr varScale="1">
        <p:scale>
          <a:sx n="60" d="100"/>
          <a:sy n="60" d="100"/>
        </p:scale>
        <p:origin x="84" y="92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3134"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B685BE7-DF4B-4226-8581-8BCCE4A4A7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C5D2444-B0B3-45F5-A798-4342E83A002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A8BB765-4A3D-43FE-8322-3CF14F070624}" type="datetimeFigureOut">
              <a:rPr lang="en-US" smtClean="0"/>
              <a:t>11/8/2022</a:t>
            </a:fld>
            <a:endParaRPr lang="en-US"/>
          </a:p>
        </p:txBody>
      </p:sp>
      <p:sp>
        <p:nvSpPr>
          <p:cNvPr id="4" name="Footer Placeholder 3">
            <a:extLst>
              <a:ext uri="{FF2B5EF4-FFF2-40B4-BE49-F238E27FC236}">
                <a16:creationId xmlns:a16="http://schemas.microsoft.com/office/drawing/2014/main" id="{D984DFE8-EF47-4323-9507-9A07C73919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A1A64A7-1433-4D3A-847F-A5D8E90E4A7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FE6A373-A1C8-4535-AF3B-CD7757C9EC36}" type="slidenum">
              <a:rPr lang="en-US" smtClean="0"/>
              <a:t>‹#›</a:t>
            </a:fld>
            <a:endParaRPr lang="en-US"/>
          </a:p>
        </p:txBody>
      </p:sp>
    </p:spTree>
    <p:extLst>
      <p:ext uri="{BB962C8B-B14F-4D97-AF65-F5344CB8AC3E}">
        <p14:creationId xmlns:p14="http://schemas.microsoft.com/office/powerpoint/2010/main" val="41788285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61959B-532D-4377-929B-4CCDBF613B87}" type="datetimeFigureOut">
              <a:rPr lang="en-US" smtClean="0"/>
              <a:pPr/>
              <a:t>11/8/2022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AEF5F4-DB01-4763-8FA2-722B590A25EB}" type="slidenum">
              <a:rPr lang="en-US" smtClean="0"/>
              <a:pPr/>
              <a:t>‹#›</a:t>
            </a:fld>
            <a:endParaRPr lang="en-US" dirty="0"/>
          </a:p>
        </p:txBody>
      </p:sp>
    </p:spTree>
    <p:extLst>
      <p:ext uri="{BB962C8B-B14F-4D97-AF65-F5344CB8AC3E}">
        <p14:creationId xmlns:p14="http://schemas.microsoft.com/office/powerpoint/2010/main" val="235540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154255-BABF-40C0-9C3A-29D14838F9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Refer 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Case in Context: Consensus-Based Politics in Germany</a:t>
            </a:r>
          </a:p>
        </p:txBody>
      </p:sp>
      <p:sp>
        <p:nvSpPr>
          <p:cNvPr id="4" name="Slide Number Placeholder 3"/>
          <p:cNvSpPr>
            <a:spLocks noGrp="1"/>
          </p:cNvSpPr>
          <p:nvPr>
            <p:ph type="sldNum" sz="quarter" idx="10"/>
          </p:nvPr>
        </p:nvSpPr>
        <p:spPr/>
        <p:txBody>
          <a:bodyPr/>
          <a:lstStyle/>
          <a:p>
            <a:fld id="{2EAEF5F4-DB01-4763-8FA2-722B590A25EB}" type="slidenum">
              <a:rPr lang="en-US" smtClean="0"/>
              <a:pPr/>
              <a:t>12</a:t>
            </a:fld>
            <a:endParaRPr lang="en-US" dirty="0"/>
          </a:p>
        </p:txBody>
      </p:sp>
    </p:spTree>
    <p:extLst>
      <p:ext uri="{BB962C8B-B14F-4D97-AF65-F5344CB8AC3E}">
        <p14:creationId xmlns:p14="http://schemas.microsoft.com/office/powerpoint/2010/main" val="705523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to:</a:t>
            </a:r>
          </a:p>
          <a:p>
            <a:r>
              <a:rPr lang="en-US" dirty="0"/>
              <a:t>Case in Context: Personalism and the Party System in Russia</a:t>
            </a:r>
          </a:p>
        </p:txBody>
      </p:sp>
      <p:sp>
        <p:nvSpPr>
          <p:cNvPr id="4" name="Slide Number Placeholder 3"/>
          <p:cNvSpPr>
            <a:spLocks noGrp="1"/>
          </p:cNvSpPr>
          <p:nvPr>
            <p:ph type="sldNum" sz="quarter" idx="5"/>
          </p:nvPr>
        </p:nvSpPr>
        <p:spPr/>
        <p:txBody>
          <a:bodyPr/>
          <a:lstStyle/>
          <a:p>
            <a:fld id="{2EAEF5F4-DB01-4763-8FA2-722B590A25EB}" type="slidenum">
              <a:rPr lang="en-US" smtClean="0"/>
              <a:pPr/>
              <a:t>13</a:t>
            </a:fld>
            <a:endParaRPr lang="en-US" dirty="0"/>
          </a:p>
        </p:txBody>
      </p:sp>
    </p:spTree>
    <p:extLst>
      <p:ext uri="{BB962C8B-B14F-4D97-AF65-F5344CB8AC3E}">
        <p14:creationId xmlns:p14="http://schemas.microsoft.com/office/powerpoint/2010/main" val="3941365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Refer 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Insights: </a:t>
            </a:r>
            <a:r>
              <a:rPr lang="en-US" i="1" dirty="0"/>
              <a:t>Who Governs? Democracy and Power in an American City</a:t>
            </a:r>
            <a:r>
              <a:rPr lang="en-US" dirty="0"/>
              <a:t> by Robert Dahl</a:t>
            </a:r>
          </a:p>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14</a:t>
            </a:fld>
            <a:endParaRPr lang="en-US" dirty="0"/>
          </a:p>
        </p:txBody>
      </p:sp>
    </p:spTree>
    <p:extLst>
      <p:ext uri="{BB962C8B-B14F-4D97-AF65-F5344CB8AC3E}">
        <p14:creationId xmlns:p14="http://schemas.microsoft.com/office/powerpoint/2010/main" val="19282222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Refer to:</a:t>
            </a:r>
          </a:p>
          <a:p>
            <a:r>
              <a:rPr lang="en-US" dirty="0"/>
              <a:t>Case in Context: The PRI and Corporatism in Mexico</a:t>
            </a:r>
          </a:p>
        </p:txBody>
      </p:sp>
      <p:sp>
        <p:nvSpPr>
          <p:cNvPr id="4" name="Slide Number Placeholder 3"/>
          <p:cNvSpPr>
            <a:spLocks noGrp="1"/>
          </p:cNvSpPr>
          <p:nvPr>
            <p:ph type="sldNum" sz="quarter" idx="10"/>
          </p:nvPr>
        </p:nvSpPr>
        <p:spPr/>
        <p:txBody>
          <a:bodyPr/>
          <a:lstStyle/>
          <a:p>
            <a:fld id="{2EAEF5F4-DB01-4763-8FA2-722B590A25EB}" type="slidenum">
              <a:rPr lang="en-US" smtClean="0"/>
              <a:pPr/>
              <a:t>15</a:t>
            </a:fld>
            <a:endParaRPr lang="en-US" dirty="0"/>
          </a:p>
        </p:txBody>
      </p:sp>
    </p:spTree>
    <p:extLst>
      <p:ext uri="{BB962C8B-B14F-4D97-AF65-F5344CB8AC3E}">
        <p14:creationId xmlns:p14="http://schemas.microsoft.com/office/powerpoint/2010/main" val="924256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Refer to:</a:t>
            </a:r>
          </a:p>
          <a:p>
            <a:r>
              <a:rPr lang="en-US" dirty="0"/>
              <a:t>Case in Context: The PRI and Corporatism in Mexico</a:t>
            </a:r>
          </a:p>
        </p:txBody>
      </p:sp>
      <p:sp>
        <p:nvSpPr>
          <p:cNvPr id="4" name="Slide Number Placeholder 3"/>
          <p:cNvSpPr>
            <a:spLocks noGrp="1"/>
          </p:cNvSpPr>
          <p:nvPr>
            <p:ph type="sldNum" sz="quarter" idx="10"/>
          </p:nvPr>
        </p:nvSpPr>
        <p:spPr/>
        <p:txBody>
          <a:bodyPr/>
          <a:lstStyle/>
          <a:p>
            <a:fld id="{2EAEF5F4-DB01-4763-8FA2-722B590A25EB}" type="slidenum">
              <a:rPr lang="en-US" smtClean="0"/>
              <a:pPr/>
              <a:t>16</a:t>
            </a:fld>
            <a:endParaRPr lang="en-US" dirty="0"/>
          </a:p>
        </p:txBody>
      </p:sp>
    </p:spTree>
    <p:extLst>
      <p:ext uri="{BB962C8B-B14F-4D97-AF65-F5344CB8AC3E}">
        <p14:creationId xmlns:p14="http://schemas.microsoft.com/office/powerpoint/2010/main" val="3461838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17</a:t>
            </a:fld>
            <a:endParaRPr lang="en-US" dirty="0"/>
          </a:p>
        </p:txBody>
      </p:sp>
    </p:spTree>
    <p:extLst>
      <p:ext uri="{BB962C8B-B14F-4D97-AF65-F5344CB8AC3E}">
        <p14:creationId xmlns:p14="http://schemas.microsoft.com/office/powerpoint/2010/main" val="1489995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Refer 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Insights: </a:t>
            </a:r>
            <a:r>
              <a:rPr lang="en-US" i="1" dirty="0"/>
              <a:t>Parties and Party Systems: A Framework for Analysis </a:t>
            </a:r>
            <a:r>
              <a:rPr lang="en-US" dirty="0"/>
              <a:t>by Giovanni Sartori</a:t>
            </a:r>
          </a:p>
        </p:txBody>
      </p:sp>
      <p:sp>
        <p:nvSpPr>
          <p:cNvPr id="4" name="Slide Number Placeholder 3"/>
          <p:cNvSpPr>
            <a:spLocks noGrp="1"/>
          </p:cNvSpPr>
          <p:nvPr>
            <p:ph type="sldNum" sz="quarter" idx="10"/>
          </p:nvPr>
        </p:nvSpPr>
        <p:spPr/>
        <p:txBody>
          <a:bodyPr/>
          <a:lstStyle/>
          <a:p>
            <a:fld id="{2EAEF5F4-DB01-4763-8FA2-722B590A25EB}" type="slidenum">
              <a:rPr lang="en-US" smtClean="0"/>
              <a:pPr/>
              <a:t>19</a:t>
            </a:fld>
            <a:endParaRPr lang="en-US" dirty="0"/>
          </a:p>
        </p:txBody>
      </p:sp>
    </p:spTree>
    <p:extLst>
      <p:ext uri="{BB962C8B-B14F-4D97-AF65-F5344CB8AC3E}">
        <p14:creationId xmlns:p14="http://schemas.microsoft.com/office/powerpoint/2010/main" val="616787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20</a:t>
            </a:fld>
            <a:endParaRPr lang="en-US" dirty="0"/>
          </a:p>
        </p:txBody>
      </p:sp>
    </p:spTree>
    <p:extLst>
      <p:ext uri="{BB962C8B-B14F-4D97-AF65-F5344CB8AC3E}">
        <p14:creationId xmlns:p14="http://schemas.microsoft.com/office/powerpoint/2010/main" val="32717856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21</a:t>
            </a:fld>
            <a:endParaRPr lang="en-US" dirty="0"/>
          </a:p>
        </p:txBody>
      </p:sp>
    </p:spTree>
    <p:extLst>
      <p:ext uri="{BB962C8B-B14F-4D97-AF65-F5344CB8AC3E}">
        <p14:creationId xmlns:p14="http://schemas.microsoft.com/office/powerpoint/2010/main" val="2184599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22</a:t>
            </a:fld>
            <a:endParaRPr lang="en-US" dirty="0"/>
          </a:p>
        </p:txBody>
      </p:sp>
    </p:spTree>
    <p:extLst>
      <p:ext uri="{BB962C8B-B14F-4D97-AF65-F5344CB8AC3E}">
        <p14:creationId xmlns:p14="http://schemas.microsoft.com/office/powerpoint/2010/main" val="2816219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3</a:t>
            </a:fld>
            <a:endParaRPr lang="en-US" dirty="0"/>
          </a:p>
        </p:txBody>
      </p:sp>
    </p:spTree>
    <p:extLst>
      <p:ext uri="{BB962C8B-B14F-4D97-AF65-F5344CB8AC3E}">
        <p14:creationId xmlns:p14="http://schemas.microsoft.com/office/powerpoint/2010/main" val="21497819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Refer 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Insights: </a:t>
            </a:r>
            <a:r>
              <a:rPr lang="en-US" i="1" dirty="0"/>
              <a:t>The Logic of Collective Action: Public Goods and the Theory of Groups </a:t>
            </a:r>
            <a:r>
              <a:rPr lang="en-US" dirty="0"/>
              <a:t>and </a:t>
            </a:r>
            <a:r>
              <a:rPr lang="en-US" i="1" dirty="0"/>
              <a:t>The Rise and Decline of Nations: Economic Growth, Stagflation, and Social Rigidities </a:t>
            </a:r>
            <a:r>
              <a:rPr lang="en-US" dirty="0"/>
              <a:t>by </a:t>
            </a:r>
            <a:r>
              <a:rPr lang="en-US" dirty="0" err="1"/>
              <a:t>Mancur</a:t>
            </a:r>
            <a:r>
              <a:rPr lang="en-US" dirty="0"/>
              <a:t> Olson</a:t>
            </a:r>
          </a:p>
        </p:txBody>
      </p:sp>
      <p:sp>
        <p:nvSpPr>
          <p:cNvPr id="4" name="Slide Number Placeholder 3"/>
          <p:cNvSpPr>
            <a:spLocks noGrp="1"/>
          </p:cNvSpPr>
          <p:nvPr>
            <p:ph type="sldNum" sz="quarter" idx="10"/>
          </p:nvPr>
        </p:nvSpPr>
        <p:spPr/>
        <p:txBody>
          <a:bodyPr/>
          <a:lstStyle/>
          <a:p>
            <a:fld id="{2EAEF5F4-DB01-4763-8FA2-722B590A25EB}" type="slidenum">
              <a:rPr lang="en-US" smtClean="0"/>
              <a:pPr/>
              <a:t>23</a:t>
            </a:fld>
            <a:endParaRPr lang="en-US" dirty="0"/>
          </a:p>
        </p:txBody>
      </p:sp>
    </p:spTree>
    <p:extLst>
      <p:ext uri="{BB962C8B-B14F-4D97-AF65-F5344CB8AC3E}">
        <p14:creationId xmlns:p14="http://schemas.microsoft.com/office/powerpoint/2010/main" val="4093636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24</a:t>
            </a:fld>
            <a:endParaRPr lang="en-US" dirty="0"/>
          </a:p>
        </p:txBody>
      </p:sp>
    </p:spTree>
    <p:extLst>
      <p:ext uri="{BB962C8B-B14F-4D97-AF65-F5344CB8AC3E}">
        <p14:creationId xmlns:p14="http://schemas.microsoft.com/office/powerpoint/2010/main" val="24615429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26</a:t>
            </a:fld>
            <a:endParaRPr lang="en-US" dirty="0"/>
          </a:p>
        </p:txBody>
      </p:sp>
    </p:spTree>
    <p:extLst>
      <p:ext uri="{BB962C8B-B14F-4D97-AF65-F5344CB8AC3E}">
        <p14:creationId xmlns:p14="http://schemas.microsoft.com/office/powerpoint/2010/main" val="382367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27</a:t>
            </a:fld>
            <a:endParaRPr lang="en-US" dirty="0"/>
          </a:p>
        </p:txBody>
      </p:sp>
    </p:spTree>
    <p:extLst>
      <p:ext uri="{BB962C8B-B14F-4D97-AF65-F5344CB8AC3E}">
        <p14:creationId xmlns:p14="http://schemas.microsoft.com/office/powerpoint/2010/main" val="641712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28</a:t>
            </a:fld>
            <a:endParaRPr lang="en-US" dirty="0"/>
          </a:p>
        </p:txBody>
      </p:sp>
    </p:spTree>
    <p:extLst>
      <p:ext uri="{BB962C8B-B14F-4D97-AF65-F5344CB8AC3E}">
        <p14:creationId xmlns:p14="http://schemas.microsoft.com/office/powerpoint/2010/main" val="1722083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4</a:t>
            </a:fld>
            <a:endParaRPr lang="en-US" dirty="0"/>
          </a:p>
        </p:txBody>
      </p:sp>
    </p:spTree>
    <p:extLst>
      <p:ext uri="{BB962C8B-B14F-4D97-AF65-F5344CB8AC3E}">
        <p14:creationId xmlns:p14="http://schemas.microsoft.com/office/powerpoint/2010/main" val="318189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5</a:t>
            </a:fld>
            <a:endParaRPr lang="en-US" dirty="0"/>
          </a:p>
        </p:txBody>
      </p:sp>
    </p:spTree>
    <p:extLst>
      <p:ext uri="{BB962C8B-B14F-4D97-AF65-F5344CB8AC3E}">
        <p14:creationId xmlns:p14="http://schemas.microsoft.com/office/powerpoint/2010/main" val="1656664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6</a:t>
            </a:fld>
            <a:endParaRPr lang="en-US" dirty="0"/>
          </a:p>
        </p:txBody>
      </p:sp>
    </p:spTree>
    <p:extLst>
      <p:ext uri="{BB962C8B-B14F-4D97-AF65-F5344CB8AC3E}">
        <p14:creationId xmlns:p14="http://schemas.microsoft.com/office/powerpoint/2010/main" val="1509427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Refer to:</a:t>
            </a:r>
          </a:p>
          <a:p>
            <a:r>
              <a:rPr lang="en-US" dirty="0"/>
              <a:t>Insights: </a:t>
            </a:r>
            <a:r>
              <a:rPr lang="en-US" i="1" dirty="0"/>
              <a:t>An Economic Theory of Democracy </a:t>
            </a:r>
            <a:r>
              <a:rPr lang="en-US" dirty="0"/>
              <a:t>by Anthony Downs</a:t>
            </a:r>
          </a:p>
        </p:txBody>
      </p:sp>
      <p:sp>
        <p:nvSpPr>
          <p:cNvPr id="4" name="Slide Number Placeholder 3"/>
          <p:cNvSpPr>
            <a:spLocks noGrp="1"/>
          </p:cNvSpPr>
          <p:nvPr>
            <p:ph type="sldNum" sz="quarter" idx="10"/>
          </p:nvPr>
        </p:nvSpPr>
        <p:spPr/>
        <p:txBody>
          <a:bodyPr/>
          <a:lstStyle/>
          <a:p>
            <a:fld id="{2EAEF5F4-DB01-4763-8FA2-722B590A25EB}" type="slidenum">
              <a:rPr lang="en-US" smtClean="0"/>
              <a:pPr/>
              <a:t>8</a:t>
            </a:fld>
            <a:endParaRPr lang="en-US" dirty="0"/>
          </a:p>
        </p:txBody>
      </p:sp>
    </p:spTree>
    <p:extLst>
      <p:ext uri="{BB962C8B-B14F-4D97-AF65-F5344CB8AC3E}">
        <p14:creationId xmlns:p14="http://schemas.microsoft.com/office/powerpoint/2010/main" val="1428567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Refer to:</a:t>
            </a:r>
          </a:p>
          <a:p>
            <a:pPr lvl="0"/>
            <a:r>
              <a:rPr lang="en-US" dirty="0"/>
              <a:t>Case in Context: The Chinese Party System</a:t>
            </a:r>
          </a:p>
          <a:p>
            <a:pPr lvl="0"/>
            <a:r>
              <a:rPr lang="en-US" dirty="0"/>
              <a:t>Case in Context: How Has Japan’s Dominant Party Won for So Long? </a:t>
            </a:r>
          </a:p>
          <a:p>
            <a:pPr lvl="0"/>
            <a:r>
              <a:rPr lang="en-US" dirty="0"/>
              <a:t>Case in Context: The Dominance of the African National Congress in South Africa</a:t>
            </a:r>
          </a:p>
        </p:txBody>
      </p:sp>
      <p:sp>
        <p:nvSpPr>
          <p:cNvPr id="4" name="Slide Number Placeholder 3"/>
          <p:cNvSpPr>
            <a:spLocks noGrp="1"/>
          </p:cNvSpPr>
          <p:nvPr>
            <p:ph type="sldNum" sz="quarter" idx="10"/>
          </p:nvPr>
        </p:nvSpPr>
        <p:spPr/>
        <p:txBody>
          <a:bodyPr/>
          <a:lstStyle/>
          <a:p>
            <a:fld id="{2EAEF5F4-DB01-4763-8FA2-722B590A25EB}" type="slidenum">
              <a:rPr lang="en-US" smtClean="0"/>
              <a:pPr/>
              <a:t>9</a:t>
            </a:fld>
            <a:endParaRPr lang="en-US" dirty="0"/>
          </a:p>
        </p:txBody>
      </p:sp>
    </p:spTree>
    <p:extLst>
      <p:ext uri="{BB962C8B-B14F-4D97-AF65-F5344CB8AC3E}">
        <p14:creationId xmlns:p14="http://schemas.microsoft.com/office/powerpoint/2010/main" val="3889524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10</a:t>
            </a:fld>
            <a:endParaRPr lang="en-US" dirty="0"/>
          </a:p>
        </p:txBody>
      </p:sp>
    </p:spTree>
    <p:extLst>
      <p:ext uri="{BB962C8B-B14F-4D97-AF65-F5344CB8AC3E}">
        <p14:creationId xmlns:p14="http://schemas.microsoft.com/office/powerpoint/2010/main" val="2858229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EAEF5F4-DB01-4763-8FA2-722B590A25EB}" type="slidenum">
              <a:rPr lang="en-US" smtClean="0"/>
              <a:pPr/>
              <a:t>11</a:t>
            </a:fld>
            <a:endParaRPr lang="en-US" dirty="0"/>
          </a:p>
        </p:txBody>
      </p:sp>
    </p:spTree>
    <p:extLst>
      <p:ext uri="{BB962C8B-B14F-4D97-AF65-F5344CB8AC3E}">
        <p14:creationId xmlns:p14="http://schemas.microsoft.com/office/powerpoint/2010/main" val="1343204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Title Placeholder 1"/>
          <p:cNvSpPr>
            <a:spLocks noGrp="1"/>
          </p:cNvSpPr>
          <p:nvPr>
            <p:ph type="title" hasCustomPrompt="1"/>
          </p:nvPr>
        </p:nvSpPr>
        <p:spPr>
          <a:xfrm>
            <a:off x="450575" y="586409"/>
            <a:ext cx="11317356" cy="566530"/>
          </a:xfrm>
          <a:prstGeom prst="rect">
            <a:avLst/>
          </a:prstGeom>
        </p:spPr>
        <p:txBody>
          <a:bodyPr vert="horz" lIns="91440" tIns="45720" rIns="91440" bIns="45720" rtlCol="0" anchor="t">
            <a:normAutofit/>
          </a:bodyPr>
          <a:lstStyle>
            <a:lvl1pPr algn="ctr">
              <a:defRPr sz="3600" b="1" i="1"/>
            </a:lvl1pPr>
          </a:lstStyle>
          <a:p>
            <a:r>
              <a:rPr lang="en-US" dirty="0"/>
              <a:t>Title</a:t>
            </a:r>
          </a:p>
        </p:txBody>
      </p:sp>
      <p:sp>
        <p:nvSpPr>
          <p:cNvPr id="11" name="Text Placeholder 10"/>
          <p:cNvSpPr>
            <a:spLocks noGrp="1"/>
          </p:cNvSpPr>
          <p:nvPr>
            <p:ph type="body" sz="quarter" idx="11"/>
          </p:nvPr>
        </p:nvSpPr>
        <p:spPr>
          <a:xfrm>
            <a:off x="450851" y="1152525"/>
            <a:ext cx="11317816" cy="477838"/>
          </a:xfrm>
          <a:prstGeom prst="rect">
            <a:avLst/>
          </a:prstGeom>
        </p:spPr>
        <p:txBody>
          <a:bodyPr/>
          <a:lstStyle>
            <a:lvl1pPr marL="0" indent="0" algn="ctr">
              <a:buNone/>
              <a:defRPr sz="2400">
                <a:solidFill>
                  <a:srgbClr val="1F497D"/>
                </a:solidFill>
              </a:defRPr>
            </a:lvl1pPr>
          </a:lstStyle>
          <a:p>
            <a:pPr lvl="0"/>
            <a:r>
              <a:rPr lang="en-US"/>
              <a:t>Click to edit Master text styles</a:t>
            </a:r>
          </a:p>
        </p:txBody>
      </p:sp>
      <p:sp>
        <p:nvSpPr>
          <p:cNvPr id="6" name="Picture Placeholder 5"/>
          <p:cNvSpPr>
            <a:spLocks noGrp="1"/>
          </p:cNvSpPr>
          <p:nvPr>
            <p:ph type="pic" sz="quarter" idx="10"/>
          </p:nvPr>
        </p:nvSpPr>
        <p:spPr>
          <a:xfrm>
            <a:off x="3710609" y="1808921"/>
            <a:ext cx="4770784" cy="4283766"/>
          </a:xfrm>
          <a:prstGeom prst="rect">
            <a:avLst/>
          </a:prstGeom>
        </p:spPr>
        <p:txBody>
          <a:bodyPr/>
          <a:lstStyle/>
          <a:p>
            <a:r>
              <a:rPr lang="en-US"/>
              <a:t>Click icon to add picture</a:t>
            </a:r>
            <a:endParaRPr lang="en-US" dirty="0"/>
          </a:p>
        </p:txBody>
      </p:sp>
      <p:pic>
        <p:nvPicPr>
          <p:cNvPr id="5" name="Picture 4" descr="Oxford University Press logo">
            <a:extLst>
              <a:ext uri="{FF2B5EF4-FFF2-40B4-BE49-F238E27FC236}">
                <a16:creationId xmlns:a16="http://schemas.microsoft.com/office/drawing/2014/main" id="{8590439F-3AAE-4FE6-B28E-69B3789AD63F}"/>
              </a:ext>
            </a:extLst>
          </p:cNvPr>
          <p:cNvPicPr>
            <a:picLocks noChangeAspect="1"/>
          </p:cNvPicPr>
          <p:nvPr/>
        </p:nvPicPr>
        <p:blipFill>
          <a:blip r:embed="rId2"/>
          <a:stretch>
            <a:fillRect/>
          </a:stretch>
        </p:blipFill>
        <p:spPr>
          <a:xfrm>
            <a:off x="0" y="5976152"/>
            <a:ext cx="2505812" cy="881848"/>
          </a:xfrm>
          <a:prstGeom prst="rect">
            <a:avLst/>
          </a:prstGeom>
        </p:spPr>
      </p:pic>
    </p:spTree>
    <p:extLst>
      <p:ext uri="{BB962C8B-B14F-4D97-AF65-F5344CB8AC3E}">
        <p14:creationId xmlns:p14="http://schemas.microsoft.com/office/powerpoint/2010/main" val="2196580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9147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Tree>
    <p:extLst>
      <p:ext uri="{BB962C8B-B14F-4D97-AF65-F5344CB8AC3E}">
        <p14:creationId xmlns:p14="http://schemas.microsoft.com/office/powerpoint/2010/main" val="2482155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8EB49-10B0-434E-B9A9-AEEABF0BE468}"/>
              </a:ext>
            </a:extLst>
          </p:cNvPr>
          <p:cNvSpPr>
            <a:spLocks noGrp="1"/>
          </p:cNvSpPr>
          <p:nvPr>
            <p:ph type="title"/>
          </p:nvPr>
        </p:nvSpPr>
        <p:spPr/>
        <p:txBody>
          <a:bodyPr/>
          <a:lstStyle/>
          <a:p>
            <a:r>
              <a:rPr lang="en-US"/>
              <a:t>Click to edit Master title style</a:t>
            </a:r>
          </a:p>
        </p:txBody>
      </p:sp>
      <p:sp>
        <p:nvSpPr>
          <p:cNvPr id="4" name="Table Placeholder 3">
            <a:extLst>
              <a:ext uri="{FF2B5EF4-FFF2-40B4-BE49-F238E27FC236}">
                <a16:creationId xmlns:a16="http://schemas.microsoft.com/office/drawing/2014/main" id="{143F8EF5-4C16-48DE-A586-E7CCF94F9F03}"/>
              </a:ext>
            </a:extLst>
          </p:cNvPr>
          <p:cNvSpPr>
            <a:spLocks noGrp="1"/>
          </p:cNvSpPr>
          <p:nvPr>
            <p:ph type="tbl" sz="quarter" idx="10"/>
          </p:nvPr>
        </p:nvSpPr>
        <p:spPr>
          <a:xfrm>
            <a:off x="1366838" y="808037"/>
            <a:ext cx="9759950" cy="5045832"/>
          </a:xfrm>
        </p:spPr>
        <p:txBody>
          <a:bodyPr/>
          <a:lstStyle/>
          <a:p>
            <a:r>
              <a:rPr lang="en-US"/>
              <a:t>Click icon to add table</a:t>
            </a:r>
          </a:p>
        </p:txBody>
      </p:sp>
      <p:sp>
        <p:nvSpPr>
          <p:cNvPr id="6" name="Text Placeholder 5">
            <a:extLst>
              <a:ext uri="{FF2B5EF4-FFF2-40B4-BE49-F238E27FC236}">
                <a16:creationId xmlns:a16="http://schemas.microsoft.com/office/drawing/2014/main" id="{F24482F5-5C68-40F1-BAC8-3387D676EB94}"/>
              </a:ext>
            </a:extLst>
          </p:cNvPr>
          <p:cNvSpPr>
            <a:spLocks noGrp="1"/>
          </p:cNvSpPr>
          <p:nvPr>
            <p:ph type="body" sz="quarter" idx="11"/>
          </p:nvPr>
        </p:nvSpPr>
        <p:spPr>
          <a:xfrm>
            <a:off x="1366838" y="5973510"/>
            <a:ext cx="9759950" cy="503490"/>
          </a:xfrm>
        </p:spPr>
        <p:txBody>
          <a:bodyPr>
            <a:noAutofit/>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29116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igur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1A7EB-3577-43FD-9B2D-BCEA4F83C945}"/>
              </a:ext>
            </a:extLst>
          </p:cNvPr>
          <p:cNvSpPr>
            <a:spLocks noGrp="1"/>
          </p:cNvSpPr>
          <p:nvPr>
            <p:ph type="title"/>
          </p:nvPr>
        </p:nvSpPr>
        <p:spPr/>
        <p:txBody>
          <a:bodyPr/>
          <a:lstStyle/>
          <a:p>
            <a:r>
              <a:rPr lang="en-US"/>
              <a:t>Click to edit Master title style</a:t>
            </a:r>
            <a:endParaRPr lang="en-US" dirty="0"/>
          </a:p>
        </p:txBody>
      </p:sp>
      <p:sp>
        <p:nvSpPr>
          <p:cNvPr id="4" name="Picture Placeholder 3">
            <a:extLst>
              <a:ext uri="{FF2B5EF4-FFF2-40B4-BE49-F238E27FC236}">
                <a16:creationId xmlns:a16="http://schemas.microsoft.com/office/drawing/2014/main" id="{F94AFEAB-6CC2-4F6A-8644-10935AED3A26}"/>
              </a:ext>
            </a:extLst>
          </p:cNvPr>
          <p:cNvSpPr>
            <a:spLocks noGrp="1"/>
          </p:cNvSpPr>
          <p:nvPr>
            <p:ph type="pic" sz="quarter" idx="10"/>
          </p:nvPr>
        </p:nvSpPr>
        <p:spPr>
          <a:xfrm>
            <a:off x="111096" y="512748"/>
            <a:ext cx="11947020" cy="6076059"/>
          </a:xfrm>
        </p:spPr>
        <p:txBody>
          <a:bodyPr/>
          <a:lstStyle/>
          <a:p>
            <a:r>
              <a:rPr lang="en-US"/>
              <a:t>Click icon to add picture</a:t>
            </a:r>
          </a:p>
        </p:txBody>
      </p:sp>
    </p:spTree>
    <p:extLst>
      <p:ext uri="{BB962C8B-B14F-4D97-AF65-F5344CB8AC3E}">
        <p14:creationId xmlns:p14="http://schemas.microsoft.com/office/powerpoint/2010/main" val="3793255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8EB49-10B0-434E-B9A9-AEEABF0BE468}"/>
              </a:ext>
            </a:extLst>
          </p:cNvPr>
          <p:cNvSpPr>
            <a:spLocks noGrp="1"/>
          </p:cNvSpPr>
          <p:nvPr>
            <p:ph type="title"/>
          </p:nvPr>
        </p:nvSpPr>
        <p:spPr/>
        <p:txBody>
          <a:bodyPr/>
          <a:lstStyle/>
          <a:p>
            <a:r>
              <a:rPr lang="en-US"/>
              <a:t>Click to edit Master title style</a:t>
            </a:r>
          </a:p>
        </p:txBody>
      </p:sp>
      <p:sp>
        <p:nvSpPr>
          <p:cNvPr id="4" name="Table Placeholder 3">
            <a:extLst>
              <a:ext uri="{FF2B5EF4-FFF2-40B4-BE49-F238E27FC236}">
                <a16:creationId xmlns:a16="http://schemas.microsoft.com/office/drawing/2014/main" id="{143F8EF5-4C16-48DE-A586-E7CCF94F9F03}"/>
              </a:ext>
            </a:extLst>
          </p:cNvPr>
          <p:cNvSpPr>
            <a:spLocks noGrp="1"/>
          </p:cNvSpPr>
          <p:nvPr>
            <p:ph type="tbl" sz="quarter" idx="10"/>
          </p:nvPr>
        </p:nvSpPr>
        <p:spPr>
          <a:xfrm>
            <a:off x="1366838" y="808037"/>
            <a:ext cx="9759950" cy="5045832"/>
          </a:xfrm>
        </p:spPr>
        <p:txBody>
          <a:bodyPr/>
          <a:lstStyle/>
          <a:p>
            <a:r>
              <a:rPr lang="en-US"/>
              <a:t>Click icon to add table</a:t>
            </a:r>
          </a:p>
        </p:txBody>
      </p:sp>
      <p:sp>
        <p:nvSpPr>
          <p:cNvPr id="6" name="Text Placeholder 5">
            <a:extLst>
              <a:ext uri="{FF2B5EF4-FFF2-40B4-BE49-F238E27FC236}">
                <a16:creationId xmlns:a16="http://schemas.microsoft.com/office/drawing/2014/main" id="{F24482F5-5C68-40F1-BAC8-3387D676EB94}"/>
              </a:ext>
            </a:extLst>
          </p:cNvPr>
          <p:cNvSpPr>
            <a:spLocks noGrp="1"/>
          </p:cNvSpPr>
          <p:nvPr>
            <p:ph type="body" sz="quarter" idx="11"/>
          </p:nvPr>
        </p:nvSpPr>
        <p:spPr>
          <a:xfrm>
            <a:off x="1366838" y="5973510"/>
            <a:ext cx="9759950" cy="503490"/>
          </a:xfrm>
        </p:spPr>
        <p:txBody>
          <a:bodyPr>
            <a:noAutofit/>
          </a:bodyPr>
          <a:lstStyle>
            <a:lvl1pPr marL="0" indent="0">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8155109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ti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0E61D60-431D-4A54-BAD5-CA1C8D6D754C}"/>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822" y="2792"/>
            <a:ext cx="12191178" cy="6858137"/>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0"/>
            <a:r>
              <a:rPr lang="en-US" dirty="0"/>
              <a:t>Click to edit Master text styles</a:t>
            </a:r>
          </a:p>
        </p:txBody>
      </p:sp>
      <p:sp>
        <p:nvSpPr>
          <p:cNvPr id="9" name="TextBox 8"/>
          <p:cNvSpPr txBox="1">
            <a:spLocks noChangeArrowheads="1"/>
          </p:cNvSpPr>
          <p:nvPr/>
        </p:nvSpPr>
        <p:spPr bwMode="auto">
          <a:xfrm>
            <a:off x="10363435" y="6605739"/>
            <a:ext cx="1827743" cy="246221"/>
          </a:xfrm>
          <a:prstGeom prst="rect">
            <a:avLst/>
          </a:prstGeom>
          <a:noFill/>
          <a:ln>
            <a:noFill/>
          </a:ln>
        </p:spPr>
        <p:txBody>
          <a:bodyPr wrap="none">
            <a:spAutoFit/>
          </a:bodyPr>
          <a:lstStyle>
            <a:lvl1pPr>
              <a:defRPr sz="2400" b="1">
                <a:solidFill>
                  <a:schemeClr val="bg2"/>
                </a:solidFill>
                <a:latin typeface="Times New Roman" panose="02020603050405020304" pitchFamily="18" charset="0"/>
                <a:ea typeface="ＭＳ Ｐゴシック" panose="020B0600070205080204" pitchFamily="34" charset="-128"/>
              </a:defRPr>
            </a:lvl1pPr>
            <a:lvl2pPr marL="742950" indent="-285750">
              <a:defRPr sz="2400" b="1">
                <a:solidFill>
                  <a:schemeClr val="bg2"/>
                </a:solidFill>
                <a:latin typeface="Times New Roman" panose="02020603050405020304" pitchFamily="18" charset="0"/>
                <a:ea typeface="ＭＳ Ｐゴシック" panose="020B0600070205080204" pitchFamily="34" charset="-128"/>
              </a:defRPr>
            </a:lvl2pPr>
            <a:lvl3pPr marL="1143000" indent="-228600">
              <a:defRPr sz="2400" b="1">
                <a:solidFill>
                  <a:schemeClr val="bg2"/>
                </a:solidFill>
                <a:latin typeface="Times New Roman" panose="02020603050405020304" pitchFamily="18" charset="0"/>
                <a:ea typeface="ＭＳ Ｐゴシック" panose="020B0600070205080204" pitchFamily="34" charset="-128"/>
              </a:defRPr>
            </a:lvl3pPr>
            <a:lvl4pPr marL="1600200" indent="-228600">
              <a:defRPr sz="2400" b="1">
                <a:solidFill>
                  <a:schemeClr val="bg2"/>
                </a:solidFill>
                <a:latin typeface="Times New Roman" panose="02020603050405020304" pitchFamily="18" charset="0"/>
                <a:ea typeface="ＭＳ Ｐゴシック" panose="020B0600070205080204" pitchFamily="34" charset="-128"/>
              </a:defRPr>
            </a:lvl4pPr>
            <a:lvl5pPr marL="2057400" indent="-228600">
              <a:defRPr sz="2400" b="1">
                <a:solidFill>
                  <a:schemeClr val="bg2"/>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bg2"/>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bg2"/>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bg2"/>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bg2"/>
                </a:solidFill>
                <a:latin typeface="Times New Roman" panose="02020603050405020304" pitchFamily="18" charset="0"/>
                <a:ea typeface="ＭＳ Ｐゴシック" panose="020B0600070205080204" pitchFamily="34" charset="-128"/>
              </a:defRPr>
            </a:lvl9pPr>
          </a:lstStyle>
          <a:p>
            <a:pPr algn="r" eaLnBrk="1" hangingPunct="1">
              <a:defRPr/>
            </a:pPr>
            <a:r>
              <a:rPr lang="en-US" altLang="en-US" sz="1000" b="0" dirty="0">
                <a:solidFill>
                  <a:schemeClr val="tx1"/>
                </a:solidFill>
                <a:latin typeface="+mj-lt"/>
                <a:cs typeface="Arial" panose="020B0604020202020204" pitchFamily="34" charset="0"/>
              </a:rPr>
              <a:t>© 2023 Oxford University Press</a:t>
            </a:r>
          </a:p>
        </p:txBody>
      </p:sp>
    </p:spTree>
    <p:extLst>
      <p:ext uri="{BB962C8B-B14F-4D97-AF65-F5344CB8AC3E}">
        <p14:creationId xmlns:p14="http://schemas.microsoft.com/office/powerpoint/2010/main" val="271826317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Lst>
  <p:txStyles>
    <p:titleStyle>
      <a:lvl1pPr algn="ctr" defTabSz="914400" rtl="0" eaLnBrk="1" latinLnBrk="0" hangingPunct="1">
        <a:spcBef>
          <a:spcPct val="0"/>
        </a:spcBef>
        <a:buNone/>
        <a:defRPr sz="36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369332"/>
          </a:xfrm>
          <a:prstGeom prst="rect">
            <a:avLst/>
          </a:prstGeom>
          <a:solidFill>
            <a:srgbClr val="001A47"/>
          </a:solidFill>
        </p:spPr>
        <p:txBody>
          <a:bodyPr vert="horz" lIns="91440" tIns="45720" rIns="91440" bIns="45720" rtlCol="0" anchor="t" anchorCtr="0">
            <a:spAutoFit/>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98CCD7AE-E6DE-4592-894F-F3E075B9E6C8}"/>
              </a:ext>
            </a:extLst>
          </p:cNvPr>
          <p:cNvSpPr>
            <a:spLocks noGrp="1"/>
          </p:cNvSpPr>
          <p:nvPr>
            <p:ph type="body" idx="1"/>
          </p:nvPr>
        </p:nvSpPr>
        <p:spPr>
          <a:xfrm>
            <a:off x="838200" y="952107"/>
            <a:ext cx="10515600" cy="52248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B9A352A1-3B59-4F46-8B27-7104614BE002}"/>
              </a:ext>
            </a:extLst>
          </p:cNvPr>
          <p:cNvSpPr txBox="1">
            <a:spLocks noChangeArrowheads="1"/>
          </p:cNvSpPr>
          <p:nvPr/>
        </p:nvSpPr>
        <p:spPr bwMode="auto">
          <a:xfrm>
            <a:off x="10363435" y="6605739"/>
            <a:ext cx="1827743" cy="246221"/>
          </a:xfrm>
          <a:prstGeom prst="rect">
            <a:avLst/>
          </a:prstGeom>
          <a:noFill/>
          <a:ln>
            <a:noFill/>
          </a:ln>
        </p:spPr>
        <p:txBody>
          <a:bodyPr wrap="none">
            <a:spAutoFit/>
          </a:bodyPr>
          <a:lstStyle>
            <a:lvl1pPr>
              <a:defRPr sz="2400" b="1">
                <a:solidFill>
                  <a:schemeClr val="bg2"/>
                </a:solidFill>
                <a:latin typeface="Times New Roman" panose="02020603050405020304" pitchFamily="18" charset="0"/>
                <a:ea typeface="ＭＳ Ｐゴシック" panose="020B0600070205080204" pitchFamily="34" charset="-128"/>
              </a:defRPr>
            </a:lvl1pPr>
            <a:lvl2pPr marL="742950" indent="-285750">
              <a:defRPr sz="2400" b="1">
                <a:solidFill>
                  <a:schemeClr val="bg2"/>
                </a:solidFill>
                <a:latin typeface="Times New Roman" panose="02020603050405020304" pitchFamily="18" charset="0"/>
                <a:ea typeface="ＭＳ Ｐゴシック" panose="020B0600070205080204" pitchFamily="34" charset="-128"/>
              </a:defRPr>
            </a:lvl2pPr>
            <a:lvl3pPr marL="1143000" indent="-228600">
              <a:defRPr sz="2400" b="1">
                <a:solidFill>
                  <a:schemeClr val="bg2"/>
                </a:solidFill>
                <a:latin typeface="Times New Roman" panose="02020603050405020304" pitchFamily="18" charset="0"/>
                <a:ea typeface="ＭＳ Ｐゴシック" panose="020B0600070205080204" pitchFamily="34" charset="-128"/>
              </a:defRPr>
            </a:lvl3pPr>
            <a:lvl4pPr marL="1600200" indent="-228600">
              <a:defRPr sz="2400" b="1">
                <a:solidFill>
                  <a:schemeClr val="bg2"/>
                </a:solidFill>
                <a:latin typeface="Times New Roman" panose="02020603050405020304" pitchFamily="18" charset="0"/>
                <a:ea typeface="ＭＳ Ｐゴシック" panose="020B0600070205080204" pitchFamily="34" charset="-128"/>
              </a:defRPr>
            </a:lvl4pPr>
            <a:lvl5pPr marL="2057400" indent="-228600">
              <a:defRPr sz="2400" b="1">
                <a:solidFill>
                  <a:schemeClr val="bg2"/>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bg2"/>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bg2"/>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bg2"/>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bg2"/>
                </a:solidFill>
                <a:latin typeface="Times New Roman" panose="02020603050405020304" pitchFamily="18" charset="0"/>
                <a:ea typeface="ＭＳ Ｐゴシック" panose="020B0600070205080204" pitchFamily="34" charset="-128"/>
              </a:defRPr>
            </a:lvl9pPr>
          </a:lstStyle>
          <a:p>
            <a:pPr algn="r" eaLnBrk="1" hangingPunct="1">
              <a:defRPr/>
            </a:pPr>
            <a:r>
              <a:rPr lang="en-US" altLang="en-US" sz="1000" b="0" dirty="0">
                <a:solidFill>
                  <a:schemeClr val="tx1"/>
                </a:solidFill>
                <a:latin typeface="+mj-lt"/>
                <a:cs typeface="Arial" panose="020B0604020202020204" pitchFamily="34" charset="0"/>
              </a:rPr>
              <a:t>© 2023 Oxford University Press</a:t>
            </a:r>
          </a:p>
        </p:txBody>
      </p:sp>
    </p:spTree>
    <p:extLst>
      <p:ext uri="{BB962C8B-B14F-4D97-AF65-F5344CB8AC3E}">
        <p14:creationId xmlns:p14="http://schemas.microsoft.com/office/powerpoint/2010/main" val="268272069"/>
      </p:ext>
    </p:extLst>
  </p:cSld>
  <p:clrMap bg1="lt1" tx1="dk1" bg2="lt2" tx2="dk2" accent1="accent1" accent2="accent2" accent3="accent3" accent4="accent4" accent5="accent5" accent6="accent6" hlink="hlink" folHlink="folHlink"/>
  <p:sldLayoutIdLst>
    <p:sldLayoutId id="2147483671" r:id="rId1"/>
    <p:sldLayoutId id="2147483672" r:id="rId2"/>
  </p:sldLayoutIdLst>
  <p:txStyles>
    <p:titleStyle>
      <a:lvl1pPr algn="l" defTabSz="914400" rtl="0" eaLnBrk="1" latinLnBrk="0" hangingPunct="1">
        <a:spcBef>
          <a:spcPct val="0"/>
        </a:spcBef>
        <a:buNone/>
        <a:defRPr sz="18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Comparative Politics, Fourth Edition</a:t>
            </a:r>
          </a:p>
        </p:txBody>
      </p:sp>
      <p:sp>
        <p:nvSpPr>
          <p:cNvPr id="3" name="Subtitle 2"/>
          <p:cNvSpPr>
            <a:spLocks noGrp="1"/>
          </p:cNvSpPr>
          <p:nvPr>
            <p:ph type="body" sz="quarter" idx="11"/>
          </p:nvPr>
        </p:nvSpPr>
        <p:spPr/>
        <p:txBody>
          <a:bodyPr>
            <a:normAutofit/>
          </a:bodyPr>
          <a:lstStyle/>
          <a:p>
            <a:pPr>
              <a:spcBef>
                <a:spcPts val="0"/>
              </a:spcBef>
            </a:pPr>
            <a:r>
              <a:rPr lang="en-US" dirty="0"/>
              <a:t>by J. Tyler </a:t>
            </a:r>
            <a:r>
              <a:rPr lang="en-US" dirty="0" err="1"/>
              <a:t>Dickovick</a:t>
            </a:r>
            <a:r>
              <a:rPr lang="en-US" dirty="0"/>
              <a:t>, Jonathan Eastwood, Robin M. LeBlanc, and Zoila Ponce de Leon</a:t>
            </a:r>
          </a:p>
          <a:p>
            <a:pPr>
              <a:spcBef>
                <a:spcPts val="0"/>
              </a:spcBef>
            </a:pPr>
            <a:endParaRPr lang="en-US" dirty="0"/>
          </a:p>
        </p:txBody>
      </p:sp>
      <p:pic>
        <p:nvPicPr>
          <p:cNvPr id="6" name="Picture 5" descr="Cover of Comparative Politics, 4th Edition">
            <a:extLst>
              <a:ext uri="{FF2B5EF4-FFF2-40B4-BE49-F238E27FC236}">
                <a16:creationId xmlns:a16="http://schemas.microsoft.com/office/drawing/2014/main" id="{B0AC8D59-2D75-63FA-E02E-124706E816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0906" y="1889566"/>
            <a:ext cx="3550188" cy="437694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Party Systems: Single Party</a:t>
            </a:r>
          </a:p>
        </p:txBody>
      </p:sp>
      <p:sp>
        <p:nvSpPr>
          <p:cNvPr id="3" name="Content Placeholder 2"/>
          <p:cNvSpPr>
            <a:spLocks noGrp="1"/>
          </p:cNvSpPr>
          <p:nvPr>
            <p:ph idx="1"/>
          </p:nvPr>
        </p:nvSpPr>
        <p:spPr>
          <a:xfrm>
            <a:off x="609600" y="1600201"/>
            <a:ext cx="10972800" cy="4525963"/>
          </a:xfrm>
        </p:spPr>
        <p:txBody>
          <a:bodyPr>
            <a:normAutofit/>
          </a:bodyPr>
          <a:lstStyle/>
          <a:p>
            <a:r>
              <a:rPr lang="en-US" b="1" dirty="0"/>
              <a:t>Single-party system </a:t>
            </a:r>
          </a:p>
          <a:p>
            <a:pPr lvl="1"/>
            <a:r>
              <a:rPr lang="en-US" dirty="0"/>
              <a:t>Form of dominant-party system</a:t>
            </a:r>
          </a:p>
          <a:p>
            <a:pPr lvl="1"/>
            <a:r>
              <a:rPr lang="en-US" dirty="0"/>
              <a:t>Lee </a:t>
            </a:r>
            <a:r>
              <a:rPr lang="en-US" dirty="0" err="1"/>
              <a:t>Kuan</a:t>
            </a:r>
            <a:r>
              <a:rPr lang="en-US" dirty="0"/>
              <a:t> Yew, a prime minister of Singapore believed that a single-party system was better for Asian polities</a:t>
            </a:r>
          </a:p>
          <a:p>
            <a:pPr lvl="1"/>
            <a:r>
              <a:rPr lang="en-US" dirty="0"/>
              <a:t>Authoritarian system in which parties besides the single dominant party are banned or disallowed </a:t>
            </a:r>
          </a:p>
          <a:p>
            <a:pPr lvl="2"/>
            <a:r>
              <a:rPr lang="en-US" dirty="0"/>
              <a:t>Soviet Union (1917–1991)</a:t>
            </a:r>
          </a:p>
          <a:p>
            <a:pPr lvl="2"/>
            <a:r>
              <a:rPr lang="en-US" dirty="0"/>
              <a:t>Nazi Germany (1933–1945)</a:t>
            </a:r>
          </a:p>
          <a:p>
            <a:pPr lvl="2"/>
            <a:r>
              <a:rPr lang="en-US" dirty="0"/>
              <a:t>North Korea (1948–present)</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Party Systems: Two/Two-Plus Systems</a:t>
            </a:r>
          </a:p>
        </p:txBody>
      </p:sp>
      <p:sp>
        <p:nvSpPr>
          <p:cNvPr id="3" name="Content Placeholder 2"/>
          <p:cNvSpPr>
            <a:spLocks noGrp="1"/>
          </p:cNvSpPr>
          <p:nvPr>
            <p:ph idx="1"/>
          </p:nvPr>
        </p:nvSpPr>
        <p:spPr>
          <a:xfrm>
            <a:off x="609600" y="1600201"/>
            <a:ext cx="10972800" cy="4525963"/>
          </a:xfrm>
        </p:spPr>
        <p:txBody>
          <a:bodyPr>
            <a:normAutofit/>
          </a:bodyPr>
          <a:lstStyle/>
          <a:p>
            <a:r>
              <a:rPr lang="en-US" b="1" dirty="0"/>
              <a:t>Two-party system</a:t>
            </a:r>
          </a:p>
          <a:p>
            <a:pPr lvl="1"/>
            <a:r>
              <a:rPr lang="en-US" dirty="0"/>
              <a:t>Political party system consisting of two significant parties </a:t>
            </a:r>
          </a:p>
          <a:p>
            <a:pPr lvl="2"/>
            <a:r>
              <a:rPr lang="en-US" dirty="0"/>
              <a:t>Two parties have duopoly on governing</a:t>
            </a:r>
          </a:p>
          <a:p>
            <a:pPr lvl="2"/>
            <a:r>
              <a:rPr lang="en-US" dirty="0"/>
              <a:t>United States, Ghana</a:t>
            </a:r>
          </a:p>
          <a:p>
            <a:pPr lvl="1"/>
            <a:r>
              <a:rPr lang="en-US" dirty="0"/>
              <a:t>Some countries have “2+ party systems”</a:t>
            </a:r>
          </a:p>
          <a:p>
            <a:pPr lvl="2"/>
            <a:r>
              <a:rPr lang="en-US" dirty="0"/>
              <a:t>Two main parties, with several smaller parties</a:t>
            </a:r>
          </a:p>
          <a:p>
            <a:pPr lvl="2"/>
            <a:r>
              <a:rPr lang="en-US" dirty="0"/>
              <a:t>United Kingdom, Spain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Multiparty Systems</a:t>
            </a:r>
          </a:p>
        </p:txBody>
      </p:sp>
      <p:sp>
        <p:nvSpPr>
          <p:cNvPr id="3" name="Content Placeholder 2"/>
          <p:cNvSpPr>
            <a:spLocks noGrp="1"/>
          </p:cNvSpPr>
          <p:nvPr>
            <p:ph idx="1"/>
          </p:nvPr>
        </p:nvSpPr>
        <p:spPr>
          <a:xfrm>
            <a:off x="609600" y="1600201"/>
            <a:ext cx="10972800" cy="4525963"/>
          </a:xfrm>
        </p:spPr>
        <p:txBody>
          <a:bodyPr>
            <a:normAutofit/>
          </a:bodyPr>
          <a:lstStyle/>
          <a:p>
            <a:r>
              <a:rPr lang="en-US" b="1" dirty="0"/>
              <a:t>Multiparty Systems </a:t>
            </a:r>
          </a:p>
          <a:p>
            <a:pPr lvl="1"/>
            <a:r>
              <a:rPr lang="en-US" dirty="0"/>
              <a:t>Political party system with more than two major parties that have opportunities to govern</a:t>
            </a:r>
          </a:p>
          <a:p>
            <a:pPr lvl="1"/>
            <a:r>
              <a:rPr lang="en-US" dirty="0"/>
              <a:t>Three or more parties are the norm in about half of democracies</a:t>
            </a:r>
          </a:p>
          <a:p>
            <a:pPr lvl="2"/>
            <a:r>
              <a:rPr lang="en-US" dirty="0"/>
              <a:t>Mexico has 3 large parties and many smaller ones</a:t>
            </a:r>
          </a:p>
          <a:p>
            <a:pPr lvl="1"/>
            <a:r>
              <a:rPr lang="en-US" dirty="0"/>
              <a:t>Multiparty systems can be: </a:t>
            </a:r>
          </a:p>
          <a:p>
            <a:pPr lvl="2"/>
            <a:r>
              <a:rPr lang="en-US" dirty="0"/>
              <a:t>Relatively </a:t>
            </a:r>
            <a:r>
              <a:rPr lang="en-US" b="1" dirty="0"/>
              <a:t>fragmented</a:t>
            </a:r>
            <a:r>
              <a:rPr lang="en-US" dirty="0"/>
              <a:t> (many small parties): Brazil</a:t>
            </a:r>
          </a:p>
          <a:p>
            <a:pPr lvl="2"/>
            <a:r>
              <a:rPr lang="en-US" dirty="0"/>
              <a:t>Relatively </a:t>
            </a:r>
            <a:r>
              <a:rPr lang="en-US" b="1" dirty="0"/>
              <a:t>concentrated</a:t>
            </a:r>
            <a:r>
              <a:rPr lang="en-US" dirty="0"/>
              <a:t> (few large parties): Mexico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4230F-2C5C-4FFD-A17E-38A68F3E302B}"/>
              </a:ext>
            </a:extLst>
          </p:cNvPr>
          <p:cNvSpPr>
            <a:spLocks noGrp="1"/>
          </p:cNvSpPr>
          <p:nvPr>
            <p:ph type="title"/>
          </p:nvPr>
        </p:nvSpPr>
        <p:spPr>
          <a:xfrm>
            <a:off x="609600" y="274638"/>
            <a:ext cx="10972800" cy="1143000"/>
          </a:xfrm>
        </p:spPr>
        <p:txBody>
          <a:bodyPr/>
          <a:lstStyle/>
          <a:p>
            <a:r>
              <a:rPr lang="en-US" dirty="0"/>
              <a:t>Measuring Party Systems</a:t>
            </a:r>
          </a:p>
        </p:txBody>
      </p:sp>
      <p:sp>
        <p:nvSpPr>
          <p:cNvPr id="3" name="Content Placeholder 2">
            <a:extLst>
              <a:ext uri="{FF2B5EF4-FFF2-40B4-BE49-F238E27FC236}">
                <a16:creationId xmlns:a16="http://schemas.microsoft.com/office/drawing/2014/main" id="{BBE361C5-A806-4C2F-BEA6-9223E3482C19}"/>
              </a:ext>
            </a:extLst>
          </p:cNvPr>
          <p:cNvSpPr>
            <a:spLocks noGrp="1"/>
          </p:cNvSpPr>
          <p:nvPr>
            <p:ph idx="1"/>
          </p:nvPr>
        </p:nvSpPr>
        <p:spPr>
          <a:xfrm>
            <a:off x="609600" y="1600201"/>
            <a:ext cx="10972800" cy="4525963"/>
          </a:xfrm>
        </p:spPr>
        <p:txBody>
          <a:bodyPr>
            <a:normAutofit/>
          </a:bodyPr>
          <a:lstStyle/>
          <a:p>
            <a:r>
              <a:rPr lang="en-US" b="1" dirty="0"/>
              <a:t>Effective number of parties </a:t>
            </a:r>
          </a:p>
          <a:p>
            <a:pPr lvl="1"/>
            <a:r>
              <a:rPr lang="en-US" dirty="0"/>
              <a:t>Measures number of parties that can win elections and weighs them by size</a:t>
            </a:r>
          </a:p>
          <a:p>
            <a:r>
              <a:rPr lang="en-US" b="1" dirty="0"/>
              <a:t>Party system institutionalization</a:t>
            </a:r>
          </a:p>
          <a:p>
            <a:pPr lvl="1"/>
            <a:r>
              <a:rPr lang="en-US" dirty="0"/>
              <a:t>Measures degree to which a party is stable and remains so over time</a:t>
            </a:r>
          </a:p>
          <a:p>
            <a:pPr lvl="2"/>
            <a:r>
              <a:rPr lang="en-US" dirty="0"/>
              <a:t>Persistence and electoral success of parties </a:t>
            </a:r>
          </a:p>
          <a:p>
            <a:pPr lvl="2"/>
            <a:r>
              <a:rPr lang="en-US" dirty="0"/>
              <a:t>Stability of their ideologies: coherence and cohesiveness</a:t>
            </a:r>
          </a:p>
          <a:p>
            <a:pPr lvl="2"/>
            <a:r>
              <a:rPr lang="en-US" dirty="0"/>
              <a:t>The degree to which individuals are separate from the party identity (personalistic or not)</a:t>
            </a:r>
          </a:p>
        </p:txBody>
      </p:sp>
    </p:spTree>
    <p:extLst>
      <p:ext uri="{BB962C8B-B14F-4D97-AF65-F5344CB8AC3E}">
        <p14:creationId xmlns:p14="http://schemas.microsoft.com/office/powerpoint/2010/main" val="261913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 Interest Groups: Pluralism</a:t>
            </a:r>
          </a:p>
        </p:txBody>
      </p:sp>
      <p:sp>
        <p:nvSpPr>
          <p:cNvPr id="3" name="Content Placeholder 2"/>
          <p:cNvSpPr>
            <a:spLocks noGrp="1"/>
          </p:cNvSpPr>
          <p:nvPr>
            <p:ph idx="1"/>
          </p:nvPr>
        </p:nvSpPr>
        <p:spPr>
          <a:xfrm>
            <a:off x="609600" y="1600201"/>
            <a:ext cx="10972800" cy="4525963"/>
          </a:xfrm>
        </p:spPr>
        <p:txBody>
          <a:bodyPr>
            <a:normAutofit/>
          </a:bodyPr>
          <a:lstStyle/>
          <a:p>
            <a:r>
              <a:rPr lang="en-US" b="1" dirty="0"/>
              <a:t>Pluralism </a:t>
            </a:r>
          </a:p>
          <a:p>
            <a:pPr lvl="1"/>
            <a:r>
              <a:rPr lang="en-US" dirty="0"/>
              <a:t>Groups compete openly to influence government decisions and policy</a:t>
            </a:r>
          </a:p>
          <a:p>
            <a:pPr lvl="2"/>
            <a:r>
              <a:rPr lang="en-US" dirty="0"/>
              <a:t>Specific groups do not have official preferential access</a:t>
            </a:r>
          </a:p>
          <a:p>
            <a:pPr lvl="1"/>
            <a:r>
              <a:rPr lang="en-US" dirty="0"/>
              <a:t>Reflects idea that interest groups compete in a marketplace of ideas</a:t>
            </a:r>
          </a:p>
          <a:p>
            <a:pPr lvl="2"/>
            <a:r>
              <a:rPr lang="en-US" dirty="0"/>
              <a:t>Under a pure form, none would have privileged access to government and receive preferential treatment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Interest Groups: Corporatism </a:t>
            </a:r>
            <a:r>
              <a:rPr lang="en-US" sz="1000" dirty="0"/>
              <a:t>(1 of 2)</a:t>
            </a:r>
          </a:p>
        </p:txBody>
      </p:sp>
      <p:sp>
        <p:nvSpPr>
          <p:cNvPr id="3" name="Content Placeholder 2"/>
          <p:cNvSpPr>
            <a:spLocks noGrp="1"/>
          </p:cNvSpPr>
          <p:nvPr>
            <p:ph idx="1"/>
          </p:nvPr>
        </p:nvSpPr>
        <p:spPr>
          <a:xfrm>
            <a:off x="609600" y="1600201"/>
            <a:ext cx="10972800" cy="4525963"/>
          </a:xfrm>
        </p:spPr>
        <p:txBody>
          <a:bodyPr>
            <a:normAutofit/>
          </a:bodyPr>
          <a:lstStyle/>
          <a:p>
            <a:r>
              <a:rPr lang="en-US" b="1" dirty="0"/>
              <a:t>Corporatism </a:t>
            </a:r>
          </a:p>
          <a:p>
            <a:pPr lvl="1"/>
            <a:r>
              <a:rPr lang="en-US" dirty="0"/>
              <a:t>Certain major groups are officially designated representatives of certain interests</a:t>
            </a:r>
          </a:p>
          <a:p>
            <a:pPr lvl="2"/>
            <a:r>
              <a:rPr lang="en-US" dirty="0"/>
              <a:t>Major union representing labor</a:t>
            </a:r>
          </a:p>
          <a:p>
            <a:pPr lvl="2"/>
            <a:r>
              <a:rPr lang="en-US" dirty="0"/>
              <a:t>Major business organization representing capital</a:t>
            </a:r>
          </a:p>
          <a:p>
            <a:pPr lvl="1"/>
            <a:r>
              <a:rPr lang="en-US" dirty="0"/>
              <a:t>These groups have a more structured interaction with the government in power and state administration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Interest Groups: Corporatism </a:t>
            </a:r>
            <a:r>
              <a:rPr lang="en-US" sz="1000" dirty="0"/>
              <a:t>(2 of 2)</a:t>
            </a:r>
            <a:endParaRPr lang="en-US" dirty="0"/>
          </a:p>
        </p:txBody>
      </p:sp>
      <p:sp>
        <p:nvSpPr>
          <p:cNvPr id="3" name="Content Placeholder 2"/>
          <p:cNvSpPr>
            <a:spLocks noGrp="1"/>
          </p:cNvSpPr>
          <p:nvPr>
            <p:ph idx="1"/>
          </p:nvPr>
        </p:nvSpPr>
        <p:spPr>
          <a:xfrm>
            <a:off x="609600" y="1600201"/>
            <a:ext cx="10972800" cy="4525963"/>
          </a:xfrm>
        </p:spPr>
        <p:txBody>
          <a:bodyPr>
            <a:normAutofit/>
          </a:bodyPr>
          <a:lstStyle/>
          <a:p>
            <a:r>
              <a:rPr lang="en-US" b="1" dirty="0"/>
              <a:t>Corporatism </a:t>
            </a:r>
          </a:p>
          <a:p>
            <a:pPr lvl="1"/>
            <a:r>
              <a:rPr lang="en-US" dirty="0"/>
              <a:t>Rather than open competition among interest groups, corporatist arrangements strive for consensus in regular interactions with government</a:t>
            </a:r>
          </a:p>
          <a:p>
            <a:pPr lvl="2"/>
            <a:r>
              <a:rPr lang="en-US" b="1" dirty="0"/>
              <a:t>Peak organizations </a:t>
            </a:r>
            <a:r>
              <a:rPr lang="en-US" dirty="0"/>
              <a:t>are the top-level associations representing many different organizations such as labor unions and chambers of commerce</a:t>
            </a:r>
          </a:p>
          <a:p>
            <a:pPr lvl="1"/>
            <a:r>
              <a:rPr lang="en-US" dirty="0"/>
              <a:t>The twentieth century has been thought of as the “century of corporatism”</a:t>
            </a:r>
          </a:p>
        </p:txBody>
      </p:sp>
    </p:spTree>
    <p:extLst>
      <p:ext uri="{BB962C8B-B14F-4D97-AF65-F5344CB8AC3E}">
        <p14:creationId xmlns:p14="http://schemas.microsoft.com/office/powerpoint/2010/main" val="4261487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96874"/>
            <a:ext cx="10972800" cy="1143000"/>
          </a:xfrm>
        </p:spPr>
        <p:txBody>
          <a:bodyPr>
            <a:normAutofit/>
          </a:bodyPr>
          <a:lstStyle/>
          <a:p>
            <a:r>
              <a:rPr lang="en-US" dirty="0"/>
              <a:t>What Factors Shape Party Systems? </a:t>
            </a:r>
            <a:r>
              <a:rPr lang="en-US" sz="1000" dirty="0"/>
              <a:t>(1 of 2) </a:t>
            </a:r>
          </a:p>
        </p:txBody>
      </p:sp>
      <p:sp>
        <p:nvSpPr>
          <p:cNvPr id="3" name="Content Placeholder 2"/>
          <p:cNvSpPr>
            <a:spLocks noGrp="1"/>
          </p:cNvSpPr>
          <p:nvPr>
            <p:ph idx="1"/>
          </p:nvPr>
        </p:nvSpPr>
        <p:spPr>
          <a:xfrm>
            <a:off x="609600" y="1722437"/>
            <a:ext cx="10972800" cy="4525963"/>
          </a:xfrm>
        </p:spPr>
        <p:txBody>
          <a:bodyPr>
            <a:normAutofit/>
          </a:bodyPr>
          <a:lstStyle/>
          <a:p>
            <a:r>
              <a:rPr lang="en-US" dirty="0"/>
              <a:t>Electoral rules</a:t>
            </a:r>
          </a:p>
          <a:p>
            <a:pPr lvl="1"/>
            <a:r>
              <a:rPr lang="en-US" dirty="0"/>
              <a:t>District systems favor two-party systems</a:t>
            </a:r>
          </a:p>
          <a:p>
            <a:pPr lvl="1"/>
            <a:r>
              <a:rPr lang="en-US" dirty="0"/>
              <a:t>Proportional representation favors multi-party</a:t>
            </a:r>
          </a:p>
          <a:p>
            <a:r>
              <a:rPr lang="en-US" dirty="0"/>
              <a:t>Geography, history, and economy</a:t>
            </a:r>
          </a:p>
          <a:p>
            <a:pPr lvl="1"/>
            <a:r>
              <a:rPr lang="en-US" dirty="0"/>
              <a:t>Many dominant-party states in Africa</a:t>
            </a:r>
          </a:p>
          <a:p>
            <a:r>
              <a:rPr lang="en-US" dirty="0"/>
              <a:t>Ideology and ideas</a:t>
            </a:r>
          </a:p>
          <a:p>
            <a:pPr lvl="1"/>
            <a:r>
              <a:rPr lang="en-US" dirty="0"/>
              <a:t>Communist parties</a:t>
            </a:r>
          </a:p>
          <a:p>
            <a:endParaRPr lang="en-US" dirty="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3DAA4-532B-3395-B8B4-8FA7B34D1448}"/>
              </a:ext>
            </a:extLst>
          </p:cNvPr>
          <p:cNvSpPr>
            <a:spLocks noGrp="1"/>
          </p:cNvSpPr>
          <p:nvPr>
            <p:ph type="title"/>
          </p:nvPr>
        </p:nvSpPr>
        <p:spPr/>
        <p:txBody>
          <a:bodyPr/>
          <a:lstStyle/>
          <a:p>
            <a:r>
              <a:rPr lang="en-US" dirty="0"/>
              <a:t>What Factors Shape Party Systems? </a:t>
            </a:r>
            <a:r>
              <a:rPr lang="en-US" sz="1000" dirty="0"/>
              <a:t>(2 of 2) </a:t>
            </a:r>
            <a:endParaRPr lang="en-US" dirty="0"/>
          </a:p>
        </p:txBody>
      </p:sp>
      <p:sp>
        <p:nvSpPr>
          <p:cNvPr id="3" name="Content Placeholder 2">
            <a:extLst>
              <a:ext uri="{FF2B5EF4-FFF2-40B4-BE49-F238E27FC236}">
                <a16:creationId xmlns:a16="http://schemas.microsoft.com/office/drawing/2014/main" id="{40E5BBAD-6EBF-4249-2FCA-ED7B6EFF793D}"/>
              </a:ext>
            </a:extLst>
          </p:cNvPr>
          <p:cNvSpPr>
            <a:spLocks noGrp="1"/>
          </p:cNvSpPr>
          <p:nvPr>
            <p:ph idx="1"/>
          </p:nvPr>
        </p:nvSpPr>
        <p:spPr/>
        <p:txBody>
          <a:bodyPr/>
          <a:lstStyle/>
          <a:p>
            <a:r>
              <a:rPr lang="en-US" i="1" dirty="0"/>
              <a:t>Les Partis Politiques [Political Parties] </a:t>
            </a:r>
            <a:r>
              <a:rPr lang="en-US" dirty="0"/>
              <a:t>by Maurice Duverger</a:t>
            </a:r>
          </a:p>
          <a:p>
            <a:pPr lvl="1"/>
            <a:r>
              <a:rPr lang="en-US" dirty="0"/>
              <a:t>Duverger’s Law</a:t>
            </a:r>
          </a:p>
          <a:p>
            <a:pPr lvl="2"/>
            <a:r>
              <a:rPr lang="en-US" dirty="0"/>
              <a:t>Two-party systems tend to emerge when elections are by simply plurality vote in single member districts</a:t>
            </a:r>
          </a:p>
          <a:p>
            <a:pPr lvl="2"/>
            <a:r>
              <a:rPr lang="en-US" dirty="0"/>
              <a:t>Finds that proportional representation is conducive to multiparty systems and encourages small parties, using runoff elections</a:t>
            </a:r>
          </a:p>
          <a:p>
            <a:pPr lvl="2"/>
            <a:r>
              <a:rPr lang="en-US" dirty="0"/>
              <a:t>This is one of the strongest findings in political science</a:t>
            </a:r>
          </a:p>
          <a:p>
            <a:pPr lvl="3"/>
            <a:r>
              <a:rPr lang="en-US" dirty="0"/>
              <a:t>It can be falsified </a:t>
            </a:r>
          </a:p>
        </p:txBody>
      </p:sp>
    </p:spTree>
    <p:extLst>
      <p:ext uri="{BB962C8B-B14F-4D97-AF65-F5344CB8AC3E}">
        <p14:creationId xmlns:p14="http://schemas.microsoft.com/office/powerpoint/2010/main" val="22368213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Autofit/>
          </a:bodyPr>
          <a:lstStyle/>
          <a:p>
            <a:r>
              <a:rPr lang="en-US" dirty="0"/>
              <a:t>How do Party Systems Shape Political Outcomes? </a:t>
            </a:r>
            <a:r>
              <a:rPr lang="en-US" sz="1000" dirty="0"/>
              <a:t>(1 of 3) </a:t>
            </a:r>
          </a:p>
        </p:txBody>
      </p:sp>
      <p:sp>
        <p:nvSpPr>
          <p:cNvPr id="3" name="Content Placeholder 2"/>
          <p:cNvSpPr>
            <a:spLocks noGrp="1"/>
          </p:cNvSpPr>
          <p:nvPr>
            <p:ph idx="1"/>
          </p:nvPr>
        </p:nvSpPr>
        <p:spPr>
          <a:xfrm>
            <a:off x="609600" y="1600201"/>
            <a:ext cx="10972800" cy="4525963"/>
          </a:xfrm>
        </p:spPr>
        <p:txBody>
          <a:bodyPr>
            <a:normAutofit/>
          </a:bodyPr>
          <a:lstStyle/>
          <a:p>
            <a:r>
              <a:rPr lang="en-US" dirty="0"/>
              <a:t>Two-party systems lead to centrism?</a:t>
            </a:r>
          </a:p>
          <a:p>
            <a:pPr lvl="1"/>
            <a:r>
              <a:rPr lang="en-US" dirty="0"/>
              <a:t>Both parties appeal to the “median voter”</a:t>
            </a:r>
          </a:p>
          <a:p>
            <a:pPr lvl="1"/>
            <a:r>
              <a:rPr lang="en-US" dirty="0"/>
              <a:t>Strategic voting for more “extreme” voters</a:t>
            </a:r>
          </a:p>
          <a:p>
            <a:pPr lvl="2"/>
            <a:r>
              <a:rPr lang="en-US" dirty="0"/>
              <a:t>People at extremes favor moderates on their side</a:t>
            </a:r>
          </a:p>
          <a:p>
            <a:r>
              <a:rPr lang="en-US" dirty="0"/>
              <a:t>This depends on the distribution of voters</a:t>
            </a:r>
          </a:p>
          <a:p>
            <a:pPr lvl="1"/>
            <a:r>
              <a:rPr lang="en-US" dirty="0"/>
              <a:t>Less clear when voters are polarized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17133-87F6-AE75-4052-6B8BE8C49394}"/>
              </a:ext>
            </a:extLst>
          </p:cNvPr>
          <p:cNvSpPr>
            <a:spLocks noGrp="1"/>
          </p:cNvSpPr>
          <p:nvPr>
            <p:ph type="title"/>
          </p:nvPr>
        </p:nvSpPr>
        <p:spPr/>
        <p:txBody>
          <a:bodyPr/>
          <a:lstStyle/>
          <a:p>
            <a:r>
              <a:rPr lang="en-US" dirty="0"/>
              <a:t>Chapter 11 Learning Objectives</a:t>
            </a:r>
          </a:p>
        </p:txBody>
      </p:sp>
      <p:sp>
        <p:nvSpPr>
          <p:cNvPr id="3" name="Content Placeholder 2">
            <a:extLst>
              <a:ext uri="{FF2B5EF4-FFF2-40B4-BE49-F238E27FC236}">
                <a16:creationId xmlns:a16="http://schemas.microsoft.com/office/drawing/2014/main" id="{D86EB154-9D01-4E71-E6AF-70636FFAFEE9}"/>
              </a:ext>
            </a:extLst>
          </p:cNvPr>
          <p:cNvSpPr>
            <a:spLocks noGrp="1"/>
          </p:cNvSpPr>
          <p:nvPr>
            <p:ph idx="1"/>
          </p:nvPr>
        </p:nvSpPr>
        <p:spPr/>
        <p:txBody>
          <a:bodyPr>
            <a:normAutofit fontScale="92500" lnSpcReduction="20000"/>
          </a:bodyPr>
          <a:lstStyle/>
          <a:p>
            <a:pPr lvl="0"/>
            <a:r>
              <a:rPr lang="en-US" dirty="0"/>
              <a:t>Describe how political scientists view the formal political organization of interest groups into parties and similar bodies.</a:t>
            </a:r>
          </a:p>
          <a:p>
            <a:pPr lvl="0"/>
            <a:r>
              <a:rPr lang="en-US" dirty="0"/>
              <a:t>Discuss the basic types of parties and party systems observed by political scientists.</a:t>
            </a:r>
          </a:p>
          <a:p>
            <a:pPr lvl="0"/>
            <a:r>
              <a:rPr lang="en-US" dirty="0"/>
              <a:t>Explain the major implications of different types of party systems.</a:t>
            </a:r>
          </a:p>
          <a:p>
            <a:pPr lvl="0"/>
            <a:r>
              <a:rPr lang="en-US" dirty="0"/>
              <a:t>Explain major theories about the causes and effects of different party systems.</a:t>
            </a:r>
          </a:p>
          <a:p>
            <a:pPr lvl="0"/>
            <a:r>
              <a:rPr lang="en-US" dirty="0"/>
              <a:t>Analyze the implications of different forms of aggregating and expressing group interests and addressing these interests through political institutions (e.g., pluralism versus corporatism).</a:t>
            </a:r>
          </a:p>
        </p:txBody>
      </p:sp>
    </p:spTree>
    <p:extLst>
      <p:ext uri="{BB962C8B-B14F-4D97-AF65-F5344CB8AC3E}">
        <p14:creationId xmlns:p14="http://schemas.microsoft.com/office/powerpoint/2010/main" val="1989501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dirty="0"/>
              <a:t>How do Party Systems Shape Political Outcomes? </a:t>
            </a:r>
            <a:r>
              <a:rPr lang="en-US" sz="1000" dirty="0"/>
              <a:t>(2 of 3) </a:t>
            </a:r>
            <a:endParaRPr lang="en-US" dirty="0"/>
          </a:p>
        </p:txBody>
      </p:sp>
      <p:graphicFrame>
        <p:nvGraphicFramePr>
          <p:cNvPr id="6" name="object 2" title="TABLE 11.1 Number of Parties">
            <a:extLst>
              <a:ext uri="{FF2B5EF4-FFF2-40B4-BE49-F238E27FC236}">
                <a16:creationId xmlns:a16="http://schemas.microsoft.com/office/drawing/2014/main" id="{29E0D565-BCF0-CDF6-6639-0EB3AA990328}"/>
              </a:ext>
            </a:extLst>
          </p:cNvPr>
          <p:cNvGraphicFramePr>
            <a:graphicFrameLocks noGrp="1"/>
          </p:cNvGraphicFramePr>
          <p:nvPr>
            <p:extLst>
              <p:ext uri="{D42A27DB-BD31-4B8C-83A1-F6EECF244321}">
                <p14:modId xmlns:p14="http://schemas.microsoft.com/office/powerpoint/2010/main" val="4192512976"/>
              </p:ext>
            </p:extLst>
          </p:nvPr>
        </p:nvGraphicFramePr>
        <p:xfrm>
          <a:off x="3011136" y="1860550"/>
          <a:ext cx="6628129" cy="3301478"/>
        </p:xfrm>
        <a:graphic>
          <a:graphicData uri="http://schemas.openxmlformats.org/drawingml/2006/table">
            <a:tbl>
              <a:tblPr firstRow="1" bandRow="1">
                <a:tableStyleId>{2D5ABB26-0587-4C30-8999-92F81FD0307C}</a:tableStyleId>
              </a:tblPr>
              <a:tblGrid>
                <a:gridCol w="1643380">
                  <a:extLst>
                    <a:ext uri="{9D8B030D-6E8A-4147-A177-3AD203B41FA5}">
                      <a16:colId xmlns:a16="http://schemas.microsoft.com/office/drawing/2014/main" val="20000"/>
                    </a:ext>
                  </a:extLst>
                </a:gridCol>
                <a:gridCol w="544194">
                  <a:extLst>
                    <a:ext uri="{9D8B030D-6E8A-4147-A177-3AD203B41FA5}">
                      <a16:colId xmlns:a16="http://schemas.microsoft.com/office/drawing/2014/main" val="20001"/>
                    </a:ext>
                  </a:extLst>
                </a:gridCol>
                <a:gridCol w="657225">
                  <a:extLst>
                    <a:ext uri="{9D8B030D-6E8A-4147-A177-3AD203B41FA5}">
                      <a16:colId xmlns:a16="http://schemas.microsoft.com/office/drawing/2014/main" val="20002"/>
                    </a:ext>
                  </a:extLst>
                </a:gridCol>
                <a:gridCol w="660400">
                  <a:extLst>
                    <a:ext uri="{9D8B030D-6E8A-4147-A177-3AD203B41FA5}">
                      <a16:colId xmlns:a16="http://schemas.microsoft.com/office/drawing/2014/main" val="20003"/>
                    </a:ext>
                  </a:extLst>
                </a:gridCol>
                <a:gridCol w="652145">
                  <a:extLst>
                    <a:ext uri="{9D8B030D-6E8A-4147-A177-3AD203B41FA5}">
                      <a16:colId xmlns:a16="http://schemas.microsoft.com/office/drawing/2014/main" val="20004"/>
                    </a:ext>
                  </a:extLst>
                </a:gridCol>
                <a:gridCol w="661670">
                  <a:extLst>
                    <a:ext uri="{9D8B030D-6E8A-4147-A177-3AD203B41FA5}">
                      <a16:colId xmlns:a16="http://schemas.microsoft.com/office/drawing/2014/main" val="20005"/>
                    </a:ext>
                  </a:extLst>
                </a:gridCol>
                <a:gridCol w="1809115">
                  <a:extLst>
                    <a:ext uri="{9D8B030D-6E8A-4147-A177-3AD203B41FA5}">
                      <a16:colId xmlns:a16="http://schemas.microsoft.com/office/drawing/2014/main" val="20006"/>
                    </a:ext>
                  </a:extLst>
                </a:gridCol>
              </a:tblGrid>
              <a:tr h="360900">
                <a:tc gridSpan="7">
                  <a:txBody>
                    <a:bodyPr/>
                    <a:lstStyle/>
                    <a:p>
                      <a:pPr marL="52705" algn="ctr">
                        <a:lnSpc>
                          <a:spcPct val="100000"/>
                        </a:lnSpc>
                        <a:spcBef>
                          <a:spcPts val="610"/>
                        </a:spcBef>
                      </a:pPr>
                      <a:r>
                        <a:rPr sz="1350" b="1" spc="-5" dirty="0">
                          <a:solidFill>
                            <a:srgbClr val="231F20"/>
                          </a:solidFill>
                          <a:latin typeface="Gill Sans MT"/>
                          <a:cs typeface="Gill Sans MT"/>
                        </a:rPr>
                        <a:t>P</a:t>
                      </a:r>
                      <a:r>
                        <a:rPr sz="1350" b="1" spc="5" dirty="0">
                          <a:solidFill>
                            <a:srgbClr val="231F20"/>
                          </a:solidFill>
                          <a:latin typeface="Gill Sans MT"/>
                          <a:cs typeface="Gill Sans MT"/>
                        </a:rPr>
                        <a:t>r</a:t>
                      </a:r>
                      <a:r>
                        <a:rPr sz="1350" b="1" spc="10" dirty="0">
                          <a:solidFill>
                            <a:srgbClr val="231F20"/>
                          </a:solidFill>
                          <a:latin typeface="Gill Sans MT"/>
                          <a:cs typeface="Gill Sans MT"/>
                        </a:rPr>
                        <a:t>o</a:t>
                      </a:r>
                      <a:r>
                        <a:rPr sz="1350" b="1" spc="15" dirty="0">
                          <a:solidFill>
                            <a:srgbClr val="231F20"/>
                          </a:solidFill>
                          <a:latin typeface="Gill Sans MT"/>
                          <a:cs typeface="Gill Sans MT"/>
                        </a:rPr>
                        <a:t>p</a:t>
                      </a:r>
                      <a:r>
                        <a:rPr sz="1350" b="1" spc="10" dirty="0">
                          <a:solidFill>
                            <a:srgbClr val="231F20"/>
                          </a:solidFill>
                          <a:latin typeface="Gill Sans MT"/>
                          <a:cs typeface="Gill Sans MT"/>
                        </a:rPr>
                        <a:t>o</a:t>
                      </a:r>
                      <a:r>
                        <a:rPr sz="1350" b="1" spc="35" dirty="0">
                          <a:solidFill>
                            <a:srgbClr val="231F20"/>
                          </a:solidFill>
                          <a:latin typeface="Gill Sans MT"/>
                          <a:cs typeface="Gill Sans MT"/>
                        </a:rPr>
                        <a:t>r</a:t>
                      </a:r>
                      <a:r>
                        <a:rPr sz="1350" b="1" spc="15" dirty="0">
                          <a:solidFill>
                            <a:srgbClr val="231F20"/>
                          </a:solidFill>
                          <a:latin typeface="Gill Sans MT"/>
                          <a:cs typeface="Gill Sans MT"/>
                        </a:rPr>
                        <a:t>t</a:t>
                      </a:r>
                      <a:r>
                        <a:rPr sz="1350" b="1" dirty="0">
                          <a:solidFill>
                            <a:srgbClr val="231F20"/>
                          </a:solidFill>
                          <a:latin typeface="Gill Sans MT"/>
                          <a:cs typeface="Gill Sans MT"/>
                        </a:rPr>
                        <a:t>i</a:t>
                      </a:r>
                      <a:r>
                        <a:rPr sz="1350" b="1" spc="10" dirty="0">
                          <a:solidFill>
                            <a:srgbClr val="231F20"/>
                          </a:solidFill>
                          <a:latin typeface="Gill Sans MT"/>
                          <a:cs typeface="Gill Sans MT"/>
                        </a:rPr>
                        <a:t>o</a:t>
                      </a:r>
                      <a:r>
                        <a:rPr sz="1350" b="1" dirty="0">
                          <a:solidFill>
                            <a:srgbClr val="231F20"/>
                          </a:solidFill>
                          <a:latin typeface="Gill Sans MT"/>
                          <a:cs typeface="Gill Sans MT"/>
                        </a:rPr>
                        <a:t>n </a:t>
                      </a:r>
                      <a:r>
                        <a:rPr sz="1350" b="1" spc="5" dirty="0">
                          <a:solidFill>
                            <a:srgbClr val="231F20"/>
                          </a:solidFill>
                          <a:latin typeface="Gill Sans MT"/>
                          <a:cs typeface="Gill Sans MT"/>
                        </a:rPr>
                        <a:t>o</a:t>
                      </a:r>
                      <a:r>
                        <a:rPr sz="1350" b="1" dirty="0">
                          <a:solidFill>
                            <a:srgbClr val="231F20"/>
                          </a:solidFill>
                          <a:latin typeface="Gill Sans MT"/>
                          <a:cs typeface="Gill Sans MT"/>
                        </a:rPr>
                        <a:t>f L</a:t>
                      </a:r>
                      <a:r>
                        <a:rPr sz="1350" b="1" spc="15" dirty="0">
                          <a:solidFill>
                            <a:srgbClr val="231F20"/>
                          </a:solidFill>
                          <a:latin typeface="Gill Sans MT"/>
                          <a:cs typeface="Gill Sans MT"/>
                        </a:rPr>
                        <a:t>e</a:t>
                      </a:r>
                      <a:r>
                        <a:rPr sz="1350" b="1" spc="5" dirty="0">
                          <a:solidFill>
                            <a:srgbClr val="231F20"/>
                          </a:solidFill>
                          <a:latin typeface="Gill Sans MT"/>
                          <a:cs typeface="Gill Sans MT"/>
                        </a:rPr>
                        <a:t>gi</a:t>
                      </a:r>
                      <a:r>
                        <a:rPr sz="1350" b="1" spc="10" dirty="0">
                          <a:solidFill>
                            <a:srgbClr val="231F20"/>
                          </a:solidFill>
                          <a:latin typeface="Gill Sans MT"/>
                          <a:cs typeface="Gill Sans MT"/>
                        </a:rPr>
                        <a:t>s</a:t>
                      </a:r>
                      <a:r>
                        <a:rPr sz="1350" b="1" spc="5" dirty="0">
                          <a:solidFill>
                            <a:srgbClr val="231F20"/>
                          </a:solidFill>
                          <a:latin typeface="Gill Sans MT"/>
                          <a:cs typeface="Gill Sans MT"/>
                        </a:rPr>
                        <a:t>la</a:t>
                      </a:r>
                      <a:r>
                        <a:rPr sz="1350" b="1" spc="15" dirty="0">
                          <a:solidFill>
                            <a:srgbClr val="231F20"/>
                          </a:solidFill>
                          <a:latin typeface="Gill Sans MT"/>
                          <a:cs typeface="Gill Sans MT"/>
                        </a:rPr>
                        <a:t>ti</a:t>
                      </a:r>
                      <a:r>
                        <a:rPr sz="1350" b="1" spc="-10" dirty="0">
                          <a:solidFill>
                            <a:srgbClr val="231F20"/>
                          </a:solidFill>
                          <a:latin typeface="Gill Sans MT"/>
                          <a:cs typeface="Gill Sans MT"/>
                        </a:rPr>
                        <a:t>v</a:t>
                      </a:r>
                      <a:r>
                        <a:rPr sz="1350" b="1" dirty="0">
                          <a:solidFill>
                            <a:srgbClr val="231F20"/>
                          </a:solidFill>
                          <a:latin typeface="Gill Sans MT"/>
                          <a:cs typeface="Gill Sans MT"/>
                        </a:rPr>
                        <a:t>e </a:t>
                      </a:r>
                      <a:r>
                        <a:rPr sz="1350" b="1" spc="15" dirty="0">
                          <a:solidFill>
                            <a:srgbClr val="231F20"/>
                          </a:solidFill>
                          <a:latin typeface="Gill Sans MT"/>
                          <a:cs typeface="Gill Sans MT"/>
                        </a:rPr>
                        <a:t>S</a:t>
                      </a:r>
                      <a:r>
                        <a:rPr sz="1350" b="1" spc="10" dirty="0">
                          <a:solidFill>
                            <a:srgbClr val="231F20"/>
                          </a:solidFill>
                          <a:latin typeface="Gill Sans MT"/>
                          <a:cs typeface="Gill Sans MT"/>
                        </a:rPr>
                        <a:t>e</a:t>
                      </a:r>
                      <a:r>
                        <a:rPr sz="1350" b="1" spc="5" dirty="0">
                          <a:solidFill>
                            <a:srgbClr val="231F20"/>
                          </a:solidFill>
                          <a:latin typeface="Gill Sans MT"/>
                          <a:cs typeface="Gill Sans MT"/>
                        </a:rPr>
                        <a:t>a</a:t>
                      </a:r>
                      <a:r>
                        <a:rPr sz="1350" b="1" spc="30" dirty="0">
                          <a:solidFill>
                            <a:srgbClr val="231F20"/>
                          </a:solidFill>
                          <a:latin typeface="Gill Sans MT"/>
                          <a:cs typeface="Gill Sans MT"/>
                        </a:rPr>
                        <a:t>t</a:t>
                      </a:r>
                      <a:r>
                        <a:rPr sz="1350" b="1" dirty="0">
                          <a:solidFill>
                            <a:srgbClr val="231F20"/>
                          </a:solidFill>
                          <a:latin typeface="Gill Sans MT"/>
                          <a:cs typeface="Gill Sans MT"/>
                        </a:rPr>
                        <a:t>s </a:t>
                      </a:r>
                      <a:r>
                        <a:rPr sz="1350" b="1" spc="-25" dirty="0">
                          <a:solidFill>
                            <a:srgbClr val="231F20"/>
                          </a:solidFill>
                          <a:latin typeface="Gill Sans MT"/>
                          <a:cs typeface="Gill Sans MT"/>
                        </a:rPr>
                        <a:t>W</a:t>
                      </a:r>
                      <a:r>
                        <a:rPr sz="1350" b="1" spc="10" dirty="0">
                          <a:solidFill>
                            <a:srgbClr val="231F20"/>
                          </a:solidFill>
                          <a:latin typeface="Gill Sans MT"/>
                          <a:cs typeface="Gill Sans MT"/>
                        </a:rPr>
                        <a:t>o</a:t>
                      </a:r>
                      <a:r>
                        <a:rPr sz="1350" b="1" dirty="0">
                          <a:solidFill>
                            <a:srgbClr val="231F20"/>
                          </a:solidFill>
                          <a:latin typeface="Gill Sans MT"/>
                          <a:cs typeface="Gill Sans MT"/>
                        </a:rPr>
                        <a:t>n </a:t>
                      </a:r>
                      <a:r>
                        <a:rPr sz="1350" b="1" spc="5" dirty="0">
                          <a:solidFill>
                            <a:srgbClr val="231F20"/>
                          </a:solidFill>
                          <a:latin typeface="Gill Sans MT"/>
                          <a:cs typeface="Gill Sans MT"/>
                        </a:rPr>
                        <a:t>(</a:t>
                      </a:r>
                      <a:r>
                        <a:rPr sz="1350" b="1" spc="-30" dirty="0">
                          <a:solidFill>
                            <a:srgbClr val="231F20"/>
                          </a:solidFill>
                          <a:latin typeface="Gill Sans MT"/>
                          <a:cs typeface="Gill Sans MT"/>
                        </a:rPr>
                        <a:t>%</a:t>
                      </a:r>
                      <a:r>
                        <a:rPr sz="1350" b="1" dirty="0">
                          <a:solidFill>
                            <a:srgbClr val="231F20"/>
                          </a:solidFill>
                          <a:latin typeface="Gill Sans MT"/>
                          <a:cs typeface="Gill Sans MT"/>
                        </a:rPr>
                        <a:t>)</a:t>
                      </a:r>
                      <a:endParaRPr sz="1350">
                        <a:latin typeface="Gill Sans MT"/>
                        <a:cs typeface="Gill Sans MT"/>
                      </a:endParaRPr>
                    </a:p>
                  </a:txBody>
                  <a:tcPr marL="0" marR="0" marT="77470" marB="0">
                    <a:lnB w="12700">
                      <a:solidFill>
                        <a:srgbClr val="231F20"/>
                      </a:solidFill>
                      <a:prstDash val="solid"/>
                    </a:lnB>
                    <a:solidFill>
                      <a:srgbClr val="E6E7E8"/>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565006">
                <a:tc>
                  <a:txBody>
                    <a:bodyPr/>
                    <a:lstStyle/>
                    <a:p>
                      <a:pPr marL="111125">
                        <a:lnSpc>
                          <a:spcPct val="100000"/>
                        </a:lnSpc>
                        <a:spcBef>
                          <a:spcPts val="1415"/>
                        </a:spcBef>
                      </a:pPr>
                      <a:r>
                        <a:rPr sz="1350" b="1" spc="-30" dirty="0">
                          <a:solidFill>
                            <a:srgbClr val="231F20"/>
                          </a:solidFill>
                          <a:latin typeface="Gill Sans MT"/>
                          <a:cs typeface="Gill Sans MT"/>
                        </a:rPr>
                        <a:t>Country</a:t>
                      </a:r>
                      <a:endParaRPr sz="1350">
                        <a:latin typeface="Gill Sans MT"/>
                        <a:cs typeface="Gill Sans MT"/>
                      </a:endParaRPr>
                    </a:p>
                  </a:txBody>
                  <a:tcPr marL="0" marR="0" marT="179705" marB="0">
                    <a:lnT w="12700">
                      <a:solidFill>
                        <a:srgbClr val="231F20"/>
                      </a:solidFill>
                      <a:prstDash val="solid"/>
                    </a:lnT>
                    <a:lnB w="12700">
                      <a:solidFill>
                        <a:srgbClr val="231F20"/>
                      </a:solidFill>
                      <a:prstDash val="solid"/>
                    </a:lnB>
                    <a:solidFill>
                      <a:srgbClr val="E6E7E8"/>
                    </a:solidFill>
                  </a:tcPr>
                </a:tc>
                <a:tc>
                  <a:txBody>
                    <a:bodyPr/>
                    <a:lstStyle/>
                    <a:p>
                      <a:pPr marL="126364">
                        <a:lnSpc>
                          <a:spcPct val="100000"/>
                        </a:lnSpc>
                        <a:spcBef>
                          <a:spcPts val="1415"/>
                        </a:spcBef>
                      </a:pPr>
                      <a:r>
                        <a:rPr sz="1350" b="1" spc="-75" dirty="0">
                          <a:solidFill>
                            <a:srgbClr val="231F20"/>
                          </a:solidFill>
                          <a:latin typeface="Gill Sans MT"/>
                          <a:cs typeface="Gill Sans MT"/>
                        </a:rPr>
                        <a:t>P1</a:t>
                      </a:r>
                      <a:endParaRPr sz="1350">
                        <a:latin typeface="Gill Sans MT"/>
                        <a:cs typeface="Gill Sans MT"/>
                      </a:endParaRPr>
                    </a:p>
                  </a:txBody>
                  <a:tcPr marL="0" marR="0" marT="179705" marB="0">
                    <a:lnT w="12700">
                      <a:solidFill>
                        <a:srgbClr val="231F20"/>
                      </a:solidFill>
                      <a:prstDash val="solid"/>
                    </a:lnT>
                    <a:lnB w="12700">
                      <a:solidFill>
                        <a:srgbClr val="231F20"/>
                      </a:solidFill>
                      <a:prstDash val="solid"/>
                    </a:lnB>
                    <a:solidFill>
                      <a:srgbClr val="E6E7E8"/>
                    </a:solidFill>
                  </a:tcPr>
                </a:tc>
                <a:tc>
                  <a:txBody>
                    <a:bodyPr/>
                    <a:lstStyle/>
                    <a:p>
                      <a:pPr marR="213995" algn="r">
                        <a:lnSpc>
                          <a:spcPct val="100000"/>
                        </a:lnSpc>
                        <a:spcBef>
                          <a:spcPts val="1415"/>
                        </a:spcBef>
                      </a:pPr>
                      <a:r>
                        <a:rPr sz="1350" b="1" spc="25" dirty="0">
                          <a:solidFill>
                            <a:srgbClr val="231F20"/>
                          </a:solidFill>
                          <a:latin typeface="Gill Sans MT"/>
                          <a:cs typeface="Gill Sans MT"/>
                        </a:rPr>
                        <a:t>P2</a:t>
                      </a:r>
                      <a:endParaRPr sz="1350">
                        <a:latin typeface="Gill Sans MT"/>
                        <a:cs typeface="Gill Sans MT"/>
                      </a:endParaRPr>
                    </a:p>
                  </a:txBody>
                  <a:tcPr marL="0" marR="0" marT="179705" marB="0">
                    <a:lnT w="12700">
                      <a:solidFill>
                        <a:srgbClr val="231F20"/>
                      </a:solidFill>
                      <a:prstDash val="solid"/>
                    </a:lnT>
                    <a:lnB w="12700">
                      <a:solidFill>
                        <a:srgbClr val="231F20"/>
                      </a:solidFill>
                      <a:prstDash val="solid"/>
                    </a:lnB>
                    <a:solidFill>
                      <a:srgbClr val="E6E7E8"/>
                    </a:solidFill>
                  </a:tcPr>
                </a:tc>
                <a:tc>
                  <a:txBody>
                    <a:bodyPr/>
                    <a:lstStyle/>
                    <a:p>
                      <a:pPr algn="ctr">
                        <a:lnSpc>
                          <a:spcPct val="100000"/>
                        </a:lnSpc>
                        <a:spcBef>
                          <a:spcPts val="1415"/>
                        </a:spcBef>
                      </a:pPr>
                      <a:r>
                        <a:rPr sz="1350" b="1" spc="15" dirty="0">
                          <a:solidFill>
                            <a:srgbClr val="231F20"/>
                          </a:solidFill>
                          <a:latin typeface="Gill Sans MT"/>
                          <a:cs typeface="Gill Sans MT"/>
                        </a:rPr>
                        <a:t>P3</a:t>
                      </a:r>
                      <a:endParaRPr sz="1350">
                        <a:latin typeface="Gill Sans MT"/>
                        <a:cs typeface="Gill Sans MT"/>
                      </a:endParaRPr>
                    </a:p>
                  </a:txBody>
                  <a:tcPr marL="0" marR="0" marT="179705" marB="0">
                    <a:lnT w="12700">
                      <a:solidFill>
                        <a:srgbClr val="231F20"/>
                      </a:solidFill>
                      <a:prstDash val="solid"/>
                    </a:lnT>
                    <a:lnB w="12700">
                      <a:solidFill>
                        <a:srgbClr val="231F20"/>
                      </a:solidFill>
                      <a:prstDash val="solid"/>
                    </a:lnB>
                    <a:solidFill>
                      <a:srgbClr val="E6E7E8"/>
                    </a:solidFill>
                  </a:tcPr>
                </a:tc>
                <a:tc>
                  <a:txBody>
                    <a:bodyPr/>
                    <a:lstStyle/>
                    <a:p>
                      <a:pPr marL="219075">
                        <a:lnSpc>
                          <a:spcPct val="100000"/>
                        </a:lnSpc>
                        <a:spcBef>
                          <a:spcPts val="1415"/>
                        </a:spcBef>
                      </a:pPr>
                      <a:r>
                        <a:rPr sz="1350" b="1" spc="-5" dirty="0">
                          <a:solidFill>
                            <a:srgbClr val="231F20"/>
                          </a:solidFill>
                          <a:latin typeface="Gill Sans MT"/>
                          <a:cs typeface="Gill Sans MT"/>
                        </a:rPr>
                        <a:t>P4</a:t>
                      </a:r>
                      <a:endParaRPr sz="1350">
                        <a:latin typeface="Gill Sans MT"/>
                        <a:cs typeface="Gill Sans MT"/>
                      </a:endParaRPr>
                    </a:p>
                  </a:txBody>
                  <a:tcPr marL="0" marR="0" marT="179705" marB="0">
                    <a:lnT w="12700">
                      <a:solidFill>
                        <a:srgbClr val="231F20"/>
                      </a:solidFill>
                      <a:prstDash val="solid"/>
                    </a:lnT>
                    <a:lnB w="12700">
                      <a:solidFill>
                        <a:srgbClr val="231F20"/>
                      </a:solidFill>
                      <a:prstDash val="solid"/>
                    </a:lnB>
                    <a:solidFill>
                      <a:srgbClr val="E6E7E8"/>
                    </a:solidFill>
                  </a:tcPr>
                </a:tc>
                <a:tc>
                  <a:txBody>
                    <a:bodyPr/>
                    <a:lstStyle/>
                    <a:p>
                      <a:pPr marL="225425">
                        <a:lnSpc>
                          <a:spcPct val="100000"/>
                        </a:lnSpc>
                        <a:spcBef>
                          <a:spcPts val="1415"/>
                        </a:spcBef>
                      </a:pPr>
                      <a:r>
                        <a:rPr sz="1350" b="1" spc="15" dirty="0">
                          <a:solidFill>
                            <a:srgbClr val="231F20"/>
                          </a:solidFill>
                          <a:latin typeface="Gill Sans MT"/>
                          <a:cs typeface="Gill Sans MT"/>
                        </a:rPr>
                        <a:t>P5</a:t>
                      </a:r>
                      <a:endParaRPr sz="1350">
                        <a:latin typeface="Gill Sans MT"/>
                        <a:cs typeface="Gill Sans MT"/>
                      </a:endParaRPr>
                    </a:p>
                  </a:txBody>
                  <a:tcPr marL="0" marR="0" marT="179705" marB="0">
                    <a:lnT w="12700">
                      <a:solidFill>
                        <a:srgbClr val="231F20"/>
                      </a:solidFill>
                      <a:prstDash val="solid"/>
                    </a:lnT>
                    <a:lnB w="12700">
                      <a:solidFill>
                        <a:srgbClr val="231F20"/>
                      </a:solidFill>
                      <a:prstDash val="solid"/>
                    </a:lnB>
                    <a:solidFill>
                      <a:srgbClr val="E6E7E8"/>
                    </a:solidFill>
                  </a:tcPr>
                </a:tc>
                <a:tc>
                  <a:txBody>
                    <a:bodyPr/>
                    <a:lstStyle/>
                    <a:p>
                      <a:pPr marL="222250" marR="349885">
                        <a:lnSpc>
                          <a:spcPct val="100000"/>
                        </a:lnSpc>
                        <a:spcBef>
                          <a:spcPts val="610"/>
                        </a:spcBef>
                      </a:pPr>
                      <a:r>
                        <a:rPr sz="1350" b="1" spc="5" dirty="0">
                          <a:solidFill>
                            <a:srgbClr val="231F20"/>
                          </a:solidFill>
                          <a:latin typeface="Gill Sans MT"/>
                          <a:cs typeface="Gill Sans MT"/>
                        </a:rPr>
                        <a:t>Effective </a:t>
                      </a:r>
                      <a:r>
                        <a:rPr sz="1350" b="1" spc="-60" dirty="0">
                          <a:solidFill>
                            <a:srgbClr val="231F20"/>
                          </a:solidFill>
                          <a:latin typeface="Gill Sans MT"/>
                          <a:cs typeface="Gill Sans MT"/>
                        </a:rPr>
                        <a:t>No. </a:t>
                      </a:r>
                      <a:r>
                        <a:rPr sz="1350" b="1" spc="15" dirty="0">
                          <a:solidFill>
                            <a:srgbClr val="231F20"/>
                          </a:solidFill>
                          <a:latin typeface="Gill Sans MT"/>
                          <a:cs typeface="Gill Sans MT"/>
                        </a:rPr>
                        <a:t>of </a:t>
                      </a:r>
                      <a:r>
                        <a:rPr sz="1350" b="1" spc="-365" dirty="0">
                          <a:solidFill>
                            <a:srgbClr val="231F20"/>
                          </a:solidFill>
                          <a:latin typeface="Gill Sans MT"/>
                          <a:cs typeface="Gill Sans MT"/>
                        </a:rPr>
                        <a:t> </a:t>
                      </a:r>
                      <a:r>
                        <a:rPr sz="1350" b="1" spc="-15" dirty="0">
                          <a:solidFill>
                            <a:srgbClr val="231F20"/>
                          </a:solidFill>
                          <a:latin typeface="Gill Sans MT"/>
                          <a:cs typeface="Gill Sans MT"/>
                        </a:rPr>
                        <a:t>Parties</a:t>
                      </a:r>
                      <a:endParaRPr sz="1350">
                        <a:latin typeface="Gill Sans MT"/>
                        <a:cs typeface="Gill Sans MT"/>
                      </a:endParaRPr>
                    </a:p>
                  </a:txBody>
                  <a:tcPr marL="0" marR="0" marT="77470" marB="0">
                    <a:lnT w="12700">
                      <a:solidFill>
                        <a:srgbClr val="231F20"/>
                      </a:solidFill>
                      <a:prstDash val="solid"/>
                    </a:lnT>
                    <a:lnB w="12700">
                      <a:solidFill>
                        <a:srgbClr val="231F20"/>
                      </a:solidFill>
                      <a:prstDash val="solid"/>
                    </a:lnB>
                    <a:solidFill>
                      <a:srgbClr val="E6E7E8"/>
                    </a:solidFill>
                  </a:tcPr>
                </a:tc>
                <a:extLst>
                  <a:ext uri="{0D108BD9-81ED-4DB2-BD59-A6C34878D82A}">
                    <a16:rowId xmlns:a16="http://schemas.microsoft.com/office/drawing/2014/main" val="10001"/>
                  </a:ext>
                </a:extLst>
              </a:tr>
              <a:tr h="556929">
                <a:tc>
                  <a:txBody>
                    <a:bodyPr/>
                    <a:lstStyle/>
                    <a:p>
                      <a:pPr marL="111125" marR="227965">
                        <a:lnSpc>
                          <a:spcPct val="107400"/>
                        </a:lnSpc>
                        <a:spcBef>
                          <a:spcPts val="535"/>
                        </a:spcBef>
                      </a:pPr>
                      <a:r>
                        <a:rPr sz="1250" spc="5" dirty="0">
                          <a:solidFill>
                            <a:srgbClr val="231F20"/>
                          </a:solidFill>
                          <a:latin typeface="Arial"/>
                          <a:cs typeface="Arial"/>
                        </a:rPr>
                        <a:t>People’s</a:t>
                      </a:r>
                      <a:r>
                        <a:rPr sz="1250" spc="-45" dirty="0">
                          <a:solidFill>
                            <a:srgbClr val="231F20"/>
                          </a:solidFill>
                          <a:latin typeface="Arial"/>
                          <a:cs typeface="Arial"/>
                        </a:rPr>
                        <a:t> </a:t>
                      </a:r>
                      <a:r>
                        <a:rPr sz="1250" spc="10" dirty="0">
                          <a:solidFill>
                            <a:srgbClr val="231F20"/>
                          </a:solidFill>
                          <a:latin typeface="Arial"/>
                          <a:cs typeface="Arial"/>
                        </a:rPr>
                        <a:t>Republic </a:t>
                      </a:r>
                      <a:r>
                        <a:rPr sz="1250" spc="-330" dirty="0">
                          <a:solidFill>
                            <a:srgbClr val="231F20"/>
                          </a:solidFill>
                          <a:latin typeface="Arial"/>
                          <a:cs typeface="Arial"/>
                        </a:rPr>
                        <a:t> </a:t>
                      </a:r>
                      <a:r>
                        <a:rPr sz="1250" spc="30" dirty="0">
                          <a:solidFill>
                            <a:srgbClr val="231F20"/>
                          </a:solidFill>
                          <a:latin typeface="Arial"/>
                          <a:cs typeface="Arial"/>
                        </a:rPr>
                        <a:t>of</a:t>
                      </a:r>
                      <a:r>
                        <a:rPr sz="1250" spc="-5" dirty="0">
                          <a:solidFill>
                            <a:srgbClr val="231F20"/>
                          </a:solidFill>
                          <a:latin typeface="Arial"/>
                          <a:cs typeface="Arial"/>
                        </a:rPr>
                        <a:t> </a:t>
                      </a:r>
                      <a:r>
                        <a:rPr sz="1250" spc="30" dirty="0">
                          <a:solidFill>
                            <a:srgbClr val="231F20"/>
                          </a:solidFill>
                          <a:latin typeface="Arial"/>
                          <a:cs typeface="Arial"/>
                        </a:rPr>
                        <a:t>Monopolia</a:t>
                      </a:r>
                      <a:endParaRPr sz="1250">
                        <a:latin typeface="Arial"/>
                        <a:cs typeface="Arial"/>
                      </a:endParaRPr>
                    </a:p>
                  </a:txBody>
                  <a:tcPr marL="0" marR="0" marT="67945" marB="0">
                    <a:lnT w="12700">
                      <a:solidFill>
                        <a:srgbClr val="231F20"/>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126364">
                        <a:lnSpc>
                          <a:spcPct val="100000"/>
                        </a:lnSpc>
                        <a:spcBef>
                          <a:spcPts val="5"/>
                        </a:spcBef>
                      </a:pPr>
                      <a:r>
                        <a:rPr sz="1250" spc="70" dirty="0">
                          <a:solidFill>
                            <a:srgbClr val="231F20"/>
                          </a:solidFill>
                          <a:latin typeface="Arial"/>
                          <a:cs typeface="Arial"/>
                        </a:rPr>
                        <a:t>99</a:t>
                      </a:r>
                      <a:endParaRPr sz="1250">
                        <a:latin typeface="Arial"/>
                        <a:cs typeface="Arial"/>
                      </a:endParaRPr>
                    </a:p>
                  </a:txBody>
                  <a:tcPr marL="0" marR="0" marT="1270" marB="0">
                    <a:lnT w="12700">
                      <a:solidFill>
                        <a:srgbClr val="231F20"/>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R="250190" algn="r">
                        <a:lnSpc>
                          <a:spcPct val="100000"/>
                        </a:lnSpc>
                        <a:spcBef>
                          <a:spcPts val="5"/>
                        </a:spcBef>
                      </a:pPr>
                      <a:r>
                        <a:rPr sz="1250" dirty="0">
                          <a:solidFill>
                            <a:srgbClr val="231F20"/>
                          </a:solidFill>
                          <a:latin typeface="Arial"/>
                          <a:cs typeface="Arial"/>
                        </a:rPr>
                        <a:t>1</a:t>
                      </a:r>
                      <a:endParaRPr sz="1250">
                        <a:latin typeface="Arial"/>
                        <a:cs typeface="Arial"/>
                      </a:endParaRPr>
                    </a:p>
                  </a:txBody>
                  <a:tcPr marL="0" marR="0" marT="1270" marB="0">
                    <a:lnT w="12700">
                      <a:solidFill>
                        <a:srgbClr val="231F20"/>
                      </a:solidFill>
                      <a:prstDash val="solid"/>
                    </a:lnT>
                    <a:lnB w="12700">
                      <a:solidFill>
                        <a:srgbClr val="58595B"/>
                      </a:solidFill>
                      <a:prstDash val="solid"/>
                    </a:lnB>
                  </a:tcPr>
                </a:tc>
                <a:tc>
                  <a:txBody>
                    <a:bodyPr/>
                    <a:lstStyle/>
                    <a:p>
                      <a:pPr>
                        <a:lnSpc>
                          <a:spcPct val="100000"/>
                        </a:lnSpc>
                      </a:pPr>
                      <a:endParaRPr sz="1300">
                        <a:latin typeface="Times New Roman"/>
                        <a:cs typeface="Times New Roman"/>
                      </a:endParaRPr>
                    </a:p>
                  </a:txBody>
                  <a:tcPr marL="0" marR="0" marT="0" marB="0">
                    <a:lnT w="12700">
                      <a:solidFill>
                        <a:srgbClr val="231F20"/>
                      </a:solidFill>
                      <a:prstDash val="solid"/>
                    </a:lnT>
                    <a:lnB w="12700">
                      <a:solidFill>
                        <a:srgbClr val="58595B"/>
                      </a:solidFill>
                      <a:prstDash val="solid"/>
                    </a:lnB>
                  </a:tcPr>
                </a:tc>
                <a:tc>
                  <a:txBody>
                    <a:bodyPr/>
                    <a:lstStyle/>
                    <a:p>
                      <a:pPr>
                        <a:lnSpc>
                          <a:spcPct val="100000"/>
                        </a:lnSpc>
                      </a:pPr>
                      <a:endParaRPr sz="1300">
                        <a:latin typeface="Times New Roman"/>
                        <a:cs typeface="Times New Roman"/>
                      </a:endParaRPr>
                    </a:p>
                  </a:txBody>
                  <a:tcPr marL="0" marR="0" marT="0" marB="0">
                    <a:lnT w="12700">
                      <a:solidFill>
                        <a:srgbClr val="231F20"/>
                      </a:solidFill>
                      <a:prstDash val="solid"/>
                    </a:lnT>
                    <a:lnB w="12700">
                      <a:solidFill>
                        <a:srgbClr val="58595B"/>
                      </a:solidFill>
                      <a:prstDash val="solid"/>
                    </a:lnB>
                  </a:tcPr>
                </a:tc>
                <a:tc>
                  <a:txBody>
                    <a:bodyPr/>
                    <a:lstStyle/>
                    <a:p>
                      <a:pPr>
                        <a:lnSpc>
                          <a:spcPct val="100000"/>
                        </a:lnSpc>
                      </a:pPr>
                      <a:endParaRPr sz="1300">
                        <a:latin typeface="Times New Roman"/>
                        <a:cs typeface="Times New Roman"/>
                      </a:endParaRPr>
                    </a:p>
                  </a:txBody>
                  <a:tcPr marL="0" marR="0" marT="0" marB="0">
                    <a:lnT w="12700">
                      <a:solidFill>
                        <a:srgbClr val="231F20"/>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242570">
                        <a:lnSpc>
                          <a:spcPct val="100000"/>
                        </a:lnSpc>
                        <a:spcBef>
                          <a:spcPts val="5"/>
                        </a:spcBef>
                      </a:pPr>
                      <a:r>
                        <a:rPr sz="1250" spc="-50" dirty="0">
                          <a:solidFill>
                            <a:srgbClr val="231F20"/>
                          </a:solidFill>
                          <a:latin typeface="Arial"/>
                          <a:cs typeface="Arial"/>
                        </a:rPr>
                        <a:t>1.02</a:t>
                      </a:r>
                      <a:endParaRPr sz="1250">
                        <a:latin typeface="Arial"/>
                        <a:cs typeface="Arial"/>
                      </a:endParaRPr>
                    </a:p>
                  </a:txBody>
                  <a:tcPr marL="0" marR="0" marT="1270" marB="0">
                    <a:lnT w="12700">
                      <a:solidFill>
                        <a:srgbClr val="231F20"/>
                      </a:solidFill>
                      <a:prstDash val="solid"/>
                    </a:lnT>
                    <a:lnB w="12700">
                      <a:solidFill>
                        <a:srgbClr val="58595B"/>
                      </a:solidFill>
                      <a:prstDash val="solid"/>
                    </a:lnB>
                  </a:tcPr>
                </a:tc>
                <a:extLst>
                  <a:ext uri="{0D108BD9-81ED-4DB2-BD59-A6C34878D82A}">
                    <a16:rowId xmlns:a16="http://schemas.microsoft.com/office/drawing/2014/main" val="10002"/>
                  </a:ext>
                </a:extLst>
              </a:tr>
              <a:tr h="556928">
                <a:tc>
                  <a:txBody>
                    <a:bodyPr/>
                    <a:lstStyle/>
                    <a:p>
                      <a:pPr marL="111125" marR="358140">
                        <a:lnSpc>
                          <a:spcPct val="107400"/>
                        </a:lnSpc>
                        <a:spcBef>
                          <a:spcPts val="535"/>
                        </a:spcBef>
                      </a:pPr>
                      <a:r>
                        <a:rPr sz="1250" spc="25" dirty="0">
                          <a:solidFill>
                            <a:srgbClr val="231F20"/>
                          </a:solidFill>
                          <a:latin typeface="Arial"/>
                          <a:cs typeface="Arial"/>
                        </a:rPr>
                        <a:t>United</a:t>
                      </a:r>
                      <a:r>
                        <a:rPr sz="1250" spc="-15" dirty="0">
                          <a:solidFill>
                            <a:srgbClr val="231F20"/>
                          </a:solidFill>
                          <a:latin typeface="Arial"/>
                          <a:cs typeface="Arial"/>
                        </a:rPr>
                        <a:t> </a:t>
                      </a:r>
                      <a:r>
                        <a:rPr sz="1250" spc="-5" dirty="0">
                          <a:solidFill>
                            <a:srgbClr val="231F20"/>
                          </a:solidFill>
                          <a:latin typeface="Arial"/>
                          <a:cs typeface="Arial"/>
                        </a:rPr>
                        <a:t>States</a:t>
                      </a:r>
                      <a:r>
                        <a:rPr sz="1250" spc="-15" dirty="0">
                          <a:solidFill>
                            <a:srgbClr val="231F20"/>
                          </a:solidFill>
                          <a:latin typeface="Arial"/>
                          <a:cs typeface="Arial"/>
                        </a:rPr>
                        <a:t> </a:t>
                      </a:r>
                      <a:r>
                        <a:rPr sz="1250" spc="30" dirty="0">
                          <a:solidFill>
                            <a:srgbClr val="231F20"/>
                          </a:solidFill>
                          <a:latin typeface="Arial"/>
                          <a:cs typeface="Arial"/>
                        </a:rPr>
                        <a:t>of </a:t>
                      </a:r>
                      <a:r>
                        <a:rPr sz="1250" spc="-330" dirty="0">
                          <a:solidFill>
                            <a:srgbClr val="231F20"/>
                          </a:solidFill>
                          <a:latin typeface="Arial"/>
                          <a:cs typeface="Arial"/>
                        </a:rPr>
                        <a:t> </a:t>
                      </a:r>
                      <a:r>
                        <a:rPr sz="1250" spc="25" dirty="0">
                          <a:solidFill>
                            <a:srgbClr val="231F20"/>
                          </a:solidFill>
                          <a:latin typeface="Arial"/>
                          <a:cs typeface="Arial"/>
                        </a:rPr>
                        <a:t>Duopolia</a:t>
                      </a:r>
                      <a:endParaRPr sz="1250">
                        <a:latin typeface="Arial"/>
                        <a:cs typeface="Arial"/>
                      </a:endParaRPr>
                    </a:p>
                  </a:txBody>
                  <a:tcPr marL="0" marR="0" marT="67945"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126364">
                        <a:lnSpc>
                          <a:spcPct val="100000"/>
                        </a:lnSpc>
                        <a:spcBef>
                          <a:spcPts val="5"/>
                        </a:spcBef>
                      </a:pPr>
                      <a:r>
                        <a:rPr sz="1250" spc="40" dirty="0">
                          <a:solidFill>
                            <a:srgbClr val="231F20"/>
                          </a:solidFill>
                          <a:latin typeface="Arial"/>
                          <a:cs typeface="Arial"/>
                        </a:rPr>
                        <a:t>49</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R="236220" algn="r">
                        <a:lnSpc>
                          <a:spcPct val="100000"/>
                        </a:lnSpc>
                        <a:spcBef>
                          <a:spcPts val="5"/>
                        </a:spcBef>
                      </a:pPr>
                      <a:r>
                        <a:rPr sz="1250" spc="55" dirty="0">
                          <a:solidFill>
                            <a:srgbClr val="231F20"/>
                          </a:solidFill>
                          <a:latin typeface="Arial"/>
                          <a:cs typeface="Arial"/>
                        </a:rPr>
                        <a:t>48</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124460" algn="ctr">
                        <a:lnSpc>
                          <a:spcPct val="100000"/>
                        </a:lnSpc>
                        <a:spcBef>
                          <a:spcPts val="5"/>
                        </a:spcBef>
                      </a:pPr>
                      <a:r>
                        <a:rPr sz="1250" dirty="0">
                          <a:solidFill>
                            <a:srgbClr val="231F20"/>
                          </a:solidFill>
                          <a:latin typeface="Arial"/>
                          <a:cs typeface="Arial"/>
                        </a:rPr>
                        <a:t>2</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46990" algn="ctr">
                        <a:lnSpc>
                          <a:spcPct val="100000"/>
                        </a:lnSpc>
                        <a:spcBef>
                          <a:spcPts val="5"/>
                        </a:spcBef>
                      </a:pPr>
                      <a:r>
                        <a:rPr sz="1250" dirty="0">
                          <a:solidFill>
                            <a:srgbClr val="231F20"/>
                          </a:solidFill>
                          <a:latin typeface="Arial"/>
                          <a:cs typeface="Arial"/>
                        </a:rPr>
                        <a:t>1</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tc>
                  <a:txBody>
                    <a:bodyPr/>
                    <a:lstStyle/>
                    <a:p>
                      <a:pPr>
                        <a:lnSpc>
                          <a:spcPct val="100000"/>
                        </a:lnSpc>
                      </a:pPr>
                      <a:endParaRPr sz="1300">
                        <a:latin typeface="Times New Roman"/>
                        <a:cs typeface="Times New Roman"/>
                      </a:endParaRPr>
                    </a:p>
                  </a:txBody>
                  <a:tcPr marL="0" marR="0" marT="0"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222250">
                        <a:lnSpc>
                          <a:spcPct val="100000"/>
                        </a:lnSpc>
                        <a:spcBef>
                          <a:spcPts val="5"/>
                        </a:spcBef>
                      </a:pPr>
                      <a:r>
                        <a:rPr sz="1250" spc="-60" dirty="0">
                          <a:solidFill>
                            <a:srgbClr val="231F20"/>
                          </a:solidFill>
                          <a:latin typeface="Arial"/>
                          <a:cs typeface="Arial"/>
                        </a:rPr>
                        <a:t>2.12</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extLst>
                  <a:ext uri="{0D108BD9-81ED-4DB2-BD59-A6C34878D82A}">
                    <a16:rowId xmlns:a16="http://schemas.microsoft.com/office/drawing/2014/main" val="10003"/>
                  </a:ext>
                </a:extLst>
              </a:tr>
              <a:tr h="352393">
                <a:tc>
                  <a:txBody>
                    <a:bodyPr/>
                    <a:lstStyle/>
                    <a:p>
                      <a:pPr marL="111125">
                        <a:lnSpc>
                          <a:spcPct val="100000"/>
                        </a:lnSpc>
                        <a:spcBef>
                          <a:spcPts val="645"/>
                        </a:spcBef>
                      </a:pPr>
                      <a:r>
                        <a:rPr sz="1250" spc="25" dirty="0">
                          <a:solidFill>
                            <a:srgbClr val="231F20"/>
                          </a:solidFill>
                          <a:latin typeface="Arial"/>
                          <a:cs typeface="Arial"/>
                        </a:rPr>
                        <a:t>United</a:t>
                      </a:r>
                      <a:r>
                        <a:rPr sz="1250" spc="-5" dirty="0">
                          <a:solidFill>
                            <a:srgbClr val="231F20"/>
                          </a:solidFill>
                          <a:latin typeface="Arial"/>
                          <a:cs typeface="Arial"/>
                        </a:rPr>
                        <a:t> </a:t>
                      </a:r>
                      <a:r>
                        <a:rPr sz="1250" spc="-20" dirty="0">
                          <a:solidFill>
                            <a:srgbClr val="231F20"/>
                          </a:solidFill>
                          <a:latin typeface="Arial"/>
                          <a:cs typeface="Arial"/>
                        </a:rPr>
                        <a:t>Realm</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marL="126364">
                        <a:lnSpc>
                          <a:spcPct val="100000"/>
                        </a:lnSpc>
                        <a:spcBef>
                          <a:spcPts val="645"/>
                        </a:spcBef>
                      </a:pPr>
                      <a:r>
                        <a:rPr sz="1250" spc="75" dirty="0">
                          <a:solidFill>
                            <a:srgbClr val="231F20"/>
                          </a:solidFill>
                          <a:latin typeface="Arial"/>
                          <a:cs typeface="Arial"/>
                        </a:rPr>
                        <a:t>40</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marR="231775" algn="r">
                        <a:lnSpc>
                          <a:spcPct val="100000"/>
                        </a:lnSpc>
                        <a:spcBef>
                          <a:spcPts val="645"/>
                        </a:spcBef>
                      </a:pPr>
                      <a:r>
                        <a:rPr sz="1250" spc="75" dirty="0">
                          <a:solidFill>
                            <a:srgbClr val="231F20"/>
                          </a:solidFill>
                          <a:latin typeface="Arial"/>
                          <a:cs typeface="Arial"/>
                        </a:rPr>
                        <a:t>40</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marR="15875" algn="ctr">
                        <a:lnSpc>
                          <a:spcPct val="100000"/>
                        </a:lnSpc>
                        <a:spcBef>
                          <a:spcPts val="645"/>
                        </a:spcBef>
                      </a:pPr>
                      <a:r>
                        <a:rPr sz="1250" spc="60" dirty="0">
                          <a:solidFill>
                            <a:srgbClr val="231F20"/>
                          </a:solidFill>
                          <a:latin typeface="Arial"/>
                          <a:cs typeface="Arial"/>
                        </a:rPr>
                        <a:t>20</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a:lnSpc>
                          <a:spcPct val="100000"/>
                        </a:lnSpc>
                      </a:pPr>
                      <a:endParaRPr sz="1300">
                        <a:latin typeface="Times New Roman"/>
                        <a:cs typeface="Times New Roman"/>
                      </a:endParaRPr>
                    </a:p>
                  </a:txBody>
                  <a:tcPr marL="0" marR="0" marT="0" marB="0">
                    <a:lnT w="12700">
                      <a:solidFill>
                        <a:srgbClr val="58595B"/>
                      </a:solidFill>
                      <a:prstDash val="solid"/>
                    </a:lnT>
                    <a:lnB w="12700">
                      <a:solidFill>
                        <a:srgbClr val="58595B"/>
                      </a:solidFill>
                      <a:prstDash val="solid"/>
                    </a:lnB>
                  </a:tcPr>
                </a:tc>
                <a:tc>
                  <a:txBody>
                    <a:bodyPr/>
                    <a:lstStyle/>
                    <a:p>
                      <a:pPr>
                        <a:lnSpc>
                          <a:spcPct val="100000"/>
                        </a:lnSpc>
                      </a:pPr>
                      <a:endParaRPr sz="1300">
                        <a:latin typeface="Times New Roman"/>
                        <a:cs typeface="Times New Roman"/>
                      </a:endParaRPr>
                    </a:p>
                  </a:txBody>
                  <a:tcPr marL="0" marR="0" marT="0" marB="0">
                    <a:lnT w="12700">
                      <a:solidFill>
                        <a:srgbClr val="58595B"/>
                      </a:solidFill>
                      <a:prstDash val="solid"/>
                    </a:lnT>
                    <a:lnB w="12700">
                      <a:solidFill>
                        <a:srgbClr val="58595B"/>
                      </a:solidFill>
                      <a:prstDash val="solid"/>
                    </a:lnB>
                  </a:tcPr>
                </a:tc>
                <a:tc>
                  <a:txBody>
                    <a:bodyPr/>
                    <a:lstStyle/>
                    <a:p>
                      <a:pPr marL="222250">
                        <a:lnSpc>
                          <a:spcPct val="100000"/>
                        </a:lnSpc>
                        <a:spcBef>
                          <a:spcPts val="645"/>
                        </a:spcBef>
                      </a:pPr>
                      <a:r>
                        <a:rPr sz="1250" dirty="0">
                          <a:solidFill>
                            <a:srgbClr val="231F20"/>
                          </a:solidFill>
                          <a:latin typeface="Arial"/>
                          <a:cs typeface="Arial"/>
                        </a:rPr>
                        <a:t>2.78</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extLst>
                  <a:ext uri="{0D108BD9-81ED-4DB2-BD59-A6C34878D82A}">
                    <a16:rowId xmlns:a16="http://schemas.microsoft.com/office/drawing/2014/main" val="10004"/>
                  </a:ext>
                </a:extLst>
              </a:tr>
              <a:tr h="556929">
                <a:tc>
                  <a:txBody>
                    <a:bodyPr/>
                    <a:lstStyle/>
                    <a:p>
                      <a:pPr marL="111125" marR="118745">
                        <a:lnSpc>
                          <a:spcPct val="107400"/>
                        </a:lnSpc>
                        <a:spcBef>
                          <a:spcPts val="535"/>
                        </a:spcBef>
                      </a:pPr>
                      <a:r>
                        <a:rPr sz="1250" spc="20" dirty="0">
                          <a:solidFill>
                            <a:srgbClr val="231F20"/>
                          </a:solidFill>
                          <a:latin typeface="Arial"/>
                          <a:cs typeface="Arial"/>
                        </a:rPr>
                        <a:t>Federation</a:t>
                      </a:r>
                      <a:r>
                        <a:rPr sz="1250" spc="-20" dirty="0">
                          <a:solidFill>
                            <a:srgbClr val="231F20"/>
                          </a:solidFill>
                          <a:latin typeface="Arial"/>
                          <a:cs typeface="Arial"/>
                        </a:rPr>
                        <a:t> </a:t>
                      </a:r>
                      <a:r>
                        <a:rPr sz="1250" spc="30" dirty="0">
                          <a:solidFill>
                            <a:srgbClr val="231F20"/>
                          </a:solidFill>
                          <a:latin typeface="Arial"/>
                          <a:cs typeface="Arial"/>
                        </a:rPr>
                        <a:t>of</a:t>
                      </a:r>
                      <a:r>
                        <a:rPr sz="1250" spc="-15" dirty="0">
                          <a:solidFill>
                            <a:srgbClr val="231F20"/>
                          </a:solidFill>
                          <a:latin typeface="Arial"/>
                          <a:cs typeface="Arial"/>
                        </a:rPr>
                        <a:t> </a:t>
                      </a:r>
                      <a:r>
                        <a:rPr sz="1250" dirty="0">
                          <a:solidFill>
                            <a:srgbClr val="231F20"/>
                          </a:solidFill>
                          <a:latin typeface="Arial"/>
                          <a:cs typeface="Arial"/>
                        </a:rPr>
                        <a:t>Frag- </a:t>
                      </a:r>
                      <a:r>
                        <a:rPr sz="1250" spc="-330" dirty="0">
                          <a:solidFill>
                            <a:srgbClr val="231F20"/>
                          </a:solidFill>
                          <a:latin typeface="Arial"/>
                          <a:cs typeface="Arial"/>
                        </a:rPr>
                        <a:t> </a:t>
                      </a:r>
                      <a:r>
                        <a:rPr sz="1250" spc="20" dirty="0">
                          <a:solidFill>
                            <a:srgbClr val="231F20"/>
                          </a:solidFill>
                          <a:latin typeface="Arial"/>
                          <a:cs typeface="Arial"/>
                        </a:rPr>
                        <a:t>mentia</a:t>
                      </a:r>
                      <a:endParaRPr sz="1250">
                        <a:latin typeface="Arial"/>
                        <a:cs typeface="Arial"/>
                      </a:endParaRPr>
                    </a:p>
                  </a:txBody>
                  <a:tcPr marL="0" marR="0" marT="67945"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126364">
                        <a:lnSpc>
                          <a:spcPct val="100000"/>
                        </a:lnSpc>
                        <a:spcBef>
                          <a:spcPts val="5"/>
                        </a:spcBef>
                      </a:pPr>
                      <a:r>
                        <a:rPr sz="1250" spc="5" dirty="0">
                          <a:solidFill>
                            <a:srgbClr val="231F20"/>
                          </a:solidFill>
                          <a:latin typeface="Arial"/>
                          <a:cs typeface="Arial"/>
                        </a:rPr>
                        <a:t>27</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R="240029" algn="r">
                        <a:lnSpc>
                          <a:spcPct val="100000"/>
                        </a:lnSpc>
                        <a:spcBef>
                          <a:spcPts val="5"/>
                        </a:spcBef>
                      </a:pPr>
                      <a:r>
                        <a:rPr sz="1250" spc="40" dirty="0">
                          <a:solidFill>
                            <a:srgbClr val="231F20"/>
                          </a:solidFill>
                          <a:latin typeface="Arial"/>
                          <a:cs typeface="Arial"/>
                        </a:rPr>
                        <a:t>25</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46355" algn="ctr">
                        <a:lnSpc>
                          <a:spcPct val="100000"/>
                        </a:lnSpc>
                        <a:spcBef>
                          <a:spcPts val="5"/>
                        </a:spcBef>
                      </a:pPr>
                      <a:r>
                        <a:rPr sz="1250" spc="-140" dirty="0">
                          <a:solidFill>
                            <a:srgbClr val="231F20"/>
                          </a:solidFill>
                          <a:latin typeface="Arial"/>
                          <a:cs typeface="Arial"/>
                        </a:rPr>
                        <a:t>17</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219075">
                        <a:lnSpc>
                          <a:spcPct val="100000"/>
                        </a:lnSpc>
                        <a:spcBef>
                          <a:spcPts val="5"/>
                        </a:spcBef>
                      </a:pPr>
                      <a:r>
                        <a:rPr sz="1250" spc="-80" dirty="0">
                          <a:solidFill>
                            <a:srgbClr val="231F20"/>
                          </a:solidFill>
                          <a:latin typeface="Arial"/>
                          <a:cs typeface="Arial"/>
                        </a:rPr>
                        <a:t>16</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225425">
                        <a:lnSpc>
                          <a:spcPct val="100000"/>
                        </a:lnSpc>
                        <a:spcBef>
                          <a:spcPts val="5"/>
                        </a:spcBef>
                      </a:pPr>
                      <a:r>
                        <a:rPr sz="1250" spc="-90" dirty="0">
                          <a:solidFill>
                            <a:srgbClr val="231F20"/>
                          </a:solidFill>
                          <a:latin typeface="Arial"/>
                          <a:cs typeface="Arial"/>
                        </a:rPr>
                        <a:t>15</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tc>
                  <a:txBody>
                    <a:bodyPr/>
                    <a:lstStyle/>
                    <a:p>
                      <a:pPr>
                        <a:lnSpc>
                          <a:spcPct val="100000"/>
                        </a:lnSpc>
                        <a:spcBef>
                          <a:spcPts val="10"/>
                        </a:spcBef>
                      </a:pPr>
                      <a:endParaRPr sz="1250">
                        <a:latin typeface="Times New Roman"/>
                        <a:cs typeface="Times New Roman"/>
                      </a:endParaRPr>
                    </a:p>
                    <a:p>
                      <a:pPr marL="222250">
                        <a:lnSpc>
                          <a:spcPct val="100000"/>
                        </a:lnSpc>
                        <a:spcBef>
                          <a:spcPts val="5"/>
                        </a:spcBef>
                      </a:pPr>
                      <a:r>
                        <a:rPr sz="1250" spc="-85" dirty="0">
                          <a:solidFill>
                            <a:srgbClr val="231F20"/>
                          </a:solidFill>
                          <a:latin typeface="Arial"/>
                          <a:cs typeface="Arial"/>
                        </a:rPr>
                        <a:t>4.71</a:t>
                      </a:r>
                      <a:endParaRPr sz="1250">
                        <a:latin typeface="Arial"/>
                        <a:cs typeface="Arial"/>
                      </a:endParaRPr>
                    </a:p>
                  </a:txBody>
                  <a:tcPr marL="0" marR="0" marT="1270" marB="0">
                    <a:lnT w="12700">
                      <a:solidFill>
                        <a:srgbClr val="58595B"/>
                      </a:solidFill>
                      <a:prstDash val="solid"/>
                    </a:lnT>
                    <a:lnB w="12700">
                      <a:solidFill>
                        <a:srgbClr val="58595B"/>
                      </a:solidFill>
                      <a:prstDash val="solid"/>
                    </a:lnB>
                  </a:tcPr>
                </a:tc>
                <a:extLst>
                  <a:ext uri="{0D108BD9-81ED-4DB2-BD59-A6C34878D82A}">
                    <a16:rowId xmlns:a16="http://schemas.microsoft.com/office/drawing/2014/main" val="10005"/>
                  </a:ext>
                </a:extLst>
              </a:tr>
              <a:tr h="352393">
                <a:tc>
                  <a:txBody>
                    <a:bodyPr/>
                    <a:lstStyle/>
                    <a:p>
                      <a:pPr marL="111125">
                        <a:lnSpc>
                          <a:spcPct val="100000"/>
                        </a:lnSpc>
                        <a:spcBef>
                          <a:spcPts val="645"/>
                        </a:spcBef>
                      </a:pPr>
                      <a:r>
                        <a:rPr sz="1250" spc="15" dirty="0">
                          <a:solidFill>
                            <a:srgbClr val="231F20"/>
                          </a:solidFill>
                          <a:latin typeface="Arial"/>
                          <a:cs typeface="Arial"/>
                        </a:rPr>
                        <a:t>Coalitiastan</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marL="126364">
                        <a:lnSpc>
                          <a:spcPct val="100000"/>
                        </a:lnSpc>
                        <a:spcBef>
                          <a:spcPts val="645"/>
                        </a:spcBef>
                      </a:pPr>
                      <a:r>
                        <a:rPr sz="1250" spc="55" dirty="0">
                          <a:solidFill>
                            <a:srgbClr val="231F20"/>
                          </a:solidFill>
                          <a:latin typeface="Arial"/>
                          <a:cs typeface="Arial"/>
                        </a:rPr>
                        <a:t>38</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marR="239395" algn="r">
                        <a:lnSpc>
                          <a:spcPct val="100000"/>
                        </a:lnSpc>
                        <a:spcBef>
                          <a:spcPts val="645"/>
                        </a:spcBef>
                      </a:pPr>
                      <a:r>
                        <a:rPr sz="1250" spc="45" dirty="0">
                          <a:solidFill>
                            <a:srgbClr val="231F20"/>
                          </a:solidFill>
                          <a:latin typeface="Arial"/>
                          <a:cs typeface="Arial"/>
                        </a:rPr>
                        <a:t>35</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marL="83820" algn="ctr">
                        <a:lnSpc>
                          <a:spcPct val="100000"/>
                        </a:lnSpc>
                        <a:spcBef>
                          <a:spcPts val="645"/>
                        </a:spcBef>
                      </a:pPr>
                      <a:r>
                        <a:rPr sz="1250" dirty="0">
                          <a:solidFill>
                            <a:srgbClr val="231F20"/>
                          </a:solidFill>
                          <a:latin typeface="Arial"/>
                          <a:cs typeface="Arial"/>
                        </a:rPr>
                        <a:t>9</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marL="6350" algn="ctr">
                        <a:lnSpc>
                          <a:spcPct val="100000"/>
                        </a:lnSpc>
                        <a:spcBef>
                          <a:spcPts val="645"/>
                        </a:spcBef>
                      </a:pPr>
                      <a:r>
                        <a:rPr sz="1250" dirty="0">
                          <a:solidFill>
                            <a:srgbClr val="231F20"/>
                          </a:solidFill>
                          <a:latin typeface="Arial"/>
                          <a:cs typeface="Arial"/>
                        </a:rPr>
                        <a:t>9</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marL="9525" algn="ctr">
                        <a:lnSpc>
                          <a:spcPct val="100000"/>
                        </a:lnSpc>
                        <a:spcBef>
                          <a:spcPts val="645"/>
                        </a:spcBef>
                      </a:pPr>
                      <a:r>
                        <a:rPr sz="1250" dirty="0">
                          <a:solidFill>
                            <a:srgbClr val="231F20"/>
                          </a:solidFill>
                          <a:latin typeface="Arial"/>
                          <a:cs typeface="Arial"/>
                        </a:rPr>
                        <a:t>9</a:t>
                      </a:r>
                      <a:endParaRPr sz="1250">
                        <a:latin typeface="Arial"/>
                        <a:cs typeface="Arial"/>
                      </a:endParaRPr>
                    </a:p>
                  </a:txBody>
                  <a:tcPr marL="0" marR="0" marT="81915" marB="0">
                    <a:lnT w="12700">
                      <a:solidFill>
                        <a:srgbClr val="58595B"/>
                      </a:solidFill>
                      <a:prstDash val="solid"/>
                    </a:lnT>
                    <a:lnB w="12700">
                      <a:solidFill>
                        <a:srgbClr val="58595B"/>
                      </a:solidFill>
                      <a:prstDash val="solid"/>
                    </a:lnB>
                  </a:tcPr>
                </a:tc>
                <a:tc>
                  <a:txBody>
                    <a:bodyPr/>
                    <a:lstStyle/>
                    <a:p>
                      <a:pPr marL="222250">
                        <a:lnSpc>
                          <a:spcPct val="100000"/>
                        </a:lnSpc>
                        <a:spcBef>
                          <a:spcPts val="645"/>
                        </a:spcBef>
                      </a:pPr>
                      <a:r>
                        <a:rPr sz="1250" dirty="0">
                          <a:solidFill>
                            <a:srgbClr val="231F20"/>
                          </a:solidFill>
                          <a:latin typeface="Arial"/>
                          <a:cs typeface="Arial"/>
                        </a:rPr>
                        <a:t>3.43</a:t>
                      </a:r>
                      <a:endParaRPr sz="1250" dirty="0">
                        <a:latin typeface="Arial"/>
                        <a:cs typeface="Arial"/>
                      </a:endParaRPr>
                    </a:p>
                  </a:txBody>
                  <a:tcPr marL="0" marR="0" marT="81915" marB="0">
                    <a:lnT w="12700">
                      <a:solidFill>
                        <a:srgbClr val="58595B"/>
                      </a:solidFill>
                      <a:prstDash val="solid"/>
                    </a:lnT>
                    <a:lnB w="12700">
                      <a:solidFill>
                        <a:srgbClr val="58595B"/>
                      </a:solidFill>
                      <a:prstDash val="solid"/>
                    </a:lnB>
                  </a:tcPr>
                </a:tc>
                <a:extLst>
                  <a:ext uri="{0D108BD9-81ED-4DB2-BD59-A6C34878D82A}">
                    <a16:rowId xmlns:a16="http://schemas.microsoft.com/office/drawing/2014/main" val="10006"/>
                  </a:ext>
                </a:extLst>
              </a:tr>
            </a:tbl>
          </a:graphicData>
        </a:graphic>
      </p:graphicFrame>
      <p:sp>
        <p:nvSpPr>
          <p:cNvPr id="7" name="object 3" title="TABLE 11.1 Number of Parties">
            <a:extLst>
              <a:ext uri="{FF2B5EF4-FFF2-40B4-BE49-F238E27FC236}">
                <a16:creationId xmlns:a16="http://schemas.microsoft.com/office/drawing/2014/main" id="{E5EE7782-B7D7-F5F1-7602-9ABE2A7BCE2D}"/>
              </a:ext>
            </a:extLst>
          </p:cNvPr>
          <p:cNvSpPr txBox="1"/>
          <p:nvPr/>
        </p:nvSpPr>
        <p:spPr>
          <a:xfrm>
            <a:off x="2998436" y="5195350"/>
            <a:ext cx="1040130" cy="222250"/>
          </a:xfrm>
          <a:prstGeom prst="rect">
            <a:avLst/>
          </a:prstGeom>
        </p:spPr>
        <p:txBody>
          <a:bodyPr vert="horz" wrap="square" lIns="0" tIns="17145" rIns="0" bIns="0" rtlCol="0">
            <a:spAutoFit/>
          </a:bodyPr>
          <a:lstStyle/>
          <a:p>
            <a:pPr marL="12700">
              <a:lnSpc>
                <a:spcPct val="100000"/>
              </a:lnSpc>
              <a:spcBef>
                <a:spcPts val="135"/>
              </a:spcBef>
            </a:pPr>
            <a:r>
              <a:rPr sz="1250" i="1" spc="45" dirty="0">
                <a:solidFill>
                  <a:srgbClr val="58595B"/>
                </a:solidFill>
                <a:latin typeface="Gill Sans MT"/>
                <a:cs typeface="Gill Sans MT"/>
              </a:rPr>
              <a:t>No</a:t>
            </a:r>
            <a:r>
              <a:rPr sz="1250" i="1" spc="10" dirty="0">
                <a:solidFill>
                  <a:srgbClr val="58595B"/>
                </a:solidFill>
                <a:latin typeface="Gill Sans MT"/>
                <a:cs typeface="Gill Sans MT"/>
              </a:rPr>
              <a:t>t</a:t>
            </a:r>
            <a:r>
              <a:rPr sz="1250" i="1" spc="30" dirty="0">
                <a:solidFill>
                  <a:srgbClr val="58595B"/>
                </a:solidFill>
                <a:latin typeface="Gill Sans MT"/>
                <a:cs typeface="Gill Sans MT"/>
              </a:rPr>
              <a:t>e:</a:t>
            </a:r>
            <a:r>
              <a:rPr sz="1250" i="1" spc="-90" dirty="0">
                <a:solidFill>
                  <a:srgbClr val="58595B"/>
                </a:solidFill>
                <a:latin typeface="Gill Sans MT"/>
                <a:cs typeface="Gill Sans MT"/>
              </a:rPr>
              <a:t> </a:t>
            </a:r>
            <a:r>
              <a:rPr sz="1250" spc="45" dirty="0">
                <a:solidFill>
                  <a:srgbClr val="58595B"/>
                </a:solidFill>
                <a:latin typeface="Gill Sans MT"/>
                <a:cs typeface="Gill Sans MT"/>
              </a:rPr>
              <a:t>P</a:t>
            </a:r>
            <a:r>
              <a:rPr sz="1250" spc="-75" dirty="0">
                <a:solidFill>
                  <a:srgbClr val="58595B"/>
                </a:solidFill>
                <a:latin typeface="Gill Sans MT"/>
                <a:cs typeface="Gill Sans MT"/>
              </a:rPr>
              <a:t> </a:t>
            </a:r>
            <a:r>
              <a:rPr sz="1250" spc="35" dirty="0">
                <a:solidFill>
                  <a:srgbClr val="58595B"/>
                </a:solidFill>
                <a:latin typeface="Gill Sans MT"/>
                <a:cs typeface="Gill Sans MT"/>
              </a:rPr>
              <a:t>=</a:t>
            </a:r>
            <a:r>
              <a:rPr sz="1250" spc="-75" dirty="0">
                <a:solidFill>
                  <a:srgbClr val="58595B"/>
                </a:solidFill>
                <a:latin typeface="Gill Sans MT"/>
                <a:cs typeface="Gill Sans MT"/>
              </a:rPr>
              <a:t> </a:t>
            </a:r>
            <a:r>
              <a:rPr sz="1250" spc="10" dirty="0">
                <a:solidFill>
                  <a:srgbClr val="58595B"/>
                </a:solidFill>
                <a:latin typeface="Gill Sans MT"/>
                <a:cs typeface="Gill Sans MT"/>
              </a:rPr>
              <a:t>P</a:t>
            </a:r>
            <a:r>
              <a:rPr sz="1250" spc="5" dirty="0">
                <a:solidFill>
                  <a:srgbClr val="58595B"/>
                </a:solidFill>
                <a:latin typeface="Gill Sans MT"/>
                <a:cs typeface="Gill Sans MT"/>
              </a:rPr>
              <a:t>a</a:t>
            </a:r>
            <a:r>
              <a:rPr sz="1250" spc="35" dirty="0">
                <a:solidFill>
                  <a:srgbClr val="58595B"/>
                </a:solidFill>
                <a:latin typeface="Gill Sans MT"/>
                <a:cs typeface="Gill Sans MT"/>
              </a:rPr>
              <a:t>r</a:t>
            </a:r>
            <a:r>
              <a:rPr sz="1250" spc="20" dirty="0">
                <a:solidFill>
                  <a:srgbClr val="58595B"/>
                </a:solidFill>
                <a:latin typeface="Gill Sans MT"/>
                <a:cs typeface="Gill Sans MT"/>
              </a:rPr>
              <a:t>t</a:t>
            </a:r>
            <a:r>
              <a:rPr sz="1250" dirty="0">
                <a:solidFill>
                  <a:srgbClr val="58595B"/>
                </a:solidFill>
                <a:latin typeface="Gill Sans MT"/>
                <a:cs typeface="Gill Sans MT"/>
              </a:rPr>
              <a:t>y</a:t>
            </a:r>
            <a:r>
              <a:rPr sz="1250" spc="-10" dirty="0">
                <a:solidFill>
                  <a:srgbClr val="58595B"/>
                </a:solidFill>
                <a:latin typeface="Gill Sans MT"/>
                <a:cs typeface="Gill Sans MT"/>
              </a:rPr>
              <a:t>.</a:t>
            </a:r>
            <a:endParaRPr sz="1250">
              <a:latin typeface="Gill Sans MT"/>
              <a:cs typeface="Gill Sans M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dirty="0"/>
              <a:t>How do Party Systems Shape Political Outcomes? </a:t>
            </a:r>
            <a:r>
              <a:rPr lang="en-US" sz="1000" dirty="0"/>
              <a:t>(3 of 3) </a:t>
            </a:r>
            <a:endParaRPr lang="en-US" dirty="0"/>
          </a:p>
        </p:txBody>
      </p:sp>
      <p:pic>
        <p:nvPicPr>
          <p:cNvPr id="6" name="Picture 5" descr="Graphical representation of a cluster of normal curves. The horizontal axis represents the political spectrum, and the vertical axis represents the percentage of the vote. The first median is labeled as the Median voter on the left, dividing the area into Left Party and Liberals. The second median is labeled as the Median voter overall, dividing the area into Liberals and Conservatives. The third median is labeled as the Median voter on the right, dividing the area into Conservatives and Right Party." title="Figure 11.2 Bimodal Voter Distribution.">
            <a:extLst>
              <a:ext uri="{FF2B5EF4-FFF2-40B4-BE49-F238E27FC236}">
                <a16:creationId xmlns:a16="http://schemas.microsoft.com/office/drawing/2014/main" id="{40990D7C-A90C-2441-AAE7-571E874BA7B7}"/>
              </a:ext>
            </a:extLst>
          </p:cNvPr>
          <p:cNvPicPr>
            <a:picLocks noChangeAspect="1"/>
          </p:cNvPicPr>
          <p:nvPr/>
        </p:nvPicPr>
        <p:blipFill>
          <a:blip r:embed="rId3"/>
          <a:stretch>
            <a:fillRect/>
          </a:stretch>
        </p:blipFill>
        <p:spPr>
          <a:xfrm>
            <a:off x="2011211" y="1676400"/>
            <a:ext cx="8169578" cy="4720482"/>
          </a:xfrm>
          <a:prstGeom prst="rect">
            <a:avLst/>
          </a:prstGeom>
        </p:spPr>
      </p:pic>
    </p:spTree>
    <p:extLst>
      <p:ext uri="{BB962C8B-B14F-4D97-AF65-F5344CB8AC3E}">
        <p14:creationId xmlns:p14="http://schemas.microsoft.com/office/powerpoint/2010/main" val="1006955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Autofit/>
          </a:bodyPr>
          <a:lstStyle/>
          <a:p>
            <a:r>
              <a:rPr lang="en-US" dirty="0"/>
              <a:t>Interest Groups and Representation </a:t>
            </a:r>
            <a:r>
              <a:rPr lang="en-US" sz="1000" dirty="0"/>
              <a:t>(1 of 3)</a:t>
            </a:r>
          </a:p>
        </p:txBody>
      </p:sp>
      <p:sp>
        <p:nvSpPr>
          <p:cNvPr id="3" name="Content Placeholder 2"/>
          <p:cNvSpPr>
            <a:spLocks noGrp="1"/>
          </p:cNvSpPr>
          <p:nvPr>
            <p:ph idx="1"/>
          </p:nvPr>
        </p:nvSpPr>
        <p:spPr>
          <a:xfrm>
            <a:off x="609600" y="1600201"/>
            <a:ext cx="10972800" cy="4525963"/>
          </a:xfrm>
        </p:spPr>
        <p:txBody>
          <a:bodyPr>
            <a:normAutofit/>
          </a:bodyPr>
          <a:lstStyle/>
          <a:p>
            <a:r>
              <a:rPr lang="en-US" dirty="0"/>
              <a:t>How do patterns of interest group representation shape representation?</a:t>
            </a:r>
          </a:p>
          <a:p>
            <a:pPr lvl="1"/>
            <a:r>
              <a:rPr lang="en-US" dirty="0"/>
              <a:t>Effects of pluralism</a:t>
            </a:r>
          </a:p>
          <a:p>
            <a:pPr lvl="1"/>
            <a:r>
              <a:rPr lang="en-US" dirty="0"/>
              <a:t>Effects of corporatism</a:t>
            </a:r>
          </a:p>
          <a:p>
            <a:r>
              <a:rPr lang="en-US" dirty="0"/>
              <a:t>Note: this relates to a normative question</a:t>
            </a:r>
          </a:p>
          <a:p>
            <a:pPr lvl="1"/>
            <a:r>
              <a:rPr lang="en-US" dirty="0"/>
              <a:t>What is “effective representation” is contested </a:t>
            </a:r>
          </a:p>
          <a:p>
            <a:pPr lvl="1"/>
            <a:r>
              <a:rPr lang="en-US" dirty="0"/>
              <a:t>Pluralism and corporatism both have advocates</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Autofit/>
          </a:bodyPr>
          <a:lstStyle/>
          <a:p>
            <a:r>
              <a:rPr lang="en-US" dirty="0"/>
              <a:t>Interest Groups and Representation </a:t>
            </a:r>
            <a:r>
              <a:rPr lang="en-US" sz="1000" dirty="0"/>
              <a:t>(2 of 3)</a:t>
            </a:r>
            <a:endParaRPr lang="en-US" dirty="0"/>
          </a:p>
        </p:txBody>
      </p:sp>
      <p:sp>
        <p:nvSpPr>
          <p:cNvPr id="3" name="Content Placeholder 2"/>
          <p:cNvSpPr>
            <a:spLocks noGrp="1"/>
          </p:cNvSpPr>
          <p:nvPr>
            <p:ph idx="1"/>
          </p:nvPr>
        </p:nvSpPr>
        <p:spPr>
          <a:xfrm>
            <a:off x="609600" y="1600201"/>
            <a:ext cx="10972800" cy="4525963"/>
          </a:xfrm>
        </p:spPr>
        <p:txBody>
          <a:bodyPr>
            <a:normAutofit/>
          </a:bodyPr>
          <a:lstStyle/>
          <a:p>
            <a:r>
              <a:rPr lang="en-US" dirty="0"/>
              <a:t>Pluralism and representation</a:t>
            </a:r>
          </a:p>
          <a:p>
            <a:pPr lvl="1"/>
            <a:r>
              <a:rPr lang="en-US" dirty="0"/>
              <a:t>Advantages</a:t>
            </a:r>
          </a:p>
          <a:p>
            <a:pPr lvl="2"/>
            <a:r>
              <a:rPr lang="en-US" dirty="0"/>
              <a:t>Equal opportunity for groups to influence policy</a:t>
            </a:r>
          </a:p>
          <a:p>
            <a:pPr lvl="2"/>
            <a:r>
              <a:rPr lang="en-US" dirty="0"/>
              <a:t>Marketplace of ideas</a:t>
            </a:r>
          </a:p>
          <a:p>
            <a:pPr lvl="1"/>
            <a:r>
              <a:rPr lang="en-US" dirty="0"/>
              <a:t>Disadvantages</a:t>
            </a:r>
          </a:p>
          <a:p>
            <a:pPr lvl="2"/>
            <a:r>
              <a:rPr lang="en-US" b="1" dirty="0"/>
              <a:t>Collective action problem</a:t>
            </a:r>
            <a:r>
              <a:rPr lang="en-US" dirty="0"/>
              <a:t>: “special interests” vs. interests of the populace at large</a:t>
            </a:r>
          </a:p>
          <a:p>
            <a:pPr lvl="2"/>
            <a:r>
              <a:rPr lang="en-US" dirty="0"/>
              <a:t>Important groups may be excluded from policy discussion at times, depending on election results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Autofit/>
          </a:bodyPr>
          <a:lstStyle/>
          <a:p>
            <a:r>
              <a:rPr lang="en-US" dirty="0"/>
              <a:t>Interest Groups and </a:t>
            </a:r>
            <a:r>
              <a:rPr lang="en-US"/>
              <a:t>Representation </a:t>
            </a:r>
            <a:r>
              <a:rPr lang="en-US" sz="1000"/>
              <a:t>(3 </a:t>
            </a:r>
            <a:r>
              <a:rPr lang="en-US" sz="1000" dirty="0"/>
              <a:t>of 3)</a:t>
            </a:r>
            <a:endParaRPr lang="en-US" dirty="0"/>
          </a:p>
        </p:txBody>
      </p:sp>
      <p:sp>
        <p:nvSpPr>
          <p:cNvPr id="3" name="Content Placeholder 2"/>
          <p:cNvSpPr>
            <a:spLocks noGrp="1"/>
          </p:cNvSpPr>
          <p:nvPr>
            <p:ph idx="1"/>
          </p:nvPr>
        </p:nvSpPr>
        <p:spPr>
          <a:xfrm>
            <a:off x="609600" y="1600201"/>
            <a:ext cx="10972800" cy="4525963"/>
          </a:xfrm>
        </p:spPr>
        <p:txBody>
          <a:bodyPr>
            <a:normAutofit/>
          </a:bodyPr>
          <a:lstStyle/>
          <a:p>
            <a:r>
              <a:rPr lang="en-US" dirty="0"/>
              <a:t>Corporatism and representation</a:t>
            </a:r>
          </a:p>
          <a:p>
            <a:pPr lvl="1"/>
            <a:r>
              <a:rPr lang="en-US" dirty="0"/>
              <a:t>Advantages</a:t>
            </a:r>
          </a:p>
          <a:p>
            <a:pPr lvl="2"/>
            <a:r>
              <a:rPr lang="en-US" dirty="0"/>
              <a:t>Ensures representation across major groups in society, regardless of government in power at any one time</a:t>
            </a:r>
          </a:p>
          <a:p>
            <a:pPr lvl="2"/>
            <a:r>
              <a:rPr lang="en-US" dirty="0"/>
              <a:t>Can facilitate consensus and national strategy</a:t>
            </a:r>
          </a:p>
          <a:p>
            <a:pPr lvl="1"/>
            <a:r>
              <a:rPr lang="en-US" dirty="0"/>
              <a:t>Disadvantages</a:t>
            </a:r>
          </a:p>
          <a:p>
            <a:pPr lvl="2"/>
            <a:r>
              <a:rPr lang="en-US" dirty="0"/>
              <a:t>Authoritarian corporatism: states can co-opt groups</a:t>
            </a:r>
          </a:p>
          <a:p>
            <a:pPr lvl="2"/>
            <a:r>
              <a:rPr lang="en-US" dirty="0"/>
              <a:t>No “arm’s length” relations: can lead to cronyism and elitism; can impede reform and adaptations over time</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27FA1-8ED4-663C-3612-720483E6FD99}"/>
              </a:ext>
            </a:extLst>
          </p:cNvPr>
          <p:cNvSpPr>
            <a:spLocks noGrp="1"/>
          </p:cNvSpPr>
          <p:nvPr>
            <p:ph type="title"/>
          </p:nvPr>
        </p:nvSpPr>
        <p:spPr/>
        <p:txBody>
          <a:bodyPr/>
          <a:lstStyle/>
          <a:p>
            <a:r>
              <a:rPr lang="en-US" cap="small" dirty="0"/>
              <a:t>Key Methodological Tool</a:t>
            </a:r>
            <a:r>
              <a:rPr lang="en-US" dirty="0"/>
              <a:t>: Comparative Checking</a:t>
            </a:r>
          </a:p>
        </p:txBody>
      </p:sp>
      <p:sp>
        <p:nvSpPr>
          <p:cNvPr id="3" name="Content Placeholder 2">
            <a:extLst>
              <a:ext uri="{FF2B5EF4-FFF2-40B4-BE49-F238E27FC236}">
                <a16:creationId xmlns:a16="http://schemas.microsoft.com/office/drawing/2014/main" id="{0E014591-D119-BE63-7B3E-E41012982F7C}"/>
              </a:ext>
            </a:extLst>
          </p:cNvPr>
          <p:cNvSpPr>
            <a:spLocks noGrp="1"/>
          </p:cNvSpPr>
          <p:nvPr>
            <p:ph idx="1"/>
          </p:nvPr>
        </p:nvSpPr>
        <p:spPr/>
        <p:txBody>
          <a:bodyPr>
            <a:normAutofit fontScale="92500" lnSpcReduction="10000"/>
          </a:bodyPr>
          <a:lstStyle/>
          <a:p>
            <a:r>
              <a:rPr lang="en-US" dirty="0"/>
              <a:t>Comparative analysis often focuses on a small number of case studies</a:t>
            </a:r>
          </a:p>
          <a:p>
            <a:pPr lvl="1"/>
            <a:r>
              <a:rPr lang="en-US" dirty="0"/>
              <a:t>Advantages of in-depth study</a:t>
            </a:r>
          </a:p>
          <a:p>
            <a:pPr lvl="1"/>
            <a:r>
              <a:rPr lang="en-US" dirty="0"/>
              <a:t>Disadvantage of just a few cases is a problem with generalization</a:t>
            </a:r>
          </a:p>
          <a:p>
            <a:pPr lvl="1"/>
            <a:r>
              <a:rPr lang="en-US" dirty="0"/>
              <a:t>Must take care not to make inferences too quickly</a:t>
            </a:r>
          </a:p>
          <a:p>
            <a:r>
              <a:rPr lang="en-US" dirty="0"/>
              <a:t>Comparative checking is a partial solution</a:t>
            </a:r>
          </a:p>
          <a:p>
            <a:pPr lvl="1"/>
            <a:r>
              <a:rPr lang="en-US" dirty="0"/>
              <a:t>Taking relatively brief glances at other cases to see if the argument holds up or has obvious flaws.</a:t>
            </a:r>
          </a:p>
          <a:p>
            <a:pPr lvl="2"/>
            <a:r>
              <a:rPr lang="en-US" dirty="0"/>
              <a:t>Does the study “pass the sniff test?” If so, one has greater confidence in the argument.</a:t>
            </a:r>
          </a:p>
          <a:p>
            <a:pPr lvl="3"/>
            <a:r>
              <a:rPr lang="en-US" dirty="0"/>
              <a:t>May also indicate where to make modifications to make it more applicable to other cases</a:t>
            </a:r>
          </a:p>
          <a:p>
            <a:endParaRPr lang="en-US" dirty="0"/>
          </a:p>
        </p:txBody>
      </p:sp>
    </p:spTree>
    <p:extLst>
      <p:ext uri="{BB962C8B-B14F-4D97-AF65-F5344CB8AC3E}">
        <p14:creationId xmlns:p14="http://schemas.microsoft.com/office/powerpoint/2010/main" val="35214242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Autofit/>
          </a:bodyPr>
          <a:lstStyle/>
          <a:p>
            <a:r>
              <a:rPr lang="en-US" cap="small" dirty="0"/>
              <a:t>Thinking Comparatively</a:t>
            </a:r>
            <a:r>
              <a:rPr lang="en-US" dirty="0"/>
              <a:t>: Party Systems in Africa</a:t>
            </a:r>
          </a:p>
        </p:txBody>
      </p:sp>
      <p:sp>
        <p:nvSpPr>
          <p:cNvPr id="3" name="Content Placeholder 2"/>
          <p:cNvSpPr>
            <a:spLocks noGrp="1"/>
          </p:cNvSpPr>
          <p:nvPr>
            <p:ph idx="1"/>
          </p:nvPr>
        </p:nvSpPr>
        <p:spPr>
          <a:xfrm>
            <a:off x="609600" y="1600201"/>
            <a:ext cx="10972800" cy="4525963"/>
          </a:xfrm>
        </p:spPr>
        <p:txBody>
          <a:bodyPr>
            <a:normAutofit/>
          </a:bodyPr>
          <a:lstStyle/>
          <a:p>
            <a:r>
              <a:rPr lang="en-US" dirty="0"/>
              <a:t>Africa has many dominant-party states</a:t>
            </a:r>
          </a:p>
          <a:p>
            <a:r>
              <a:rPr lang="en-US" dirty="0"/>
              <a:t>Theories might link this to economic underdevelopment or cultural tendencies</a:t>
            </a:r>
          </a:p>
          <a:p>
            <a:r>
              <a:rPr lang="en-US" dirty="0"/>
              <a:t>Generalizations about the style of party systems would be inappropriate</a:t>
            </a:r>
          </a:p>
          <a:p>
            <a:pPr lvl="1"/>
            <a:r>
              <a:rPr lang="en-US" dirty="0"/>
              <a:t>African countries are also home to two-party and multi-party systems</a:t>
            </a:r>
          </a:p>
          <a:p>
            <a:pPr lvl="2"/>
            <a:r>
              <a:rPr lang="en-US" dirty="0"/>
              <a:t>Ghana and Benin</a:t>
            </a:r>
          </a:p>
          <a:p>
            <a:pPr marL="457200" lvl="1" indent="0">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Cases in Context</a:t>
            </a:r>
          </a:p>
        </p:txBody>
      </p:sp>
      <p:sp>
        <p:nvSpPr>
          <p:cNvPr id="3" name="Content Placeholder 2"/>
          <p:cNvSpPr>
            <a:spLocks noGrp="1"/>
          </p:cNvSpPr>
          <p:nvPr>
            <p:ph idx="1"/>
          </p:nvPr>
        </p:nvSpPr>
        <p:spPr>
          <a:xfrm>
            <a:off x="609600" y="1600201"/>
            <a:ext cx="10972800" cy="4525963"/>
          </a:xfrm>
        </p:spPr>
        <p:txBody>
          <a:bodyPr>
            <a:normAutofit/>
          </a:bodyPr>
          <a:lstStyle/>
          <a:p>
            <a:r>
              <a:rPr lang="en-US" dirty="0"/>
              <a:t>The Chinese Party System </a:t>
            </a:r>
          </a:p>
          <a:p>
            <a:r>
              <a:rPr lang="en-US" dirty="0"/>
              <a:t>How Did Japan’s Dominant Party Win for So Long? </a:t>
            </a:r>
          </a:p>
          <a:p>
            <a:r>
              <a:rPr lang="en-US" dirty="0"/>
              <a:t>The Dominance of the African National Congress in South Africa</a:t>
            </a:r>
          </a:p>
          <a:p>
            <a:r>
              <a:rPr lang="en-US" dirty="0"/>
              <a:t>Consensus-Based Politics in Germany </a:t>
            </a:r>
          </a:p>
          <a:p>
            <a:r>
              <a:rPr lang="en-US" dirty="0"/>
              <a:t>Personalism and the Party System in Russia </a:t>
            </a:r>
          </a:p>
          <a:p>
            <a:r>
              <a:rPr lang="en-US" dirty="0"/>
              <a:t>The PRI and Corporatism in Mexico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dirty="0"/>
              <a:t>Insights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6918616"/>
              </p:ext>
            </p:extLst>
          </p:nvPr>
        </p:nvGraphicFramePr>
        <p:xfrm>
          <a:off x="1676400" y="2110740"/>
          <a:ext cx="8839200" cy="2636520"/>
        </p:xfrm>
        <a:graphic>
          <a:graphicData uri="http://schemas.openxmlformats.org/drawingml/2006/table">
            <a:tbl>
              <a:tblPr firstRow="1" bandRow="1">
                <a:tableStyleId>{5C22544A-7EE6-4342-B048-85BDC9FD1C3A}</a:tableStyleId>
              </a:tblPr>
              <a:tblGrid>
                <a:gridCol w="2373489">
                  <a:extLst>
                    <a:ext uri="{9D8B030D-6E8A-4147-A177-3AD203B41FA5}">
                      <a16:colId xmlns:a16="http://schemas.microsoft.com/office/drawing/2014/main" val="20000"/>
                    </a:ext>
                  </a:extLst>
                </a:gridCol>
                <a:gridCol w="6465711">
                  <a:extLst>
                    <a:ext uri="{9D8B030D-6E8A-4147-A177-3AD203B41FA5}">
                      <a16:colId xmlns:a16="http://schemas.microsoft.com/office/drawing/2014/main" val="20001"/>
                    </a:ext>
                  </a:extLst>
                </a:gridCol>
              </a:tblGrid>
              <a:tr h="439420">
                <a:tc>
                  <a:txBody>
                    <a:bodyPr/>
                    <a:lstStyle/>
                    <a:p>
                      <a:r>
                        <a:rPr lang="en-US" dirty="0"/>
                        <a:t>Author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1A48"/>
                    </a:solidFill>
                  </a:tcPr>
                </a:tc>
                <a:tc>
                  <a:txBody>
                    <a:bodyPr/>
                    <a:lstStyle/>
                    <a:p>
                      <a:r>
                        <a:rPr lang="en-US" dirty="0"/>
                        <a:t>Theoretical Perspective Best Known For</a:t>
                      </a:r>
                      <a:r>
                        <a:rPr lang="en-US" baseline="0" dirty="0"/>
                        <a:t> What?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1A48"/>
                    </a:solidFill>
                  </a:tcPr>
                </a:tc>
                <a:extLst>
                  <a:ext uri="{0D108BD9-81ED-4DB2-BD59-A6C34878D82A}">
                    <a16:rowId xmlns:a16="http://schemas.microsoft.com/office/drawing/2014/main" val="10000"/>
                  </a:ext>
                </a:extLst>
              </a:tr>
              <a:tr h="439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a:solidFill>
                            <a:schemeClr val="dk1"/>
                          </a:solidFill>
                          <a:latin typeface="+mn-lt"/>
                          <a:ea typeface="+mn-ea"/>
                          <a:cs typeface="+mn-cs"/>
                        </a:rPr>
                        <a:t>Robert Dahl</a:t>
                      </a:r>
                      <a:endParaRPr lang="en-US" sz="1800" i="1" kern="1200" baseline="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Pluralism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39420">
                <a:tc>
                  <a:txBody>
                    <a:bodyPr/>
                    <a:lstStyle/>
                    <a:p>
                      <a:r>
                        <a:rPr lang="en-US" sz="1800" kern="1200" baseline="0" dirty="0">
                          <a:solidFill>
                            <a:schemeClr val="dk1"/>
                          </a:solidFill>
                          <a:latin typeface="+mn-lt"/>
                          <a:ea typeface="+mn-ea"/>
                          <a:cs typeface="+mn-cs"/>
                        </a:rPr>
                        <a:t>Maurice Duverger</a:t>
                      </a:r>
                      <a:endParaRPr lang="en-US" sz="1800" i="1" kern="1200" baseline="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Political party system  shaped by electoral rules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39420">
                <a:tc>
                  <a:txBody>
                    <a:bodyPr/>
                    <a:lstStyle/>
                    <a:p>
                      <a:r>
                        <a:rPr lang="en-US" sz="1800" kern="1200" baseline="0" dirty="0">
                          <a:solidFill>
                            <a:schemeClr val="dk1"/>
                          </a:solidFill>
                          <a:latin typeface="+mn-lt"/>
                          <a:ea typeface="+mn-ea"/>
                          <a:cs typeface="+mn-cs"/>
                        </a:rPr>
                        <a:t>Giovanni Sartori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Political party system shaped by ideology as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39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a:solidFill>
                            <a:schemeClr val="dk1"/>
                          </a:solidFill>
                          <a:latin typeface="+mn-lt"/>
                          <a:ea typeface="+mn-ea"/>
                          <a:cs typeface="+mn-cs"/>
                        </a:rPr>
                        <a:t>Anthony Downs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Rational voting</a:t>
                      </a:r>
                      <a:r>
                        <a:rPr lang="en-US" baseline="0" dirty="0"/>
                        <a:t> and party systems </a:t>
                      </a:r>
                      <a:r>
                        <a:rPr lang="en-US" dirty="0"/>
                        <a:t>(including median voter)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439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a:solidFill>
                            <a:schemeClr val="dk1"/>
                          </a:solidFill>
                          <a:latin typeface="+mn-lt"/>
                          <a:ea typeface="+mn-ea"/>
                          <a:cs typeface="+mn-cs"/>
                        </a:rPr>
                        <a:t>Mancur Olson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Problems</a:t>
                      </a:r>
                      <a:r>
                        <a:rPr lang="en-US" baseline="0" dirty="0"/>
                        <a:t> of pluralism: </a:t>
                      </a:r>
                      <a:r>
                        <a:rPr lang="en-US" dirty="0"/>
                        <a:t>Collective</a:t>
                      </a:r>
                      <a:r>
                        <a:rPr lang="en-US" baseline="0" dirty="0"/>
                        <a:t> action and interest groups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DFF4C-1EFB-A37B-FD37-E4C2F8F1A5EE}"/>
              </a:ext>
            </a:extLst>
          </p:cNvPr>
          <p:cNvSpPr>
            <a:spLocks noGrp="1"/>
          </p:cNvSpPr>
          <p:nvPr>
            <p:ph type="title"/>
          </p:nvPr>
        </p:nvSpPr>
        <p:spPr/>
        <p:txBody>
          <a:bodyPr/>
          <a:lstStyle/>
          <a:p>
            <a:r>
              <a:rPr lang="en-US" dirty="0"/>
              <a:t>Key Concepts</a:t>
            </a:r>
          </a:p>
        </p:txBody>
      </p:sp>
      <p:sp>
        <p:nvSpPr>
          <p:cNvPr id="3" name="Content Placeholder 2">
            <a:extLst>
              <a:ext uri="{FF2B5EF4-FFF2-40B4-BE49-F238E27FC236}">
                <a16:creationId xmlns:a16="http://schemas.microsoft.com/office/drawing/2014/main" id="{AA9E9393-BA7F-2EAA-73AD-052B950EADBF}"/>
              </a:ext>
            </a:extLst>
          </p:cNvPr>
          <p:cNvSpPr>
            <a:spLocks noGrp="1"/>
          </p:cNvSpPr>
          <p:nvPr>
            <p:ph idx="1"/>
          </p:nvPr>
        </p:nvSpPr>
        <p:spPr/>
        <p:txBody>
          <a:bodyPr>
            <a:normAutofit fontScale="92500" lnSpcReduction="20000"/>
          </a:bodyPr>
          <a:lstStyle/>
          <a:p>
            <a:pPr lvl="0"/>
            <a:r>
              <a:rPr lang="en-US" dirty="0"/>
              <a:t>Political Parties</a:t>
            </a:r>
          </a:p>
          <a:p>
            <a:pPr lvl="0"/>
            <a:r>
              <a:rPr lang="en-US" dirty="0"/>
              <a:t>Party Systems</a:t>
            </a:r>
          </a:p>
          <a:p>
            <a:pPr lvl="0"/>
            <a:r>
              <a:rPr lang="en-US" dirty="0"/>
              <a:t>Interest Groups</a:t>
            </a:r>
          </a:p>
          <a:p>
            <a:pPr lvl="0"/>
            <a:r>
              <a:rPr lang="en-US" dirty="0"/>
              <a:t>Political Parties: Elite, Mass, and Catch-All Parties</a:t>
            </a:r>
          </a:p>
          <a:p>
            <a:pPr lvl="0"/>
            <a:r>
              <a:rPr lang="en-US" dirty="0"/>
              <a:t>Party Systems: Dominant-Party, Two-Party, and Multiparty Systems</a:t>
            </a:r>
          </a:p>
          <a:p>
            <a:pPr lvl="0"/>
            <a:r>
              <a:rPr lang="en-US" dirty="0"/>
              <a:t>Interest Groups: Pluralism and Corporatism</a:t>
            </a:r>
          </a:p>
          <a:p>
            <a:pPr lvl="0"/>
            <a:r>
              <a:rPr lang="en-US" dirty="0"/>
              <a:t>Why Party Systems Emerge and Their Effects</a:t>
            </a:r>
          </a:p>
          <a:p>
            <a:pPr lvl="1"/>
            <a:r>
              <a:rPr lang="en-US" dirty="0"/>
              <a:t>Factors Shaping Party Systems</a:t>
            </a:r>
          </a:p>
          <a:p>
            <a:pPr lvl="1"/>
            <a:r>
              <a:rPr lang="en-US" dirty="0"/>
              <a:t>Party Systems Shaping Political Outcomes</a:t>
            </a:r>
          </a:p>
          <a:p>
            <a:pPr lvl="1"/>
            <a:r>
              <a:rPr lang="en-US" dirty="0"/>
              <a:t>Collective Action Problems</a:t>
            </a:r>
          </a:p>
        </p:txBody>
      </p:sp>
    </p:spTree>
    <p:extLst>
      <p:ext uri="{BB962C8B-B14F-4D97-AF65-F5344CB8AC3E}">
        <p14:creationId xmlns:p14="http://schemas.microsoft.com/office/powerpoint/2010/main" val="4093369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Chapter 11: Political Parties, Party Systems, and Interest Groups</a:t>
            </a:r>
            <a:endParaRPr lang="en-US" dirty="0"/>
          </a:p>
        </p:txBody>
      </p:sp>
      <p:sp>
        <p:nvSpPr>
          <p:cNvPr id="3" name="Content Placeholder 2"/>
          <p:cNvSpPr>
            <a:spLocks noGrp="1"/>
          </p:cNvSpPr>
          <p:nvPr>
            <p:ph idx="1"/>
          </p:nvPr>
        </p:nvSpPr>
        <p:spPr/>
        <p:txBody>
          <a:bodyPr/>
          <a:lstStyle/>
          <a:p>
            <a:r>
              <a:rPr lang="en-US" dirty="0"/>
              <a:t>Concepts </a:t>
            </a:r>
          </a:p>
          <a:p>
            <a:r>
              <a:rPr lang="en-US" dirty="0"/>
              <a:t>Types </a:t>
            </a:r>
          </a:p>
          <a:p>
            <a:r>
              <a:rPr lang="en-US" dirty="0"/>
              <a:t>Causes and Effects: Why Do Party System Emerge, and What Effects Do They Have?  </a:t>
            </a:r>
          </a:p>
          <a:p>
            <a:r>
              <a:rPr lang="en-US" cap="small" dirty="0"/>
              <a:t>Thinking Comparatively</a:t>
            </a:r>
            <a:r>
              <a:rPr lang="en-US" dirty="0"/>
              <a:t>: Party Systems in Sub-Saharan Africa </a:t>
            </a:r>
          </a:p>
          <a:p>
            <a:r>
              <a:rPr lang="en-US" dirty="0"/>
              <a:t>Cases in Context: China, Japan, South Africa, Germany, Russia, Mexico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Political Parties</a:t>
            </a:r>
          </a:p>
        </p:txBody>
      </p:sp>
      <p:sp>
        <p:nvSpPr>
          <p:cNvPr id="3" name="Content Placeholder 2"/>
          <p:cNvSpPr>
            <a:spLocks noGrp="1"/>
          </p:cNvSpPr>
          <p:nvPr>
            <p:ph idx="1"/>
          </p:nvPr>
        </p:nvSpPr>
        <p:spPr/>
        <p:txBody>
          <a:bodyPr/>
          <a:lstStyle/>
          <a:p>
            <a:r>
              <a:rPr lang="en-US" b="1" dirty="0"/>
              <a:t>Political parties</a:t>
            </a:r>
          </a:p>
          <a:p>
            <a:pPr lvl="1"/>
            <a:r>
              <a:rPr lang="en-US" dirty="0"/>
              <a:t>Political organizations that seek to influence policy by getting candidates and members elected or appointed to public office </a:t>
            </a:r>
          </a:p>
          <a:p>
            <a:pPr lvl="2"/>
            <a:r>
              <a:rPr lang="en-US" dirty="0"/>
              <a:t>Composed of groups of individuals who are not politicians themselves</a:t>
            </a:r>
          </a:p>
          <a:p>
            <a:pPr lvl="2"/>
            <a:r>
              <a:rPr lang="en-US" dirty="0"/>
              <a:t>Support candidates for public office</a:t>
            </a:r>
          </a:p>
          <a:p>
            <a:pPr lvl="2"/>
            <a:r>
              <a:rPr lang="en-US" dirty="0"/>
              <a:t>Volunteer and/or contribute money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Party Systems</a:t>
            </a:r>
          </a:p>
        </p:txBody>
      </p:sp>
      <p:sp>
        <p:nvSpPr>
          <p:cNvPr id="3" name="Content Placeholder 2"/>
          <p:cNvSpPr>
            <a:spLocks noGrp="1"/>
          </p:cNvSpPr>
          <p:nvPr>
            <p:ph idx="1"/>
          </p:nvPr>
        </p:nvSpPr>
        <p:spPr>
          <a:xfrm>
            <a:off x="609600" y="1600201"/>
            <a:ext cx="10972800" cy="4525963"/>
          </a:xfrm>
        </p:spPr>
        <p:txBody>
          <a:bodyPr>
            <a:normAutofit/>
          </a:bodyPr>
          <a:lstStyle/>
          <a:p>
            <a:r>
              <a:rPr lang="en-US" b="1" dirty="0"/>
              <a:t>Party systems </a:t>
            </a:r>
          </a:p>
          <a:p>
            <a:pPr lvl="1"/>
            <a:r>
              <a:rPr lang="en-US" dirty="0"/>
              <a:t>Patterns of party politics characterized by the number of relevant parties in a country</a:t>
            </a:r>
          </a:p>
          <a:p>
            <a:pPr lvl="2"/>
            <a:r>
              <a:rPr lang="en-US" dirty="0"/>
              <a:t>In democracies, the right to vote is seen as indispensable</a:t>
            </a:r>
          </a:p>
        </p:txBody>
      </p:sp>
    </p:spTree>
    <p:extLst>
      <p:ext uri="{BB962C8B-B14F-4D97-AF65-F5344CB8AC3E}">
        <p14:creationId xmlns:p14="http://schemas.microsoft.com/office/powerpoint/2010/main" val="2446685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Interest Groups </a:t>
            </a:r>
            <a:r>
              <a:rPr lang="en-US" sz="1000" dirty="0"/>
              <a:t>(1 of 2)</a:t>
            </a:r>
          </a:p>
        </p:txBody>
      </p:sp>
      <p:sp>
        <p:nvSpPr>
          <p:cNvPr id="3" name="Content Placeholder 2"/>
          <p:cNvSpPr>
            <a:spLocks noGrp="1"/>
          </p:cNvSpPr>
          <p:nvPr>
            <p:ph idx="1"/>
          </p:nvPr>
        </p:nvSpPr>
        <p:spPr>
          <a:xfrm>
            <a:off x="609600" y="1600201"/>
            <a:ext cx="10972800" cy="4525963"/>
          </a:xfrm>
        </p:spPr>
        <p:txBody>
          <a:bodyPr>
            <a:normAutofit/>
          </a:bodyPr>
          <a:lstStyle/>
          <a:p>
            <a:r>
              <a:rPr lang="en-US" b="1" dirty="0"/>
              <a:t>Interest groups </a:t>
            </a:r>
          </a:p>
          <a:p>
            <a:pPr lvl="1"/>
            <a:r>
              <a:rPr lang="en-US" dirty="0"/>
              <a:t>Organizations that make demands in the political system on behalf of their constituents and members</a:t>
            </a:r>
          </a:p>
          <a:p>
            <a:pPr lvl="2"/>
            <a:r>
              <a:rPr lang="en-US" dirty="0"/>
              <a:t>Do not support candidates running for office but may endorse them in hopes of garnering support for their causes</a:t>
            </a:r>
          </a:p>
          <a:p>
            <a:pPr lvl="2"/>
            <a:r>
              <a:rPr lang="en-US" dirty="0"/>
              <a:t>Lobby for their interests</a:t>
            </a:r>
          </a:p>
        </p:txBody>
      </p:sp>
    </p:spTree>
    <p:extLst>
      <p:ext uri="{BB962C8B-B14F-4D97-AF65-F5344CB8AC3E}">
        <p14:creationId xmlns:p14="http://schemas.microsoft.com/office/powerpoint/2010/main" val="1682549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3BAC8-E538-68D7-FF72-03AC54638B15}"/>
              </a:ext>
            </a:extLst>
          </p:cNvPr>
          <p:cNvSpPr>
            <a:spLocks noGrp="1"/>
          </p:cNvSpPr>
          <p:nvPr>
            <p:ph type="title"/>
          </p:nvPr>
        </p:nvSpPr>
        <p:spPr/>
        <p:txBody>
          <a:bodyPr>
            <a:normAutofit/>
          </a:bodyPr>
          <a:lstStyle/>
          <a:p>
            <a:r>
              <a:rPr lang="en-US" dirty="0"/>
              <a:t>Interest Groups </a:t>
            </a:r>
            <a:r>
              <a:rPr lang="en-US" sz="1000" dirty="0"/>
              <a:t>(2 of 2)</a:t>
            </a:r>
            <a:endParaRPr lang="en-US" dirty="0"/>
          </a:p>
        </p:txBody>
      </p:sp>
      <p:sp>
        <p:nvSpPr>
          <p:cNvPr id="3" name="Content Placeholder 2">
            <a:extLst>
              <a:ext uri="{FF2B5EF4-FFF2-40B4-BE49-F238E27FC236}">
                <a16:creationId xmlns:a16="http://schemas.microsoft.com/office/drawing/2014/main" id="{B5447CF9-1F0B-4271-BEEC-ED4594913969}"/>
              </a:ext>
            </a:extLst>
          </p:cNvPr>
          <p:cNvSpPr>
            <a:spLocks noGrp="1"/>
          </p:cNvSpPr>
          <p:nvPr>
            <p:ph idx="1"/>
          </p:nvPr>
        </p:nvSpPr>
        <p:spPr/>
        <p:txBody>
          <a:bodyPr/>
          <a:lstStyle/>
          <a:p>
            <a:r>
              <a:rPr lang="en-US" b="1" dirty="0"/>
              <a:t>Civil society </a:t>
            </a:r>
          </a:p>
          <a:p>
            <a:pPr lvl="1"/>
            <a:r>
              <a:rPr lang="en-US" dirty="0"/>
              <a:t>Linked to participation in political parties and interest groups</a:t>
            </a:r>
          </a:p>
          <a:p>
            <a:pPr lvl="1"/>
            <a:r>
              <a:rPr lang="en-US" dirty="0"/>
              <a:t>Citizens associate, articulate, and advance their interests </a:t>
            </a:r>
          </a:p>
          <a:p>
            <a:r>
              <a:rPr lang="en-US" dirty="0"/>
              <a:t>Interest groups and political parties</a:t>
            </a:r>
          </a:p>
          <a:p>
            <a:pPr lvl="1"/>
            <a:r>
              <a:rPr lang="en-US" b="1" dirty="0"/>
              <a:t>Interest aggregation</a:t>
            </a:r>
            <a:r>
              <a:rPr lang="en-US" dirty="0"/>
              <a:t>–individuals’ preferences are brought together</a:t>
            </a:r>
          </a:p>
          <a:p>
            <a:pPr lvl="1"/>
            <a:r>
              <a:rPr lang="en-US" b="1" dirty="0"/>
              <a:t>Interest articulation</a:t>
            </a:r>
            <a:r>
              <a:rPr lang="en-US" dirty="0"/>
              <a:t>–process by which political actors express demands, needs, and wants</a:t>
            </a:r>
          </a:p>
        </p:txBody>
      </p:sp>
    </p:spTree>
    <p:extLst>
      <p:ext uri="{BB962C8B-B14F-4D97-AF65-F5344CB8AC3E}">
        <p14:creationId xmlns:p14="http://schemas.microsoft.com/office/powerpoint/2010/main" val="574661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Political Parties: Elites, Mass, and Catch-All Parties</a:t>
            </a:r>
          </a:p>
        </p:txBody>
      </p:sp>
      <p:sp>
        <p:nvSpPr>
          <p:cNvPr id="3" name="Content Placeholder 2"/>
          <p:cNvSpPr>
            <a:spLocks noGrp="1"/>
          </p:cNvSpPr>
          <p:nvPr>
            <p:ph idx="1"/>
          </p:nvPr>
        </p:nvSpPr>
        <p:spPr>
          <a:xfrm>
            <a:off x="609600" y="1600201"/>
            <a:ext cx="10972800" cy="4525963"/>
          </a:xfrm>
        </p:spPr>
        <p:txBody>
          <a:bodyPr>
            <a:normAutofit fontScale="92500"/>
          </a:bodyPr>
          <a:lstStyle/>
          <a:p>
            <a:r>
              <a:rPr lang="en-US" b="1" dirty="0"/>
              <a:t>Elite parties</a:t>
            </a:r>
          </a:p>
          <a:p>
            <a:pPr lvl="1"/>
            <a:r>
              <a:rPr lang="en-US" dirty="0"/>
              <a:t>Membership and scope largely restricted to small number of political elites</a:t>
            </a:r>
          </a:p>
          <a:p>
            <a:r>
              <a:rPr lang="en-US" b="1" dirty="0"/>
              <a:t>Mass parties </a:t>
            </a:r>
          </a:p>
          <a:p>
            <a:pPr lvl="1"/>
            <a:r>
              <a:rPr lang="en-US" dirty="0"/>
              <a:t>Large numbers of citizens as member</a:t>
            </a:r>
          </a:p>
          <a:p>
            <a:pPr lvl="1"/>
            <a:r>
              <a:rPr lang="en-US" dirty="0"/>
              <a:t>Undertake massive political mobilization</a:t>
            </a:r>
          </a:p>
          <a:p>
            <a:r>
              <a:rPr lang="en-US" b="1" dirty="0"/>
              <a:t>Catch-all parties </a:t>
            </a:r>
          </a:p>
          <a:p>
            <a:pPr lvl="1"/>
            <a:r>
              <a:rPr lang="en-US" dirty="0"/>
              <a:t>Flexible on their ideological positions</a:t>
            </a:r>
          </a:p>
          <a:p>
            <a:pPr lvl="1"/>
            <a:r>
              <a:rPr lang="en-US" dirty="0"/>
              <a:t>Aim to attract support from a broad range of interest groups and voters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normAutofit/>
          </a:bodyPr>
          <a:lstStyle/>
          <a:p>
            <a:r>
              <a:rPr lang="en-US" dirty="0"/>
              <a:t>Party Systems: Dominant-Party</a:t>
            </a:r>
          </a:p>
        </p:txBody>
      </p:sp>
      <p:sp>
        <p:nvSpPr>
          <p:cNvPr id="3" name="Content Placeholder 2"/>
          <p:cNvSpPr>
            <a:spLocks noGrp="1"/>
          </p:cNvSpPr>
          <p:nvPr>
            <p:ph idx="1"/>
          </p:nvPr>
        </p:nvSpPr>
        <p:spPr>
          <a:xfrm>
            <a:off x="609600" y="1600201"/>
            <a:ext cx="10972800" cy="4525963"/>
          </a:xfrm>
        </p:spPr>
        <p:txBody>
          <a:bodyPr>
            <a:normAutofit/>
          </a:bodyPr>
          <a:lstStyle/>
          <a:p>
            <a:r>
              <a:rPr lang="en-US" b="1" dirty="0"/>
              <a:t>Dominant-party systems</a:t>
            </a:r>
          </a:p>
          <a:p>
            <a:pPr lvl="1"/>
            <a:r>
              <a:rPr lang="en-US" dirty="0"/>
              <a:t>Country contains one large political party that dominates politically</a:t>
            </a:r>
          </a:p>
          <a:p>
            <a:pPr lvl="2"/>
            <a:r>
              <a:rPr lang="en-US" dirty="0"/>
              <a:t>Dominant party often controls legislative and executive branches</a:t>
            </a:r>
          </a:p>
          <a:p>
            <a:pPr lvl="3"/>
            <a:r>
              <a:rPr lang="en-US" dirty="0"/>
              <a:t>India (1947–1970s)</a:t>
            </a:r>
          </a:p>
          <a:p>
            <a:pPr lvl="3"/>
            <a:r>
              <a:rPr lang="en-US" dirty="0"/>
              <a:t>South Africa (1994–present)</a:t>
            </a:r>
          </a:p>
          <a:p>
            <a:pPr lvl="1"/>
            <a:r>
              <a:rPr lang="en-US" dirty="0"/>
              <a:t>Often less than fully democratic if dominant party has advantages (but other parties are allowed)</a:t>
            </a:r>
          </a:p>
          <a:p>
            <a:pPr lvl="2"/>
            <a:r>
              <a:rPr lang="en-US" dirty="0"/>
              <a:t>Mexico (1920s–2000)</a:t>
            </a:r>
          </a:p>
        </p:txBody>
      </p:sp>
    </p:spTree>
  </p:cSld>
  <p:clrMapOvr>
    <a:masterClrMapping/>
  </p:clrMapOvr>
</p:sld>
</file>

<file path=ppt/theme/theme1.xml><?xml version="1.0" encoding="utf-8"?>
<a:theme xmlns:a="http://schemas.openxmlformats.org/drawingml/2006/main" name="Text Content Templat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UP US HE Widescreen Template 3.1 (TH).pptx" id="{38592676-3FE0-4EA4-B873-8CD03AA7ACBC}" vid="{4464F53A-3550-4D7A-B3C8-5443B75EFB8E}"/>
    </a:ext>
  </a:extLst>
</a:theme>
</file>

<file path=ppt/theme/theme2.xml><?xml version="1.0" encoding="utf-8"?>
<a:theme xmlns:a="http://schemas.openxmlformats.org/drawingml/2006/main" name="Figure-Only Templat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UP US HE Widescreen Template 3.1 (TH).pptx" id="{38592676-3FE0-4EA4-B873-8CD03AA7ACBC}" vid="{F9F3915A-0F6B-499D-B5A0-C4298438B82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TotalTime>
  <Words>1759</Words>
  <Application>Microsoft Office PowerPoint</Application>
  <PresentationFormat>Widescreen</PresentationFormat>
  <Paragraphs>291</Paragraphs>
  <Slides>29</Slides>
  <Notes>24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Calibri</vt:lpstr>
      <vt:lpstr>Gill Sans MT</vt:lpstr>
      <vt:lpstr>Times New Roman</vt:lpstr>
      <vt:lpstr>Text Content Templates</vt:lpstr>
      <vt:lpstr>Figure-Only Templates</vt:lpstr>
      <vt:lpstr>Comparative Politics, Fourth Edition</vt:lpstr>
      <vt:lpstr>Chapter 11 Learning Objectives</vt:lpstr>
      <vt:lpstr>Chapter 11: Political Parties, Party Systems, and Interest Groups</vt:lpstr>
      <vt:lpstr>Political Parties</vt:lpstr>
      <vt:lpstr>Party Systems</vt:lpstr>
      <vt:lpstr>Interest Groups (1 of 2)</vt:lpstr>
      <vt:lpstr>Interest Groups (2 of 2)</vt:lpstr>
      <vt:lpstr>Political Parties: Elites, Mass, and Catch-All Parties</vt:lpstr>
      <vt:lpstr>Party Systems: Dominant-Party</vt:lpstr>
      <vt:lpstr>Party Systems: Single Party</vt:lpstr>
      <vt:lpstr>Party Systems: Two/Two-Plus Systems</vt:lpstr>
      <vt:lpstr>Multiparty Systems</vt:lpstr>
      <vt:lpstr>Measuring Party Systems</vt:lpstr>
      <vt:lpstr> Interest Groups: Pluralism</vt:lpstr>
      <vt:lpstr>Interest Groups: Corporatism (1 of 2)</vt:lpstr>
      <vt:lpstr>Interest Groups: Corporatism (2 of 2)</vt:lpstr>
      <vt:lpstr>What Factors Shape Party Systems? (1 of 2) </vt:lpstr>
      <vt:lpstr>What Factors Shape Party Systems? (2 of 2) </vt:lpstr>
      <vt:lpstr>How do Party Systems Shape Political Outcomes? (1 of 3) </vt:lpstr>
      <vt:lpstr>How do Party Systems Shape Political Outcomes? (2 of 3) </vt:lpstr>
      <vt:lpstr>How do Party Systems Shape Political Outcomes? (3 of 3) </vt:lpstr>
      <vt:lpstr>Interest Groups and Representation (1 of 3)</vt:lpstr>
      <vt:lpstr>Interest Groups and Representation (2 of 3)</vt:lpstr>
      <vt:lpstr>Interest Groups and Representation (3 of 3)</vt:lpstr>
      <vt:lpstr>Key Methodological Tool: Comparative Checking</vt:lpstr>
      <vt:lpstr>Thinking Comparatively: Party Systems in Africa</vt:lpstr>
      <vt:lpstr>Cases in Context</vt:lpstr>
      <vt:lpstr>Insights</vt:lpstr>
      <vt:lpstr>Key Concepts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Comparative Politics 4e</dc:title>
  <dc:creator>OUP</dc:creator>
  <cp:lastModifiedBy>Kaitlin Kerr</cp:lastModifiedBy>
  <cp:revision>83</cp:revision>
  <dcterms:created xsi:type="dcterms:W3CDTF">2012-10-10T13:38:22Z</dcterms:created>
  <dcterms:modified xsi:type="dcterms:W3CDTF">2022-11-08T19:38:17Z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e5cb09a-2992-49d6-8ac9-5f63e7b1ad2f_Enabled">
    <vt:lpwstr>true</vt:lpwstr>
  </property>
  <property fmtid="{D5CDD505-2E9C-101B-9397-08002B2CF9AE}" pid="3" name="MSIP_Label_be5cb09a-2992-49d6-8ac9-5f63e7b1ad2f_SetDate">
    <vt:lpwstr>2022-03-05T22:09:15Z</vt:lpwstr>
  </property>
  <property fmtid="{D5CDD505-2E9C-101B-9397-08002B2CF9AE}" pid="4" name="MSIP_Label_be5cb09a-2992-49d6-8ac9-5f63e7b1ad2f_Method">
    <vt:lpwstr>Standard</vt:lpwstr>
  </property>
  <property fmtid="{D5CDD505-2E9C-101B-9397-08002B2CF9AE}" pid="5" name="MSIP_Label_be5cb09a-2992-49d6-8ac9-5f63e7b1ad2f_Name">
    <vt:lpwstr>Controlled</vt:lpwstr>
  </property>
  <property fmtid="{D5CDD505-2E9C-101B-9397-08002B2CF9AE}" pid="6" name="MSIP_Label_be5cb09a-2992-49d6-8ac9-5f63e7b1ad2f_SiteId">
    <vt:lpwstr>91761b62-4c45-43f5-9f0e-be8ad9b551ff</vt:lpwstr>
  </property>
  <property fmtid="{D5CDD505-2E9C-101B-9397-08002B2CF9AE}" pid="7" name="MSIP_Label_be5cb09a-2992-49d6-8ac9-5f63e7b1ad2f_ActionId">
    <vt:lpwstr>b236a45d-b3d5-466c-b3e2-0000fd726cc5</vt:lpwstr>
  </property>
  <property fmtid="{D5CDD505-2E9C-101B-9397-08002B2CF9AE}" pid="8" name="MSIP_Label_be5cb09a-2992-49d6-8ac9-5f63e7b1ad2f_ContentBits">
    <vt:lpwstr>0</vt:lpwstr>
  </property>
</Properties>
</file>