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0"/>
  </p:notesMasterIdLst>
  <p:sldIdLst>
    <p:sldId id="256" r:id="rId2"/>
    <p:sldId id="309" r:id="rId3"/>
    <p:sldId id="296" r:id="rId4"/>
    <p:sldId id="297" r:id="rId5"/>
    <p:sldId id="298" r:id="rId6"/>
    <p:sldId id="303" r:id="rId7"/>
    <p:sldId id="299" r:id="rId8"/>
    <p:sldId id="310" r:id="rId9"/>
    <p:sldId id="311" r:id="rId10"/>
    <p:sldId id="257" r:id="rId11"/>
    <p:sldId id="258" r:id="rId12"/>
    <p:sldId id="259" r:id="rId13"/>
    <p:sldId id="306" r:id="rId14"/>
    <p:sldId id="308" r:id="rId15"/>
    <p:sldId id="312" r:id="rId16"/>
    <p:sldId id="260" r:id="rId17"/>
    <p:sldId id="261" r:id="rId18"/>
    <p:sldId id="262" r:id="rId19"/>
    <p:sldId id="263" r:id="rId20"/>
    <p:sldId id="264" r:id="rId21"/>
    <p:sldId id="265" r:id="rId22"/>
    <p:sldId id="266" r:id="rId23"/>
    <p:sldId id="304" r:id="rId24"/>
    <p:sldId id="267" r:id="rId25"/>
    <p:sldId id="269" r:id="rId26"/>
    <p:sldId id="270" r:id="rId27"/>
    <p:sldId id="271" r:id="rId28"/>
    <p:sldId id="272" r:id="rId29"/>
    <p:sldId id="273" r:id="rId30"/>
    <p:sldId id="301" r:id="rId31"/>
    <p:sldId id="302" r:id="rId32"/>
    <p:sldId id="274" r:id="rId33"/>
    <p:sldId id="275" r:id="rId34"/>
    <p:sldId id="313" r:id="rId35"/>
    <p:sldId id="316" r:id="rId36"/>
    <p:sldId id="315" r:id="rId37"/>
    <p:sldId id="276" r:id="rId38"/>
    <p:sldId id="277" r:id="rId39"/>
    <p:sldId id="278" r:id="rId40"/>
    <p:sldId id="279" r:id="rId41"/>
    <p:sldId id="281" r:id="rId42"/>
    <p:sldId id="282" r:id="rId43"/>
    <p:sldId id="284" r:id="rId44"/>
    <p:sldId id="285" r:id="rId45"/>
    <p:sldId id="286" r:id="rId46"/>
    <p:sldId id="287" r:id="rId47"/>
    <p:sldId id="318" r:id="rId48"/>
    <p:sldId id="319" r:id="rId49"/>
    <p:sldId id="288" r:id="rId50"/>
    <p:sldId id="289" r:id="rId51"/>
    <p:sldId id="290" r:id="rId52"/>
    <p:sldId id="291" r:id="rId53"/>
    <p:sldId id="292" r:id="rId54"/>
    <p:sldId id="293" r:id="rId55"/>
    <p:sldId id="294" r:id="rId56"/>
    <p:sldId id="295" r:id="rId57"/>
    <p:sldId id="317" r:id="rId58"/>
    <p:sldId id="320" r:id="rId5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956" autoAdjust="0"/>
  </p:normalViewPr>
  <p:slideViewPr>
    <p:cSldViewPr>
      <p:cViewPr varScale="1">
        <p:scale>
          <a:sx n="68" d="100"/>
          <a:sy n="68" d="100"/>
        </p:scale>
        <p:origin x="-203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870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70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70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870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16BBCAC9-8CA7-40BD-AA9D-2D842CC51B19}" type="slidenum">
              <a:rPr lang="en-US"/>
              <a:pPr>
                <a:defRPr/>
              </a:pPr>
              <a:t>‹#›</a:t>
            </a:fld>
            <a:endParaRPr lang="en-US"/>
          </a:p>
        </p:txBody>
      </p:sp>
    </p:spTree>
    <p:extLst>
      <p:ext uri="{BB962C8B-B14F-4D97-AF65-F5344CB8AC3E}">
        <p14:creationId xmlns:p14="http://schemas.microsoft.com/office/powerpoint/2010/main" val="18390176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ncyclopedia.com/doc/1O6-Krebscycle.htm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14474E1E-C1E1-4F36-AA2B-E0D6C8149AF9}" type="slidenum">
              <a:rPr lang="en-US"/>
              <a:pPr/>
              <a:t>1</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smtClean="0"/>
              <a:t>Powerpoint parallels lecture notes and chapter 5 in Bauman text.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A4F5F2D8-F7BE-4257-ABCE-9BCCB527567F}" type="slidenum">
              <a:rPr lang="en-US"/>
              <a:pPr/>
              <a:t>16</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dirty="0" err="1" smtClean="0"/>
              <a:t>Ribozyme</a:t>
            </a:r>
            <a:r>
              <a:rPr lang="en-US" dirty="0" smtClean="0"/>
              <a:t> - An RNA segment that has the ability to catalyze the cleavage and formation of covalent bonds in RNA strands at specific sites.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Prosthetic group – non-protein portion bound</a:t>
            </a:r>
            <a:r>
              <a:rPr lang="en-US" baseline="0" dirty="0" smtClean="0"/>
              <a:t> tightly to enzyme</a:t>
            </a:r>
          </a:p>
          <a:p>
            <a:r>
              <a:rPr lang="en-US" baseline="0" dirty="0" err="1" smtClean="0"/>
              <a:t>Apoenzyme</a:t>
            </a:r>
            <a:r>
              <a:rPr lang="en-US" baseline="0" dirty="0" smtClean="0"/>
              <a:t> – protein portion of a </a:t>
            </a:r>
            <a:r>
              <a:rPr lang="en-US" baseline="0" dirty="0" err="1" smtClean="0"/>
              <a:t>holoenzyme</a:t>
            </a:r>
            <a:endParaRPr lang="en-US" baseline="0" dirty="0" smtClean="0"/>
          </a:p>
          <a:p>
            <a:r>
              <a:rPr lang="en-US" baseline="0" dirty="0" err="1" smtClean="0"/>
              <a:t>Holoenzyme</a:t>
            </a:r>
            <a:r>
              <a:rPr lang="en-US" baseline="0" dirty="0" smtClean="0"/>
              <a:t> – functional enzyme; contains both </a:t>
            </a:r>
            <a:r>
              <a:rPr lang="en-US" baseline="0" dirty="0" err="1" smtClean="0"/>
              <a:t>apoenzyme</a:t>
            </a:r>
            <a:r>
              <a:rPr lang="en-US" baseline="0" dirty="0" smtClean="0"/>
              <a:t> and appropriate coenzyme</a:t>
            </a:r>
          </a:p>
          <a:p>
            <a:endParaRPr lang="en-US" baseline="0" dirty="0" smtClean="0"/>
          </a:p>
          <a:p>
            <a:r>
              <a:rPr lang="en-US" baseline="0" dirty="0" smtClean="0"/>
              <a:t>Coenzyme - </a:t>
            </a:r>
            <a:r>
              <a:rPr lang="en-US" dirty="0" smtClean="0"/>
              <a:t>A </a:t>
            </a:r>
            <a:r>
              <a:rPr lang="en-US" dirty="0" err="1" smtClean="0"/>
              <a:t>nonproteinaceous</a:t>
            </a:r>
            <a:r>
              <a:rPr lang="en-US" dirty="0" smtClean="0"/>
              <a:t> organic substance that usually contains a vitamin or mineral and combines with a specific protein, the </a:t>
            </a:r>
            <a:r>
              <a:rPr lang="en-US" dirty="0" err="1" smtClean="0"/>
              <a:t>apoenzyme</a:t>
            </a:r>
            <a:r>
              <a:rPr lang="en-US" dirty="0" smtClean="0"/>
              <a:t>, to form an active enzyme system. (this may</a:t>
            </a:r>
            <a:r>
              <a:rPr lang="en-US" baseline="0" dirty="0" smtClean="0"/>
              <a:t> also be referred to as cofactor)</a:t>
            </a:r>
          </a:p>
          <a:p>
            <a:endParaRPr lang="en-US" baseline="0" dirty="0" smtClean="0"/>
          </a:p>
          <a:p>
            <a:r>
              <a:rPr lang="en-US" baseline="0" dirty="0" smtClean="0"/>
              <a:t>Competitive reversible – the inhibitor binds to the active site</a:t>
            </a:r>
          </a:p>
          <a:p>
            <a:r>
              <a:rPr lang="en-US" baseline="0" dirty="0" smtClean="0"/>
              <a:t>Noncompetitive reversible – the inhibitor binds to the </a:t>
            </a:r>
            <a:r>
              <a:rPr lang="en-US" baseline="0" dirty="0" err="1" smtClean="0"/>
              <a:t>allosteric</a:t>
            </a:r>
            <a:r>
              <a:rPr lang="en-US" baseline="0" dirty="0" smtClean="0"/>
              <a:t> site</a:t>
            </a: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Photolithotrophs</a:t>
            </a:r>
            <a:r>
              <a:rPr lang="en-US" baseline="0" dirty="0" smtClean="0"/>
              <a:t> – inorganic compounds as electron donors (hydrogen, reduced sulfur compounds, water); CO2 is carbon source.</a:t>
            </a:r>
          </a:p>
          <a:p>
            <a:r>
              <a:rPr lang="en-US" baseline="0" dirty="0" err="1" smtClean="0"/>
              <a:t>Photoorganotrophs</a:t>
            </a:r>
            <a:r>
              <a:rPr lang="en-US" baseline="0" dirty="0" smtClean="0"/>
              <a:t> – organic substrates as electron donors; organic substrates as a carbon source (purple </a:t>
            </a:r>
            <a:r>
              <a:rPr lang="en-US" baseline="0" dirty="0" err="1" smtClean="0"/>
              <a:t>nonsulfur</a:t>
            </a:r>
            <a:r>
              <a:rPr lang="en-US" baseline="0" dirty="0" smtClean="0"/>
              <a:t> bacteria).</a:t>
            </a:r>
          </a:p>
          <a:p>
            <a:endParaRPr lang="en-US" baseline="0" dirty="0" smtClean="0"/>
          </a:p>
          <a:p>
            <a:r>
              <a:rPr lang="en-US" baseline="0" dirty="0" err="1" smtClean="0"/>
              <a:t>Chemolithotrophs</a:t>
            </a:r>
            <a:r>
              <a:rPr lang="en-US" baseline="0" dirty="0" smtClean="0"/>
              <a:t> – derive energy source from oxidation of inorganic compounds, use inorganic electron donors (hydrogen bacteria, iron bacteria, nitrifying bacteria); typically obtain carbon from CO2.</a:t>
            </a:r>
          </a:p>
          <a:p>
            <a:r>
              <a:rPr lang="en-US" baseline="0" dirty="0" err="1" smtClean="0"/>
              <a:t>Chemoorganotrophs</a:t>
            </a:r>
            <a:r>
              <a:rPr lang="en-US" baseline="0" dirty="0" smtClean="0"/>
              <a:t> – use an organic compound as an electron donor; the electron acceptor may be inorganic or organic; carbon obtained from organic source.</a:t>
            </a:r>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Photophosphorylation</a:t>
            </a:r>
            <a:r>
              <a:rPr lang="en-US" baseline="0" dirty="0" smtClean="0"/>
              <a:t> and oxidative </a:t>
            </a:r>
            <a:r>
              <a:rPr lang="en-US" baseline="0" dirty="0" err="1" smtClean="0"/>
              <a:t>phosphorylation</a:t>
            </a:r>
            <a:r>
              <a:rPr lang="en-US" baseline="0" dirty="0" smtClean="0"/>
              <a:t> both require presence of a membrane; needed to establish a proton gradient.</a:t>
            </a:r>
          </a:p>
          <a:p>
            <a:r>
              <a:rPr lang="en-US" baseline="0" dirty="0" smtClean="0"/>
              <a:t>Substrate </a:t>
            </a:r>
            <a:r>
              <a:rPr lang="en-US" baseline="0" dirty="0" err="1" smtClean="0"/>
              <a:t>phosphorylation</a:t>
            </a:r>
            <a:r>
              <a:rPr lang="en-US" baseline="0" dirty="0" smtClean="0"/>
              <a:t> requires enzymatic activity to transfer phosphate group from a metabolic intermediate molecule to ADP.</a:t>
            </a:r>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HPr</a:t>
            </a:r>
            <a:r>
              <a:rPr lang="en-US" dirty="0" smtClean="0"/>
              <a:t> =</a:t>
            </a:r>
            <a:r>
              <a:rPr lang="en-US" baseline="0" dirty="0" smtClean="0"/>
              <a:t> </a:t>
            </a:r>
            <a:r>
              <a:rPr lang="en-US" baseline="0" dirty="0" err="1" smtClean="0"/>
              <a:t>histidine</a:t>
            </a:r>
            <a:r>
              <a:rPr lang="en-US" baseline="0" dirty="0" smtClean="0"/>
              <a:t> protein</a:t>
            </a:r>
          </a:p>
          <a:p>
            <a:r>
              <a:rPr lang="en-US" baseline="0" dirty="0" err="1" smtClean="0"/>
              <a:t>HPr</a:t>
            </a:r>
            <a:r>
              <a:rPr lang="en-US" baseline="0" dirty="0" smtClean="0"/>
              <a:t> and EI are not glucose specific, they are utilized in transport of a wide variety of sugars.</a:t>
            </a:r>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22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Map of biochemical pathways found</a:t>
            </a:r>
            <a:r>
              <a:rPr lang="en-US" baseline="0" dirty="0" smtClean="0"/>
              <a:t> in organisms.</a:t>
            </a:r>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23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Amphibolic</a:t>
            </a:r>
            <a:r>
              <a:rPr lang="en-US" b="1" dirty="0" smtClean="0"/>
              <a:t> pathway</a:t>
            </a:r>
            <a:r>
              <a:rPr lang="en-US" dirty="0" smtClean="0"/>
              <a:t> A biochemical pathway that serves both anabolic and catabolic processes. An important example of an </a:t>
            </a:r>
            <a:r>
              <a:rPr lang="en-US" dirty="0" err="1" smtClean="0"/>
              <a:t>amphibolic</a:t>
            </a:r>
            <a:r>
              <a:rPr lang="en-US" dirty="0" smtClean="0"/>
              <a:t> pathway is the Krebs cycle, which involves both the catabolism of carbohydrates and fatty acids and the synthesis of anabolic precursors for amino-acid synthesis (e.g. α-</a:t>
            </a:r>
            <a:r>
              <a:rPr lang="en-US" dirty="0" err="1" smtClean="0"/>
              <a:t>ketogluturate</a:t>
            </a:r>
            <a:r>
              <a:rPr lang="en-US" dirty="0" smtClean="0"/>
              <a:t> and oxaloacetate).</a:t>
            </a:r>
            <a:br>
              <a:rPr lang="en-US" dirty="0" smtClean="0"/>
            </a:br>
            <a:endParaRPr lang="en-US" dirty="0" smtClean="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Intermediates for biosynthesis – For example, </a:t>
            </a:r>
            <a:r>
              <a:rPr lang="en-US" dirty="0" err="1" smtClean="0"/>
              <a:t>oxaloacetate</a:t>
            </a:r>
            <a:r>
              <a:rPr lang="en-US" dirty="0" smtClean="0"/>
              <a:t>, alpha-</a:t>
            </a:r>
            <a:r>
              <a:rPr lang="en-US" dirty="0" err="1" smtClean="0"/>
              <a:t>ketoglutarate</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26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ANAEROBIC RESPIRATION: respiration in which an inorganic molecule other than oxygen (O</a:t>
            </a:r>
            <a:r>
              <a:rPr lang="en-US" b="0" baseline="-25000" dirty="0" smtClean="0"/>
              <a:t>2</a:t>
            </a:r>
            <a:r>
              <a:rPr lang="en-US" b="0" dirty="0" smtClean="0"/>
              <a:t>) is the final electron acceptor. </a:t>
            </a:r>
          </a:p>
          <a:p>
            <a:endParaRPr lang="en-US" dirty="0" smtClean="0"/>
          </a:p>
          <a:p>
            <a:r>
              <a:rPr lang="en-US" dirty="0" smtClean="0"/>
              <a:t>Bacteria who use anaerobic respiration play an important part in maintaining the cycles of elements in nature.</a:t>
            </a:r>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33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34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FDA4518D-DAC1-49EA-8F7A-5A3F1F9D713D}" type="slidenum">
              <a:rPr lang="en-US"/>
              <a:pPr/>
              <a:t>3</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r>
              <a:rPr lang="en-US" dirty="0" smtClean="0"/>
              <a:t>--The cell.</a:t>
            </a:r>
          </a:p>
          <a:p>
            <a:pPr eaLnBrk="1" hangingPunct="1"/>
            <a:r>
              <a:rPr lang="en-US" dirty="0" smtClean="0"/>
              <a:t>--Molecules—enzymes, </a:t>
            </a:r>
            <a:r>
              <a:rPr lang="en-US" dirty="0" err="1" smtClean="0"/>
              <a:t>bioelements</a:t>
            </a:r>
            <a:r>
              <a:rPr lang="en-US" dirty="0" smtClean="0"/>
              <a:t>, energy molecules, carrier molecules, etc.</a:t>
            </a:r>
          </a:p>
          <a:p>
            <a:pPr eaLnBrk="1" hangingPunct="1"/>
            <a:r>
              <a:rPr lang="en-US" dirty="0" smtClean="0"/>
              <a:t>--Laws of thermodynamics.</a:t>
            </a:r>
          </a:p>
          <a:p>
            <a:pPr eaLnBrk="1" hangingPunct="1"/>
            <a:r>
              <a:rPr lang="en-US" dirty="0" smtClean="0"/>
              <a:t>--</a:t>
            </a:r>
            <a:r>
              <a:rPr lang="en-US" dirty="0" err="1" smtClean="0"/>
              <a:t>Amphibolic</a:t>
            </a:r>
            <a:r>
              <a:rPr lang="en-US" dirty="0" smtClean="0"/>
              <a:t> Pathway</a:t>
            </a:r>
            <a:r>
              <a:rPr lang="en-US" baseline="0" dirty="0" smtClean="0"/>
              <a:t> - </a:t>
            </a:r>
            <a:r>
              <a:rPr lang="en-US" dirty="0" smtClean="0"/>
              <a:t>A biochemical pathway that serves both anabolic and catabolic processes. An important example of an </a:t>
            </a:r>
            <a:r>
              <a:rPr lang="en-US" dirty="0" err="1" smtClean="0"/>
              <a:t>amphibolic</a:t>
            </a:r>
            <a:r>
              <a:rPr lang="en-US" dirty="0" smtClean="0"/>
              <a:t> pathway is the </a:t>
            </a:r>
            <a:r>
              <a:rPr lang="en-US" dirty="0" smtClean="0">
                <a:hlinkClick r:id="rId3" action="ppaction://hlinkfile"/>
              </a:rPr>
              <a:t>Krebs cycle</a:t>
            </a:r>
            <a:r>
              <a:rPr lang="en-US" dirty="0" smtClean="0"/>
              <a:t>, which involves both the catabolism of carbohydrates and fatty acids and the synthesis of anabolic precursors for amino-acid synthesis (e.g. α-</a:t>
            </a:r>
            <a:r>
              <a:rPr lang="en-US" dirty="0" err="1" smtClean="0"/>
              <a:t>ketogluturate</a:t>
            </a:r>
            <a:r>
              <a:rPr lang="en-US" dirty="0" smtClean="0"/>
              <a:t> and </a:t>
            </a:r>
            <a:r>
              <a:rPr lang="en-US" dirty="0" err="1" smtClean="0"/>
              <a:t>oxaloacetate</a:t>
            </a:r>
            <a:r>
              <a:rPr lang="en-US" dirty="0" smtClean="0"/>
              <a:t>).</a:t>
            </a:r>
            <a:br>
              <a:rPr lang="en-US" dirty="0" smtClean="0"/>
            </a:br>
            <a:r>
              <a:rPr lang="en-US" dirty="0" smtClean="0"/>
              <a:t>--See</a:t>
            </a:r>
            <a:r>
              <a:rPr lang="en-US" baseline="0" dirty="0" smtClean="0"/>
              <a:t> next slides for energy molecules and electron carrier molecules.</a:t>
            </a:r>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35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Fermentation is the process by which the electrons and hydrogen ions from the NADH produced by </a:t>
            </a:r>
            <a:r>
              <a:rPr lang="en-US" dirty="0" err="1" smtClean="0"/>
              <a:t>glycolysis</a:t>
            </a:r>
            <a:r>
              <a:rPr lang="en-US" dirty="0" smtClean="0"/>
              <a:t> are donated to another organic molecule. </a:t>
            </a:r>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36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NADPH is used in biosynthesis reactions.</a:t>
            </a:r>
          </a:p>
          <a:p>
            <a:r>
              <a:rPr lang="en-US" dirty="0" smtClean="0"/>
              <a:t>PEP + erythrose-4-P</a:t>
            </a:r>
            <a:r>
              <a:rPr lang="en-US" baseline="0" dirty="0" smtClean="0"/>
              <a:t> are used in synthesis of the aromatic ring structures that are part of aromatic amino acids.</a:t>
            </a:r>
          </a:p>
          <a:p>
            <a:r>
              <a:rPr lang="en-US" baseline="0" dirty="0" smtClean="0"/>
              <a:t>Ribulose-5-P is used in the Calvin cycle, precursor to Ribulose-1,5-diP that is the acceptor molecule for carbon dioxide.</a:t>
            </a:r>
          </a:p>
          <a:p>
            <a:r>
              <a:rPr lang="en-US" baseline="0" dirty="0" smtClean="0"/>
              <a:t>Ribose-5-P is used in synthesis of nucleotides; needed for RNA and DNA synthesis.</a:t>
            </a:r>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41</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56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Nitrogen Cycle</a:t>
            </a:r>
          </a:p>
          <a:p>
            <a:r>
              <a:rPr lang="en-US" dirty="0" smtClean="0"/>
              <a:t>Nitrogen is a vital component of amino acids and nucleic acids, which are the fundamental units of proteins and DNA. The nitrogen cycle begins with inert atmospheric nitrogen (N</a:t>
            </a:r>
            <a:r>
              <a:rPr lang="en-US" baseline="-25000" dirty="0" smtClean="0"/>
              <a:t>2</a:t>
            </a:r>
            <a:r>
              <a:rPr lang="en-US" dirty="0" smtClean="0"/>
              <a:t>), which is generally unusable by living organisms. Nitrogen-fixing bacteria in the soil or on the roots of legumes transform the inert nitrogen into nitrates (NO</a:t>
            </a:r>
            <a:r>
              <a:rPr lang="en-US" baseline="-25000" dirty="0" smtClean="0"/>
              <a:t>3</a:t>
            </a:r>
            <a:r>
              <a:rPr lang="en-US" baseline="30000" dirty="0" smtClean="0"/>
              <a:t>–</a:t>
            </a:r>
            <a:r>
              <a:rPr lang="en-US" dirty="0" smtClean="0"/>
              <a:t>) and ammonium (NH</a:t>
            </a:r>
            <a:r>
              <a:rPr lang="en-US" baseline="-25000" dirty="0" smtClean="0"/>
              <a:t>4</a:t>
            </a:r>
            <a:r>
              <a:rPr lang="en-US" baseline="30000" dirty="0" smtClean="0"/>
              <a:t>–</a:t>
            </a:r>
            <a:r>
              <a:rPr lang="en-US" dirty="0" smtClean="0"/>
              <a:t>). Plants take up these compounds, synthesize the 20 amino acids found in nature, and transform them into plant proteins; animals, typically only able to synthesize eight of the 20 amino acids, eat the plants and produce protein using the plant’s materials. Plants and animals give off nitrogen waste and death products in the form of ammonia (NH</a:t>
            </a:r>
            <a:r>
              <a:rPr lang="en-US" baseline="-25000" dirty="0" smtClean="0"/>
              <a:t>3</a:t>
            </a:r>
            <a:r>
              <a:rPr lang="en-US" dirty="0" smtClean="0"/>
              <a:t>). One of two things can happen to the ammonia: (1) nitrifying bacteria transform the ammonia into nitrites (NO</a:t>
            </a:r>
            <a:r>
              <a:rPr lang="en-US" baseline="-25000" dirty="0" smtClean="0"/>
              <a:t>2</a:t>
            </a:r>
            <a:r>
              <a:rPr lang="en-US" dirty="0" smtClean="0"/>
              <a:t>) and then to nitrates (NO</a:t>
            </a:r>
            <a:r>
              <a:rPr lang="en-US" baseline="-25000" dirty="0" smtClean="0"/>
              <a:t>3</a:t>
            </a:r>
            <a:r>
              <a:rPr lang="en-US" baseline="30000" dirty="0" smtClean="0"/>
              <a:t>–</a:t>
            </a:r>
            <a:r>
              <a:rPr lang="en-US" dirty="0" smtClean="0"/>
              <a:t>), which reenter the cycle when they are taken up by plants; (2) denitrifying bacteria break down the ammonia to produce inert nitrogen (N</a:t>
            </a:r>
            <a:r>
              <a:rPr lang="en-US" baseline="-25000" dirty="0" smtClean="0"/>
              <a:t>2</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57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solidFill>
                  <a:prstClr val="black"/>
                </a:solidFill>
              </a:rPr>
              <a:pPr>
                <a:defRPr/>
              </a:pPr>
              <a:t>58</a:t>
            </a:fld>
            <a:endParaRPr lang="en-US">
              <a:solidFill>
                <a:prstClr val="black"/>
              </a:solidFill>
            </a:endParaRPr>
          </a:p>
        </p:txBody>
      </p:sp>
    </p:spTree>
    <p:extLst>
      <p:ext uri="{BB962C8B-B14F-4D97-AF65-F5344CB8AC3E}">
        <p14:creationId xmlns:p14="http://schemas.microsoft.com/office/powerpoint/2010/main" val="1312836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0FF3850E-5639-4B74-A2F2-E786F510DE8C}" type="slidenum">
              <a:rPr lang="en-US"/>
              <a:pPr/>
              <a:t>5</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b="1" dirty="0" smtClean="0"/>
              <a:t>The Structure of NAD. NADP has an identical structure except that it contains an additional phosphate group attached to one of the ribose residues. </a:t>
            </a:r>
            <a:r>
              <a:rPr lang="en-US" b="1" dirty="0" err="1" smtClean="0"/>
              <a:t>Nicotinamide</a:t>
            </a:r>
            <a:r>
              <a:rPr lang="en-US" b="1" dirty="0" smtClean="0"/>
              <a:t> is the active part of the molecule where the reversible oxidation and reduction takes place.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DD3C1F6-36C0-4B1E-94C0-BAB17DED7C28}" type="slidenum">
              <a:rPr lang="en-US"/>
              <a:pPr/>
              <a:t>10</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sz="1050" dirty="0" smtClean="0"/>
              <a:t>An </a:t>
            </a:r>
            <a:r>
              <a:rPr lang="en-US" sz="1050" b="1" dirty="0" smtClean="0"/>
              <a:t>open system</a:t>
            </a:r>
            <a:r>
              <a:rPr lang="en-US" sz="1050" dirty="0" smtClean="0"/>
              <a:t> is a system which continuously interacts with its environment. An open system should be contrasted with the concept of a closed system which exchanges neither energy, matter, or information with its environment.</a:t>
            </a:r>
          </a:p>
          <a:p>
            <a:pPr eaLnBrk="1" hangingPunct="1"/>
            <a:endParaRPr lang="en-US" sz="1050" dirty="0" smtClean="0"/>
          </a:p>
          <a:p>
            <a:pPr eaLnBrk="1" hangingPunct="1"/>
            <a:r>
              <a:rPr lang="en-US" sz="1050" dirty="0" smtClean="0"/>
              <a:t>Laws of thermodynamics.  1</a:t>
            </a:r>
            <a:r>
              <a:rPr lang="en-US" sz="1050" baseline="30000" dirty="0" smtClean="0"/>
              <a:t>st</a:t>
            </a:r>
            <a:r>
              <a:rPr lang="en-US" sz="1050" dirty="0" smtClean="0"/>
              <a:t> law – energy cannot be created or destroyed but can be converted from one form into another.  No change in total energy following such a change.  2</a:t>
            </a:r>
            <a:r>
              <a:rPr lang="en-US" sz="1050" baseline="30000" dirty="0" smtClean="0"/>
              <a:t>nd</a:t>
            </a:r>
            <a:r>
              <a:rPr lang="en-US" sz="1050" dirty="0" smtClean="0"/>
              <a:t> law – in processes involving energy changes within a system the entropy of the system increases until equilibrium is attained.</a:t>
            </a:r>
          </a:p>
          <a:p>
            <a:pPr eaLnBrk="1" hangingPunct="1"/>
            <a:r>
              <a:rPr lang="en-US" sz="1050" dirty="0" smtClean="0"/>
              <a:t>Types of reactions – </a:t>
            </a:r>
            <a:r>
              <a:rPr lang="en-US" sz="1050" dirty="0" err="1" smtClean="0"/>
              <a:t>endo</a:t>
            </a:r>
            <a:r>
              <a:rPr lang="en-US" sz="1050" dirty="0" smtClean="0"/>
              <a:t> and exothermic; </a:t>
            </a:r>
            <a:r>
              <a:rPr lang="en-US" sz="1050" dirty="0" err="1" smtClean="0"/>
              <a:t>exer</a:t>
            </a:r>
            <a:r>
              <a:rPr lang="en-US" sz="1050" dirty="0" smtClean="0"/>
              <a:t> and </a:t>
            </a:r>
            <a:r>
              <a:rPr lang="en-US" sz="1050" dirty="0" err="1" smtClean="0"/>
              <a:t>endergonic</a:t>
            </a:r>
            <a:r>
              <a:rPr lang="en-US" sz="1050" dirty="0" smtClean="0"/>
              <a:t>.</a:t>
            </a:r>
          </a:p>
          <a:p>
            <a:pPr eaLnBrk="1" hangingPunct="1"/>
            <a:r>
              <a:rPr lang="en-US" sz="1050" dirty="0" smtClean="0"/>
              <a:t>Spontaneous reactions – those whose free energy of the system decreases during the reaction—delta G is negative</a:t>
            </a:r>
          </a:p>
          <a:p>
            <a:pPr eaLnBrk="1" hangingPunct="1"/>
            <a:r>
              <a:rPr lang="en-US" sz="1050" dirty="0" smtClean="0"/>
              <a:t>Know how to use the equation for standard free energy change as shown in lecture notes.</a:t>
            </a:r>
          </a:p>
          <a:p>
            <a:pPr eaLnBrk="1" hangingPunct="1"/>
            <a:endParaRPr lang="en-US" sz="105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5DE4B00E-29AC-4897-9D4B-79A22B6DBB0B}" type="slidenum">
              <a:rPr lang="en-US"/>
              <a:pPr/>
              <a:t>12</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An important thermodynamic fact is that </a:t>
            </a:r>
            <a:r>
              <a:rPr lang="en-US" i="1" dirty="0" smtClean="0"/>
              <a:t>the overall free-energy change for a chemically coupled series of reactions is equal to the sum of the free energy changes of the individual steps</a:t>
            </a:r>
            <a:r>
              <a:rPr lang="en-US" dirty="0" smtClean="0"/>
              <a:t>. Consider the following reactions: </a:t>
            </a:r>
          </a:p>
          <a:p>
            <a:pPr eaLnBrk="1" hangingPunct="1"/>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BBCAC9-8CA7-40BD-AA9D-2D842CC51B19}" type="slidenum">
              <a:rPr lang="en-US" smtClean="0"/>
              <a:pPr>
                <a:defRPr/>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en-US"/>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grpSp>
      <p:sp>
        <p:nvSpPr>
          <p:cNvPr id="122898"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n-US"/>
              <a:t>Click to edit Master title style</a:t>
            </a:r>
          </a:p>
        </p:txBody>
      </p:sp>
      <p:sp>
        <p:nvSpPr>
          <p:cNvPr id="122899"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20" name="Rectangle 20"/>
          <p:cNvSpPr>
            <a:spLocks noGrp="1" noChangeArrowheads="1"/>
          </p:cNvSpPr>
          <p:nvPr>
            <p:ph type="dt" sz="quarter" idx="10"/>
          </p:nvPr>
        </p:nvSpPr>
        <p:spPr/>
        <p:txBody>
          <a:bodyPr/>
          <a:lstStyle>
            <a:lvl1pPr>
              <a:defRPr smtClean="0"/>
            </a:lvl1pPr>
          </a:lstStyle>
          <a:p>
            <a:pPr>
              <a:defRPr/>
            </a:pPr>
            <a:endParaRPr lang="en-US"/>
          </a:p>
        </p:txBody>
      </p:sp>
      <p:sp>
        <p:nvSpPr>
          <p:cNvPr id="21" name="Rectangle 21"/>
          <p:cNvSpPr>
            <a:spLocks noGrp="1" noChangeArrowheads="1"/>
          </p:cNvSpPr>
          <p:nvPr>
            <p:ph type="ftr" sz="quarter" idx="11"/>
          </p:nvPr>
        </p:nvSpPr>
        <p:spPr/>
        <p:txBody>
          <a:bodyPr/>
          <a:lstStyle>
            <a:lvl1pPr>
              <a:defRPr smtClean="0"/>
            </a:lvl1pPr>
          </a:lstStyle>
          <a:p>
            <a:pPr>
              <a:defRPr/>
            </a:pPr>
            <a:endParaRPr lang="en-US"/>
          </a:p>
        </p:txBody>
      </p:sp>
      <p:sp>
        <p:nvSpPr>
          <p:cNvPr id="22" name="Rectangle 22"/>
          <p:cNvSpPr>
            <a:spLocks noGrp="1" noChangeArrowheads="1"/>
          </p:cNvSpPr>
          <p:nvPr>
            <p:ph type="sldNum" sz="quarter" idx="12"/>
          </p:nvPr>
        </p:nvSpPr>
        <p:spPr/>
        <p:txBody>
          <a:bodyPr/>
          <a:lstStyle>
            <a:lvl1pPr>
              <a:defRPr smtClean="0"/>
            </a:lvl1pPr>
          </a:lstStyle>
          <a:p>
            <a:pPr>
              <a:defRPr/>
            </a:pPr>
            <a:fld id="{4F134AA4-C12E-45D3-BF82-4B41C674274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9C2C38BA-EF8A-4EC5-98E8-9FA9127BB72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05B797D0-EC78-4355-A149-47CA9ADCA08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80C328CA-66B4-4E43-9977-893D9514769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51C65461-84C9-4D3F-94FB-4FFC71D691C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2959341F-AC85-4BCB-8C6F-32269309313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2848489F-E4BB-41ED-82B1-CD8D99F2F8A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36D42CFB-501A-4168-974D-E44F1B1F0FD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9"/>
          <p:cNvSpPr>
            <a:spLocks noGrp="1" noChangeArrowheads="1"/>
          </p:cNvSpPr>
          <p:nvPr>
            <p:ph type="dt" sz="half" idx="10"/>
          </p:nvPr>
        </p:nvSpPr>
        <p:spPr>
          <a:ln/>
        </p:spPr>
        <p:txBody>
          <a:bodyPr/>
          <a:lstStyle>
            <a:lvl1pPr>
              <a:defRPr/>
            </a:lvl1pPr>
          </a:lstStyle>
          <a:p>
            <a:pPr>
              <a:defRPr/>
            </a:pPr>
            <a:endParaRPr lang="en-US"/>
          </a:p>
        </p:txBody>
      </p:sp>
      <p:sp>
        <p:nvSpPr>
          <p:cNvPr id="8" name="Rectangle 20"/>
          <p:cNvSpPr>
            <a:spLocks noGrp="1" noChangeArrowheads="1"/>
          </p:cNvSpPr>
          <p:nvPr>
            <p:ph type="ftr" sz="quarter" idx="11"/>
          </p:nvPr>
        </p:nvSpPr>
        <p:spPr>
          <a:ln/>
        </p:spPr>
        <p:txBody>
          <a:bodyPr/>
          <a:lstStyle>
            <a:lvl1pPr>
              <a:defRPr/>
            </a:lvl1pPr>
          </a:lstStyle>
          <a:p>
            <a:pPr>
              <a:defRPr/>
            </a:pPr>
            <a:endParaRPr lang="en-US"/>
          </a:p>
        </p:txBody>
      </p:sp>
      <p:sp>
        <p:nvSpPr>
          <p:cNvPr id="9" name="Rectangle 21"/>
          <p:cNvSpPr>
            <a:spLocks noGrp="1" noChangeArrowheads="1"/>
          </p:cNvSpPr>
          <p:nvPr>
            <p:ph type="sldNum" sz="quarter" idx="12"/>
          </p:nvPr>
        </p:nvSpPr>
        <p:spPr>
          <a:ln/>
        </p:spPr>
        <p:txBody>
          <a:bodyPr/>
          <a:lstStyle>
            <a:lvl1pPr>
              <a:defRPr/>
            </a:lvl1pPr>
          </a:lstStyle>
          <a:p>
            <a:pPr>
              <a:defRPr/>
            </a:pPr>
            <a:fld id="{870D2DB7-2281-4C10-B352-B79E13E7188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9"/>
          <p:cNvSpPr>
            <a:spLocks noGrp="1" noChangeArrowheads="1"/>
          </p:cNvSpPr>
          <p:nvPr>
            <p:ph type="dt" sz="half" idx="10"/>
          </p:nvPr>
        </p:nvSpPr>
        <p:spPr>
          <a:ln/>
        </p:spPr>
        <p:txBody>
          <a:bodyPr/>
          <a:lstStyle>
            <a:lvl1pPr>
              <a:defRPr/>
            </a:lvl1pPr>
          </a:lstStyle>
          <a:p>
            <a:pPr>
              <a:defRPr/>
            </a:pPr>
            <a:endParaRPr lang="en-US"/>
          </a:p>
        </p:txBody>
      </p:sp>
      <p:sp>
        <p:nvSpPr>
          <p:cNvPr id="4" name="Rectangle 20"/>
          <p:cNvSpPr>
            <a:spLocks noGrp="1" noChangeArrowheads="1"/>
          </p:cNvSpPr>
          <p:nvPr>
            <p:ph type="ftr" sz="quarter" idx="11"/>
          </p:nvPr>
        </p:nvSpPr>
        <p:spPr>
          <a:ln/>
        </p:spPr>
        <p:txBody>
          <a:bodyPr/>
          <a:lstStyle>
            <a:lvl1pPr>
              <a:defRPr/>
            </a:lvl1pPr>
          </a:lstStyle>
          <a:p>
            <a:pPr>
              <a:defRPr/>
            </a:pPr>
            <a:endParaRPr lang="en-US"/>
          </a:p>
        </p:txBody>
      </p:sp>
      <p:sp>
        <p:nvSpPr>
          <p:cNvPr id="5" name="Rectangle 21"/>
          <p:cNvSpPr>
            <a:spLocks noGrp="1" noChangeArrowheads="1"/>
          </p:cNvSpPr>
          <p:nvPr>
            <p:ph type="sldNum" sz="quarter" idx="12"/>
          </p:nvPr>
        </p:nvSpPr>
        <p:spPr>
          <a:ln/>
        </p:spPr>
        <p:txBody>
          <a:bodyPr/>
          <a:lstStyle>
            <a:lvl1pPr>
              <a:defRPr/>
            </a:lvl1pPr>
          </a:lstStyle>
          <a:p>
            <a:pPr>
              <a:defRPr/>
            </a:pPr>
            <a:fld id="{FE112754-AA4E-4B45-92BC-04FA4C63D4F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en-US"/>
          </a:p>
        </p:txBody>
      </p:sp>
      <p:sp>
        <p:nvSpPr>
          <p:cNvPr id="3" name="Rectangle 20"/>
          <p:cNvSpPr>
            <a:spLocks noGrp="1" noChangeArrowheads="1"/>
          </p:cNvSpPr>
          <p:nvPr>
            <p:ph type="ftr" sz="quarter" idx="11"/>
          </p:nvPr>
        </p:nvSpPr>
        <p:spPr>
          <a:ln/>
        </p:spPr>
        <p:txBody>
          <a:bodyPr/>
          <a:lstStyle>
            <a:lvl1pPr>
              <a:defRPr/>
            </a:lvl1pPr>
          </a:lstStyle>
          <a:p>
            <a:pPr>
              <a:defRPr/>
            </a:pPr>
            <a:endParaRPr lang="en-US"/>
          </a:p>
        </p:txBody>
      </p:sp>
      <p:sp>
        <p:nvSpPr>
          <p:cNvPr id="4" name="Rectangle 21"/>
          <p:cNvSpPr>
            <a:spLocks noGrp="1" noChangeArrowheads="1"/>
          </p:cNvSpPr>
          <p:nvPr>
            <p:ph type="sldNum" sz="quarter" idx="12"/>
          </p:nvPr>
        </p:nvSpPr>
        <p:spPr>
          <a:ln/>
        </p:spPr>
        <p:txBody>
          <a:bodyPr/>
          <a:lstStyle>
            <a:lvl1pPr>
              <a:defRPr/>
            </a:lvl1pPr>
          </a:lstStyle>
          <a:p>
            <a:pPr>
              <a:defRPr/>
            </a:pPr>
            <a:fld id="{B58DED5A-635D-4D36-821D-FB195877D30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F9832C7F-7D46-4725-9461-1FD4758978C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94A7CEA7-8A07-465D-A547-71FA3830F21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716463" y="5345113"/>
            <a:ext cx="4427537" cy="1512887"/>
            <a:chOff x="2971" y="3367"/>
            <a:chExt cx="2789" cy="953"/>
          </a:xfrm>
        </p:grpSpPr>
        <p:sp>
          <p:nvSpPr>
            <p:cNvPr id="121859"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en-US"/>
            </a:p>
          </p:txBody>
        </p:sp>
        <p:sp>
          <p:nvSpPr>
            <p:cNvPr id="121860"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61"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62"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63"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64"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65"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66"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67"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68"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69"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70"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71"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72"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sp>
          <p:nvSpPr>
            <p:cNvPr id="121873"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a:p>
          </p:txBody>
        </p:sp>
      </p:grpSp>
      <p:sp>
        <p:nvSpPr>
          <p:cNvPr id="121874"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121875"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effectLst>
                  <a:outerShdw blurRad="38100" dist="38100" dir="2700000" algn="tl">
                    <a:srgbClr val="000000"/>
                  </a:outerShdw>
                </a:effectLst>
              </a:defRPr>
            </a:lvl1pPr>
          </a:lstStyle>
          <a:p>
            <a:pPr>
              <a:defRPr/>
            </a:pPr>
            <a:endParaRPr lang="en-US"/>
          </a:p>
        </p:txBody>
      </p:sp>
      <p:sp>
        <p:nvSpPr>
          <p:cNvPr id="121876"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effectLst>
                  <a:outerShdw blurRad="38100" dist="38100" dir="2700000" algn="tl">
                    <a:srgbClr val="000000"/>
                  </a:outerShdw>
                </a:effectLst>
              </a:defRPr>
            </a:lvl1pPr>
          </a:lstStyle>
          <a:p>
            <a:pPr>
              <a:defRPr/>
            </a:pPr>
            <a:endParaRPr lang="en-US"/>
          </a:p>
        </p:txBody>
      </p:sp>
      <p:sp>
        <p:nvSpPr>
          <p:cNvPr id="121877"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defRPr>
            </a:lvl1pPr>
          </a:lstStyle>
          <a:p>
            <a:pPr>
              <a:defRPr/>
            </a:pPr>
            <a:fld id="{3695042B-F92C-4D5A-998A-F3955BFC8411}" type="slidenum">
              <a:rPr lang="en-US"/>
              <a:pPr>
                <a:defRPr/>
              </a:pPr>
              <a:t>‹#›</a:t>
            </a:fld>
            <a:endParaRPr lang="en-US"/>
          </a:p>
        </p:txBody>
      </p:sp>
      <p:sp>
        <p:nvSpPr>
          <p:cNvPr id="12187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11"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hyperlink" Target="http://highered.mcgraw-hill.com/sites/0072556781/student_view0/chapter3/animation_quiz_2.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expasy.ch/cgi-bin/show_thumbnails.p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Bacterial Metabolism</a:t>
            </a:r>
          </a:p>
        </p:txBody>
      </p:sp>
      <p:sp>
        <p:nvSpPr>
          <p:cNvPr id="2051" name="Rectangle 3"/>
          <p:cNvSpPr>
            <a:spLocks noGrp="1" noChangeArrowheads="1"/>
          </p:cNvSpPr>
          <p:nvPr>
            <p:ph type="subTitle" idx="1"/>
          </p:nvPr>
        </p:nvSpPr>
        <p:spPr/>
        <p:txBody>
          <a:bodyPr/>
          <a:lstStyle/>
          <a:p>
            <a:pPr eaLnBrk="1" hangingPunct="1">
              <a:defRPr/>
            </a:pPr>
            <a:r>
              <a:rPr lang="en-US" smtClean="0"/>
              <a:t>“Making little stuff out of big stuff and vice versa”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7813"/>
            <a:ext cx="8229600" cy="571500"/>
          </a:xfrm>
        </p:spPr>
        <p:txBody>
          <a:bodyPr/>
          <a:lstStyle/>
          <a:p>
            <a:pPr eaLnBrk="1" hangingPunct="1">
              <a:defRPr/>
            </a:pPr>
            <a:r>
              <a:rPr lang="en-US" sz="4000" smtClean="0"/>
              <a:t>Thermodynamics</a:t>
            </a:r>
          </a:p>
        </p:txBody>
      </p:sp>
      <p:sp>
        <p:nvSpPr>
          <p:cNvPr id="18435" name="Rectangle 3"/>
          <p:cNvSpPr>
            <a:spLocks noGrp="1" noChangeArrowheads="1"/>
          </p:cNvSpPr>
          <p:nvPr>
            <p:ph type="body" idx="1"/>
          </p:nvPr>
        </p:nvSpPr>
        <p:spPr/>
        <p:txBody>
          <a:bodyPr/>
          <a:lstStyle/>
          <a:p>
            <a:pPr eaLnBrk="1" hangingPunct="1">
              <a:lnSpc>
                <a:spcPct val="90000"/>
              </a:lnSpc>
              <a:defRPr/>
            </a:pPr>
            <a:r>
              <a:rPr lang="en-US" dirty="0" smtClean="0"/>
              <a:t>Systems – Open or Closed</a:t>
            </a:r>
          </a:p>
          <a:p>
            <a:pPr eaLnBrk="1" hangingPunct="1">
              <a:lnSpc>
                <a:spcPct val="90000"/>
              </a:lnSpc>
              <a:defRPr/>
            </a:pPr>
            <a:r>
              <a:rPr lang="en-US" dirty="0" smtClean="0"/>
              <a:t>First Law of Thermodynamics</a:t>
            </a:r>
          </a:p>
          <a:p>
            <a:pPr eaLnBrk="1" hangingPunct="1">
              <a:lnSpc>
                <a:spcPct val="90000"/>
              </a:lnSpc>
              <a:defRPr/>
            </a:pPr>
            <a:r>
              <a:rPr lang="en-US" dirty="0" smtClean="0"/>
              <a:t>Second Law of Thermodynamics</a:t>
            </a:r>
          </a:p>
          <a:p>
            <a:pPr eaLnBrk="1" hangingPunct="1">
              <a:lnSpc>
                <a:spcPct val="90000"/>
              </a:lnSpc>
              <a:defRPr/>
            </a:pPr>
            <a:r>
              <a:rPr lang="en-US" dirty="0" smtClean="0"/>
              <a:t>Enthalpy – </a:t>
            </a:r>
            <a:r>
              <a:rPr lang="en-US" sz="2600" dirty="0" smtClean="0"/>
              <a:t>the energy content is usually represented as its equivalent in heat, </a:t>
            </a:r>
            <a:r>
              <a:rPr lang="en-US" sz="2600" u="sng" dirty="0" smtClean="0"/>
              <a:t>H</a:t>
            </a:r>
            <a:r>
              <a:rPr lang="en-US" sz="2600" dirty="0" smtClean="0"/>
              <a:t>.</a:t>
            </a:r>
          </a:p>
          <a:p>
            <a:pPr lvl="1" eaLnBrk="1" hangingPunct="1">
              <a:lnSpc>
                <a:spcPct val="90000"/>
              </a:lnSpc>
              <a:defRPr/>
            </a:pPr>
            <a:r>
              <a:rPr lang="en-US" dirty="0" smtClean="0"/>
              <a:t>Enthalpy change = enthalpy of products – enthalpy of reactants</a:t>
            </a:r>
          </a:p>
          <a:p>
            <a:pPr lvl="1" eaLnBrk="1" hangingPunct="1">
              <a:lnSpc>
                <a:spcPct val="90000"/>
              </a:lnSpc>
              <a:defRPr/>
            </a:pPr>
            <a:r>
              <a:rPr lang="en-US" dirty="0" smtClean="0"/>
              <a:t>Exothermic reaction</a:t>
            </a:r>
          </a:p>
          <a:p>
            <a:pPr lvl="1" eaLnBrk="1" hangingPunct="1">
              <a:lnSpc>
                <a:spcPct val="90000"/>
              </a:lnSpc>
              <a:defRPr/>
            </a:pPr>
            <a:r>
              <a:rPr lang="en-US" dirty="0" smtClean="0"/>
              <a:t>Endothermic reaction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7813"/>
            <a:ext cx="8229600" cy="714375"/>
          </a:xfrm>
        </p:spPr>
        <p:txBody>
          <a:bodyPr/>
          <a:lstStyle/>
          <a:p>
            <a:pPr eaLnBrk="1" hangingPunct="1">
              <a:defRPr/>
            </a:pPr>
            <a:r>
              <a:rPr lang="en-US" sz="4000" smtClean="0"/>
              <a:t>Thermodynamics – Terms to Know</a:t>
            </a:r>
          </a:p>
        </p:txBody>
      </p:sp>
      <p:sp>
        <p:nvSpPr>
          <p:cNvPr id="19459" name="Rectangle 3"/>
          <p:cNvSpPr>
            <a:spLocks noGrp="1" noChangeArrowheads="1"/>
          </p:cNvSpPr>
          <p:nvPr>
            <p:ph type="body" idx="1"/>
          </p:nvPr>
        </p:nvSpPr>
        <p:spPr>
          <a:xfrm>
            <a:off x="566738" y="1752600"/>
            <a:ext cx="8001000" cy="4800600"/>
          </a:xfrm>
        </p:spPr>
        <p:txBody>
          <a:bodyPr/>
          <a:lstStyle/>
          <a:p>
            <a:pPr eaLnBrk="1" hangingPunct="1">
              <a:lnSpc>
                <a:spcPct val="90000"/>
              </a:lnSpc>
              <a:defRPr/>
            </a:pPr>
            <a:r>
              <a:rPr lang="en-US" sz="3000" dirty="0" smtClean="0"/>
              <a:t>Initial state</a:t>
            </a:r>
            <a:r>
              <a:rPr lang="en-US" sz="2800" dirty="0" smtClean="0"/>
              <a:t> – </a:t>
            </a:r>
            <a:r>
              <a:rPr lang="en-US" sz="2200" dirty="0" smtClean="0"/>
              <a:t>beginning state of a chemical reaction</a:t>
            </a:r>
            <a:endParaRPr lang="en-US" sz="2800" dirty="0" smtClean="0"/>
          </a:p>
          <a:p>
            <a:pPr eaLnBrk="1" hangingPunct="1">
              <a:lnSpc>
                <a:spcPct val="90000"/>
              </a:lnSpc>
              <a:defRPr/>
            </a:pPr>
            <a:r>
              <a:rPr lang="en-US" sz="3000" dirty="0" smtClean="0"/>
              <a:t>Final state</a:t>
            </a:r>
            <a:r>
              <a:rPr lang="en-US" sz="2800" dirty="0" smtClean="0"/>
              <a:t> – </a:t>
            </a:r>
            <a:r>
              <a:rPr lang="en-US" sz="2200" dirty="0" smtClean="0"/>
              <a:t>ending state of a chemical reaction</a:t>
            </a:r>
          </a:p>
          <a:p>
            <a:pPr eaLnBrk="1" hangingPunct="1">
              <a:lnSpc>
                <a:spcPct val="90000"/>
              </a:lnSpc>
              <a:defRPr/>
            </a:pPr>
            <a:r>
              <a:rPr lang="en-US" sz="3000" dirty="0" smtClean="0"/>
              <a:t>Free energy</a:t>
            </a:r>
            <a:r>
              <a:rPr lang="en-US" sz="2800" dirty="0" smtClean="0"/>
              <a:t> – </a:t>
            </a:r>
            <a:r>
              <a:rPr lang="en-US" sz="2200" dirty="0" smtClean="0"/>
              <a:t>that which is available to do work, symbolized by </a:t>
            </a:r>
            <a:r>
              <a:rPr lang="en-US" sz="2200" u="sng" dirty="0" smtClean="0"/>
              <a:t>G</a:t>
            </a:r>
            <a:r>
              <a:rPr lang="en-US" sz="2200" dirty="0" smtClean="0"/>
              <a:t>.</a:t>
            </a:r>
          </a:p>
          <a:p>
            <a:pPr eaLnBrk="1" hangingPunct="1">
              <a:lnSpc>
                <a:spcPct val="90000"/>
              </a:lnSpc>
              <a:defRPr/>
            </a:pPr>
            <a:r>
              <a:rPr lang="en-US" sz="3000" dirty="0" smtClean="0"/>
              <a:t>Spontaneous reactions</a:t>
            </a:r>
            <a:r>
              <a:rPr lang="en-US" sz="2800" dirty="0" smtClean="0"/>
              <a:t> – </a:t>
            </a:r>
            <a:r>
              <a:rPr lang="en-US" sz="2200" dirty="0" smtClean="0"/>
              <a:t>those whose free energy of the system decreases during the reaction.</a:t>
            </a:r>
          </a:p>
          <a:p>
            <a:pPr eaLnBrk="1" hangingPunct="1">
              <a:lnSpc>
                <a:spcPct val="90000"/>
              </a:lnSpc>
              <a:defRPr/>
            </a:pPr>
            <a:r>
              <a:rPr lang="en-US" sz="3000" dirty="0" smtClean="0"/>
              <a:t>Free Energy – </a:t>
            </a:r>
            <a:r>
              <a:rPr lang="en-US" sz="2200" dirty="0" smtClean="0"/>
              <a:t>this is related to enthalpy and entropy changes in the system</a:t>
            </a:r>
          </a:p>
          <a:p>
            <a:pPr eaLnBrk="1" hangingPunct="1">
              <a:lnSpc>
                <a:spcPct val="90000"/>
              </a:lnSpc>
              <a:defRPr/>
            </a:pPr>
            <a:r>
              <a:rPr lang="en-US" sz="3000" dirty="0" smtClean="0"/>
              <a:t>Standard free energy change</a:t>
            </a:r>
            <a:r>
              <a:rPr lang="en-US" sz="2800" dirty="0" smtClean="0"/>
              <a:t> – </a:t>
            </a:r>
            <a:r>
              <a:rPr lang="en-US" sz="2200" dirty="0" smtClean="0"/>
              <a:t>free energy change occurring under standard conditions with a pH of 7.0.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277813"/>
            <a:ext cx="8229600" cy="714375"/>
          </a:xfrm>
        </p:spPr>
        <p:txBody>
          <a:bodyPr/>
          <a:lstStyle/>
          <a:p>
            <a:pPr eaLnBrk="1" hangingPunct="1">
              <a:defRPr/>
            </a:pPr>
            <a:r>
              <a:rPr lang="en-US" smtClean="0"/>
              <a:t>Enzymes</a:t>
            </a:r>
          </a:p>
        </p:txBody>
      </p:sp>
      <p:sp>
        <p:nvSpPr>
          <p:cNvPr id="20483" name="Rectangle 3"/>
          <p:cNvSpPr>
            <a:spLocks noGrp="1" noChangeArrowheads="1"/>
          </p:cNvSpPr>
          <p:nvPr>
            <p:ph type="body" idx="1"/>
          </p:nvPr>
        </p:nvSpPr>
        <p:spPr/>
        <p:txBody>
          <a:bodyPr/>
          <a:lstStyle/>
          <a:p>
            <a:pPr eaLnBrk="1" hangingPunct="1">
              <a:lnSpc>
                <a:spcPct val="80000"/>
              </a:lnSpc>
              <a:defRPr/>
            </a:pPr>
            <a:r>
              <a:rPr lang="en-US" sz="2800" smtClean="0"/>
              <a:t>In biological systems, spontaneous reactions are made to occur in a time frame and under conditions found in the environment by the use of molecules called </a:t>
            </a:r>
            <a:r>
              <a:rPr lang="en-US" sz="2800" b="1" smtClean="0"/>
              <a:t>enzymes</a:t>
            </a:r>
            <a:r>
              <a:rPr lang="en-US" sz="2800" smtClean="0"/>
              <a:t>.</a:t>
            </a:r>
          </a:p>
          <a:p>
            <a:pPr eaLnBrk="1" hangingPunct="1">
              <a:lnSpc>
                <a:spcPct val="80000"/>
              </a:lnSpc>
              <a:defRPr/>
            </a:pPr>
            <a:r>
              <a:rPr lang="en-US" sz="2800" smtClean="0"/>
              <a:t>Enzymes can’t make reactions occur that chemically can’t occur—if the reaction is not a spontaneous one then it must be </a:t>
            </a:r>
            <a:r>
              <a:rPr lang="en-US" sz="2800" b="1" smtClean="0"/>
              <a:t>coupled</a:t>
            </a:r>
            <a:r>
              <a:rPr lang="en-US" sz="2800" smtClean="0"/>
              <a:t> with a reaction that is favorable.  (I.e., the combined standard free energy change of the coupled reactions must be negative.)</a:t>
            </a:r>
            <a:endParaRPr lang="en-US" sz="2800" b="1"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body" sz="half" idx="1"/>
          </p:nvPr>
        </p:nvSpPr>
        <p:spPr>
          <a:xfrm>
            <a:off x="0" y="0"/>
            <a:ext cx="9144000" cy="6705600"/>
          </a:xfrm>
        </p:spPr>
        <p:txBody>
          <a:bodyPr/>
          <a:lstStyle/>
          <a:p>
            <a:pPr marL="0" indent="0" eaLnBrk="1" hangingPunct="1">
              <a:spcBef>
                <a:spcPct val="0"/>
              </a:spcBef>
              <a:spcAft>
                <a:spcPct val="40000"/>
              </a:spcAft>
              <a:buFont typeface="Wingdings" pitchFamily="2" charset="2"/>
              <a:buNone/>
              <a:defRPr/>
            </a:pPr>
            <a:r>
              <a:rPr lang="en-US" sz="2400" dirty="0" smtClean="0">
                <a:latin typeface="Arial" charset="0"/>
              </a:rPr>
              <a:t>For example, in the reaction catalyzed by the </a:t>
            </a:r>
            <a:r>
              <a:rPr lang="en-US" sz="2400" dirty="0" err="1" smtClean="0">
                <a:latin typeface="Arial" charset="0"/>
              </a:rPr>
              <a:t>Glycolysis</a:t>
            </a:r>
            <a:r>
              <a:rPr lang="en-US" sz="2400" dirty="0" smtClean="0">
                <a:latin typeface="Arial" charset="0"/>
              </a:rPr>
              <a:t> enzyme </a:t>
            </a:r>
            <a:r>
              <a:rPr lang="en-US" sz="2400" b="1" dirty="0" err="1" smtClean="0">
                <a:solidFill>
                  <a:schemeClr val="tx2">
                    <a:lumMod val="90000"/>
                  </a:schemeClr>
                </a:solidFill>
                <a:latin typeface="Arial" charset="0"/>
              </a:rPr>
              <a:t>Hexokinase</a:t>
            </a:r>
            <a:r>
              <a:rPr lang="en-US" sz="2400" dirty="0" smtClean="0">
                <a:latin typeface="Arial" charset="0"/>
              </a:rPr>
              <a:t>, the half-reactions are:</a:t>
            </a:r>
          </a:p>
          <a:p>
            <a:pPr marL="0" indent="0" eaLnBrk="1" hangingPunct="1">
              <a:spcBef>
                <a:spcPct val="0"/>
              </a:spcBef>
              <a:spcAft>
                <a:spcPct val="40000"/>
              </a:spcAft>
              <a:buFont typeface="Wingdings" pitchFamily="2" charset="2"/>
              <a:buNone/>
              <a:defRPr/>
            </a:pPr>
            <a:endParaRPr lang="en-US" sz="2400" dirty="0" smtClean="0">
              <a:latin typeface="Arial" charset="0"/>
            </a:endParaRPr>
          </a:p>
          <a:p>
            <a:pPr marL="0" indent="0" eaLnBrk="1" hangingPunct="1">
              <a:spcBef>
                <a:spcPct val="0"/>
              </a:spcBef>
              <a:spcAft>
                <a:spcPct val="30000"/>
              </a:spcAft>
              <a:buFont typeface="Wingdings" pitchFamily="2" charset="2"/>
              <a:buNone/>
              <a:defRPr/>
            </a:pPr>
            <a:r>
              <a:rPr lang="en-US" sz="2400" dirty="0" smtClean="0">
                <a:solidFill>
                  <a:schemeClr val="bg2">
                    <a:lumMod val="20000"/>
                    <a:lumOff val="80000"/>
                  </a:schemeClr>
                </a:solidFill>
                <a:latin typeface="Arial" charset="0"/>
              </a:rPr>
              <a:t>ATP + H</a:t>
            </a:r>
            <a:r>
              <a:rPr lang="en-US" sz="2400" baseline="-25000" dirty="0" smtClean="0">
                <a:solidFill>
                  <a:schemeClr val="bg2">
                    <a:lumMod val="20000"/>
                    <a:lumOff val="80000"/>
                  </a:schemeClr>
                </a:solidFill>
                <a:latin typeface="Arial" charset="0"/>
              </a:rPr>
              <a:t>2</a:t>
            </a:r>
            <a:r>
              <a:rPr lang="en-US" sz="2400" dirty="0" smtClean="0">
                <a:solidFill>
                  <a:schemeClr val="bg2">
                    <a:lumMod val="20000"/>
                    <a:lumOff val="80000"/>
                  </a:schemeClr>
                </a:solidFill>
                <a:latin typeface="Arial" charset="0"/>
              </a:rPr>
              <a:t>O </a:t>
            </a:r>
            <a:r>
              <a:rPr lang="en-US" sz="2400" b="1" noProof="1" smtClean="0">
                <a:solidFill>
                  <a:srgbClr val="FF0000"/>
                </a:solidFill>
                <a:latin typeface="Arial" charset="0"/>
                <a:sym typeface="Symbol" pitchFamily="18" charset="2"/>
              </a:rPr>
              <a:t></a:t>
            </a:r>
            <a:r>
              <a:rPr lang="en-US" sz="2400" dirty="0" smtClean="0">
                <a:latin typeface="Arial" charset="0"/>
              </a:rPr>
              <a:t> </a:t>
            </a:r>
            <a:r>
              <a:rPr lang="en-US" sz="2400" dirty="0" smtClean="0">
                <a:solidFill>
                  <a:schemeClr val="bg2">
                    <a:lumMod val="20000"/>
                    <a:lumOff val="80000"/>
                  </a:schemeClr>
                </a:solidFill>
                <a:latin typeface="Arial" charset="0"/>
              </a:rPr>
              <a:t>ADP  +  P</a:t>
            </a:r>
            <a:r>
              <a:rPr lang="en-US" sz="2400" baseline="-25000" dirty="0" smtClean="0">
                <a:solidFill>
                  <a:schemeClr val="bg2">
                    <a:lumMod val="20000"/>
                    <a:lumOff val="80000"/>
                  </a:schemeClr>
                </a:solidFill>
                <a:latin typeface="Arial" charset="0"/>
              </a:rPr>
              <a:t>i</a:t>
            </a:r>
            <a:r>
              <a:rPr lang="en-US" sz="2400" dirty="0" smtClean="0">
                <a:latin typeface="Arial" charset="0"/>
              </a:rPr>
              <a:t>	                   </a:t>
            </a:r>
            <a:r>
              <a:rPr lang="en-US" sz="2400" dirty="0" err="1" smtClean="0">
                <a:latin typeface="Arial" charset="0"/>
              </a:rPr>
              <a:t>DG</a:t>
            </a:r>
            <a:r>
              <a:rPr lang="en-US" sz="2400" baseline="30000" dirty="0" err="1" smtClean="0">
                <a:latin typeface="Arial" charset="0"/>
              </a:rPr>
              <a:t>o</a:t>
            </a:r>
            <a:r>
              <a:rPr lang="en-US" sz="2400" dirty="0" smtClean="0">
                <a:latin typeface="Arial" charset="0"/>
              </a:rPr>
              <a:t>' = -31 kJ/mol </a:t>
            </a:r>
          </a:p>
          <a:p>
            <a:pPr marL="0" indent="0" eaLnBrk="1" hangingPunct="1">
              <a:spcBef>
                <a:spcPct val="0"/>
              </a:spcBef>
              <a:spcAft>
                <a:spcPct val="50000"/>
              </a:spcAft>
              <a:buFont typeface="Wingdings" pitchFamily="2" charset="2"/>
              <a:buNone/>
              <a:defRPr/>
            </a:pPr>
            <a:r>
              <a:rPr lang="en-US" sz="2400" dirty="0" smtClean="0">
                <a:solidFill>
                  <a:schemeClr val="bg2">
                    <a:lumMod val="20000"/>
                    <a:lumOff val="80000"/>
                  </a:schemeClr>
                </a:solidFill>
                <a:latin typeface="Arial" charset="0"/>
              </a:rPr>
              <a:t>P</a:t>
            </a:r>
            <a:r>
              <a:rPr lang="en-US" sz="2400" baseline="-25000" dirty="0" smtClean="0">
                <a:solidFill>
                  <a:schemeClr val="bg2">
                    <a:lumMod val="20000"/>
                    <a:lumOff val="80000"/>
                  </a:schemeClr>
                </a:solidFill>
                <a:latin typeface="Arial" charset="0"/>
              </a:rPr>
              <a:t>i</a:t>
            </a:r>
            <a:r>
              <a:rPr lang="en-US" sz="2400" dirty="0" smtClean="0">
                <a:solidFill>
                  <a:schemeClr val="bg2">
                    <a:lumMod val="20000"/>
                    <a:lumOff val="80000"/>
                  </a:schemeClr>
                </a:solidFill>
                <a:latin typeface="Arial" charset="0"/>
              </a:rPr>
              <a:t> + glucose </a:t>
            </a:r>
            <a:r>
              <a:rPr lang="en-US" sz="2400" b="1" noProof="1" smtClean="0">
                <a:solidFill>
                  <a:srgbClr val="FF0000"/>
                </a:solidFill>
                <a:latin typeface="Arial" charset="0"/>
                <a:sym typeface="Symbol" pitchFamily="18" charset="2"/>
              </a:rPr>
              <a:t></a:t>
            </a:r>
            <a:r>
              <a:rPr lang="en-US" sz="2400" dirty="0" smtClean="0">
                <a:latin typeface="Arial" charset="0"/>
              </a:rPr>
              <a:t> </a:t>
            </a:r>
            <a:r>
              <a:rPr lang="en-US" sz="2400" dirty="0" smtClean="0">
                <a:solidFill>
                  <a:schemeClr val="bg2">
                    <a:lumMod val="20000"/>
                    <a:lumOff val="80000"/>
                  </a:schemeClr>
                </a:solidFill>
                <a:latin typeface="Arial" charset="0"/>
              </a:rPr>
              <a:t>glucose-6-P + H</a:t>
            </a:r>
            <a:r>
              <a:rPr lang="en-US" sz="2400" baseline="-25000" dirty="0" smtClean="0">
                <a:solidFill>
                  <a:schemeClr val="bg2">
                    <a:lumMod val="20000"/>
                    <a:lumOff val="80000"/>
                  </a:schemeClr>
                </a:solidFill>
                <a:latin typeface="Arial" charset="0"/>
              </a:rPr>
              <a:t>2</a:t>
            </a:r>
            <a:r>
              <a:rPr lang="en-US" sz="2400" dirty="0" smtClean="0">
                <a:solidFill>
                  <a:schemeClr val="bg2">
                    <a:lumMod val="20000"/>
                    <a:lumOff val="80000"/>
                  </a:schemeClr>
                </a:solidFill>
                <a:latin typeface="Arial" charset="0"/>
              </a:rPr>
              <a:t>O       </a:t>
            </a:r>
            <a:r>
              <a:rPr lang="en-US" sz="2400" dirty="0" err="1" smtClean="0">
                <a:latin typeface="Arial" charset="0"/>
              </a:rPr>
              <a:t>DG</a:t>
            </a:r>
            <a:r>
              <a:rPr lang="en-US" sz="2400" baseline="30000" dirty="0" err="1" smtClean="0">
                <a:latin typeface="Arial" charset="0"/>
              </a:rPr>
              <a:t>o</a:t>
            </a:r>
            <a:r>
              <a:rPr lang="en-US" sz="2400" dirty="0" smtClean="0">
                <a:latin typeface="Arial" charset="0"/>
              </a:rPr>
              <a:t>' = +14 kJ/mol</a:t>
            </a:r>
          </a:p>
          <a:p>
            <a:pPr marL="0" indent="0" eaLnBrk="1" hangingPunct="1">
              <a:spcBef>
                <a:spcPct val="0"/>
              </a:spcBef>
              <a:spcAft>
                <a:spcPct val="5000"/>
              </a:spcAft>
              <a:buFont typeface="Wingdings" pitchFamily="2" charset="2"/>
              <a:buNone/>
              <a:defRPr/>
            </a:pPr>
            <a:endParaRPr lang="en-US" sz="2400" dirty="0" smtClean="0">
              <a:latin typeface="Arial" charset="0"/>
            </a:endParaRPr>
          </a:p>
          <a:p>
            <a:pPr marL="0" indent="0" eaLnBrk="1" hangingPunct="1">
              <a:spcBef>
                <a:spcPct val="0"/>
              </a:spcBef>
              <a:spcAft>
                <a:spcPct val="5000"/>
              </a:spcAft>
              <a:buFont typeface="Wingdings" pitchFamily="2" charset="2"/>
              <a:buNone/>
              <a:defRPr/>
            </a:pPr>
            <a:r>
              <a:rPr lang="en-US" sz="2400" dirty="0" smtClean="0">
                <a:latin typeface="Arial" charset="0"/>
              </a:rPr>
              <a:t>Coupled reaction:</a:t>
            </a:r>
            <a:endParaRPr lang="en-US" sz="2400" dirty="0" smtClean="0">
              <a:solidFill>
                <a:srgbClr val="000080"/>
              </a:solidFill>
              <a:latin typeface="Arial" charset="0"/>
            </a:endParaRPr>
          </a:p>
          <a:p>
            <a:pPr marL="0" indent="0" eaLnBrk="1" hangingPunct="1">
              <a:spcBef>
                <a:spcPct val="0"/>
              </a:spcBef>
              <a:spcAft>
                <a:spcPct val="70000"/>
              </a:spcAft>
              <a:buFont typeface="Wingdings" pitchFamily="2" charset="2"/>
              <a:buNone/>
              <a:defRPr/>
            </a:pPr>
            <a:r>
              <a:rPr lang="en-US" sz="2400" dirty="0" smtClean="0">
                <a:solidFill>
                  <a:schemeClr val="bg2">
                    <a:lumMod val="20000"/>
                    <a:lumOff val="80000"/>
                  </a:schemeClr>
                </a:solidFill>
                <a:latin typeface="Arial" charset="0"/>
              </a:rPr>
              <a:t>ATP + glucose  </a:t>
            </a:r>
            <a:r>
              <a:rPr lang="en-US" sz="2400" b="1" noProof="1" smtClean="0">
                <a:solidFill>
                  <a:srgbClr val="FF0000"/>
                </a:solidFill>
                <a:latin typeface="Arial" charset="0"/>
                <a:sym typeface="Symbol" pitchFamily="18" charset="2"/>
              </a:rPr>
              <a:t></a:t>
            </a:r>
            <a:r>
              <a:rPr lang="en-US" sz="2400" noProof="1" smtClean="0">
                <a:latin typeface="Arial" charset="0"/>
              </a:rPr>
              <a:t> </a:t>
            </a:r>
            <a:r>
              <a:rPr lang="en-US" sz="2400" noProof="1" smtClean="0">
                <a:solidFill>
                  <a:schemeClr val="bg2">
                    <a:lumMod val="20000"/>
                    <a:lumOff val="80000"/>
                  </a:schemeClr>
                </a:solidFill>
                <a:latin typeface="Arial" charset="0"/>
              </a:rPr>
              <a:t>ADP </a:t>
            </a:r>
            <a:r>
              <a:rPr lang="en-US" sz="2400" dirty="0" smtClean="0">
                <a:solidFill>
                  <a:schemeClr val="bg2">
                    <a:lumMod val="20000"/>
                    <a:lumOff val="80000"/>
                  </a:schemeClr>
                </a:solidFill>
                <a:latin typeface="Arial" charset="0"/>
              </a:rPr>
              <a:t>+ glucose-6-P  </a:t>
            </a:r>
            <a:r>
              <a:rPr lang="en-US" sz="2400" dirty="0" err="1" smtClean="0">
                <a:latin typeface="Arial" charset="0"/>
              </a:rPr>
              <a:t>DG</a:t>
            </a:r>
            <a:r>
              <a:rPr lang="en-US" sz="2400" baseline="30000" dirty="0" err="1" smtClean="0">
                <a:latin typeface="Arial" charset="0"/>
              </a:rPr>
              <a:t>o</a:t>
            </a:r>
            <a:r>
              <a:rPr lang="en-US" sz="2400" dirty="0" smtClean="0">
                <a:latin typeface="Arial" charset="0"/>
              </a:rPr>
              <a:t>' = -17 kJ/mol</a:t>
            </a:r>
          </a:p>
          <a:p>
            <a:pPr marL="0" indent="0" eaLnBrk="1" hangingPunct="1">
              <a:spcBef>
                <a:spcPct val="0"/>
              </a:spcBef>
              <a:spcAft>
                <a:spcPct val="40000"/>
              </a:spcAft>
              <a:buFont typeface="Wingdings" pitchFamily="2" charset="2"/>
              <a:buNone/>
              <a:defRPr/>
            </a:pPr>
            <a:endParaRPr lang="en-US" sz="2400" dirty="0" smtClean="0">
              <a:latin typeface="Arial" charset="0"/>
            </a:endParaRPr>
          </a:p>
          <a:p>
            <a:pPr marL="0" indent="0" eaLnBrk="1" hangingPunct="1">
              <a:spcBef>
                <a:spcPct val="0"/>
              </a:spcBef>
              <a:spcAft>
                <a:spcPct val="40000"/>
              </a:spcAft>
              <a:buFont typeface="Wingdings" pitchFamily="2" charset="2"/>
              <a:buNone/>
              <a:defRPr/>
            </a:pPr>
            <a:r>
              <a:rPr lang="en-US" sz="2400" dirty="0" smtClean="0">
                <a:latin typeface="Arial" charset="0"/>
              </a:rPr>
              <a:t>The structure of the enzyme active site, from which H</a:t>
            </a:r>
            <a:r>
              <a:rPr lang="en-US" sz="2400" baseline="-25000" dirty="0" smtClean="0">
                <a:latin typeface="Arial" charset="0"/>
              </a:rPr>
              <a:t>2</a:t>
            </a:r>
            <a:r>
              <a:rPr lang="en-US" sz="2400" dirty="0" smtClean="0">
                <a:latin typeface="Arial" charset="0"/>
              </a:rPr>
              <a:t>O is excluded, prevents the individual hydrolytic reactions, while favoring the coupled reaction.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body" sz="half" idx="1"/>
          </p:nvPr>
        </p:nvSpPr>
        <p:spPr>
          <a:xfrm>
            <a:off x="0" y="152400"/>
            <a:ext cx="9372600" cy="6553200"/>
          </a:xfrm>
        </p:spPr>
        <p:txBody>
          <a:bodyPr/>
          <a:lstStyle/>
          <a:p>
            <a:pPr marL="0" indent="0" eaLnBrk="1" hangingPunct="1">
              <a:lnSpc>
                <a:spcPct val="95000"/>
              </a:lnSpc>
              <a:spcBef>
                <a:spcPct val="0"/>
              </a:spcBef>
              <a:spcAft>
                <a:spcPct val="30000"/>
              </a:spcAft>
              <a:buFont typeface="Wingdings" pitchFamily="2" charset="2"/>
              <a:buNone/>
              <a:defRPr/>
            </a:pPr>
            <a:r>
              <a:rPr lang="en-US" sz="2400" b="1" dirty="0" smtClean="0">
                <a:solidFill>
                  <a:schemeClr val="hlink"/>
                </a:solidFill>
                <a:latin typeface="Arial" charset="0"/>
              </a:rPr>
              <a:t>B.</a:t>
            </a:r>
            <a:r>
              <a:rPr lang="en-US" sz="2400" dirty="0" smtClean="0">
                <a:latin typeface="Arial" charset="0"/>
              </a:rPr>
              <a:t> Two separate reactions, occurring in the same cellular compartment, one spontaneous and the other not, may be coupled by a </a:t>
            </a:r>
            <a:r>
              <a:rPr lang="en-US" sz="2400" b="1" dirty="0" smtClean="0">
                <a:solidFill>
                  <a:schemeClr val="tx2">
                    <a:lumMod val="90000"/>
                  </a:schemeClr>
                </a:solidFill>
                <a:latin typeface="Arial" charset="0"/>
              </a:rPr>
              <a:t>common intermediate</a:t>
            </a:r>
            <a:r>
              <a:rPr lang="en-US" sz="2400" dirty="0" smtClean="0">
                <a:solidFill>
                  <a:schemeClr val="tx2">
                    <a:lumMod val="90000"/>
                  </a:schemeClr>
                </a:solidFill>
                <a:latin typeface="Arial" charset="0"/>
              </a:rPr>
              <a:t> </a:t>
            </a:r>
            <a:r>
              <a:rPr lang="en-US" sz="2400" dirty="0" smtClean="0">
                <a:latin typeface="Arial" charset="0"/>
              </a:rPr>
              <a:t>(reactant or product). </a:t>
            </a:r>
          </a:p>
          <a:p>
            <a:pPr marL="0" indent="0" eaLnBrk="1" hangingPunct="1">
              <a:lnSpc>
                <a:spcPct val="95000"/>
              </a:lnSpc>
              <a:spcBef>
                <a:spcPct val="0"/>
              </a:spcBef>
              <a:spcAft>
                <a:spcPct val="20000"/>
              </a:spcAft>
              <a:buFont typeface="Wingdings" pitchFamily="2" charset="2"/>
              <a:buNone/>
              <a:defRPr/>
            </a:pPr>
            <a:r>
              <a:rPr lang="en-US" sz="2400" dirty="0" smtClean="0">
                <a:latin typeface="Arial" charset="0"/>
              </a:rPr>
              <a:t>A hypothetical, but typical, example involving </a:t>
            </a:r>
            <a:r>
              <a:rPr lang="en-US" sz="2400" dirty="0" err="1" smtClean="0">
                <a:latin typeface="Arial" charset="0"/>
              </a:rPr>
              <a:t>PP</a:t>
            </a:r>
            <a:r>
              <a:rPr lang="en-US" sz="2400" baseline="-25000" dirty="0" err="1" smtClean="0">
                <a:latin typeface="Arial" charset="0"/>
              </a:rPr>
              <a:t>i</a:t>
            </a:r>
            <a:r>
              <a:rPr lang="en-US" sz="2400" dirty="0" smtClean="0">
                <a:latin typeface="Arial" charset="0"/>
              </a:rPr>
              <a:t>: </a:t>
            </a:r>
          </a:p>
          <a:p>
            <a:pPr marL="0" indent="0" eaLnBrk="1" hangingPunct="1">
              <a:lnSpc>
                <a:spcPct val="95000"/>
              </a:lnSpc>
              <a:spcBef>
                <a:spcPct val="0"/>
              </a:spcBef>
              <a:spcAft>
                <a:spcPct val="5000"/>
              </a:spcAft>
              <a:buFont typeface="Wingdings" pitchFamily="2" charset="2"/>
              <a:buNone/>
              <a:defRPr/>
            </a:pPr>
            <a:r>
              <a:rPr lang="en-US" sz="2400" dirty="0" smtClean="0">
                <a:latin typeface="Arial" charset="0"/>
              </a:rPr>
              <a:t>Enzyme 1:	</a:t>
            </a:r>
          </a:p>
          <a:p>
            <a:pPr marL="0" indent="0" eaLnBrk="1" hangingPunct="1">
              <a:lnSpc>
                <a:spcPct val="95000"/>
              </a:lnSpc>
              <a:spcBef>
                <a:spcPct val="0"/>
              </a:spcBef>
              <a:spcAft>
                <a:spcPct val="10000"/>
              </a:spcAft>
              <a:buFont typeface="Wingdings" pitchFamily="2" charset="2"/>
              <a:buNone/>
              <a:defRPr/>
            </a:pPr>
            <a:r>
              <a:rPr lang="en-US" sz="2400" dirty="0" smtClean="0">
                <a:solidFill>
                  <a:srgbClr val="000080"/>
                </a:solidFill>
                <a:latin typeface="Arial" charset="0"/>
              </a:rPr>
              <a:t>  </a:t>
            </a:r>
            <a:r>
              <a:rPr lang="en-US" sz="2400" dirty="0" smtClean="0">
                <a:solidFill>
                  <a:schemeClr val="bg2">
                    <a:lumMod val="20000"/>
                    <a:lumOff val="80000"/>
                  </a:schemeClr>
                </a:solidFill>
                <a:latin typeface="Arial" charset="0"/>
              </a:rPr>
              <a:t>A + ATP </a:t>
            </a:r>
            <a:r>
              <a:rPr lang="en-US" sz="2400" b="1" noProof="1" smtClean="0">
                <a:solidFill>
                  <a:srgbClr val="FF0000"/>
                </a:solidFill>
                <a:latin typeface="Arial" charset="0"/>
                <a:sym typeface="Symbol" pitchFamily="18" charset="2"/>
              </a:rPr>
              <a:t></a:t>
            </a:r>
            <a:r>
              <a:rPr lang="en-US" sz="2400" noProof="1" smtClean="0">
                <a:latin typeface="Arial" charset="0"/>
              </a:rPr>
              <a:t> </a:t>
            </a:r>
            <a:r>
              <a:rPr lang="en-US" sz="2400" dirty="0" smtClean="0">
                <a:solidFill>
                  <a:schemeClr val="bg2">
                    <a:lumMod val="20000"/>
                    <a:lumOff val="80000"/>
                  </a:schemeClr>
                </a:solidFill>
                <a:latin typeface="Arial" charset="0"/>
              </a:rPr>
              <a:t>B + AMP + </a:t>
            </a:r>
            <a:r>
              <a:rPr lang="en-US" sz="2400" dirty="0" err="1" smtClean="0">
                <a:solidFill>
                  <a:schemeClr val="bg2">
                    <a:lumMod val="20000"/>
                    <a:lumOff val="80000"/>
                  </a:schemeClr>
                </a:solidFill>
                <a:latin typeface="Arial" charset="0"/>
              </a:rPr>
              <a:t>PP</a:t>
            </a:r>
            <a:r>
              <a:rPr lang="en-US" sz="2400" baseline="-25000" dirty="0" err="1" smtClean="0">
                <a:solidFill>
                  <a:schemeClr val="bg2">
                    <a:lumMod val="20000"/>
                    <a:lumOff val="80000"/>
                  </a:schemeClr>
                </a:solidFill>
                <a:latin typeface="Arial" charset="0"/>
              </a:rPr>
              <a:t>i</a:t>
            </a:r>
            <a:r>
              <a:rPr lang="en-US" sz="2400" noProof="1" smtClean="0">
                <a:solidFill>
                  <a:schemeClr val="bg2">
                    <a:lumMod val="20000"/>
                    <a:lumOff val="80000"/>
                  </a:schemeClr>
                </a:solidFill>
                <a:latin typeface="Arial" charset="0"/>
              </a:rPr>
              <a:t>   </a:t>
            </a:r>
            <a:r>
              <a:rPr lang="en-US" sz="2400" dirty="0" smtClean="0">
                <a:solidFill>
                  <a:schemeClr val="bg2">
                    <a:lumMod val="20000"/>
                    <a:lumOff val="80000"/>
                  </a:schemeClr>
                </a:solidFill>
                <a:latin typeface="Arial" charset="0"/>
              </a:rPr>
              <a:t>  </a:t>
            </a:r>
          </a:p>
          <a:p>
            <a:pPr marL="0" indent="0" eaLnBrk="1" hangingPunct="1">
              <a:lnSpc>
                <a:spcPct val="95000"/>
              </a:lnSpc>
              <a:spcBef>
                <a:spcPct val="0"/>
              </a:spcBef>
              <a:spcAft>
                <a:spcPct val="10000"/>
              </a:spcAft>
              <a:buFont typeface="Wingdings" pitchFamily="2" charset="2"/>
              <a:buNone/>
              <a:defRPr/>
            </a:pPr>
            <a:r>
              <a:rPr lang="en-US" sz="2400" dirty="0" smtClean="0">
                <a:latin typeface="Arial" charset="0"/>
              </a:rPr>
              <a:t> </a:t>
            </a:r>
            <a:r>
              <a:rPr lang="en-US" sz="2400" noProof="1" smtClean="0">
                <a:latin typeface="Arial" charset="0"/>
              </a:rPr>
              <a:t> </a:t>
            </a:r>
            <a:r>
              <a:rPr lang="en-US" sz="2400" dirty="0" smtClean="0">
                <a:latin typeface="Arial" charset="0"/>
              </a:rPr>
              <a:t>   </a:t>
            </a:r>
            <a:r>
              <a:rPr lang="en-US" sz="2400" noProof="1" smtClean="0">
                <a:latin typeface="Arial" charset="0"/>
              </a:rPr>
              <a:t>DG</a:t>
            </a:r>
            <a:r>
              <a:rPr lang="en-US" sz="2400" baseline="30000" noProof="1" smtClean="0">
                <a:latin typeface="Arial" charset="0"/>
              </a:rPr>
              <a:t>o</a:t>
            </a:r>
            <a:r>
              <a:rPr lang="en-US" sz="2400" noProof="1" smtClean="0">
                <a:latin typeface="Arial" charset="0"/>
              </a:rPr>
              <a:t>' </a:t>
            </a:r>
            <a:r>
              <a:rPr lang="en-US" sz="2400" dirty="0" smtClean="0">
                <a:latin typeface="Arial" charset="0"/>
              </a:rPr>
              <a:t>=  </a:t>
            </a:r>
            <a:r>
              <a:rPr lang="en-US" sz="2400" noProof="1" smtClean="0">
                <a:latin typeface="Arial" charset="0"/>
              </a:rPr>
              <a:t>+</a:t>
            </a:r>
            <a:r>
              <a:rPr lang="en-US" sz="2400" dirty="0" smtClean="0">
                <a:latin typeface="Arial" charset="0"/>
              </a:rPr>
              <a:t> </a:t>
            </a:r>
            <a:r>
              <a:rPr lang="en-US" sz="2400" noProof="1" smtClean="0">
                <a:latin typeface="Arial" charset="0"/>
              </a:rPr>
              <a:t>15 kJ/mol</a:t>
            </a:r>
            <a:endParaRPr lang="en-US" sz="2400" dirty="0" smtClean="0">
              <a:latin typeface="Arial" charset="0"/>
            </a:endParaRPr>
          </a:p>
          <a:p>
            <a:pPr marL="0" indent="0" eaLnBrk="1" hangingPunct="1">
              <a:lnSpc>
                <a:spcPct val="95000"/>
              </a:lnSpc>
              <a:spcBef>
                <a:spcPct val="0"/>
              </a:spcBef>
              <a:spcAft>
                <a:spcPct val="5000"/>
              </a:spcAft>
              <a:buFont typeface="Wingdings" pitchFamily="2" charset="2"/>
              <a:buNone/>
              <a:defRPr/>
            </a:pPr>
            <a:r>
              <a:rPr lang="en-US" sz="2400" dirty="0" smtClean="0">
                <a:latin typeface="Arial" charset="0"/>
              </a:rPr>
              <a:t>Enzyme 2:	</a:t>
            </a:r>
          </a:p>
          <a:p>
            <a:pPr marL="0" indent="0" eaLnBrk="1" hangingPunct="1">
              <a:lnSpc>
                <a:spcPct val="95000"/>
              </a:lnSpc>
              <a:spcBef>
                <a:spcPct val="0"/>
              </a:spcBef>
              <a:spcAft>
                <a:spcPct val="15000"/>
              </a:spcAft>
              <a:buFont typeface="Wingdings" pitchFamily="2" charset="2"/>
              <a:buNone/>
              <a:defRPr/>
            </a:pPr>
            <a:r>
              <a:rPr lang="en-US" sz="2400" dirty="0" smtClean="0">
                <a:solidFill>
                  <a:srgbClr val="000080"/>
                </a:solidFill>
                <a:latin typeface="Arial" charset="0"/>
              </a:rPr>
              <a:t>  </a:t>
            </a:r>
            <a:r>
              <a:rPr lang="en-US" sz="2400" dirty="0" err="1" smtClean="0">
                <a:solidFill>
                  <a:schemeClr val="bg2">
                    <a:lumMod val="20000"/>
                    <a:lumOff val="80000"/>
                  </a:schemeClr>
                </a:solidFill>
                <a:latin typeface="Arial" charset="0"/>
              </a:rPr>
              <a:t>PP</a:t>
            </a:r>
            <a:r>
              <a:rPr lang="en-US" sz="2400" baseline="-25000" dirty="0" err="1" smtClean="0">
                <a:solidFill>
                  <a:schemeClr val="bg2">
                    <a:lumMod val="20000"/>
                    <a:lumOff val="80000"/>
                  </a:schemeClr>
                </a:solidFill>
                <a:latin typeface="Arial" charset="0"/>
              </a:rPr>
              <a:t>i</a:t>
            </a:r>
            <a:r>
              <a:rPr lang="en-US" sz="2400" dirty="0" smtClean="0">
                <a:solidFill>
                  <a:schemeClr val="bg2">
                    <a:lumMod val="20000"/>
                    <a:lumOff val="80000"/>
                  </a:schemeClr>
                </a:solidFill>
                <a:latin typeface="Arial" charset="0"/>
              </a:rPr>
              <a:t> + H</a:t>
            </a:r>
            <a:r>
              <a:rPr lang="en-US" sz="2400" baseline="-25000" dirty="0" smtClean="0">
                <a:solidFill>
                  <a:schemeClr val="bg2">
                    <a:lumMod val="20000"/>
                    <a:lumOff val="80000"/>
                  </a:schemeClr>
                </a:solidFill>
                <a:latin typeface="Arial" charset="0"/>
              </a:rPr>
              <a:t>2</a:t>
            </a:r>
            <a:r>
              <a:rPr lang="en-US" sz="2400" dirty="0" smtClean="0">
                <a:solidFill>
                  <a:schemeClr val="bg2">
                    <a:lumMod val="20000"/>
                    <a:lumOff val="80000"/>
                  </a:schemeClr>
                </a:solidFill>
                <a:latin typeface="Arial" charset="0"/>
              </a:rPr>
              <a:t>O </a:t>
            </a:r>
            <a:r>
              <a:rPr lang="en-US" sz="2400" b="1" noProof="1" smtClean="0">
                <a:solidFill>
                  <a:srgbClr val="FF0000"/>
                </a:solidFill>
                <a:latin typeface="Arial" charset="0"/>
                <a:sym typeface="Symbol" pitchFamily="18" charset="2"/>
              </a:rPr>
              <a:t></a:t>
            </a:r>
            <a:r>
              <a:rPr lang="en-US" sz="2400" noProof="1" smtClean="0">
                <a:latin typeface="Arial" charset="0"/>
              </a:rPr>
              <a:t> </a:t>
            </a:r>
            <a:r>
              <a:rPr lang="en-US" sz="2400" noProof="1" smtClean="0">
                <a:solidFill>
                  <a:schemeClr val="bg2">
                    <a:lumMod val="20000"/>
                    <a:lumOff val="80000"/>
                  </a:schemeClr>
                </a:solidFill>
                <a:latin typeface="Arial" charset="0"/>
              </a:rPr>
              <a:t>2 P</a:t>
            </a:r>
            <a:r>
              <a:rPr lang="en-US" sz="2400" baseline="-25000" noProof="1" smtClean="0">
                <a:solidFill>
                  <a:schemeClr val="bg2">
                    <a:lumMod val="20000"/>
                    <a:lumOff val="80000"/>
                  </a:schemeClr>
                </a:solidFill>
                <a:latin typeface="Arial" charset="0"/>
              </a:rPr>
              <a:t>i</a:t>
            </a:r>
            <a:r>
              <a:rPr lang="en-US" sz="2400" noProof="1" smtClean="0">
                <a:solidFill>
                  <a:schemeClr val="bg2">
                    <a:lumMod val="20000"/>
                    <a:lumOff val="80000"/>
                  </a:schemeClr>
                </a:solidFill>
                <a:latin typeface="Arial" charset="0"/>
              </a:rPr>
              <a:t> </a:t>
            </a:r>
            <a:endParaRPr lang="en-US" sz="2400" dirty="0" smtClean="0">
              <a:solidFill>
                <a:schemeClr val="bg2">
                  <a:lumMod val="20000"/>
                  <a:lumOff val="80000"/>
                </a:schemeClr>
              </a:solidFill>
              <a:latin typeface="Arial" charset="0"/>
            </a:endParaRPr>
          </a:p>
          <a:p>
            <a:pPr marL="0" indent="0" eaLnBrk="1" hangingPunct="1">
              <a:lnSpc>
                <a:spcPct val="95000"/>
              </a:lnSpc>
              <a:spcBef>
                <a:spcPct val="0"/>
              </a:spcBef>
              <a:spcAft>
                <a:spcPct val="15000"/>
              </a:spcAft>
              <a:buFont typeface="Wingdings" pitchFamily="2" charset="2"/>
              <a:buNone/>
              <a:defRPr/>
            </a:pPr>
            <a:r>
              <a:rPr lang="en-US" sz="2400" dirty="0" smtClean="0">
                <a:latin typeface="Arial" charset="0"/>
              </a:rPr>
              <a:t>     </a:t>
            </a:r>
            <a:r>
              <a:rPr lang="en-US" sz="2400" noProof="1" smtClean="0">
                <a:latin typeface="Arial" charset="0"/>
              </a:rPr>
              <a:t>DG</a:t>
            </a:r>
            <a:r>
              <a:rPr lang="en-US" sz="2400" baseline="30000" noProof="1" smtClean="0">
                <a:latin typeface="Arial" charset="0"/>
              </a:rPr>
              <a:t>o</a:t>
            </a:r>
            <a:r>
              <a:rPr lang="en-US" sz="2400" noProof="1" smtClean="0">
                <a:latin typeface="Arial" charset="0"/>
              </a:rPr>
              <a:t>' </a:t>
            </a:r>
            <a:r>
              <a:rPr lang="en-US" sz="2400" dirty="0" smtClean="0">
                <a:latin typeface="Arial" charset="0"/>
              </a:rPr>
              <a:t>= </a:t>
            </a:r>
            <a:r>
              <a:rPr lang="en-US" sz="2400" noProof="1" smtClean="0">
                <a:latin typeface="Arial" charset="0"/>
              </a:rPr>
              <a:t> –</a:t>
            </a:r>
            <a:r>
              <a:rPr lang="en-US" sz="2400" dirty="0" smtClean="0">
                <a:latin typeface="Arial" charset="0"/>
              </a:rPr>
              <a:t> </a:t>
            </a:r>
            <a:r>
              <a:rPr lang="en-US" sz="2400" noProof="1" smtClean="0">
                <a:latin typeface="Arial" charset="0"/>
              </a:rPr>
              <a:t>33 kJ/mol</a:t>
            </a:r>
          </a:p>
          <a:p>
            <a:pPr marL="0" indent="0" eaLnBrk="1" hangingPunct="1">
              <a:lnSpc>
                <a:spcPct val="95000"/>
              </a:lnSpc>
              <a:spcBef>
                <a:spcPct val="0"/>
              </a:spcBef>
              <a:spcAft>
                <a:spcPct val="5000"/>
              </a:spcAft>
              <a:buFont typeface="Wingdings" pitchFamily="2" charset="2"/>
              <a:buNone/>
              <a:defRPr/>
            </a:pPr>
            <a:r>
              <a:rPr lang="en-US" sz="2400" dirty="0" smtClean="0">
                <a:latin typeface="Arial" charset="0"/>
              </a:rPr>
              <a:t>Overall spontaneous reaction:	</a:t>
            </a:r>
          </a:p>
          <a:p>
            <a:pPr marL="0" indent="0" eaLnBrk="1" hangingPunct="1">
              <a:lnSpc>
                <a:spcPct val="95000"/>
              </a:lnSpc>
              <a:spcBef>
                <a:spcPct val="0"/>
              </a:spcBef>
              <a:spcAft>
                <a:spcPct val="30000"/>
              </a:spcAft>
              <a:buFont typeface="Wingdings" pitchFamily="2" charset="2"/>
              <a:buNone/>
              <a:defRPr/>
            </a:pPr>
            <a:r>
              <a:rPr lang="en-US" sz="2400" dirty="0" smtClean="0">
                <a:solidFill>
                  <a:srgbClr val="000080"/>
                </a:solidFill>
                <a:latin typeface="Arial" charset="0"/>
              </a:rPr>
              <a:t>  </a:t>
            </a:r>
            <a:r>
              <a:rPr lang="en-US" sz="2400" dirty="0" smtClean="0">
                <a:solidFill>
                  <a:schemeClr val="bg2">
                    <a:lumMod val="20000"/>
                    <a:lumOff val="80000"/>
                  </a:schemeClr>
                </a:solidFill>
                <a:latin typeface="Arial" charset="0"/>
              </a:rPr>
              <a:t>A + ATP + H</a:t>
            </a:r>
            <a:r>
              <a:rPr lang="en-US" sz="2400" baseline="-25000" dirty="0" smtClean="0">
                <a:solidFill>
                  <a:schemeClr val="bg2">
                    <a:lumMod val="20000"/>
                    <a:lumOff val="80000"/>
                  </a:schemeClr>
                </a:solidFill>
                <a:latin typeface="Arial" charset="0"/>
              </a:rPr>
              <a:t>2</a:t>
            </a:r>
            <a:r>
              <a:rPr lang="en-US" sz="2400" dirty="0" smtClean="0">
                <a:solidFill>
                  <a:schemeClr val="bg2">
                    <a:lumMod val="20000"/>
                    <a:lumOff val="80000"/>
                  </a:schemeClr>
                </a:solidFill>
                <a:latin typeface="Arial" charset="0"/>
              </a:rPr>
              <a:t>O </a:t>
            </a:r>
            <a:r>
              <a:rPr lang="en-US" sz="2400" b="1" noProof="1" smtClean="0">
                <a:solidFill>
                  <a:srgbClr val="FF0000"/>
                </a:solidFill>
                <a:latin typeface="Arial" charset="0"/>
                <a:sym typeface="Symbol" pitchFamily="18" charset="2"/>
              </a:rPr>
              <a:t></a:t>
            </a:r>
            <a:r>
              <a:rPr lang="en-US" sz="2400" noProof="1" smtClean="0">
                <a:latin typeface="Arial" charset="0"/>
              </a:rPr>
              <a:t> </a:t>
            </a:r>
            <a:r>
              <a:rPr lang="en-US" sz="2400" noProof="1" smtClean="0">
                <a:solidFill>
                  <a:schemeClr val="bg2">
                    <a:lumMod val="20000"/>
                    <a:lumOff val="80000"/>
                  </a:schemeClr>
                </a:solidFill>
                <a:latin typeface="Arial" charset="0"/>
              </a:rPr>
              <a:t>B + AMP + 2</a:t>
            </a:r>
            <a:r>
              <a:rPr lang="en-US" sz="2400" dirty="0" smtClean="0">
                <a:solidFill>
                  <a:schemeClr val="bg2">
                    <a:lumMod val="20000"/>
                    <a:lumOff val="80000"/>
                  </a:schemeClr>
                </a:solidFill>
                <a:latin typeface="Arial" charset="0"/>
              </a:rPr>
              <a:t> </a:t>
            </a:r>
            <a:r>
              <a:rPr lang="en-US" sz="2400" noProof="1" smtClean="0">
                <a:solidFill>
                  <a:schemeClr val="bg2">
                    <a:lumMod val="20000"/>
                    <a:lumOff val="80000"/>
                  </a:schemeClr>
                </a:solidFill>
                <a:latin typeface="Arial" charset="0"/>
              </a:rPr>
              <a:t>P</a:t>
            </a:r>
            <a:r>
              <a:rPr lang="en-US" sz="2400" baseline="-25000" noProof="1" smtClean="0">
                <a:solidFill>
                  <a:schemeClr val="bg2">
                    <a:lumMod val="20000"/>
                    <a:lumOff val="80000"/>
                  </a:schemeClr>
                </a:solidFill>
                <a:latin typeface="Arial" charset="0"/>
              </a:rPr>
              <a:t>i</a:t>
            </a:r>
            <a:r>
              <a:rPr lang="en-US" sz="2400" dirty="0" smtClean="0">
                <a:solidFill>
                  <a:schemeClr val="bg2">
                    <a:lumMod val="20000"/>
                    <a:lumOff val="80000"/>
                  </a:schemeClr>
                </a:solidFill>
                <a:latin typeface="Arial" charset="0"/>
              </a:rPr>
              <a:t> </a:t>
            </a:r>
            <a:r>
              <a:rPr lang="en-US" sz="2400" noProof="1" smtClean="0">
                <a:solidFill>
                  <a:schemeClr val="bg2">
                    <a:lumMod val="20000"/>
                    <a:lumOff val="80000"/>
                  </a:schemeClr>
                </a:solidFill>
                <a:latin typeface="Arial" charset="0"/>
              </a:rPr>
              <a:t> </a:t>
            </a:r>
            <a:r>
              <a:rPr lang="en-US" sz="2400" dirty="0" smtClean="0">
                <a:solidFill>
                  <a:schemeClr val="bg2">
                    <a:lumMod val="20000"/>
                    <a:lumOff val="80000"/>
                  </a:schemeClr>
                </a:solidFill>
                <a:latin typeface="Arial" charset="0"/>
              </a:rPr>
              <a:t> </a:t>
            </a:r>
          </a:p>
          <a:p>
            <a:pPr marL="0" indent="0" eaLnBrk="1" hangingPunct="1">
              <a:lnSpc>
                <a:spcPct val="95000"/>
              </a:lnSpc>
              <a:spcBef>
                <a:spcPct val="0"/>
              </a:spcBef>
              <a:spcAft>
                <a:spcPct val="30000"/>
              </a:spcAft>
              <a:buFont typeface="Wingdings" pitchFamily="2" charset="2"/>
              <a:buNone/>
              <a:defRPr/>
            </a:pPr>
            <a:r>
              <a:rPr lang="en-US" sz="2400" dirty="0" smtClean="0">
                <a:latin typeface="Arial" charset="0"/>
              </a:rPr>
              <a:t>     </a:t>
            </a:r>
            <a:r>
              <a:rPr lang="en-US" sz="2400" noProof="1" smtClean="0">
                <a:latin typeface="Arial" charset="0"/>
              </a:rPr>
              <a:t>DG</a:t>
            </a:r>
            <a:r>
              <a:rPr lang="en-US" sz="2400" baseline="30000" noProof="1" smtClean="0">
                <a:latin typeface="Arial" charset="0"/>
              </a:rPr>
              <a:t>o</a:t>
            </a:r>
            <a:r>
              <a:rPr lang="en-US" sz="2400" noProof="1" smtClean="0">
                <a:latin typeface="Arial" charset="0"/>
              </a:rPr>
              <a:t>' </a:t>
            </a:r>
            <a:r>
              <a:rPr lang="en-US" sz="2400" dirty="0" smtClean="0">
                <a:latin typeface="Arial" charset="0"/>
              </a:rPr>
              <a:t>= </a:t>
            </a:r>
            <a:r>
              <a:rPr lang="en-US" sz="2400" noProof="1" smtClean="0">
                <a:latin typeface="Arial" charset="0"/>
              </a:rPr>
              <a:t> –</a:t>
            </a:r>
            <a:r>
              <a:rPr lang="en-US" sz="2400" dirty="0" smtClean="0">
                <a:latin typeface="Arial" charset="0"/>
              </a:rPr>
              <a:t> </a:t>
            </a:r>
            <a:r>
              <a:rPr lang="en-US" sz="2400" noProof="1" smtClean="0">
                <a:latin typeface="Arial" charset="0"/>
              </a:rPr>
              <a:t>18 kJ/mol</a:t>
            </a:r>
            <a:endParaRPr lang="en-US" sz="2400" dirty="0" smtClean="0">
              <a:latin typeface="Arial" charset="0"/>
            </a:endParaRPr>
          </a:p>
          <a:p>
            <a:pPr marL="0" indent="0" eaLnBrk="1" hangingPunct="1">
              <a:lnSpc>
                <a:spcPct val="95000"/>
              </a:lnSpc>
              <a:spcBef>
                <a:spcPct val="0"/>
              </a:spcBef>
              <a:spcAft>
                <a:spcPct val="30000"/>
              </a:spcAft>
              <a:buFont typeface="Wingdings" pitchFamily="2" charset="2"/>
              <a:buNone/>
              <a:defRPr/>
            </a:pPr>
            <a:r>
              <a:rPr lang="en-US" sz="2400" b="1" noProof="1" smtClean="0">
                <a:solidFill>
                  <a:schemeClr val="tx2">
                    <a:lumMod val="90000"/>
                  </a:schemeClr>
                </a:solidFill>
                <a:latin typeface="Arial" charset="0"/>
              </a:rPr>
              <a:t>Pyrophosphate</a:t>
            </a:r>
            <a:r>
              <a:rPr lang="en-US" sz="2400" noProof="1" smtClean="0">
                <a:solidFill>
                  <a:schemeClr val="tx2">
                    <a:lumMod val="90000"/>
                  </a:schemeClr>
                </a:solidFill>
                <a:latin typeface="Arial" charset="0"/>
              </a:rPr>
              <a:t> (PP</a:t>
            </a:r>
            <a:r>
              <a:rPr lang="en-US" sz="2400" baseline="-25000" noProof="1" smtClean="0">
                <a:solidFill>
                  <a:schemeClr val="tx2">
                    <a:lumMod val="90000"/>
                  </a:schemeClr>
                </a:solidFill>
                <a:latin typeface="Arial" charset="0"/>
              </a:rPr>
              <a:t>i</a:t>
            </a:r>
            <a:r>
              <a:rPr lang="en-US" sz="2400" noProof="1" smtClean="0">
                <a:solidFill>
                  <a:schemeClr val="tx2">
                    <a:lumMod val="90000"/>
                  </a:schemeClr>
                </a:solidFill>
                <a:latin typeface="Arial" charset="0"/>
              </a:rPr>
              <a:t>) </a:t>
            </a:r>
            <a:r>
              <a:rPr lang="en-US" sz="2400" noProof="1" smtClean="0">
                <a:latin typeface="Arial" charset="0"/>
              </a:rPr>
              <a:t>is often the product of a reaction  that needs a driving force. </a:t>
            </a:r>
            <a:r>
              <a:rPr lang="en-US" sz="2400" dirty="0" smtClean="0">
                <a:latin typeface="Arial" charset="0"/>
              </a:rPr>
              <a:t> </a:t>
            </a:r>
            <a:r>
              <a:rPr lang="en-US" sz="2400" noProof="1" smtClean="0">
                <a:latin typeface="Arial" charset="0"/>
              </a:rPr>
              <a:t>Its spontaneous hydrolysis</a:t>
            </a:r>
            <a:r>
              <a:rPr lang="en-US" sz="2400" dirty="0" smtClean="0">
                <a:latin typeface="Arial" charset="0"/>
              </a:rPr>
              <a:t>, catalyzed by </a:t>
            </a:r>
            <a:r>
              <a:rPr lang="en-US" sz="2400" dirty="0" err="1" smtClean="0">
                <a:solidFill>
                  <a:schemeClr val="tx2">
                    <a:lumMod val="90000"/>
                  </a:schemeClr>
                </a:solidFill>
                <a:latin typeface="Arial" charset="0"/>
              </a:rPr>
              <a:t>Pyrophosphatase</a:t>
            </a:r>
            <a:r>
              <a:rPr lang="en-US" sz="2400" dirty="0" smtClean="0">
                <a:latin typeface="Arial" charset="0"/>
              </a:rPr>
              <a:t> enzyme,</a:t>
            </a:r>
            <a:r>
              <a:rPr lang="en-US" sz="2400" noProof="1" smtClean="0">
                <a:latin typeface="Arial" charset="0"/>
              </a:rPr>
              <a:t> drives the reaction</a:t>
            </a:r>
            <a:r>
              <a:rPr lang="en-US" sz="2400" dirty="0" smtClean="0">
                <a:latin typeface="Arial" charset="0"/>
              </a:rPr>
              <a:t> for which </a:t>
            </a:r>
            <a:r>
              <a:rPr lang="en-US" sz="2400" dirty="0" err="1" smtClean="0">
                <a:latin typeface="Arial" charset="0"/>
              </a:rPr>
              <a:t>PP</a:t>
            </a:r>
            <a:r>
              <a:rPr lang="en-US" sz="2400" baseline="-25000" dirty="0" err="1" smtClean="0">
                <a:latin typeface="Arial" charset="0"/>
              </a:rPr>
              <a:t>i</a:t>
            </a:r>
            <a:r>
              <a:rPr lang="en-US" sz="2400" dirty="0" smtClean="0">
                <a:latin typeface="Arial" charset="0"/>
              </a:rPr>
              <a:t> is a product</a:t>
            </a:r>
            <a:r>
              <a:rPr lang="en-US" sz="2400" noProof="1" smtClean="0">
                <a:latin typeface="Arial" charset="0"/>
              </a:rPr>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438400"/>
            <a:ext cx="7391400" cy="4216539"/>
          </a:xfrm>
          <a:prstGeom prst="rect">
            <a:avLst/>
          </a:prstGeom>
          <a:noFill/>
        </p:spPr>
        <p:txBody>
          <a:bodyPr wrap="square" rtlCol="0">
            <a:spAutoFit/>
          </a:bodyPr>
          <a:lstStyle/>
          <a:p>
            <a:r>
              <a:rPr lang="en-US" sz="4000" dirty="0" smtClean="0"/>
              <a:t>Citrate ----</a:t>
            </a:r>
            <a:r>
              <a:rPr lang="en-US" sz="4000" dirty="0" smtClean="0">
                <a:sym typeface="Wingdings" pitchFamily="2" charset="2"/>
              </a:rPr>
              <a:t> </a:t>
            </a:r>
            <a:r>
              <a:rPr lang="en-US" sz="4000" dirty="0" err="1" smtClean="0">
                <a:sym typeface="Wingdings" pitchFamily="2" charset="2"/>
              </a:rPr>
              <a:t>Isocitrate</a:t>
            </a:r>
            <a:r>
              <a:rPr lang="en-US" sz="3600" dirty="0" smtClean="0">
                <a:sym typeface="Wingdings" pitchFamily="2" charset="2"/>
              </a:rPr>
              <a:t>	</a:t>
            </a:r>
          </a:p>
          <a:p>
            <a:r>
              <a:rPr lang="en-US" sz="3600" dirty="0">
                <a:sym typeface="Wingdings" pitchFamily="2" charset="2"/>
              </a:rPr>
              <a:t>	</a:t>
            </a:r>
            <a:r>
              <a:rPr lang="en-US" sz="3600" dirty="0" smtClean="0">
                <a:sym typeface="Wingdings" pitchFamily="2" charset="2"/>
              </a:rPr>
              <a:t>	</a:t>
            </a:r>
            <a:r>
              <a:rPr lang="en-US" sz="2400" dirty="0" smtClean="0">
                <a:sym typeface="Wingdings" pitchFamily="2" charset="2"/>
              </a:rPr>
              <a:t>(Standard Free Energy Change = 		6.3 KJ/mol)</a:t>
            </a:r>
          </a:p>
          <a:p>
            <a:endParaRPr lang="en-US" sz="2400" dirty="0">
              <a:sym typeface="Wingdings" pitchFamily="2" charset="2"/>
            </a:endParaRPr>
          </a:p>
          <a:p>
            <a:r>
              <a:rPr lang="en-US" sz="4000" dirty="0" err="1" smtClean="0">
                <a:sym typeface="Wingdings" pitchFamily="2" charset="2"/>
              </a:rPr>
              <a:t>Isocitrate</a:t>
            </a:r>
            <a:r>
              <a:rPr lang="en-US" sz="4000" dirty="0" smtClean="0">
                <a:sym typeface="Wingdings" pitchFamily="2" charset="2"/>
              </a:rPr>
              <a:t> -- alpha-						</a:t>
            </a:r>
            <a:r>
              <a:rPr lang="en-US" sz="4000" dirty="0" err="1" smtClean="0">
                <a:sym typeface="Wingdings" pitchFamily="2" charset="2"/>
              </a:rPr>
              <a:t>ketoglutarate</a:t>
            </a:r>
            <a:endParaRPr lang="en-US" sz="4000" dirty="0" smtClean="0">
              <a:sym typeface="Wingdings" pitchFamily="2" charset="2"/>
            </a:endParaRPr>
          </a:p>
          <a:p>
            <a:r>
              <a:rPr lang="en-US" sz="4000" dirty="0" smtClean="0">
                <a:sym typeface="Wingdings" pitchFamily="2" charset="2"/>
              </a:rPr>
              <a:t>		</a:t>
            </a:r>
            <a:r>
              <a:rPr lang="en-US" sz="2400" dirty="0" smtClean="0">
                <a:sym typeface="Wingdings" pitchFamily="2" charset="2"/>
              </a:rPr>
              <a:t>(Standard Free Energy Change = 		-20.9 KJ/mol)</a:t>
            </a:r>
            <a:endParaRPr lang="en-US" sz="2400" dirty="0"/>
          </a:p>
        </p:txBody>
      </p:sp>
      <p:sp>
        <p:nvSpPr>
          <p:cNvPr id="3" name="TextBox 2"/>
          <p:cNvSpPr txBox="1"/>
          <p:nvPr/>
        </p:nvSpPr>
        <p:spPr>
          <a:xfrm>
            <a:off x="0" y="381000"/>
            <a:ext cx="9144000" cy="584775"/>
          </a:xfrm>
          <a:prstGeom prst="rect">
            <a:avLst/>
          </a:prstGeom>
          <a:noFill/>
        </p:spPr>
        <p:txBody>
          <a:bodyPr wrap="square" rtlCol="0">
            <a:spAutoFit/>
          </a:bodyPr>
          <a:lstStyle/>
          <a:p>
            <a:pPr algn="ctr"/>
            <a:r>
              <a:rPr lang="en-US" sz="3200" b="1" dirty="0" smtClean="0"/>
              <a:t>Another Example of Coupled Reactions</a:t>
            </a:r>
            <a:endParaRPr lang="en-US" sz="32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77813"/>
            <a:ext cx="8229600" cy="785812"/>
          </a:xfrm>
        </p:spPr>
        <p:txBody>
          <a:bodyPr/>
          <a:lstStyle/>
          <a:p>
            <a:pPr eaLnBrk="1" hangingPunct="1">
              <a:defRPr/>
            </a:pPr>
            <a:r>
              <a:rPr lang="en-US" sz="4000" smtClean="0"/>
              <a:t>Enzymes – Terms and Definitions</a:t>
            </a:r>
          </a:p>
        </p:txBody>
      </p:sp>
      <p:sp>
        <p:nvSpPr>
          <p:cNvPr id="21507" name="Rectangle 3"/>
          <p:cNvSpPr>
            <a:spLocks noGrp="1" noChangeArrowheads="1"/>
          </p:cNvSpPr>
          <p:nvPr>
            <p:ph type="body" idx="1"/>
          </p:nvPr>
        </p:nvSpPr>
        <p:spPr/>
        <p:txBody>
          <a:bodyPr/>
          <a:lstStyle/>
          <a:p>
            <a:pPr eaLnBrk="1" hangingPunct="1">
              <a:defRPr/>
            </a:pPr>
            <a:r>
              <a:rPr lang="en-US" smtClean="0"/>
              <a:t>Definition</a:t>
            </a:r>
          </a:p>
          <a:p>
            <a:pPr lvl="1" eaLnBrk="1" hangingPunct="1">
              <a:defRPr/>
            </a:pPr>
            <a:r>
              <a:rPr lang="en-US" smtClean="0"/>
              <a:t>Ribozymes</a:t>
            </a:r>
          </a:p>
          <a:p>
            <a:pPr eaLnBrk="1" hangingPunct="1">
              <a:defRPr/>
            </a:pPr>
            <a:r>
              <a:rPr lang="en-US" smtClean="0"/>
              <a:t>Conformation</a:t>
            </a:r>
          </a:p>
          <a:p>
            <a:pPr eaLnBrk="1" hangingPunct="1">
              <a:defRPr/>
            </a:pPr>
            <a:r>
              <a:rPr lang="en-US" smtClean="0"/>
              <a:t>Active Site</a:t>
            </a:r>
          </a:p>
          <a:p>
            <a:pPr eaLnBrk="1" hangingPunct="1">
              <a:defRPr/>
            </a:pPr>
            <a:r>
              <a:rPr lang="en-US" smtClean="0"/>
              <a:t>Allosteric Site</a:t>
            </a:r>
          </a:p>
          <a:p>
            <a:pPr eaLnBrk="1" hangingPunct="1">
              <a:defRPr/>
            </a:pPr>
            <a:r>
              <a:rPr lang="en-US" smtClean="0"/>
              <a:t>Substrate</a:t>
            </a:r>
          </a:p>
          <a:p>
            <a:pPr eaLnBrk="1" hangingPunct="1">
              <a:defRPr/>
            </a:pPr>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7813"/>
            <a:ext cx="8229600" cy="855662"/>
          </a:xfrm>
        </p:spPr>
        <p:txBody>
          <a:bodyPr/>
          <a:lstStyle/>
          <a:p>
            <a:pPr eaLnBrk="1" hangingPunct="1">
              <a:defRPr/>
            </a:pPr>
            <a:r>
              <a:rPr lang="en-US" sz="4000" smtClean="0"/>
              <a:t>Enzymes – Terms and Definitions</a:t>
            </a:r>
          </a:p>
        </p:txBody>
      </p:sp>
      <p:sp>
        <p:nvSpPr>
          <p:cNvPr id="22531" name="Rectangle 3"/>
          <p:cNvSpPr>
            <a:spLocks noGrp="1" noChangeArrowheads="1"/>
          </p:cNvSpPr>
          <p:nvPr>
            <p:ph type="body" idx="1"/>
          </p:nvPr>
        </p:nvSpPr>
        <p:spPr>
          <a:xfrm>
            <a:off x="566738" y="1752600"/>
            <a:ext cx="8001000" cy="4419600"/>
          </a:xfrm>
        </p:spPr>
        <p:txBody>
          <a:bodyPr/>
          <a:lstStyle/>
          <a:p>
            <a:pPr eaLnBrk="1" hangingPunct="1">
              <a:lnSpc>
                <a:spcPct val="90000"/>
              </a:lnSpc>
              <a:defRPr/>
            </a:pPr>
            <a:r>
              <a:rPr lang="en-US" smtClean="0"/>
              <a:t>Cofactors – </a:t>
            </a:r>
            <a:r>
              <a:rPr lang="en-US" sz="3000" smtClean="0"/>
              <a:t>non-protein portions of enzymes</a:t>
            </a:r>
          </a:p>
          <a:p>
            <a:pPr lvl="1" eaLnBrk="1" hangingPunct="1">
              <a:lnSpc>
                <a:spcPct val="90000"/>
              </a:lnSpc>
              <a:defRPr/>
            </a:pPr>
            <a:r>
              <a:rPr lang="en-US" smtClean="0"/>
              <a:t>Prosthetic group</a:t>
            </a:r>
          </a:p>
          <a:p>
            <a:pPr lvl="1" eaLnBrk="1" hangingPunct="1">
              <a:lnSpc>
                <a:spcPct val="90000"/>
              </a:lnSpc>
              <a:defRPr/>
            </a:pPr>
            <a:r>
              <a:rPr lang="en-US" smtClean="0"/>
              <a:t>Apoenzyme</a:t>
            </a:r>
          </a:p>
          <a:p>
            <a:pPr lvl="1" eaLnBrk="1" hangingPunct="1">
              <a:lnSpc>
                <a:spcPct val="90000"/>
              </a:lnSpc>
              <a:defRPr/>
            </a:pPr>
            <a:r>
              <a:rPr lang="en-US" smtClean="0"/>
              <a:t>Holoenzyme</a:t>
            </a:r>
          </a:p>
          <a:p>
            <a:pPr eaLnBrk="1" hangingPunct="1">
              <a:lnSpc>
                <a:spcPct val="90000"/>
              </a:lnSpc>
              <a:defRPr/>
            </a:pPr>
            <a:r>
              <a:rPr lang="en-US" smtClean="0"/>
              <a:t>Enzyme Inhibition</a:t>
            </a:r>
          </a:p>
          <a:p>
            <a:pPr lvl="1" eaLnBrk="1" hangingPunct="1">
              <a:lnSpc>
                <a:spcPct val="90000"/>
              </a:lnSpc>
              <a:defRPr/>
            </a:pPr>
            <a:r>
              <a:rPr lang="en-US" smtClean="0"/>
              <a:t>Reversible</a:t>
            </a:r>
          </a:p>
          <a:p>
            <a:pPr lvl="2" eaLnBrk="1" hangingPunct="1">
              <a:lnSpc>
                <a:spcPct val="90000"/>
              </a:lnSpc>
              <a:defRPr/>
            </a:pPr>
            <a:r>
              <a:rPr lang="en-US" smtClean="0"/>
              <a:t>Competitive</a:t>
            </a:r>
          </a:p>
          <a:p>
            <a:pPr lvl="2" eaLnBrk="1" hangingPunct="1">
              <a:lnSpc>
                <a:spcPct val="90000"/>
              </a:lnSpc>
              <a:defRPr/>
            </a:pPr>
            <a:r>
              <a:rPr lang="en-US" smtClean="0"/>
              <a:t>Noncompetitive</a:t>
            </a:r>
          </a:p>
          <a:p>
            <a:pPr lvl="1" eaLnBrk="1" hangingPunct="1">
              <a:lnSpc>
                <a:spcPct val="90000"/>
              </a:lnSpc>
              <a:defRPr/>
            </a:pPr>
            <a:r>
              <a:rPr lang="en-US" smtClean="0"/>
              <a:t>Irreversible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7813"/>
            <a:ext cx="8229600" cy="714375"/>
          </a:xfrm>
        </p:spPr>
        <p:txBody>
          <a:bodyPr/>
          <a:lstStyle/>
          <a:p>
            <a:pPr eaLnBrk="1" hangingPunct="1">
              <a:defRPr/>
            </a:pPr>
            <a:r>
              <a:rPr lang="en-US" sz="4000" smtClean="0"/>
              <a:t>Nutrients and Energy Sources Used by Microorganisms</a:t>
            </a:r>
          </a:p>
        </p:txBody>
      </p:sp>
      <p:sp>
        <p:nvSpPr>
          <p:cNvPr id="23555" name="Rectangle 3"/>
          <p:cNvSpPr>
            <a:spLocks noGrp="1" noChangeArrowheads="1"/>
          </p:cNvSpPr>
          <p:nvPr>
            <p:ph type="body" idx="1"/>
          </p:nvPr>
        </p:nvSpPr>
        <p:spPr/>
        <p:txBody>
          <a:bodyPr/>
          <a:lstStyle/>
          <a:p>
            <a:pPr eaLnBrk="1" hangingPunct="1">
              <a:lnSpc>
                <a:spcPct val="90000"/>
              </a:lnSpc>
              <a:defRPr/>
            </a:pPr>
            <a:r>
              <a:rPr lang="en-US" smtClean="0"/>
              <a:t>Phototrophs – use light as energy source</a:t>
            </a:r>
          </a:p>
          <a:p>
            <a:pPr lvl="1" eaLnBrk="1" hangingPunct="1">
              <a:lnSpc>
                <a:spcPct val="90000"/>
              </a:lnSpc>
              <a:defRPr/>
            </a:pPr>
            <a:r>
              <a:rPr lang="en-US" smtClean="0"/>
              <a:t>Photolithotrophs (photoautotrophs)</a:t>
            </a:r>
          </a:p>
          <a:p>
            <a:pPr lvl="1" eaLnBrk="1" hangingPunct="1">
              <a:lnSpc>
                <a:spcPct val="90000"/>
              </a:lnSpc>
              <a:defRPr/>
            </a:pPr>
            <a:r>
              <a:rPr lang="en-US" smtClean="0"/>
              <a:t>Photoorganotrophs (photoheterotrophs)</a:t>
            </a:r>
          </a:p>
          <a:p>
            <a:pPr eaLnBrk="1" hangingPunct="1">
              <a:lnSpc>
                <a:spcPct val="90000"/>
              </a:lnSpc>
              <a:defRPr/>
            </a:pPr>
            <a:r>
              <a:rPr lang="en-US" smtClean="0"/>
              <a:t>Chemotrophs – use chemicals as energy source</a:t>
            </a:r>
          </a:p>
          <a:p>
            <a:pPr lvl="1" eaLnBrk="1" hangingPunct="1">
              <a:lnSpc>
                <a:spcPct val="90000"/>
              </a:lnSpc>
              <a:defRPr/>
            </a:pPr>
            <a:r>
              <a:rPr lang="en-US" smtClean="0"/>
              <a:t>Chemolithotrophs (chemoautotrophs)</a:t>
            </a:r>
          </a:p>
          <a:p>
            <a:pPr lvl="1" eaLnBrk="1" hangingPunct="1">
              <a:lnSpc>
                <a:spcPct val="90000"/>
              </a:lnSpc>
              <a:defRPr/>
            </a:pPr>
            <a:r>
              <a:rPr lang="en-US" smtClean="0"/>
              <a:t>Chemoorganotrophs (chemoheterotrophs)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7813"/>
            <a:ext cx="8229600" cy="855662"/>
          </a:xfrm>
        </p:spPr>
        <p:txBody>
          <a:bodyPr/>
          <a:lstStyle/>
          <a:p>
            <a:pPr eaLnBrk="1" hangingPunct="1">
              <a:defRPr/>
            </a:pPr>
            <a:r>
              <a:rPr lang="en-US" smtClean="0"/>
              <a:t>Generation of ATP by Cells</a:t>
            </a:r>
          </a:p>
        </p:txBody>
      </p:sp>
      <p:sp>
        <p:nvSpPr>
          <p:cNvPr id="24579" name="Rectangle 3"/>
          <p:cNvSpPr>
            <a:spLocks noGrp="1" noChangeArrowheads="1"/>
          </p:cNvSpPr>
          <p:nvPr>
            <p:ph type="body" idx="1"/>
          </p:nvPr>
        </p:nvSpPr>
        <p:spPr/>
        <p:txBody>
          <a:bodyPr/>
          <a:lstStyle/>
          <a:p>
            <a:pPr eaLnBrk="1" hangingPunct="1">
              <a:defRPr/>
            </a:pPr>
            <a:r>
              <a:rPr lang="en-US" smtClean="0"/>
              <a:t>Photophosphorylation</a:t>
            </a:r>
          </a:p>
          <a:p>
            <a:pPr lvl="1" eaLnBrk="1" hangingPunct="1">
              <a:defRPr/>
            </a:pPr>
            <a:r>
              <a:rPr lang="en-US" smtClean="0"/>
              <a:t>Photosynthesis – involves an electrochemical gradient, chloroplast</a:t>
            </a:r>
          </a:p>
          <a:p>
            <a:pPr eaLnBrk="1" hangingPunct="1">
              <a:defRPr/>
            </a:pPr>
            <a:r>
              <a:rPr lang="en-US" smtClean="0"/>
              <a:t>Oxidative phosphorylation</a:t>
            </a:r>
          </a:p>
          <a:p>
            <a:pPr lvl="1" eaLnBrk="1" hangingPunct="1">
              <a:defRPr/>
            </a:pPr>
            <a:r>
              <a:rPr lang="en-US" smtClean="0"/>
              <a:t>Cellular respiration – involves an electrochemical gradient, mitochondrion</a:t>
            </a:r>
          </a:p>
          <a:p>
            <a:pPr eaLnBrk="1" hangingPunct="1">
              <a:defRPr/>
            </a:pPr>
            <a:r>
              <a:rPr lang="en-US" smtClean="0"/>
              <a:t>Substrate phosphorylation</a:t>
            </a:r>
          </a:p>
          <a:p>
            <a:pPr lvl="1" eaLnBrk="1" hangingPunct="1">
              <a:defRPr/>
            </a:pPr>
            <a:r>
              <a:rPr lang="en-US" smtClean="0"/>
              <a:t>Transfer of phosphate from metabolic intermediate to ADP to form ATP</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http://web.virginia.edu/Heidi/chapter18/Images/8883n18_06.jpg"/>
          <p:cNvPicPr>
            <a:picLocks noChangeAspect="1" noChangeArrowheads="1"/>
          </p:cNvPicPr>
          <p:nvPr/>
        </p:nvPicPr>
        <p:blipFill>
          <a:blip r:embed="rId2" cstate="print"/>
          <a:srcRect/>
          <a:stretch>
            <a:fillRect/>
          </a:stretch>
        </p:blipFill>
        <p:spPr bwMode="auto">
          <a:xfrm>
            <a:off x="3200400" y="158566"/>
            <a:ext cx="5943600" cy="6699434"/>
          </a:xfrm>
          <a:prstGeom prst="rect">
            <a:avLst/>
          </a:prstGeom>
          <a:noFill/>
        </p:spPr>
      </p:pic>
      <p:sp>
        <p:nvSpPr>
          <p:cNvPr id="3" name="TextBox 2"/>
          <p:cNvSpPr txBox="1"/>
          <p:nvPr/>
        </p:nvSpPr>
        <p:spPr>
          <a:xfrm>
            <a:off x="0" y="2286000"/>
            <a:ext cx="2895600" cy="1938992"/>
          </a:xfrm>
          <a:prstGeom prst="rect">
            <a:avLst/>
          </a:prstGeom>
          <a:noFill/>
        </p:spPr>
        <p:txBody>
          <a:bodyPr wrap="square" rtlCol="0">
            <a:spAutoFit/>
          </a:bodyPr>
          <a:lstStyle/>
          <a:p>
            <a:r>
              <a:rPr lang="en-US" sz="2400" dirty="0" smtClean="0"/>
              <a:t>Overview of Catabolic Reactions Involving Central Pathway</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mtClean="0"/>
              <a:t>Generation of ATP</a:t>
            </a:r>
          </a:p>
        </p:txBody>
      </p:sp>
      <p:sp>
        <p:nvSpPr>
          <p:cNvPr id="25603" name="Rectangle 3"/>
          <p:cNvSpPr>
            <a:spLocks noGrp="1" noChangeArrowheads="1"/>
          </p:cNvSpPr>
          <p:nvPr>
            <p:ph type="body" sz="half" idx="1"/>
          </p:nvPr>
        </p:nvSpPr>
        <p:spPr>
          <a:xfrm>
            <a:off x="0" y="1752600"/>
            <a:ext cx="3048000" cy="3505200"/>
          </a:xfrm>
        </p:spPr>
        <p:txBody>
          <a:bodyPr/>
          <a:lstStyle/>
          <a:p>
            <a:pPr eaLnBrk="1" hangingPunct="1">
              <a:defRPr/>
            </a:pPr>
            <a:r>
              <a:rPr lang="en-US" sz="2400" smtClean="0"/>
              <a:t>ATP Synthase (ATPase) – Flow of protons across a membrane along a gradient is used to generate ATP.</a:t>
            </a:r>
          </a:p>
        </p:txBody>
      </p:sp>
      <p:pic>
        <p:nvPicPr>
          <p:cNvPr id="19460" name="Picture 4" descr="ATP synthase"/>
          <p:cNvPicPr>
            <a:picLocks noGrp="1" noChangeAspect="1" noChangeArrowheads="1"/>
          </p:cNvPicPr>
          <p:nvPr>
            <p:ph sz="half" idx="2"/>
          </p:nvPr>
        </p:nvPicPr>
        <p:blipFill>
          <a:blip r:embed="rId2" cstate="print"/>
          <a:srcRect/>
          <a:stretch>
            <a:fillRect/>
          </a:stretch>
        </p:blipFill>
        <p:spPr>
          <a:xfrm>
            <a:off x="3429000" y="1763713"/>
            <a:ext cx="5486400" cy="5041900"/>
          </a:xfr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7813"/>
            <a:ext cx="8229600" cy="785812"/>
          </a:xfrm>
        </p:spPr>
        <p:txBody>
          <a:bodyPr/>
          <a:lstStyle/>
          <a:p>
            <a:pPr eaLnBrk="1" hangingPunct="1">
              <a:defRPr/>
            </a:pPr>
            <a:r>
              <a:rPr lang="en-US" sz="4000" smtClean="0"/>
              <a:t>Transport of Materials Across Cell Membrane</a:t>
            </a:r>
          </a:p>
        </p:txBody>
      </p:sp>
      <p:sp>
        <p:nvSpPr>
          <p:cNvPr id="27651" name="Rectangle 3"/>
          <p:cNvSpPr>
            <a:spLocks noGrp="1" noChangeArrowheads="1"/>
          </p:cNvSpPr>
          <p:nvPr>
            <p:ph type="body" idx="1"/>
          </p:nvPr>
        </p:nvSpPr>
        <p:spPr>
          <a:xfrm>
            <a:off x="609600" y="1752600"/>
            <a:ext cx="7958138" cy="4495800"/>
          </a:xfrm>
        </p:spPr>
        <p:txBody>
          <a:bodyPr/>
          <a:lstStyle/>
          <a:p>
            <a:pPr eaLnBrk="1" hangingPunct="1">
              <a:defRPr/>
            </a:pPr>
            <a:r>
              <a:rPr lang="en-US" smtClean="0"/>
              <a:t>Osmosis</a:t>
            </a:r>
          </a:p>
          <a:p>
            <a:pPr eaLnBrk="1" hangingPunct="1">
              <a:defRPr/>
            </a:pPr>
            <a:r>
              <a:rPr lang="en-US" smtClean="0"/>
              <a:t>Diffusion</a:t>
            </a:r>
          </a:p>
          <a:p>
            <a:pPr eaLnBrk="1" hangingPunct="1">
              <a:defRPr/>
            </a:pPr>
            <a:r>
              <a:rPr lang="en-US" smtClean="0"/>
              <a:t>Carrier-facilitated diffusion</a:t>
            </a:r>
          </a:p>
          <a:p>
            <a:pPr eaLnBrk="1" hangingPunct="1">
              <a:defRPr/>
            </a:pPr>
            <a:r>
              <a:rPr lang="en-US" smtClean="0"/>
              <a:t>Active transport</a:t>
            </a:r>
          </a:p>
          <a:p>
            <a:pPr eaLnBrk="1" hangingPunct="1">
              <a:defRPr/>
            </a:pPr>
            <a:r>
              <a:rPr lang="en-US" smtClean="0"/>
              <a:t>Group translocation</a:t>
            </a:r>
          </a:p>
          <a:p>
            <a:pPr lvl="1" eaLnBrk="1" hangingPunct="1">
              <a:defRPr/>
            </a:pPr>
            <a:r>
              <a:rPr lang="en-US" smtClean="0">
                <a:hlinkClick r:id="rId2"/>
              </a:rPr>
              <a:t>http://highered.mcgraw-hill.com/sites/0072556781/student_view0/chapter3/animation_quiz_2.html</a:t>
            </a:r>
            <a:r>
              <a:rPr lang="en-US" smtClean="0"/>
              <a:t> (an animation)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Group Translocation</a:t>
            </a:r>
          </a:p>
        </p:txBody>
      </p:sp>
      <p:pic>
        <p:nvPicPr>
          <p:cNvPr id="21507" name="Picture 4" descr="PTS-group translocation"/>
          <p:cNvPicPr>
            <a:picLocks noGrp="1" noChangeAspect="1" noChangeArrowheads="1"/>
          </p:cNvPicPr>
          <p:nvPr>
            <p:ph idx="1"/>
          </p:nvPr>
        </p:nvPicPr>
        <p:blipFill>
          <a:blip r:embed="rId3" cstate="print"/>
          <a:srcRect/>
          <a:stretch>
            <a:fillRect/>
          </a:stretch>
        </p:blipFill>
        <p:spPr>
          <a:xfrm>
            <a:off x="152400" y="1676400"/>
            <a:ext cx="8839200" cy="5160963"/>
          </a:xfr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dirty="0" smtClean="0"/>
              <a:t>Metabolism</a:t>
            </a:r>
          </a:p>
        </p:txBody>
      </p:sp>
      <p:sp>
        <p:nvSpPr>
          <p:cNvPr id="95235" name="Rectangle 3"/>
          <p:cNvSpPr>
            <a:spLocks noGrp="1" noChangeArrowheads="1"/>
          </p:cNvSpPr>
          <p:nvPr>
            <p:ph type="body" idx="1"/>
          </p:nvPr>
        </p:nvSpPr>
        <p:spPr/>
        <p:txBody>
          <a:bodyPr/>
          <a:lstStyle/>
          <a:p>
            <a:pPr eaLnBrk="1" hangingPunct="1">
              <a:defRPr/>
            </a:pPr>
            <a:r>
              <a:rPr lang="en-US" dirty="0" smtClean="0"/>
              <a:t>http://</a:t>
            </a:r>
            <a:r>
              <a:rPr lang="en-US" dirty="0" smtClean="0">
                <a:hlinkClick r:id="rId3"/>
              </a:rPr>
              <a:t>www.expasy.ch/cgi-bin/show_thumbnails.pl</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7813"/>
            <a:ext cx="8229600" cy="714375"/>
          </a:xfrm>
        </p:spPr>
        <p:txBody>
          <a:bodyPr/>
          <a:lstStyle/>
          <a:p>
            <a:pPr eaLnBrk="1" hangingPunct="1">
              <a:defRPr/>
            </a:pPr>
            <a:r>
              <a:rPr lang="en-US" smtClean="0"/>
              <a:t>Aerobic Respiration in Bacteria</a:t>
            </a:r>
          </a:p>
        </p:txBody>
      </p:sp>
      <p:sp>
        <p:nvSpPr>
          <p:cNvPr id="30723" name="Rectangle 3"/>
          <p:cNvSpPr>
            <a:spLocks noGrp="1" noChangeArrowheads="1"/>
          </p:cNvSpPr>
          <p:nvPr>
            <p:ph type="body" idx="1"/>
          </p:nvPr>
        </p:nvSpPr>
        <p:spPr/>
        <p:txBody>
          <a:bodyPr/>
          <a:lstStyle/>
          <a:p>
            <a:pPr eaLnBrk="1" hangingPunct="1">
              <a:lnSpc>
                <a:spcPct val="80000"/>
              </a:lnSpc>
              <a:defRPr/>
            </a:pPr>
            <a:r>
              <a:rPr lang="en-US" sz="2800" smtClean="0"/>
              <a:t>Exergonic Reactions</a:t>
            </a:r>
          </a:p>
          <a:p>
            <a:pPr eaLnBrk="1" hangingPunct="1">
              <a:lnSpc>
                <a:spcPct val="80000"/>
              </a:lnSpc>
              <a:defRPr/>
            </a:pPr>
            <a:r>
              <a:rPr lang="en-US" sz="2800" smtClean="0"/>
              <a:t>Endergonic Reactions</a:t>
            </a:r>
          </a:p>
          <a:p>
            <a:pPr eaLnBrk="1" hangingPunct="1">
              <a:lnSpc>
                <a:spcPct val="80000"/>
              </a:lnSpc>
              <a:defRPr/>
            </a:pPr>
            <a:r>
              <a:rPr lang="en-US" sz="2800" smtClean="0"/>
              <a:t>Central Pathway is </a:t>
            </a:r>
            <a:r>
              <a:rPr lang="en-US" sz="2800" b="1" smtClean="0"/>
              <a:t>amphibolic</a:t>
            </a:r>
          </a:p>
          <a:p>
            <a:pPr eaLnBrk="1" hangingPunct="1">
              <a:lnSpc>
                <a:spcPct val="80000"/>
              </a:lnSpc>
              <a:defRPr/>
            </a:pPr>
            <a:r>
              <a:rPr lang="en-US" sz="2800" smtClean="0"/>
              <a:t>Embden-Meyerhof Pathway (EM Pathway or Glycolysis)</a:t>
            </a:r>
          </a:p>
          <a:p>
            <a:pPr eaLnBrk="1" hangingPunct="1">
              <a:lnSpc>
                <a:spcPct val="80000"/>
              </a:lnSpc>
              <a:defRPr/>
            </a:pPr>
            <a:r>
              <a:rPr lang="en-US" sz="2800" smtClean="0"/>
              <a:t>Five important points to remember</a:t>
            </a:r>
          </a:p>
          <a:p>
            <a:pPr lvl="1" eaLnBrk="1" hangingPunct="1">
              <a:lnSpc>
                <a:spcPct val="80000"/>
              </a:lnSpc>
              <a:defRPr/>
            </a:pPr>
            <a:r>
              <a:rPr lang="en-US" sz="2400" smtClean="0"/>
              <a:t>Preparatory reactions</a:t>
            </a:r>
          </a:p>
          <a:p>
            <a:pPr lvl="1" eaLnBrk="1" hangingPunct="1">
              <a:lnSpc>
                <a:spcPct val="80000"/>
              </a:lnSpc>
              <a:defRPr/>
            </a:pPr>
            <a:r>
              <a:rPr lang="en-US" sz="2400" smtClean="0"/>
              <a:t>Control point – phosphofructokinase</a:t>
            </a:r>
          </a:p>
          <a:p>
            <a:pPr lvl="1" eaLnBrk="1" hangingPunct="1">
              <a:lnSpc>
                <a:spcPct val="80000"/>
              </a:lnSpc>
              <a:defRPr/>
            </a:pPr>
            <a:r>
              <a:rPr lang="en-US" sz="2400" smtClean="0"/>
              <a:t>Oxidation-reduction reactions</a:t>
            </a:r>
          </a:p>
          <a:p>
            <a:pPr lvl="1" eaLnBrk="1" hangingPunct="1">
              <a:lnSpc>
                <a:spcPct val="80000"/>
              </a:lnSpc>
              <a:defRPr/>
            </a:pPr>
            <a:r>
              <a:rPr lang="en-US" sz="2400" smtClean="0"/>
              <a:t>Pyruvate as decision point</a:t>
            </a:r>
          </a:p>
          <a:p>
            <a:pPr lvl="1" eaLnBrk="1" hangingPunct="1">
              <a:lnSpc>
                <a:spcPct val="80000"/>
              </a:lnSpc>
              <a:defRPr/>
            </a:pPr>
            <a:r>
              <a:rPr lang="en-US" sz="2400" smtClean="0"/>
              <a:t>Intermediates for biosynthesis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glycolysis path"/>
          <p:cNvPicPr>
            <a:picLocks noChangeAspect="1" noChangeArrowheads="1"/>
          </p:cNvPicPr>
          <p:nvPr/>
        </p:nvPicPr>
        <p:blipFill>
          <a:blip r:embed="rId2" cstate="print"/>
          <a:srcRect/>
          <a:stretch>
            <a:fillRect/>
          </a:stretch>
        </p:blipFill>
        <p:spPr bwMode="auto">
          <a:xfrm>
            <a:off x="1943100" y="0"/>
            <a:ext cx="52197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7813"/>
            <a:ext cx="8229600" cy="1071562"/>
          </a:xfrm>
        </p:spPr>
        <p:txBody>
          <a:bodyPr/>
          <a:lstStyle/>
          <a:p>
            <a:pPr eaLnBrk="1" hangingPunct="1">
              <a:defRPr/>
            </a:pPr>
            <a:r>
              <a:rPr lang="en-US" sz="4000" smtClean="0"/>
              <a:t>TCA Cycle or Krebs Cycle or Citric Acid Cycle</a:t>
            </a:r>
          </a:p>
        </p:txBody>
      </p:sp>
      <p:sp>
        <p:nvSpPr>
          <p:cNvPr id="34819" name="Rectangle 3"/>
          <p:cNvSpPr>
            <a:spLocks noGrp="1" noChangeArrowheads="1"/>
          </p:cNvSpPr>
          <p:nvPr>
            <p:ph type="body" idx="1"/>
          </p:nvPr>
        </p:nvSpPr>
        <p:spPr/>
        <p:txBody>
          <a:bodyPr/>
          <a:lstStyle/>
          <a:p>
            <a:pPr eaLnBrk="1" hangingPunct="1">
              <a:defRPr/>
            </a:pPr>
            <a:r>
              <a:rPr lang="en-US" smtClean="0"/>
              <a:t>Three important points to remember</a:t>
            </a:r>
          </a:p>
          <a:p>
            <a:pPr lvl="1" eaLnBrk="1" hangingPunct="1">
              <a:defRPr/>
            </a:pPr>
            <a:r>
              <a:rPr lang="en-US" smtClean="0"/>
              <a:t>ATP generation through substrate phosphorylation</a:t>
            </a:r>
          </a:p>
          <a:p>
            <a:pPr lvl="1" eaLnBrk="1" hangingPunct="1">
              <a:defRPr/>
            </a:pPr>
            <a:r>
              <a:rPr lang="en-US" smtClean="0"/>
              <a:t>Chemiosmosis (oxidative phosphorylation – involves the electron transport system)</a:t>
            </a:r>
          </a:p>
          <a:p>
            <a:pPr lvl="1" eaLnBrk="1" hangingPunct="1">
              <a:defRPr/>
            </a:pPr>
            <a:r>
              <a:rPr lang="en-US" smtClean="0"/>
              <a:t>Intermediates for biosynthesis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krebs cycle"/>
          <p:cNvPicPr>
            <a:picLocks noChangeAspect="1" noChangeArrowheads="1"/>
          </p:cNvPicPr>
          <p:nvPr/>
        </p:nvPicPr>
        <p:blipFill>
          <a:blip r:embed="rId2" cstate="print"/>
          <a:srcRect/>
          <a:stretch>
            <a:fillRect/>
          </a:stretch>
        </p:blipFill>
        <p:spPr bwMode="auto">
          <a:xfrm>
            <a:off x="2057400" y="0"/>
            <a:ext cx="5178425" cy="6858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mitochondrion ETS"/>
          <p:cNvPicPr>
            <a:picLocks noChangeAspect="1" noChangeArrowheads="1"/>
          </p:cNvPicPr>
          <p:nvPr/>
        </p:nvPicPr>
        <p:blipFill>
          <a:blip r:embed="rId2" cstate="print"/>
          <a:srcRect/>
          <a:stretch>
            <a:fillRect/>
          </a:stretch>
        </p:blipFill>
        <p:spPr bwMode="auto">
          <a:xfrm>
            <a:off x="1219200" y="76200"/>
            <a:ext cx="6705600" cy="67056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5"/>
          <p:cNvSpPr>
            <a:spLocks noGrp="1" noChangeArrowheads="1"/>
          </p:cNvSpPr>
          <p:nvPr>
            <p:ph type="title"/>
          </p:nvPr>
        </p:nvSpPr>
        <p:spPr>
          <a:xfrm>
            <a:off x="457200" y="277813"/>
            <a:ext cx="8229600" cy="855662"/>
          </a:xfrm>
        </p:spPr>
        <p:txBody>
          <a:bodyPr/>
          <a:lstStyle/>
          <a:p>
            <a:pPr eaLnBrk="1" hangingPunct="1">
              <a:defRPr/>
            </a:pPr>
            <a:r>
              <a:rPr lang="en-US" smtClean="0"/>
              <a:t>ETS Membrane</a:t>
            </a:r>
          </a:p>
        </p:txBody>
      </p:sp>
      <p:pic>
        <p:nvPicPr>
          <p:cNvPr id="28675" name="Picture 4" descr="ETS membrane"/>
          <p:cNvPicPr>
            <a:picLocks noGrp="1" noChangeAspect="1" noChangeArrowheads="1"/>
          </p:cNvPicPr>
          <p:nvPr>
            <p:ph idx="1"/>
          </p:nvPr>
        </p:nvPicPr>
        <p:blipFill>
          <a:blip r:embed="rId2" cstate="print"/>
          <a:srcRect/>
          <a:stretch>
            <a:fillRect/>
          </a:stretch>
        </p:blipFill>
        <p:spPr>
          <a:xfrm>
            <a:off x="0" y="2085975"/>
            <a:ext cx="9144000" cy="3605213"/>
          </a:xfr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defRPr/>
            </a:pPr>
            <a:r>
              <a:rPr lang="en-US" smtClean="0"/>
              <a:t>The Game of Life</a:t>
            </a:r>
          </a:p>
        </p:txBody>
      </p:sp>
      <p:sp>
        <p:nvSpPr>
          <p:cNvPr id="74755" name="Rectangle 3"/>
          <p:cNvSpPr>
            <a:spLocks noGrp="1" noChangeArrowheads="1"/>
          </p:cNvSpPr>
          <p:nvPr>
            <p:ph type="body" idx="1"/>
          </p:nvPr>
        </p:nvSpPr>
        <p:spPr/>
        <p:txBody>
          <a:bodyPr/>
          <a:lstStyle/>
          <a:p>
            <a:pPr eaLnBrk="1" hangingPunct="1">
              <a:defRPr/>
            </a:pPr>
            <a:r>
              <a:rPr lang="en-US" smtClean="0"/>
              <a:t>Place-to-play</a:t>
            </a:r>
          </a:p>
          <a:p>
            <a:pPr eaLnBrk="1" hangingPunct="1">
              <a:defRPr/>
            </a:pPr>
            <a:r>
              <a:rPr lang="en-US" smtClean="0"/>
              <a:t>Players</a:t>
            </a:r>
          </a:p>
          <a:p>
            <a:pPr eaLnBrk="1" hangingPunct="1">
              <a:defRPr/>
            </a:pPr>
            <a:r>
              <a:rPr lang="en-US" smtClean="0"/>
              <a:t>Referees</a:t>
            </a:r>
          </a:p>
          <a:p>
            <a:pPr eaLnBrk="1" hangingPunct="1">
              <a:defRPr/>
            </a:pPr>
            <a:r>
              <a:rPr lang="en-US" smtClean="0"/>
              <a:t>Central Pathway – amphibolic</a:t>
            </a:r>
          </a:p>
          <a:p>
            <a:pPr eaLnBrk="1" hangingPunct="1">
              <a:defRPr/>
            </a:pPr>
            <a:r>
              <a:rPr lang="en-US" smtClean="0"/>
              <a:t>Energy molecules and electron carrier molecules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277813"/>
            <a:ext cx="8229600" cy="855662"/>
          </a:xfrm>
        </p:spPr>
        <p:txBody>
          <a:bodyPr/>
          <a:lstStyle/>
          <a:p>
            <a:pPr eaLnBrk="1" hangingPunct="1">
              <a:defRPr/>
            </a:pPr>
            <a:r>
              <a:rPr lang="en-US" smtClean="0"/>
              <a:t>ETS or Electron Transport Chain</a:t>
            </a:r>
          </a:p>
        </p:txBody>
      </p:sp>
      <p:sp>
        <p:nvSpPr>
          <p:cNvPr id="83971" name="Rectangle 3"/>
          <p:cNvSpPr>
            <a:spLocks noGrp="1" noChangeArrowheads="1"/>
          </p:cNvSpPr>
          <p:nvPr>
            <p:ph type="body" idx="1"/>
          </p:nvPr>
        </p:nvSpPr>
        <p:spPr/>
        <p:txBody>
          <a:bodyPr/>
          <a:lstStyle/>
          <a:p>
            <a:pPr eaLnBrk="1" hangingPunct="1">
              <a:defRPr/>
            </a:pPr>
            <a:endParaRPr lang="en-US" smtClean="0"/>
          </a:p>
        </p:txBody>
      </p:sp>
      <p:pic>
        <p:nvPicPr>
          <p:cNvPr id="29700" name="Picture 4" descr="ETS"/>
          <p:cNvPicPr>
            <a:picLocks noChangeAspect="1" noChangeArrowheads="1"/>
          </p:cNvPicPr>
          <p:nvPr/>
        </p:nvPicPr>
        <p:blipFill>
          <a:blip r:embed="rId2" cstate="print"/>
          <a:srcRect/>
          <a:stretch>
            <a:fillRect/>
          </a:stretch>
        </p:blipFill>
        <p:spPr bwMode="auto">
          <a:xfrm>
            <a:off x="533400" y="1771650"/>
            <a:ext cx="8001000" cy="508635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574675" y="0"/>
            <a:ext cx="8001000" cy="914400"/>
          </a:xfrm>
        </p:spPr>
        <p:txBody>
          <a:bodyPr/>
          <a:lstStyle/>
          <a:p>
            <a:pPr eaLnBrk="1" hangingPunct="1">
              <a:defRPr/>
            </a:pPr>
            <a:r>
              <a:rPr lang="en-US" smtClean="0"/>
              <a:t>ETS &amp; Proton Gradient</a:t>
            </a:r>
          </a:p>
        </p:txBody>
      </p:sp>
      <p:sp>
        <p:nvSpPr>
          <p:cNvPr id="84995" name="Rectangle 3"/>
          <p:cNvSpPr>
            <a:spLocks noGrp="1" noChangeArrowheads="1"/>
          </p:cNvSpPr>
          <p:nvPr>
            <p:ph type="body" idx="1"/>
          </p:nvPr>
        </p:nvSpPr>
        <p:spPr/>
        <p:txBody>
          <a:bodyPr/>
          <a:lstStyle/>
          <a:p>
            <a:pPr eaLnBrk="1" hangingPunct="1">
              <a:defRPr/>
            </a:pPr>
            <a:endParaRPr lang="en-US" smtClean="0"/>
          </a:p>
        </p:txBody>
      </p:sp>
      <p:pic>
        <p:nvPicPr>
          <p:cNvPr id="30724" name="Picture 4" descr="ETS-proton gradient"/>
          <p:cNvPicPr>
            <a:picLocks noChangeAspect="1" noChangeArrowheads="1"/>
          </p:cNvPicPr>
          <p:nvPr/>
        </p:nvPicPr>
        <p:blipFill>
          <a:blip r:embed="rId2" cstate="print"/>
          <a:srcRect/>
          <a:stretch>
            <a:fillRect/>
          </a:stretch>
        </p:blipFill>
        <p:spPr bwMode="auto">
          <a:xfrm>
            <a:off x="533400" y="1135063"/>
            <a:ext cx="8001000" cy="5722937"/>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5"/>
          <p:cNvSpPr>
            <a:spLocks noGrp="1" noChangeArrowheads="1"/>
          </p:cNvSpPr>
          <p:nvPr>
            <p:ph type="title"/>
          </p:nvPr>
        </p:nvSpPr>
        <p:spPr>
          <a:xfrm>
            <a:off x="457200" y="277813"/>
            <a:ext cx="8229600" cy="855662"/>
          </a:xfrm>
        </p:spPr>
        <p:txBody>
          <a:bodyPr/>
          <a:lstStyle/>
          <a:p>
            <a:pPr eaLnBrk="1" hangingPunct="1">
              <a:defRPr/>
            </a:pPr>
            <a:r>
              <a:rPr lang="en-US" sz="4000" smtClean="0"/>
              <a:t>ATP and Relation to Electron Carrier Molecules</a:t>
            </a:r>
          </a:p>
        </p:txBody>
      </p:sp>
      <p:pic>
        <p:nvPicPr>
          <p:cNvPr id="31747" name="Picture 4" descr="NADH and ATP production"/>
          <p:cNvPicPr>
            <a:picLocks noGrp="1" noChangeAspect="1" noChangeArrowheads="1"/>
          </p:cNvPicPr>
          <p:nvPr>
            <p:ph idx="1"/>
          </p:nvPr>
        </p:nvPicPr>
        <p:blipFill>
          <a:blip r:embed="rId2" cstate="print"/>
          <a:srcRect/>
          <a:stretch>
            <a:fillRect/>
          </a:stretch>
        </p:blipFill>
        <p:spPr>
          <a:xfrm>
            <a:off x="1447800" y="1406525"/>
            <a:ext cx="6400800" cy="5351463"/>
          </a:xfr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277813"/>
            <a:ext cx="8229600" cy="642937"/>
          </a:xfrm>
        </p:spPr>
        <p:txBody>
          <a:bodyPr/>
          <a:lstStyle/>
          <a:p>
            <a:pPr eaLnBrk="1" hangingPunct="1">
              <a:defRPr/>
            </a:pPr>
            <a:r>
              <a:rPr lang="en-US" sz="4000" smtClean="0"/>
              <a:t>Anaerobic Respiration in Bacteria</a:t>
            </a:r>
          </a:p>
        </p:txBody>
      </p:sp>
      <p:sp>
        <p:nvSpPr>
          <p:cNvPr id="43011" name="Rectangle 3"/>
          <p:cNvSpPr>
            <a:spLocks noGrp="1" noChangeArrowheads="1"/>
          </p:cNvSpPr>
          <p:nvPr>
            <p:ph type="body" idx="1"/>
          </p:nvPr>
        </p:nvSpPr>
        <p:spPr/>
        <p:txBody>
          <a:bodyPr/>
          <a:lstStyle/>
          <a:p>
            <a:pPr eaLnBrk="1" hangingPunct="1">
              <a:defRPr/>
            </a:pPr>
            <a:endParaRPr lang="en-US" sz="2800" dirty="0" smtClean="0"/>
          </a:p>
          <a:p>
            <a:pPr eaLnBrk="1" hangingPunct="1">
              <a:defRPr/>
            </a:pPr>
            <a:r>
              <a:rPr lang="en-US" sz="2800" dirty="0" smtClean="0"/>
              <a:t>Anaerobic respiration makes use of terminal electron acceptors other than </a:t>
            </a:r>
            <a:r>
              <a:rPr lang="en-US" sz="2800" b="1" dirty="0" smtClean="0"/>
              <a:t>oxygen</a:t>
            </a:r>
          </a:p>
          <a:p>
            <a:pPr lvl="1" eaLnBrk="1" hangingPunct="1">
              <a:defRPr/>
            </a:pPr>
            <a:r>
              <a:rPr lang="en-US" sz="2400" dirty="0" smtClean="0"/>
              <a:t>Inorganic acceptors</a:t>
            </a:r>
          </a:p>
          <a:p>
            <a:pPr lvl="1" eaLnBrk="1" hangingPunct="1">
              <a:defRPr/>
            </a:pPr>
            <a:r>
              <a:rPr lang="en-US" sz="2400" dirty="0" smtClean="0"/>
              <a:t>Many bacteria who conduct this process are part of mineral cycles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066800"/>
          </a:xfrm>
        </p:spPr>
        <p:txBody>
          <a:bodyPr/>
          <a:lstStyle/>
          <a:p>
            <a:r>
              <a:rPr lang="en-US" sz="4000" dirty="0" smtClean="0"/>
              <a:t>Anaerobic Respiration Pathways</a:t>
            </a:r>
            <a:endParaRPr lang="en-US" sz="4000" dirty="0"/>
          </a:p>
        </p:txBody>
      </p:sp>
      <p:pic>
        <p:nvPicPr>
          <p:cNvPr id="2050" name="Picture 2" descr="Anaerobic Respiration Pathways"/>
          <p:cNvPicPr>
            <a:picLocks noChangeAspect="1" noChangeArrowheads="1"/>
          </p:cNvPicPr>
          <p:nvPr/>
        </p:nvPicPr>
        <p:blipFill>
          <a:blip r:embed="rId3" cstate="print"/>
          <a:srcRect/>
          <a:stretch>
            <a:fillRect/>
          </a:stretch>
        </p:blipFill>
        <p:spPr bwMode="auto">
          <a:xfrm>
            <a:off x="0" y="1111921"/>
            <a:ext cx="9144000" cy="5746079"/>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Bacteria That Carry Out Anaerobic Respiration</a:t>
            </a:r>
            <a:endParaRPr lang="en-US" dirty="0"/>
          </a:p>
        </p:txBody>
      </p:sp>
      <p:graphicFrame>
        <p:nvGraphicFramePr>
          <p:cNvPr id="3" name="Table 2"/>
          <p:cNvGraphicFramePr>
            <a:graphicFrameLocks noGrp="1"/>
          </p:cNvGraphicFramePr>
          <p:nvPr/>
        </p:nvGraphicFramePr>
        <p:xfrm>
          <a:off x="0" y="2406213"/>
          <a:ext cx="9144000" cy="4451787"/>
        </p:xfrm>
        <a:graphic>
          <a:graphicData uri="http://schemas.openxmlformats.org/drawingml/2006/table">
            <a:tbl>
              <a:tblPr/>
              <a:tblGrid>
                <a:gridCol w="76200"/>
                <a:gridCol w="4343400"/>
                <a:gridCol w="4724400"/>
              </a:tblGrid>
              <a:tr h="1402165">
                <a:tc>
                  <a:txBody>
                    <a:bodyPr/>
                    <a:lstStyle/>
                    <a:p>
                      <a:endParaRPr lang="en-US" dirty="0"/>
                    </a:p>
                  </a:txBody>
                  <a:tcPr marL="9525" marR="9525" marT="9525" marB="9525">
                    <a:lnL>
                      <a:noFill/>
                    </a:lnL>
                    <a:lnR>
                      <a:noFill/>
                    </a:lnR>
                    <a:lnT>
                      <a:noFill/>
                    </a:lnT>
                    <a:lnB>
                      <a:noFill/>
                    </a:lnB>
                  </a:tcPr>
                </a:tc>
                <a:tc>
                  <a:txBody>
                    <a:bodyPr/>
                    <a:lstStyle/>
                    <a:p>
                      <a:pPr marL="0" marR="0" algn="ctr">
                        <a:spcBef>
                          <a:spcPts val="0"/>
                        </a:spcBef>
                        <a:spcAft>
                          <a:spcPts val="0"/>
                        </a:spcAft>
                      </a:pPr>
                      <a:r>
                        <a:rPr lang="en-US" sz="3200" b="1" dirty="0">
                          <a:solidFill>
                            <a:schemeClr val="tx2">
                              <a:lumMod val="75000"/>
                            </a:schemeClr>
                          </a:solidFill>
                          <a:latin typeface="Times New Roman"/>
                          <a:ea typeface="Times New Roman"/>
                          <a:cs typeface="Times New Roman"/>
                        </a:rPr>
                        <a:t>Anaerobic </a:t>
                      </a:r>
                      <a:r>
                        <a:rPr lang="en-US" sz="3200" b="1" dirty="0" smtClean="0">
                          <a:solidFill>
                            <a:schemeClr val="tx2">
                              <a:lumMod val="75000"/>
                            </a:schemeClr>
                          </a:solidFill>
                          <a:latin typeface="Times New Roman"/>
                          <a:ea typeface="Times New Roman"/>
                          <a:cs typeface="Times New Roman"/>
                        </a:rPr>
                        <a:t>respiring Organisms</a:t>
                      </a:r>
                      <a:endParaRPr lang="en-US" sz="3200" dirty="0">
                        <a:solidFill>
                          <a:schemeClr val="tx2">
                            <a:lumMod val="75000"/>
                          </a:schemeClr>
                        </a:solidFill>
                        <a:latin typeface="Calibri"/>
                        <a:ea typeface="Calibri"/>
                        <a:cs typeface="Times New Roman"/>
                      </a:endParaRPr>
                    </a:p>
                  </a:txBody>
                  <a:tcPr marL="9525" marR="9525" marT="9525" marB="9525">
                    <a:lnL>
                      <a:noFill/>
                    </a:lnL>
                    <a:lnR>
                      <a:noFill/>
                    </a:lnR>
                    <a:lnT>
                      <a:noFill/>
                    </a:lnT>
                    <a:lnB>
                      <a:noFill/>
                    </a:lnB>
                  </a:tcPr>
                </a:tc>
                <a:tc>
                  <a:txBody>
                    <a:bodyPr/>
                    <a:lstStyle/>
                    <a:p>
                      <a:pPr marL="0" marR="0" algn="ctr">
                        <a:spcBef>
                          <a:spcPts val="0"/>
                        </a:spcBef>
                        <a:spcAft>
                          <a:spcPts val="0"/>
                        </a:spcAft>
                      </a:pPr>
                      <a:r>
                        <a:rPr lang="en-US" sz="3200" b="1" dirty="0">
                          <a:solidFill>
                            <a:schemeClr val="tx2">
                              <a:lumMod val="75000"/>
                            </a:schemeClr>
                          </a:solidFill>
                          <a:latin typeface="Times New Roman"/>
                          <a:ea typeface="Times New Roman"/>
                          <a:cs typeface="Times New Roman"/>
                        </a:rPr>
                        <a:t>Energy source</a:t>
                      </a:r>
                      <a:endParaRPr lang="en-US" sz="3200" dirty="0">
                        <a:solidFill>
                          <a:schemeClr val="tx2">
                            <a:lumMod val="75000"/>
                          </a:schemeClr>
                        </a:solidFill>
                        <a:latin typeface="Calibri"/>
                        <a:ea typeface="Calibri"/>
                        <a:cs typeface="Times New Roman"/>
                      </a:endParaRPr>
                    </a:p>
                  </a:txBody>
                  <a:tcPr marL="9525" marR="9525" marT="9525" marB="9525">
                    <a:lnL>
                      <a:noFill/>
                    </a:lnL>
                    <a:lnR>
                      <a:noFill/>
                    </a:lnR>
                    <a:lnT>
                      <a:noFill/>
                    </a:lnT>
                    <a:lnB>
                      <a:noFill/>
                    </a:lnB>
                  </a:tcPr>
                </a:tc>
              </a:tr>
              <a:tr h="1058339">
                <a:tc>
                  <a:txBody>
                    <a:bodyPr/>
                    <a:lstStyle/>
                    <a:p>
                      <a:endParaRPr lang="en-US"/>
                    </a:p>
                  </a:txBody>
                  <a:tcPr marL="9525" marR="9525" marT="9525" marB="9525">
                    <a:lnL>
                      <a:noFill/>
                    </a:lnL>
                    <a:lnR>
                      <a:noFill/>
                    </a:lnR>
                    <a:lnT>
                      <a:noFill/>
                    </a:lnT>
                    <a:lnB>
                      <a:noFill/>
                    </a:lnB>
                  </a:tcPr>
                </a:tc>
                <a:tc>
                  <a:txBody>
                    <a:bodyPr/>
                    <a:lstStyle/>
                    <a:p>
                      <a:pPr marL="0" marR="0" algn="ctr">
                        <a:spcBef>
                          <a:spcPts val="0"/>
                        </a:spcBef>
                        <a:spcAft>
                          <a:spcPts val="0"/>
                        </a:spcAft>
                      </a:pPr>
                      <a:r>
                        <a:rPr lang="en-US" sz="2400" dirty="0" err="1">
                          <a:solidFill>
                            <a:schemeClr val="bg2">
                              <a:lumMod val="60000"/>
                              <a:lumOff val="40000"/>
                            </a:schemeClr>
                          </a:solidFill>
                          <a:latin typeface="Times New Roman"/>
                          <a:ea typeface="Times New Roman"/>
                          <a:cs typeface="Times New Roman"/>
                        </a:rPr>
                        <a:t>Denitrifiers</a:t>
                      </a:r>
                      <a:r>
                        <a:rPr lang="en-US" sz="2400" dirty="0">
                          <a:solidFill>
                            <a:schemeClr val="bg2">
                              <a:lumMod val="60000"/>
                              <a:lumOff val="40000"/>
                            </a:schemeClr>
                          </a:solidFill>
                          <a:latin typeface="Times New Roman"/>
                          <a:ea typeface="Times New Roman"/>
                          <a:cs typeface="Times New Roman"/>
                        </a:rPr>
                        <a:t> (</a:t>
                      </a:r>
                      <a:r>
                        <a:rPr lang="en-US" sz="2400" dirty="0" err="1">
                          <a:solidFill>
                            <a:schemeClr val="bg2">
                              <a:lumMod val="60000"/>
                              <a:lumOff val="40000"/>
                            </a:schemeClr>
                          </a:solidFill>
                          <a:latin typeface="Times New Roman"/>
                          <a:ea typeface="Times New Roman"/>
                          <a:cs typeface="Times New Roman"/>
                        </a:rPr>
                        <a:t>Serratia</a:t>
                      </a:r>
                      <a:r>
                        <a:rPr lang="en-US" sz="2400" dirty="0">
                          <a:solidFill>
                            <a:schemeClr val="bg2">
                              <a:lumMod val="60000"/>
                              <a:lumOff val="40000"/>
                            </a:schemeClr>
                          </a:solidFill>
                          <a:latin typeface="Times New Roman"/>
                          <a:ea typeface="Times New Roman"/>
                          <a:cs typeface="Times New Roman"/>
                        </a:rPr>
                        <a:t>, Pseudomonas spp.)</a:t>
                      </a:r>
                      <a:endParaRPr lang="en-US" sz="2400" dirty="0">
                        <a:solidFill>
                          <a:schemeClr val="bg2">
                            <a:lumMod val="60000"/>
                            <a:lumOff val="40000"/>
                          </a:schemeClr>
                        </a:solidFill>
                        <a:latin typeface="Calibri"/>
                        <a:ea typeface="Calibri"/>
                        <a:cs typeface="Times New Roman"/>
                      </a:endParaRPr>
                    </a:p>
                  </a:txBody>
                  <a:tcPr marL="9525" marR="9525" marT="9525" marB="9525">
                    <a:lnL>
                      <a:noFill/>
                    </a:lnL>
                    <a:lnR>
                      <a:noFill/>
                    </a:lnR>
                    <a:lnT>
                      <a:noFill/>
                    </a:lnT>
                    <a:lnB>
                      <a:noFill/>
                    </a:lnB>
                  </a:tcPr>
                </a:tc>
                <a:tc>
                  <a:txBody>
                    <a:bodyPr/>
                    <a:lstStyle/>
                    <a:p>
                      <a:pPr marL="0" marR="0" algn="ctr">
                        <a:spcBef>
                          <a:spcPts val="0"/>
                        </a:spcBef>
                        <a:spcAft>
                          <a:spcPts val="0"/>
                        </a:spcAft>
                      </a:pPr>
                      <a:r>
                        <a:rPr lang="en-US" sz="2400" dirty="0">
                          <a:solidFill>
                            <a:schemeClr val="bg2">
                              <a:lumMod val="60000"/>
                              <a:lumOff val="40000"/>
                            </a:schemeClr>
                          </a:solidFill>
                          <a:latin typeface="Times New Roman"/>
                          <a:ea typeface="Times New Roman"/>
                          <a:cs typeface="Times New Roman"/>
                        </a:rPr>
                        <a:t>H</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 + NO</a:t>
                      </a:r>
                      <a:r>
                        <a:rPr lang="en-US" sz="2400" baseline="-25000" dirty="0">
                          <a:solidFill>
                            <a:schemeClr val="bg2">
                              <a:lumMod val="60000"/>
                              <a:lumOff val="40000"/>
                            </a:schemeClr>
                          </a:solidFill>
                          <a:latin typeface="Times New Roman"/>
                          <a:ea typeface="Times New Roman"/>
                          <a:cs typeface="Times New Roman"/>
                        </a:rPr>
                        <a:t>3</a:t>
                      </a:r>
                      <a:r>
                        <a:rPr lang="en-US" sz="2400" dirty="0">
                          <a:solidFill>
                            <a:schemeClr val="bg2">
                              <a:lumMod val="60000"/>
                              <a:lumOff val="40000"/>
                            </a:schemeClr>
                          </a:solidFill>
                          <a:latin typeface="Times New Roman"/>
                          <a:ea typeface="Times New Roman"/>
                          <a:cs typeface="Times New Roman"/>
                        </a:rPr>
                        <a:t>  N</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O, N</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 NH</a:t>
                      </a:r>
                      <a:r>
                        <a:rPr lang="en-US" sz="2400" baseline="-25000" dirty="0">
                          <a:solidFill>
                            <a:schemeClr val="bg2">
                              <a:lumMod val="60000"/>
                              <a:lumOff val="40000"/>
                            </a:schemeClr>
                          </a:solidFill>
                          <a:latin typeface="Times New Roman"/>
                          <a:ea typeface="Times New Roman"/>
                          <a:cs typeface="Times New Roman"/>
                        </a:rPr>
                        <a:t>3</a:t>
                      </a:r>
                      <a:endParaRPr lang="en-US" sz="2400" dirty="0">
                        <a:solidFill>
                          <a:schemeClr val="bg2">
                            <a:lumMod val="60000"/>
                            <a:lumOff val="40000"/>
                          </a:schemeClr>
                        </a:solidFill>
                        <a:latin typeface="Calibri"/>
                        <a:ea typeface="Calibri"/>
                        <a:cs typeface="Times New Roman"/>
                      </a:endParaRPr>
                    </a:p>
                  </a:txBody>
                  <a:tcPr marL="9525" marR="9525" marT="9525" marB="9525">
                    <a:lnL>
                      <a:noFill/>
                    </a:lnL>
                    <a:lnR>
                      <a:noFill/>
                    </a:lnR>
                    <a:lnT>
                      <a:noFill/>
                    </a:lnT>
                    <a:lnB>
                      <a:noFill/>
                    </a:lnB>
                  </a:tcPr>
                </a:tc>
              </a:tr>
              <a:tr h="542600">
                <a:tc>
                  <a:txBody>
                    <a:bodyPr/>
                    <a:lstStyle/>
                    <a:p>
                      <a:endParaRPr lang="en-US" dirty="0"/>
                    </a:p>
                  </a:txBody>
                  <a:tcPr marL="9525" marR="9525" marT="9525" marB="9525">
                    <a:lnL>
                      <a:noFill/>
                    </a:lnL>
                    <a:lnR>
                      <a:noFill/>
                    </a:lnR>
                    <a:lnT>
                      <a:noFill/>
                    </a:lnT>
                    <a:lnB>
                      <a:noFill/>
                    </a:lnB>
                  </a:tcPr>
                </a:tc>
                <a:tc>
                  <a:txBody>
                    <a:bodyPr/>
                    <a:lstStyle/>
                    <a:p>
                      <a:pPr marL="0" marR="0" algn="ctr">
                        <a:spcBef>
                          <a:spcPts val="0"/>
                        </a:spcBef>
                        <a:spcAft>
                          <a:spcPts val="0"/>
                        </a:spcAft>
                      </a:pPr>
                      <a:r>
                        <a:rPr lang="en-US" sz="2400" dirty="0" err="1">
                          <a:solidFill>
                            <a:schemeClr val="bg2">
                              <a:lumMod val="60000"/>
                              <a:lumOff val="40000"/>
                            </a:schemeClr>
                          </a:solidFill>
                          <a:latin typeface="Times New Roman"/>
                          <a:ea typeface="Times New Roman"/>
                          <a:cs typeface="Times New Roman"/>
                        </a:rPr>
                        <a:t>Desulfovibrio</a:t>
                      </a:r>
                      <a:endParaRPr lang="en-US" sz="2400" dirty="0">
                        <a:solidFill>
                          <a:schemeClr val="bg2">
                            <a:lumMod val="60000"/>
                            <a:lumOff val="40000"/>
                          </a:schemeClr>
                        </a:solidFill>
                        <a:latin typeface="Calibri"/>
                        <a:ea typeface="Calibri"/>
                        <a:cs typeface="Times New Roman"/>
                      </a:endParaRPr>
                    </a:p>
                  </a:txBody>
                  <a:tcPr marL="9525" marR="9525" marT="9525" marB="9525">
                    <a:lnL>
                      <a:noFill/>
                    </a:lnL>
                    <a:lnR>
                      <a:noFill/>
                    </a:lnR>
                    <a:lnT>
                      <a:noFill/>
                    </a:lnT>
                    <a:lnB>
                      <a:noFill/>
                    </a:lnB>
                  </a:tcPr>
                </a:tc>
                <a:tc>
                  <a:txBody>
                    <a:bodyPr/>
                    <a:lstStyle/>
                    <a:p>
                      <a:pPr marL="0" marR="0" algn="ctr">
                        <a:spcBef>
                          <a:spcPts val="0"/>
                        </a:spcBef>
                        <a:spcAft>
                          <a:spcPts val="0"/>
                        </a:spcAft>
                      </a:pPr>
                      <a:r>
                        <a:rPr lang="en-US" sz="2400" dirty="0">
                          <a:solidFill>
                            <a:schemeClr val="bg2">
                              <a:lumMod val="60000"/>
                              <a:lumOff val="40000"/>
                            </a:schemeClr>
                          </a:solidFill>
                          <a:latin typeface="Times New Roman"/>
                          <a:ea typeface="Times New Roman"/>
                          <a:cs typeface="Times New Roman"/>
                        </a:rPr>
                        <a:t>H</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 SO</a:t>
                      </a:r>
                      <a:r>
                        <a:rPr lang="en-US" sz="2400" baseline="-25000" dirty="0">
                          <a:solidFill>
                            <a:schemeClr val="bg2">
                              <a:lumMod val="60000"/>
                              <a:lumOff val="40000"/>
                            </a:schemeClr>
                          </a:solidFill>
                          <a:latin typeface="Times New Roman"/>
                          <a:ea typeface="Times New Roman"/>
                          <a:cs typeface="Times New Roman"/>
                        </a:rPr>
                        <a:t>4</a:t>
                      </a:r>
                      <a:r>
                        <a:rPr lang="en-US" sz="2400" dirty="0">
                          <a:solidFill>
                            <a:schemeClr val="bg2">
                              <a:lumMod val="60000"/>
                              <a:lumOff val="40000"/>
                            </a:schemeClr>
                          </a:solidFill>
                          <a:latin typeface="Times New Roman"/>
                          <a:ea typeface="Times New Roman"/>
                          <a:cs typeface="Times New Roman"/>
                        </a:rPr>
                        <a:t>=  S or H</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S</a:t>
                      </a:r>
                      <a:endParaRPr lang="en-US" sz="2400" dirty="0">
                        <a:solidFill>
                          <a:schemeClr val="bg2">
                            <a:lumMod val="60000"/>
                            <a:lumOff val="40000"/>
                          </a:schemeClr>
                        </a:solidFill>
                        <a:latin typeface="Calibri"/>
                        <a:ea typeface="Calibri"/>
                        <a:cs typeface="Times New Roman"/>
                      </a:endParaRPr>
                    </a:p>
                  </a:txBody>
                  <a:tcPr marL="9525" marR="9525" marT="9525" marB="9525">
                    <a:lnL>
                      <a:noFill/>
                    </a:lnL>
                    <a:lnR>
                      <a:noFill/>
                    </a:lnR>
                    <a:lnT>
                      <a:noFill/>
                    </a:lnT>
                    <a:lnB>
                      <a:noFill/>
                    </a:lnB>
                  </a:tcPr>
                </a:tc>
              </a:tr>
              <a:tr h="617116">
                <a:tc>
                  <a:txBody>
                    <a:bodyPr/>
                    <a:lstStyle/>
                    <a:p>
                      <a:endParaRPr lang="en-US"/>
                    </a:p>
                  </a:txBody>
                  <a:tcPr marL="9525" marR="9525" marT="9525" marB="9525">
                    <a:lnL>
                      <a:noFill/>
                    </a:lnL>
                    <a:lnR>
                      <a:noFill/>
                    </a:lnR>
                    <a:lnT>
                      <a:noFill/>
                    </a:lnT>
                    <a:lnB>
                      <a:noFill/>
                    </a:lnB>
                  </a:tcPr>
                </a:tc>
                <a:tc>
                  <a:txBody>
                    <a:bodyPr/>
                    <a:lstStyle/>
                    <a:p>
                      <a:pPr marL="0" marR="0" algn="ctr">
                        <a:spcBef>
                          <a:spcPts val="0"/>
                        </a:spcBef>
                        <a:spcAft>
                          <a:spcPts val="0"/>
                        </a:spcAft>
                      </a:pPr>
                      <a:r>
                        <a:rPr lang="en-US" sz="2400" dirty="0">
                          <a:solidFill>
                            <a:schemeClr val="bg2">
                              <a:lumMod val="60000"/>
                              <a:lumOff val="40000"/>
                            </a:schemeClr>
                          </a:solidFill>
                          <a:latin typeface="Times New Roman"/>
                          <a:ea typeface="Times New Roman"/>
                          <a:cs typeface="Times New Roman"/>
                        </a:rPr>
                        <a:t>Methane bacteria</a:t>
                      </a:r>
                      <a:endParaRPr lang="en-US" sz="2400" dirty="0">
                        <a:solidFill>
                          <a:schemeClr val="bg2">
                            <a:lumMod val="60000"/>
                            <a:lumOff val="40000"/>
                          </a:schemeClr>
                        </a:solidFill>
                        <a:latin typeface="Calibri"/>
                        <a:ea typeface="Calibri"/>
                        <a:cs typeface="Times New Roman"/>
                      </a:endParaRPr>
                    </a:p>
                  </a:txBody>
                  <a:tcPr marL="9525" marR="9525" marT="9525" marB="9525">
                    <a:lnL>
                      <a:noFill/>
                    </a:lnL>
                    <a:lnR>
                      <a:noFill/>
                    </a:lnR>
                    <a:lnT>
                      <a:noFill/>
                    </a:lnT>
                    <a:lnB>
                      <a:noFill/>
                    </a:lnB>
                  </a:tcPr>
                </a:tc>
                <a:tc>
                  <a:txBody>
                    <a:bodyPr/>
                    <a:lstStyle/>
                    <a:p>
                      <a:pPr marL="0" marR="0" algn="ctr">
                        <a:spcBef>
                          <a:spcPts val="0"/>
                        </a:spcBef>
                        <a:spcAft>
                          <a:spcPts val="0"/>
                        </a:spcAft>
                      </a:pPr>
                      <a:r>
                        <a:rPr lang="en-US" sz="2400" dirty="0">
                          <a:solidFill>
                            <a:schemeClr val="bg2">
                              <a:lumMod val="60000"/>
                              <a:lumOff val="40000"/>
                            </a:schemeClr>
                          </a:solidFill>
                          <a:latin typeface="Times New Roman"/>
                          <a:ea typeface="Times New Roman"/>
                          <a:cs typeface="Times New Roman"/>
                        </a:rPr>
                        <a:t>4H</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 + CO2 CH</a:t>
                      </a:r>
                      <a:r>
                        <a:rPr lang="en-US" sz="2400" baseline="-25000" dirty="0">
                          <a:solidFill>
                            <a:schemeClr val="bg2">
                              <a:lumMod val="60000"/>
                              <a:lumOff val="40000"/>
                            </a:schemeClr>
                          </a:solidFill>
                          <a:latin typeface="Times New Roman"/>
                          <a:ea typeface="Times New Roman"/>
                          <a:cs typeface="Times New Roman"/>
                        </a:rPr>
                        <a:t>4</a:t>
                      </a:r>
                      <a:r>
                        <a:rPr lang="en-US" sz="2400" dirty="0">
                          <a:solidFill>
                            <a:schemeClr val="bg2">
                              <a:lumMod val="60000"/>
                              <a:lumOff val="40000"/>
                            </a:schemeClr>
                          </a:solidFill>
                          <a:latin typeface="Times New Roman"/>
                          <a:ea typeface="Times New Roman"/>
                          <a:cs typeface="Times New Roman"/>
                        </a:rPr>
                        <a:t> + 2CH</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O</a:t>
                      </a:r>
                      <a:endParaRPr lang="en-US" sz="2400" dirty="0">
                        <a:solidFill>
                          <a:schemeClr val="bg2">
                            <a:lumMod val="60000"/>
                            <a:lumOff val="40000"/>
                          </a:schemeClr>
                        </a:solidFill>
                        <a:latin typeface="Calibri"/>
                        <a:ea typeface="Calibri"/>
                        <a:cs typeface="Times New Roman"/>
                      </a:endParaRPr>
                    </a:p>
                  </a:txBody>
                  <a:tcPr marL="9525" marR="9525" marT="9525" marB="9525">
                    <a:lnL>
                      <a:noFill/>
                    </a:lnL>
                    <a:lnR>
                      <a:noFill/>
                    </a:lnR>
                    <a:lnT>
                      <a:noFill/>
                    </a:lnT>
                    <a:lnB>
                      <a:noFill/>
                    </a:lnB>
                  </a:tcPr>
                </a:tc>
              </a:tr>
              <a:tr h="831567">
                <a:tc>
                  <a:txBody>
                    <a:bodyPr/>
                    <a:lstStyle/>
                    <a:p>
                      <a:pPr marL="0" marR="0">
                        <a:spcBef>
                          <a:spcPts val="0"/>
                        </a:spcBef>
                        <a:spcAft>
                          <a:spcPts val="0"/>
                        </a:spcAft>
                      </a:pPr>
                      <a:r>
                        <a:rPr lang="en-US" sz="1200" dirty="0">
                          <a:latin typeface="Times New Roman"/>
                          <a:ea typeface="Times New Roman"/>
                          <a:cs typeface="Times New Roman"/>
                        </a:rPr>
                        <a:t> </a:t>
                      </a:r>
                      <a:endParaRPr lang="en-US" sz="1100" dirty="0">
                        <a:latin typeface="Calibri"/>
                        <a:ea typeface="Calibri"/>
                        <a:cs typeface="Times New Roman"/>
                      </a:endParaRPr>
                    </a:p>
                  </a:txBody>
                  <a:tcPr marL="9525" marR="9525" marT="9525" marB="9525">
                    <a:lnL>
                      <a:noFill/>
                    </a:lnL>
                    <a:lnR>
                      <a:noFill/>
                    </a:lnR>
                    <a:lnT>
                      <a:noFill/>
                    </a:lnT>
                    <a:lnB>
                      <a:noFill/>
                    </a:lnB>
                  </a:tcPr>
                </a:tc>
                <a:tc>
                  <a:txBody>
                    <a:bodyPr/>
                    <a:lstStyle/>
                    <a:p>
                      <a:pPr marL="0" marR="0" algn="ctr">
                        <a:spcBef>
                          <a:spcPts val="0"/>
                        </a:spcBef>
                        <a:spcAft>
                          <a:spcPts val="0"/>
                        </a:spcAft>
                      </a:pPr>
                      <a:r>
                        <a:rPr lang="en-US" sz="2400" dirty="0">
                          <a:solidFill>
                            <a:schemeClr val="bg2">
                              <a:lumMod val="60000"/>
                              <a:lumOff val="40000"/>
                            </a:schemeClr>
                          </a:solidFill>
                          <a:latin typeface="Times New Roman"/>
                          <a:ea typeface="Times New Roman"/>
                          <a:cs typeface="Times New Roman"/>
                        </a:rPr>
                        <a:t>Clostridium </a:t>
                      </a:r>
                      <a:r>
                        <a:rPr lang="en-US" sz="2400" dirty="0" err="1">
                          <a:solidFill>
                            <a:schemeClr val="bg2">
                              <a:lumMod val="60000"/>
                              <a:lumOff val="40000"/>
                            </a:schemeClr>
                          </a:solidFill>
                          <a:latin typeface="Times New Roman"/>
                          <a:ea typeface="Times New Roman"/>
                          <a:cs typeface="Times New Roman"/>
                        </a:rPr>
                        <a:t>aceticum</a:t>
                      </a:r>
                      <a:endParaRPr lang="en-US" sz="2400" dirty="0">
                        <a:solidFill>
                          <a:schemeClr val="bg2">
                            <a:lumMod val="60000"/>
                            <a:lumOff val="40000"/>
                          </a:schemeClr>
                        </a:solidFill>
                        <a:latin typeface="Calibri"/>
                        <a:ea typeface="Calibri"/>
                        <a:cs typeface="Times New Roman"/>
                      </a:endParaRPr>
                    </a:p>
                  </a:txBody>
                  <a:tcPr marL="9525" marR="9525" marT="9525" marB="9525">
                    <a:lnL>
                      <a:noFill/>
                    </a:lnL>
                    <a:lnR>
                      <a:noFill/>
                    </a:lnR>
                    <a:lnT>
                      <a:noFill/>
                    </a:lnT>
                    <a:lnB>
                      <a:noFill/>
                    </a:lnB>
                  </a:tcPr>
                </a:tc>
                <a:tc>
                  <a:txBody>
                    <a:bodyPr/>
                    <a:lstStyle/>
                    <a:p>
                      <a:pPr marL="0" marR="0" algn="ctr">
                        <a:spcBef>
                          <a:spcPts val="0"/>
                        </a:spcBef>
                        <a:spcAft>
                          <a:spcPts val="0"/>
                        </a:spcAft>
                      </a:pPr>
                      <a:r>
                        <a:rPr lang="en-US" sz="2400" dirty="0">
                          <a:solidFill>
                            <a:schemeClr val="bg2">
                              <a:lumMod val="60000"/>
                              <a:lumOff val="40000"/>
                            </a:schemeClr>
                          </a:solidFill>
                          <a:latin typeface="Times New Roman"/>
                          <a:ea typeface="Times New Roman"/>
                          <a:cs typeface="Times New Roman"/>
                        </a:rPr>
                        <a:t>4H</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 + 2CO</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  CH</a:t>
                      </a:r>
                      <a:r>
                        <a:rPr lang="en-US" sz="2400" baseline="-25000" dirty="0">
                          <a:solidFill>
                            <a:schemeClr val="bg2">
                              <a:lumMod val="60000"/>
                              <a:lumOff val="40000"/>
                            </a:schemeClr>
                          </a:solidFill>
                          <a:latin typeface="Times New Roman"/>
                          <a:ea typeface="Times New Roman"/>
                          <a:cs typeface="Times New Roman"/>
                        </a:rPr>
                        <a:t>3</a:t>
                      </a:r>
                      <a:r>
                        <a:rPr lang="en-US" sz="2400" dirty="0">
                          <a:solidFill>
                            <a:schemeClr val="bg2">
                              <a:lumMod val="60000"/>
                              <a:lumOff val="40000"/>
                            </a:schemeClr>
                          </a:solidFill>
                          <a:latin typeface="Times New Roman"/>
                          <a:ea typeface="Times New Roman"/>
                          <a:cs typeface="Times New Roman"/>
                        </a:rPr>
                        <a:t>COOH + H</a:t>
                      </a:r>
                      <a:r>
                        <a:rPr lang="en-US" sz="2400" baseline="-25000" dirty="0">
                          <a:solidFill>
                            <a:schemeClr val="bg2">
                              <a:lumMod val="60000"/>
                              <a:lumOff val="40000"/>
                            </a:schemeClr>
                          </a:solidFill>
                          <a:latin typeface="Times New Roman"/>
                          <a:ea typeface="Times New Roman"/>
                          <a:cs typeface="Times New Roman"/>
                        </a:rPr>
                        <a:t>2</a:t>
                      </a:r>
                      <a:r>
                        <a:rPr lang="en-US" sz="2400" dirty="0">
                          <a:solidFill>
                            <a:schemeClr val="bg2">
                              <a:lumMod val="60000"/>
                              <a:lumOff val="40000"/>
                            </a:schemeClr>
                          </a:solidFill>
                          <a:latin typeface="Times New Roman"/>
                          <a:ea typeface="Times New Roman"/>
                          <a:cs typeface="Times New Roman"/>
                        </a:rPr>
                        <a:t>O</a:t>
                      </a:r>
                      <a:endParaRPr lang="en-US" sz="2400" dirty="0">
                        <a:solidFill>
                          <a:schemeClr val="bg2">
                            <a:lumMod val="60000"/>
                            <a:lumOff val="40000"/>
                          </a:schemeClr>
                        </a:solidFill>
                        <a:latin typeface="Calibri"/>
                        <a:ea typeface="Calibri"/>
                        <a:cs typeface="Times New Roman"/>
                      </a:endParaRPr>
                    </a:p>
                  </a:txBody>
                  <a:tcPr marL="9525" marR="9525" marT="9525" marB="9525">
                    <a:lnL>
                      <a:noFill/>
                    </a:lnL>
                    <a:lnR>
                      <a:noFill/>
                    </a:lnR>
                    <a:lnT>
                      <a:noFill/>
                    </a:lnT>
                    <a:lnB>
                      <a:noFill/>
                    </a:lnB>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Fermentation – Terminal Electron Acceptor Isn’t Oxygen</a:t>
            </a:r>
            <a:endParaRPr lang="en-US" sz="4000" dirty="0"/>
          </a:p>
        </p:txBody>
      </p:sp>
      <p:sp>
        <p:nvSpPr>
          <p:cNvPr id="3" name="Content Placeholder 2"/>
          <p:cNvSpPr>
            <a:spLocks noGrp="1"/>
          </p:cNvSpPr>
          <p:nvPr>
            <p:ph idx="1"/>
          </p:nvPr>
        </p:nvSpPr>
        <p:spPr/>
        <p:txBody>
          <a:bodyPr/>
          <a:lstStyle/>
          <a:p>
            <a:pPr eaLnBrk="1" hangingPunct="1">
              <a:defRPr/>
            </a:pPr>
            <a:endParaRPr lang="en-US" sz="2800" dirty="0" smtClean="0"/>
          </a:p>
          <a:p>
            <a:pPr eaLnBrk="1" hangingPunct="1">
              <a:defRPr/>
            </a:pPr>
            <a:r>
              <a:rPr lang="en-US" sz="2800" dirty="0" smtClean="0"/>
              <a:t>Fermentation – </a:t>
            </a:r>
            <a:r>
              <a:rPr lang="en-US" sz="2600" dirty="0" smtClean="0"/>
              <a:t>special form of anaerobic respiration that generates all ATP by substrate-level </a:t>
            </a:r>
            <a:r>
              <a:rPr lang="en-US" sz="2600" dirty="0" err="1" smtClean="0"/>
              <a:t>phosphorylation</a:t>
            </a:r>
            <a:endParaRPr lang="en-US" sz="2600" dirty="0" smtClean="0"/>
          </a:p>
          <a:p>
            <a:pPr lvl="1" eaLnBrk="1" hangingPunct="1">
              <a:defRPr/>
            </a:pPr>
            <a:r>
              <a:rPr lang="en-US" sz="2400" dirty="0" smtClean="0"/>
              <a:t>Alcohol fermentation</a:t>
            </a:r>
          </a:p>
          <a:p>
            <a:pPr lvl="1" eaLnBrk="1" hangingPunct="1">
              <a:defRPr/>
            </a:pPr>
            <a:r>
              <a:rPr lang="en-US" sz="2400" dirty="0" smtClean="0"/>
              <a:t>Lactate Fermentation</a:t>
            </a:r>
          </a:p>
          <a:p>
            <a:pPr lvl="1" eaLnBrk="1" hangingPunct="1">
              <a:defRPr/>
            </a:pPr>
            <a:r>
              <a:rPr lang="en-US" sz="2400" dirty="0" smtClean="0"/>
              <a:t>Mixed Acid and </a:t>
            </a:r>
            <a:r>
              <a:rPr lang="en-US" sz="2400" dirty="0" err="1" smtClean="0"/>
              <a:t>Butanediol</a:t>
            </a:r>
            <a:r>
              <a:rPr lang="en-US" sz="2400" dirty="0" smtClean="0"/>
              <a:t> fermentation</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7813"/>
            <a:ext cx="8229600" cy="785812"/>
          </a:xfrm>
        </p:spPr>
        <p:txBody>
          <a:bodyPr/>
          <a:lstStyle/>
          <a:p>
            <a:pPr eaLnBrk="1" hangingPunct="1">
              <a:defRPr/>
            </a:pPr>
            <a:r>
              <a:rPr lang="en-US" smtClean="0"/>
              <a:t>Alcohol Fermentation</a:t>
            </a:r>
          </a:p>
        </p:txBody>
      </p:sp>
      <p:pic>
        <p:nvPicPr>
          <p:cNvPr id="33795" name="Picture 4" descr="alcohol fermentation"/>
          <p:cNvPicPr>
            <a:picLocks noGrp="1" noChangeAspect="1" noChangeArrowheads="1"/>
          </p:cNvPicPr>
          <p:nvPr>
            <p:ph idx="1"/>
          </p:nvPr>
        </p:nvPicPr>
        <p:blipFill>
          <a:blip r:embed="rId2" cstate="print"/>
          <a:srcRect/>
          <a:stretch>
            <a:fillRect/>
          </a:stretch>
        </p:blipFill>
        <p:spPr>
          <a:xfrm>
            <a:off x="762000" y="1752600"/>
            <a:ext cx="7696200" cy="4916488"/>
          </a:xfr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277813"/>
            <a:ext cx="8229600" cy="785812"/>
          </a:xfrm>
        </p:spPr>
        <p:txBody>
          <a:bodyPr/>
          <a:lstStyle/>
          <a:p>
            <a:pPr eaLnBrk="1" hangingPunct="1">
              <a:defRPr/>
            </a:pPr>
            <a:r>
              <a:rPr lang="en-US" smtClean="0"/>
              <a:t>Lactate Fermentation</a:t>
            </a:r>
          </a:p>
        </p:txBody>
      </p:sp>
      <p:pic>
        <p:nvPicPr>
          <p:cNvPr id="20482" name="Picture 2" descr="http://www.uic.edu/classes/bios/bios100/lecturesf04am/lactica.jpg"/>
          <p:cNvPicPr>
            <a:picLocks noGrp="1" noChangeAspect="1" noChangeArrowheads="1"/>
          </p:cNvPicPr>
          <p:nvPr>
            <p:ph idx="1"/>
          </p:nvPr>
        </p:nvPicPr>
        <p:blipFill>
          <a:blip r:embed="rId2" cstate="print"/>
          <a:srcRect/>
          <a:stretch>
            <a:fillRect/>
          </a:stretch>
        </p:blipFill>
        <p:spPr bwMode="auto">
          <a:xfrm>
            <a:off x="609600" y="1607049"/>
            <a:ext cx="7924800" cy="5045753"/>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74675" y="0"/>
            <a:ext cx="8001000" cy="685800"/>
          </a:xfrm>
        </p:spPr>
        <p:txBody>
          <a:bodyPr/>
          <a:lstStyle/>
          <a:p>
            <a:pPr eaLnBrk="1" hangingPunct="1">
              <a:defRPr/>
            </a:pPr>
            <a:r>
              <a:rPr lang="en-US" smtClean="0"/>
              <a:t>Mixed Acid Fermentation</a:t>
            </a:r>
          </a:p>
        </p:txBody>
      </p:sp>
      <p:pic>
        <p:nvPicPr>
          <p:cNvPr id="35843" name="Picture 4" descr="mixed acid fermentation"/>
          <p:cNvPicPr>
            <a:picLocks noGrp="1" noChangeAspect="1" noChangeArrowheads="1"/>
          </p:cNvPicPr>
          <p:nvPr>
            <p:ph idx="1"/>
          </p:nvPr>
        </p:nvPicPr>
        <p:blipFill>
          <a:blip r:embed="rId2" cstate="print"/>
          <a:srcRect/>
          <a:stretch>
            <a:fillRect/>
          </a:stretch>
        </p:blipFill>
        <p:spPr>
          <a:xfrm>
            <a:off x="609600" y="806450"/>
            <a:ext cx="8001000" cy="6051550"/>
          </a:xfr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74675" y="0"/>
            <a:ext cx="8001000" cy="838200"/>
          </a:xfrm>
        </p:spPr>
        <p:txBody>
          <a:bodyPr/>
          <a:lstStyle/>
          <a:p>
            <a:pPr eaLnBrk="1" hangingPunct="1">
              <a:defRPr/>
            </a:pPr>
            <a:r>
              <a:rPr lang="en-US" smtClean="0"/>
              <a:t>ATP</a:t>
            </a:r>
          </a:p>
        </p:txBody>
      </p:sp>
      <p:pic>
        <p:nvPicPr>
          <p:cNvPr id="5123" name="Picture 4" descr="ATP"/>
          <p:cNvPicPr>
            <a:picLocks noChangeAspect="1" noChangeArrowheads="1"/>
          </p:cNvPicPr>
          <p:nvPr/>
        </p:nvPicPr>
        <p:blipFill>
          <a:blip r:embed="rId2" cstate="print"/>
          <a:srcRect/>
          <a:stretch>
            <a:fillRect/>
          </a:stretch>
        </p:blipFill>
        <p:spPr bwMode="auto">
          <a:xfrm>
            <a:off x="533400" y="1108075"/>
            <a:ext cx="7162800" cy="574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74675" y="0"/>
            <a:ext cx="8001000" cy="762000"/>
          </a:xfrm>
        </p:spPr>
        <p:txBody>
          <a:bodyPr/>
          <a:lstStyle/>
          <a:p>
            <a:pPr eaLnBrk="1" hangingPunct="1">
              <a:defRPr/>
            </a:pPr>
            <a:r>
              <a:rPr lang="en-US" smtClean="0"/>
              <a:t>Pentose Phosphate Pathway</a:t>
            </a:r>
          </a:p>
        </p:txBody>
      </p:sp>
      <p:pic>
        <p:nvPicPr>
          <p:cNvPr id="36867" name="Picture 4" descr="Pentose Phosphate Pathway"/>
          <p:cNvPicPr>
            <a:picLocks noGrp="1" noChangeAspect="1" noChangeArrowheads="1"/>
          </p:cNvPicPr>
          <p:nvPr>
            <p:ph idx="1"/>
          </p:nvPr>
        </p:nvPicPr>
        <p:blipFill>
          <a:blip r:embed="rId2" cstate="print"/>
          <a:srcRect/>
          <a:stretch>
            <a:fillRect/>
          </a:stretch>
        </p:blipFill>
        <p:spPr>
          <a:xfrm>
            <a:off x="228600" y="915988"/>
            <a:ext cx="7543800" cy="5942012"/>
          </a:xfr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277813"/>
            <a:ext cx="8229600" cy="785812"/>
          </a:xfrm>
        </p:spPr>
        <p:txBody>
          <a:bodyPr/>
          <a:lstStyle/>
          <a:p>
            <a:pPr eaLnBrk="1" hangingPunct="1">
              <a:defRPr/>
            </a:pPr>
            <a:r>
              <a:rPr lang="en-US" smtClean="0"/>
              <a:t>Pentose Phosphate Pathway</a:t>
            </a:r>
          </a:p>
        </p:txBody>
      </p:sp>
      <p:sp>
        <p:nvSpPr>
          <p:cNvPr id="53251" name="Rectangle 3"/>
          <p:cNvSpPr>
            <a:spLocks noGrp="1" noChangeArrowheads="1"/>
          </p:cNvSpPr>
          <p:nvPr>
            <p:ph type="body" idx="1"/>
          </p:nvPr>
        </p:nvSpPr>
        <p:spPr/>
        <p:txBody>
          <a:bodyPr/>
          <a:lstStyle/>
          <a:p>
            <a:pPr eaLnBrk="1" hangingPunct="1">
              <a:defRPr/>
            </a:pPr>
            <a:r>
              <a:rPr lang="en-US" smtClean="0"/>
              <a:t>Functions:</a:t>
            </a:r>
          </a:p>
          <a:p>
            <a:pPr lvl="1" eaLnBrk="1" hangingPunct="1">
              <a:defRPr/>
            </a:pPr>
            <a:r>
              <a:rPr lang="en-US" smtClean="0"/>
              <a:t>Generation of NADPH + H</a:t>
            </a:r>
          </a:p>
          <a:p>
            <a:pPr lvl="1" eaLnBrk="1" hangingPunct="1">
              <a:defRPr/>
            </a:pPr>
            <a:r>
              <a:rPr lang="en-US" smtClean="0"/>
              <a:t>Generation of aromatic ring structures</a:t>
            </a:r>
          </a:p>
          <a:p>
            <a:pPr lvl="1" eaLnBrk="1" hangingPunct="1">
              <a:defRPr/>
            </a:pPr>
            <a:r>
              <a:rPr lang="en-US" smtClean="0"/>
              <a:t>Fomation of Ribulose-5-phosphate</a:t>
            </a:r>
          </a:p>
          <a:p>
            <a:pPr lvl="1" eaLnBrk="1" hangingPunct="1">
              <a:defRPr/>
            </a:pPr>
            <a:r>
              <a:rPr lang="en-US" smtClean="0"/>
              <a:t>Formation of Ribose-5-phosphate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descr="Entner-Doudoroff pathway"/>
          <p:cNvPicPr>
            <a:picLocks noChangeAspect="1" noChangeArrowheads="1"/>
          </p:cNvPicPr>
          <p:nvPr/>
        </p:nvPicPr>
        <p:blipFill>
          <a:blip r:embed="rId2" cstate="print"/>
          <a:srcRect/>
          <a:stretch>
            <a:fillRect/>
          </a:stretch>
        </p:blipFill>
        <p:spPr bwMode="auto">
          <a:xfrm>
            <a:off x="4745038" y="0"/>
            <a:ext cx="4398962" cy="6858000"/>
          </a:xfrm>
          <a:prstGeom prst="rect">
            <a:avLst/>
          </a:prstGeom>
          <a:noFill/>
          <a:ln w="9525">
            <a:noFill/>
            <a:miter lim="800000"/>
            <a:headEnd/>
            <a:tailEnd/>
          </a:ln>
        </p:spPr>
      </p:pic>
      <p:sp>
        <p:nvSpPr>
          <p:cNvPr id="38915" name="Text Box 5"/>
          <p:cNvSpPr txBox="1">
            <a:spLocks noChangeArrowheads="1"/>
          </p:cNvSpPr>
          <p:nvPr/>
        </p:nvSpPr>
        <p:spPr bwMode="auto">
          <a:xfrm>
            <a:off x="838200" y="2133600"/>
            <a:ext cx="3048000" cy="2427288"/>
          </a:xfrm>
          <a:prstGeom prst="rect">
            <a:avLst/>
          </a:prstGeom>
          <a:noFill/>
          <a:ln w="9525">
            <a:noFill/>
            <a:miter lim="800000"/>
            <a:headEnd/>
            <a:tailEnd/>
          </a:ln>
        </p:spPr>
        <p:txBody>
          <a:bodyPr>
            <a:spAutoFit/>
          </a:bodyPr>
          <a:lstStyle/>
          <a:p>
            <a:pPr>
              <a:spcBef>
                <a:spcPct val="50000"/>
              </a:spcBef>
            </a:pPr>
            <a:r>
              <a:rPr lang="en-US" dirty="0" err="1">
                <a:solidFill>
                  <a:schemeClr val="tx2">
                    <a:lumMod val="75000"/>
                  </a:schemeClr>
                </a:solidFill>
              </a:rPr>
              <a:t>Entner-Doudoroff</a:t>
            </a:r>
            <a:r>
              <a:rPr lang="en-US" dirty="0">
                <a:solidFill>
                  <a:schemeClr val="tx2">
                    <a:lumMod val="75000"/>
                  </a:schemeClr>
                </a:solidFill>
              </a:rPr>
              <a:t> Pathway – restricted to certain species of bacteria—generates less energy than does the EM pathway.</a:t>
            </a:r>
          </a:p>
          <a:p>
            <a:pPr>
              <a:spcBef>
                <a:spcPct val="50000"/>
              </a:spcBef>
            </a:pPr>
            <a:r>
              <a:rPr lang="en-US" dirty="0">
                <a:solidFill>
                  <a:schemeClr val="tx2">
                    <a:lumMod val="75000"/>
                  </a:schemeClr>
                </a:solidFill>
              </a:rPr>
              <a:t>First discovered in the genus</a:t>
            </a:r>
            <a:r>
              <a:rPr lang="en-US" i="1" dirty="0">
                <a:solidFill>
                  <a:schemeClr val="tx2">
                    <a:lumMod val="75000"/>
                  </a:schemeClr>
                </a:solidFill>
              </a:rPr>
              <a:t> Pseudomonas.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4" descr="Glyoxylate Cyccle"/>
          <p:cNvPicPr>
            <a:picLocks noChangeAspect="1" noChangeArrowheads="1"/>
          </p:cNvPicPr>
          <p:nvPr/>
        </p:nvPicPr>
        <p:blipFill>
          <a:blip r:embed="rId2" cstate="print"/>
          <a:srcRect/>
          <a:stretch>
            <a:fillRect/>
          </a:stretch>
        </p:blipFill>
        <p:spPr bwMode="auto">
          <a:xfrm>
            <a:off x="3300413" y="0"/>
            <a:ext cx="5846762" cy="6705600"/>
          </a:xfrm>
          <a:prstGeom prst="rect">
            <a:avLst/>
          </a:prstGeom>
          <a:noFill/>
          <a:ln w="9525">
            <a:noFill/>
            <a:miter lim="800000"/>
            <a:headEnd/>
            <a:tailEnd/>
          </a:ln>
        </p:spPr>
      </p:pic>
      <p:sp>
        <p:nvSpPr>
          <p:cNvPr id="39939" name="Text Box 5"/>
          <p:cNvSpPr txBox="1">
            <a:spLocks noChangeArrowheads="1"/>
          </p:cNvSpPr>
          <p:nvPr/>
        </p:nvSpPr>
        <p:spPr bwMode="auto">
          <a:xfrm>
            <a:off x="685800" y="2209800"/>
            <a:ext cx="2362200" cy="2152650"/>
          </a:xfrm>
          <a:prstGeom prst="rect">
            <a:avLst/>
          </a:prstGeom>
          <a:noFill/>
          <a:ln w="9525">
            <a:noFill/>
            <a:miter lim="800000"/>
            <a:headEnd/>
            <a:tailEnd/>
          </a:ln>
        </p:spPr>
        <p:txBody>
          <a:bodyPr>
            <a:spAutoFit/>
          </a:bodyPr>
          <a:lstStyle/>
          <a:p>
            <a:pPr>
              <a:spcBef>
                <a:spcPct val="50000"/>
              </a:spcBef>
            </a:pPr>
            <a:r>
              <a:rPr lang="en-US" dirty="0">
                <a:solidFill>
                  <a:schemeClr val="tx2">
                    <a:lumMod val="75000"/>
                  </a:schemeClr>
                </a:solidFill>
              </a:rPr>
              <a:t>Modification of the TCA cycle—important in the oxidation of acetate and fatty acids.</a:t>
            </a:r>
          </a:p>
          <a:p>
            <a:pPr>
              <a:spcBef>
                <a:spcPct val="50000"/>
              </a:spcBef>
            </a:pP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descr="Phosphoketolase pathway"/>
          <p:cNvPicPr>
            <a:picLocks noChangeAspect="1" noChangeArrowheads="1"/>
          </p:cNvPicPr>
          <p:nvPr/>
        </p:nvPicPr>
        <p:blipFill>
          <a:blip r:embed="rId2" cstate="print"/>
          <a:srcRect/>
          <a:stretch>
            <a:fillRect/>
          </a:stretch>
        </p:blipFill>
        <p:spPr bwMode="auto">
          <a:xfrm>
            <a:off x="3922713" y="0"/>
            <a:ext cx="5168900" cy="6858000"/>
          </a:xfrm>
          <a:prstGeom prst="rect">
            <a:avLst/>
          </a:prstGeom>
          <a:noFill/>
          <a:ln w="9525">
            <a:noFill/>
            <a:miter lim="800000"/>
            <a:headEnd/>
            <a:tailEnd/>
          </a:ln>
        </p:spPr>
      </p:pic>
      <p:sp>
        <p:nvSpPr>
          <p:cNvPr id="40963" name="Text Box 5"/>
          <p:cNvSpPr txBox="1">
            <a:spLocks noChangeArrowheads="1"/>
          </p:cNvSpPr>
          <p:nvPr/>
        </p:nvSpPr>
        <p:spPr bwMode="auto">
          <a:xfrm>
            <a:off x="685800" y="2286000"/>
            <a:ext cx="2667000" cy="1465263"/>
          </a:xfrm>
          <a:prstGeom prst="rect">
            <a:avLst/>
          </a:prstGeom>
          <a:noFill/>
          <a:ln w="9525">
            <a:noFill/>
            <a:miter lim="800000"/>
            <a:headEnd/>
            <a:tailEnd/>
          </a:ln>
        </p:spPr>
        <p:txBody>
          <a:bodyPr>
            <a:spAutoFit/>
          </a:bodyPr>
          <a:lstStyle/>
          <a:p>
            <a:pPr>
              <a:spcBef>
                <a:spcPct val="50000"/>
              </a:spcBef>
            </a:pPr>
            <a:r>
              <a:rPr lang="en-US" b="1" dirty="0" err="1">
                <a:solidFill>
                  <a:schemeClr val="tx2">
                    <a:lumMod val="75000"/>
                  </a:schemeClr>
                </a:solidFill>
              </a:rPr>
              <a:t>Phosphoketolase</a:t>
            </a:r>
            <a:r>
              <a:rPr lang="en-US" b="1" dirty="0">
                <a:solidFill>
                  <a:schemeClr val="tx2">
                    <a:lumMod val="75000"/>
                  </a:schemeClr>
                </a:solidFill>
              </a:rPr>
              <a:t> Pathway</a:t>
            </a:r>
            <a:r>
              <a:rPr lang="en-US" dirty="0">
                <a:solidFill>
                  <a:schemeClr val="tx2">
                    <a:lumMod val="75000"/>
                  </a:schemeClr>
                </a:solidFill>
              </a:rPr>
              <a:t> – Lactate fermentation by bacteria known as </a:t>
            </a:r>
            <a:r>
              <a:rPr lang="en-US" dirty="0" err="1">
                <a:solidFill>
                  <a:schemeClr val="tx2">
                    <a:lumMod val="75000"/>
                  </a:schemeClr>
                </a:solidFill>
              </a:rPr>
              <a:t>heterofermenters</a:t>
            </a:r>
            <a:r>
              <a:rPr lang="en-US" dirty="0">
                <a:solidFill>
                  <a:schemeClr val="tx2">
                    <a:lumMod val="75000"/>
                  </a:schemeClr>
                </a:solidFill>
              </a:rPr>
              <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descr="Fatty acid oxidation"/>
          <p:cNvPicPr>
            <a:picLocks noChangeAspect="1" noChangeArrowheads="1"/>
          </p:cNvPicPr>
          <p:nvPr/>
        </p:nvPicPr>
        <p:blipFill>
          <a:blip r:embed="rId2" cstate="print"/>
          <a:srcRect/>
          <a:stretch>
            <a:fillRect/>
          </a:stretch>
        </p:blipFill>
        <p:spPr bwMode="auto">
          <a:xfrm>
            <a:off x="304800" y="1261056"/>
            <a:ext cx="8610600" cy="5698543"/>
          </a:xfrm>
          <a:prstGeom prst="rect">
            <a:avLst/>
          </a:prstGeom>
          <a:noFill/>
          <a:ln w="9525">
            <a:noFill/>
            <a:miter lim="800000"/>
            <a:headEnd/>
            <a:tailEnd/>
          </a:ln>
        </p:spPr>
      </p:pic>
      <p:sp>
        <p:nvSpPr>
          <p:cNvPr id="41987" name="Text Box 5"/>
          <p:cNvSpPr txBox="1">
            <a:spLocks noChangeArrowheads="1"/>
          </p:cNvSpPr>
          <p:nvPr/>
        </p:nvSpPr>
        <p:spPr bwMode="auto">
          <a:xfrm>
            <a:off x="0" y="0"/>
            <a:ext cx="9144000" cy="1200329"/>
          </a:xfrm>
          <a:prstGeom prst="rect">
            <a:avLst/>
          </a:prstGeom>
          <a:noFill/>
          <a:ln w="9525">
            <a:noFill/>
            <a:miter lim="800000"/>
            <a:headEnd/>
            <a:tailEnd/>
          </a:ln>
        </p:spPr>
        <p:txBody>
          <a:bodyPr wrap="square">
            <a:spAutoFit/>
          </a:bodyPr>
          <a:lstStyle/>
          <a:p>
            <a:pPr algn="ctr">
              <a:spcBef>
                <a:spcPct val="50000"/>
              </a:spcBef>
            </a:pPr>
            <a:r>
              <a:rPr lang="en-US" sz="2400" dirty="0">
                <a:solidFill>
                  <a:schemeClr val="bg2">
                    <a:lumMod val="60000"/>
                    <a:lumOff val="40000"/>
                  </a:schemeClr>
                </a:solidFill>
              </a:rPr>
              <a:t>Energy generation from fats – </a:t>
            </a:r>
            <a:r>
              <a:rPr lang="en-US" sz="2400" dirty="0" smtClean="0">
                <a:solidFill>
                  <a:schemeClr val="bg2">
                    <a:lumMod val="60000"/>
                    <a:lumOff val="40000"/>
                  </a:schemeClr>
                </a:solidFill>
              </a:rPr>
              <a:t>This pathway converts </a:t>
            </a:r>
            <a:r>
              <a:rPr lang="en-US" sz="2400" dirty="0">
                <a:solidFill>
                  <a:schemeClr val="bg2">
                    <a:lumMod val="60000"/>
                    <a:lumOff val="40000"/>
                  </a:schemeClr>
                </a:solidFill>
              </a:rPr>
              <a:t>fatty acids into 2C moieties (acetyl </a:t>
            </a:r>
            <a:r>
              <a:rPr lang="en-US" sz="2400" dirty="0" err="1">
                <a:solidFill>
                  <a:schemeClr val="bg2">
                    <a:lumMod val="60000"/>
                    <a:lumOff val="40000"/>
                  </a:schemeClr>
                </a:solidFill>
              </a:rPr>
              <a:t>CoA</a:t>
            </a:r>
            <a:r>
              <a:rPr lang="en-US" sz="2400" dirty="0">
                <a:solidFill>
                  <a:schemeClr val="bg2">
                    <a:lumMod val="60000"/>
                    <a:lumOff val="40000"/>
                  </a:schemeClr>
                </a:solidFill>
              </a:rPr>
              <a:t>) that can enter the Krebs cycle.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277813"/>
            <a:ext cx="8229600" cy="714375"/>
          </a:xfrm>
        </p:spPr>
        <p:txBody>
          <a:bodyPr/>
          <a:lstStyle/>
          <a:p>
            <a:pPr eaLnBrk="1" hangingPunct="1">
              <a:defRPr/>
            </a:pPr>
            <a:r>
              <a:rPr lang="en-US" smtClean="0"/>
              <a:t>Photosynthesis</a:t>
            </a:r>
          </a:p>
        </p:txBody>
      </p:sp>
      <p:sp>
        <p:nvSpPr>
          <p:cNvPr id="61443" name="Rectangle 3"/>
          <p:cNvSpPr>
            <a:spLocks noGrp="1" noChangeArrowheads="1"/>
          </p:cNvSpPr>
          <p:nvPr>
            <p:ph type="body" idx="1"/>
          </p:nvPr>
        </p:nvSpPr>
        <p:spPr/>
        <p:txBody>
          <a:bodyPr/>
          <a:lstStyle/>
          <a:p>
            <a:pPr eaLnBrk="1" hangingPunct="1">
              <a:lnSpc>
                <a:spcPct val="90000"/>
              </a:lnSpc>
              <a:defRPr/>
            </a:pPr>
            <a:r>
              <a:rPr lang="en-US" smtClean="0"/>
              <a:t>Location</a:t>
            </a:r>
          </a:p>
          <a:p>
            <a:pPr eaLnBrk="1" hangingPunct="1">
              <a:lnSpc>
                <a:spcPct val="90000"/>
              </a:lnSpc>
              <a:defRPr/>
            </a:pPr>
            <a:r>
              <a:rPr lang="en-US" smtClean="0"/>
              <a:t>Requirements for photosynthesis</a:t>
            </a:r>
          </a:p>
          <a:p>
            <a:pPr lvl="1" eaLnBrk="1" hangingPunct="1">
              <a:lnSpc>
                <a:spcPct val="90000"/>
              </a:lnSpc>
              <a:defRPr/>
            </a:pPr>
            <a:r>
              <a:rPr lang="en-US" smtClean="0"/>
              <a:t>Light harvesting pigments</a:t>
            </a:r>
          </a:p>
          <a:p>
            <a:pPr lvl="1" eaLnBrk="1" hangingPunct="1">
              <a:lnSpc>
                <a:spcPct val="90000"/>
              </a:lnSpc>
              <a:defRPr/>
            </a:pPr>
            <a:r>
              <a:rPr lang="en-US" smtClean="0"/>
              <a:t>Photosynthetic reaction center</a:t>
            </a:r>
          </a:p>
          <a:p>
            <a:pPr lvl="1" eaLnBrk="1" hangingPunct="1">
              <a:lnSpc>
                <a:spcPct val="90000"/>
              </a:lnSpc>
              <a:defRPr/>
            </a:pPr>
            <a:r>
              <a:rPr lang="en-US" smtClean="0"/>
              <a:t>Electron transport chain</a:t>
            </a:r>
          </a:p>
          <a:p>
            <a:pPr eaLnBrk="1" hangingPunct="1">
              <a:lnSpc>
                <a:spcPct val="90000"/>
              </a:lnSpc>
              <a:defRPr/>
            </a:pPr>
            <a:r>
              <a:rPr lang="en-US" smtClean="0"/>
              <a:t>Oxygenic photosynthesis v. anoxygenic photosynthesis</a:t>
            </a:r>
          </a:p>
          <a:p>
            <a:pPr eaLnBrk="1" hangingPunct="1">
              <a:lnSpc>
                <a:spcPct val="90000"/>
              </a:lnSpc>
              <a:defRPr/>
            </a:pPr>
            <a:r>
              <a:rPr lang="en-US" smtClean="0"/>
              <a:t>Light Reactions</a:t>
            </a:r>
          </a:p>
          <a:p>
            <a:pPr eaLnBrk="1" hangingPunct="1">
              <a:lnSpc>
                <a:spcPct val="90000"/>
              </a:lnSpc>
              <a:defRPr/>
            </a:pPr>
            <a:r>
              <a:rPr lang="en-US" smtClean="0"/>
              <a:t>Dark Reactions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ife.illinois.edu/govindjee/paper/fig19.gif"/>
          <p:cNvPicPr>
            <a:picLocks noChangeAspect="1" noChangeArrowheads="1"/>
          </p:cNvPicPr>
          <p:nvPr/>
        </p:nvPicPr>
        <p:blipFill>
          <a:blip r:embed="rId2" cstate="print"/>
          <a:srcRect/>
          <a:stretch>
            <a:fillRect/>
          </a:stretch>
        </p:blipFill>
        <p:spPr bwMode="auto">
          <a:xfrm>
            <a:off x="0" y="685800"/>
            <a:ext cx="9144000" cy="5791200"/>
          </a:xfrm>
          <a:prstGeom prst="rect">
            <a:avLst/>
          </a:prstGeom>
          <a:noFill/>
        </p:spPr>
      </p:pic>
      <p:sp>
        <p:nvSpPr>
          <p:cNvPr id="3" name="TextBox 2"/>
          <p:cNvSpPr txBox="1"/>
          <p:nvPr/>
        </p:nvSpPr>
        <p:spPr>
          <a:xfrm>
            <a:off x="1981200" y="0"/>
            <a:ext cx="5334000" cy="523220"/>
          </a:xfrm>
          <a:prstGeom prst="rect">
            <a:avLst/>
          </a:prstGeom>
          <a:noFill/>
        </p:spPr>
        <p:txBody>
          <a:bodyPr wrap="square" rtlCol="0">
            <a:spAutoFit/>
          </a:bodyPr>
          <a:lstStyle/>
          <a:p>
            <a:r>
              <a:rPr lang="en-US" sz="2800" dirty="0" err="1" smtClean="0"/>
              <a:t>Anoxygenic</a:t>
            </a:r>
            <a:r>
              <a:rPr lang="en-US" sz="2800" dirty="0" smtClean="0"/>
              <a:t> Photosynthesis</a:t>
            </a:r>
          </a:p>
        </p:txBody>
      </p:sp>
      <p:sp>
        <p:nvSpPr>
          <p:cNvPr id="4" name="TextBox 3"/>
          <p:cNvSpPr txBox="1"/>
          <p:nvPr/>
        </p:nvSpPr>
        <p:spPr>
          <a:xfrm>
            <a:off x="762000" y="6553200"/>
            <a:ext cx="5562600" cy="523220"/>
          </a:xfrm>
          <a:prstGeom prst="rect">
            <a:avLst/>
          </a:prstGeom>
          <a:noFill/>
        </p:spPr>
        <p:txBody>
          <a:bodyPr wrap="square" rtlCol="0">
            <a:spAutoFit/>
          </a:bodyPr>
          <a:lstStyle/>
          <a:p>
            <a:r>
              <a:rPr lang="en-US" sz="1000" dirty="0" smtClean="0"/>
              <a:t>http://www.life.illinois.edu/govindjee/paper/fig19.gif</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1295400"/>
          </a:xfrm>
        </p:spPr>
        <p:txBody>
          <a:bodyPr/>
          <a:lstStyle/>
          <a:p>
            <a:r>
              <a:rPr lang="en-US" sz="3600" dirty="0" err="1" smtClean="0"/>
              <a:t>Anoxygenic</a:t>
            </a:r>
            <a:r>
              <a:rPr lang="en-US" sz="3600" dirty="0" smtClean="0"/>
              <a:t> Photosynthesis</a:t>
            </a:r>
            <a:br>
              <a:rPr lang="en-US" sz="3600" dirty="0" smtClean="0"/>
            </a:br>
            <a:r>
              <a:rPr lang="en-US" sz="3600" dirty="0" smtClean="0"/>
              <a:t>Purple Bacteria</a:t>
            </a:r>
            <a:endParaRPr lang="en-US" sz="3600" dirty="0"/>
          </a:p>
        </p:txBody>
      </p:sp>
      <p:pic>
        <p:nvPicPr>
          <p:cNvPr id="121858" name="Picture 2" descr="Scheme of Electron Flow (Cyclic Photophosphorylation) in anoxygenic Photosynthesis in Purple Bacteria"/>
          <p:cNvPicPr>
            <a:picLocks noChangeAspect="1" noChangeArrowheads="1"/>
          </p:cNvPicPr>
          <p:nvPr/>
        </p:nvPicPr>
        <p:blipFill>
          <a:blip r:embed="rId2" cstate="print"/>
          <a:srcRect/>
          <a:stretch>
            <a:fillRect/>
          </a:stretch>
        </p:blipFill>
        <p:spPr bwMode="auto">
          <a:xfrm>
            <a:off x="2362200" y="1383514"/>
            <a:ext cx="4676775" cy="5474486"/>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277813"/>
            <a:ext cx="8229600" cy="785812"/>
          </a:xfrm>
        </p:spPr>
        <p:txBody>
          <a:bodyPr/>
          <a:lstStyle/>
          <a:p>
            <a:pPr eaLnBrk="1" hangingPunct="1">
              <a:defRPr/>
            </a:pPr>
            <a:r>
              <a:rPr lang="en-US" smtClean="0"/>
              <a:t>Photosynthesis</a:t>
            </a:r>
          </a:p>
        </p:txBody>
      </p:sp>
      <p:sp>
        <p:nvSpPr>
          <p:cNvPr id="62467" name="Rectangle 3"/>
          <p:cNvSpPr>
            <a:spLocks noGrp="1" noChangeArrowheads="1"/>
          </p:cNvSpPr>
          <p:nvPr>
            <p:ph type="body" idx="1"/>
          </p:nvPr>
        </p:nvSpPr>
        <p:spPr/>
        <p:txBody>
          <a:bodyPr/>
          <a:lstStyle/>
          <a:p>
            <a:pPr eaLnBrk="1" hangingPunct="1">
              <a:defRPr/>
            </a:pPr>
            <a:r>
              <a:rPr lang="en-US" smtClean="0"/>
              <a:t>Light Reactions</a:t>
            </a:r>
          </a:p>
          <a:p>
            <a:pPr lvl="1" eaLnBrk="1" hangingPunct="1">
              <a:defRPr/>
            </a:pPr>
            <a:r>
              <a:rPr lang="en-US" smtClean="0"/>
              <a:t>ATP and NADPH</a:t>
            </a:r>
          </a:p>
          <a:p>
            <a:pPr lvl="1" eaLnBrk="1" hangingPunct="1">
              <a:defRPr/>
            </a:pPr>
            <a:r>
              <a:rPr lang="en-US" smtClean="0"/>
              <a:t>Noncyclic photophosphorylation</a:t>
            </a:r>
          </a:p>
          <a:p>
            <a:pPr lvl="1" eaLnBrk="1" hangingPunct="1">
              <a:defRPr/>
            </a:pPr>
            <a:r>
              <a:rPr lang="en-US" smtClean="0"/>
              <a:t>Cyclic photophosphorylation</a:t>
            </a:r>
          </a:p>
          <a:p>
            <a:pPr eaLnBrk="1" hangingPunct="1">
              <a:defRPr/>
            </a:pPr>
            <a:r>
              <a:rPr lang="en-US" smtClean="0"/>
              <a:t>Dark Reactions</a:t>
            </a:r>
          </a:p>
          <a:p>
            <a:pPr lvl="1" eaLnBrk="1" hangingPunct="1">
              <a:defRPr/>
            </a:pPr>
            <a:r>
              <a:rPr lang="en-US" smtClean="0"/>
              <a:t>Carbon dioxide fixation</a:t>
            </a:r>
          </a:p>
          <a:p>
            <a:pPr lvl="1" eaLnBrk="1" hangingPunct="1">
              <a:defRPr/>
            </a:pPr>
            <a:r>
              <a:rPr lang="en-US" smtClean="0"/>
              <a:t>Calvin Cycle</a:t>
            </a:r>
          </a:p>
          <a:p>
            <a:pPr eaLnBrk="1" hangingPunct="1">
              <a:defRPr/>
            </a:pPr>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1143000" y="304800"/>
            <a:ext cx="8001000" cy="685800"/>
          </a:xfrm>
        </p:spPr>
        <p:txBody>
          <a:bodyPr/>
          <a:lstStyle/>
          <a:p>
            <a:pPr eaLnBrk="1" hangingPunct="1">
              <a:defRPr/>
            </a:pPr>
            <a:r>
              <a:rPr lang="en-US" smtClean="0"/>
              <a:t>NAD</a:t>
            </a:r>
          </a:p>
        </p:txBody>
      </p:sp>
      <p:pic>
        <p:nvPicPr>
          <p:cNvPr id="6147" name="Picture 4" descr="NAD"/>
          <p:cNvPicPr>
            <a:picLocks noChangeAspect="1" noChangeArrowheads="1"/>
          </p:cNvPicPr>
          <p:nvPr/>
        </p:nvPicPr>
        <p:blipFill>
          <a:blip r:embed="rId3" cstate="print"/>
          <a:srcRect/>
          <a:stretch>
            <a:fillRect/>
          </a:stretch>
        </p:blipFill>
        <p:spPr bwMode="auto">
          <a:xfrm>
            <a:off x="381000" y="1143000"/>
            <a:ext cx="8305800" cy="5413375"/>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descr="Z scheme"/>
          <p:cNvPicPr>
            <a:picLocks noChangeAspect="1" noChangeArrowheads="1"/>
          </p:cNvPicPr>
          <p:nvPr/>
        </p:nvPicPr>
        <p:blipFill>
          <a:blip r:embed="rId2" cstate="print"/>
          <a:srcRect/>
          <a:stretch>
            <a:fillRect/>
          </a:stretch>
        </p:blipFill>
        <p:spPr bwMode="auto">
          <a:xfrm>
            <a:off x="0" y="1212850"/>
            <a:ext cx="9144000" cy="5645150"/>
          </a:xfrm>
          <a:prstGeom prst="rect">
            <a:avLst/>
          </a:prstGeom>
          <a:noFill/>
          <a:ln w="9525">
            <a:noFill/>
            <a:miter lim="800000"/>
            <a:headEnd/>
            <a:tailEnd/>
          </a:ln>
        </p:spPr>
      </p:pic>
      <p:sp>
        <p:nvSpPr>
          <p:cNvPr id="45059" name="Text Box 5"/>
          <p:cNvSpPr txBox="1">
            <a:spLocks noChangeArrowheads="1"/>
          </p:cNvSpPr>
          <p:nvPr/>
        </p:nvSpPr>
        <p:spPr bwMode="auto">
          <a:xfrm>
            <a:off x="1600200" y="381000"/>
            <a:ext cx="6553200" cy="366713"/>
          </a:xfrm>
          <a:prstGeom prst="rect">
            <a:avLst/>
          </a:prstGeom>
          <a:noFill/>
          <a:ln w="9525">
            <a:noFill/>
            <a:miter lim="800000"/>
            <a:headEnd/>
            <a:tailEnd/>
          </a:ln>
        </p:spPr>
        <p:txBody>
          <a:bodyPr>
            <a:spAutoFit/>
          </a:bodyPr>
          <a:lstStyle/>
          <a:p>
            <a:pPr>
              <a:spcBef>
                <a:spcPct val="50000"/>
              </a:spcBef>
            </a:pPr>
            <a:r>
              <a:rPr lang="en-US"/>
              <a:t>Z scheme – Light Reactions of Photosynthesis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descr="Light reactions photosynthesis"/>
          <p:cNvPicPr>
            <a:picLocks noChangeAspect="1" noChangeArrowheads="1"/>
          </p:cNvPicPr>
          <p:nvPr/>
        </p:nvPicPr>
        <p:blipFill>
          <a:blip r:embed="rId2" cstate="print"/>
          <a:srcRect/>
          <a:stretch>
            <a:fillRect/>
          </a:stretch>
        </p:blipFill>
        <p:spPr bwMode="auto">
          <a:xfrm>
            <a:off x="0" y="1257300"/>
            <a:ext cx="9144000" cy="5607050"/>
          </a:xfrm>
          <a:prstGeom prst="rect">
            <a:avLst/>
          </a:prstGeom>
          <a:noFill/>
          <a:ln w="9525">
            <a:noFill/>
            <a:miter lim="800000"/>
            <a:headEnd/>
            <a:tailEnd/>
          </a:ln>
        </p:spPr>
      </p:pic>
      <p:sp>
        <p:nvSpPr>
          <p:cNvPr id="46083" name="Text Box 5"/>
          <p:cNvSpPr txBox="1">
            <a:spLocks noChangeArrowheads="1"/>
          </p:cNvSpPr>
          <p:nvPr/>
        </p:nvSpPr>
        <p:spPr bwMode="auto">
          <a:xfrm>
            <a:off x="2209800" y="381000"/>
            <a:ext cx="6172200" cy="366713"/>
          </a:xfrm>
          <a:prstGeom prst="rect">
            <a:avLst/>
          </a:prstGeom>
          <a:noFill/>
          <a:ln w="9525">
            <a:noFill/>
            <a:miter lim="800000"/>
            <a:headEnd/>
            <a:tailEnd/>
          </a:ln>
        </p:spPr>
        <p:txBody>
          <a:bodyPr>
            <a:spAutoFit/>
          </a:bodyPr>
          <a:lstStyle/>
          <a:p>
            <a:pPr>
              <a:spcBef>
                <a:spcPct val="50000"/>
              </a:spcBef>
            </a:pPr>
            <a:r>
              <a:rPr lang="en-US"/>
              <a:t>Light Reactions in Chloroplast Thylakoid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4" descr="Photosystems-chloroplast membrane"/>
          <p:cNvPicPr>
            <a:picLocks noChangeAspect="1" noChangeArrowheads="1"/>
          </p:cNvPicPr>
          <p:nvPr/>
        </p:nvPicPr>
        <p:blipFill>
          <a:blip r:embed="rId2" cstate="print"/>
          <a:srcRect/>
          <a:stretch>
            <a:fillRect/>
          </a:stretch>
        </p:blipFill>
        <p:spPr bwMode="auto">
          <a:xfrm>
            <a:off x="0" y="1828800"/>
            <a:ext cx="9144000" cy="4581525"/>
          </a:xfrm>
          <a:prstGeom prst="rect">
            <a:avLst/>
          </a:prstGeom>
          <a:noFill/>
          <a:ln w="9525">
            <a:noFill/>
            <a:miter lim="800000"/>
            <a:headEnd/>
            <a:tailEnd/>
          </a:ln>
        </p:spPr>
      </p:pic>
      <p:sp>
        <p:nvSpPr>
          <p:cNvPr id="47107" name="Text Box 5"/>
          <p:cNvSpPr txBox="1">
            <a:spLocks noChangeArrowheads="1"/>
          </p:cNvSpPr>
          <p:nvPr/>
        </p:nvSpPr>
        <p:spPr bwMode="auto">
          <a:xfrm>
            <a:off x="0" y="304800"/>
            <a:ext cx="9144000" cy="1200329"/>
          </a:xfrm>
          <a:prstGeom prst="rect">
            <a:avLst/>
          </a:prstGeom>
          <a:noFill/>
          <a:ln w="9525">
            <a:noFill/>
            <a:miter lim="800000"/>
            <a:headEnd/>
            <a:tailEnd/>
          </a:ln>
        </p:spPr>
        <p:txBody>
          <a:bodyPr wrap="square">
            <a:spAutoFit/>
          </a:bodyPr>
          <a:lstStyle/>
          <a:p>
            <a:pPr algn="ctr">
              <a:spcBef>
                <a:spcPct val="50000"/>
              </a:spcBef>
            </a:pPr>
            <a:r>
              <a:rPr lang="en-US" sz="2400" dirty="0">
                <a:solidFill>
                  <a:schemeClr val="tx2">
                    <a:lumMod val="75000"/>
                  </a:schemeClr>
                </a:solidFill>
              </a:rPr>
              <a:t>Light Reactions of Photosynthesis – Movement of electrons and protons in and across </a:t>
            </a:r>
            <a:r>
              <a:rPr lang="en-US" sz="2400" dirty="0" err="1">
                <a:solidFill>
                  <a:schemeClr val="tx2">
                    <a:lumMod val="75000"/>
                  </a:schemeClr>
                </a:solidFill>
              </a:rPr>
              <a:t>thylakoid</a:t>
            </a:r>
            <a:r>
              <a:rPr lang="en-US" sz="2400" dirty="0">
                <a:solidFill>
                  <a:schemeClr val="tx2">
                    <a:lumMod val="75000"/>
                  </a:schemeClr>
                </a:solidFill>
              </a:rPr>
              <a:t> membrane of chloroplast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4" descr="Calvin Cycle"/>
          <p:cNvPicPr>
            <a:picLocks noChangeAspect="1" noChangeArrowheads="1"/>
          </p:cNvPicPr>
          <p:nvPr/>
        </p:nvPicPr>
        <p:blipFill>
          <a:blip r:embed="rId2" cstate="print"/>
          <a:srcRect/>
          <a:stretch>
            <a:fillRect/>
          </a:stretch>
        </p:blipFill>
        <p:spPr bwMode="auto">
          <a:xfrm>
            <a:off x="533400" y="304800"/>
            <a:ext cx="8077200" cy="6362700"/>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defRPr/>
            </a:pPr>
            <a:r>
              <a:rPr lang="en-US" sz="4000" smtClean="0"/>
              <a:t>Assimilation of Nitrogen – Nitrogen Fixation</a:t>
            </a:r>
          </a:p>
        </p:txBody>
      </p:sp>
      <p:pic>
        <p:nvPicPr>
          <p:cNvPr id="49155" name="Picture 4" descr="Alder root with nodules"/>
          <p:cNvPicPr>
            <a:picLocks noGrp="1" noChangeAspect="1" noChangeArrowheads="1"/>
          </p:cNvPicPr>
          <p:nvPr>
            <p:ph idx="1"/>
          </p:nvPr>
        </p:nvPicPr>
        <p:blipFill>
          <a:blip r:embed="rId2" cstate="print"/>
          <a:srcRect/>
          <a:stretch>
            <a:fillRect/>
          </a:stretch>
        </p:blipFill>
        <p:spPr>
          <a:xfrm>
            <a:off x="3246438" y="1600200"/>
            <a:ext cx="2651125" cy="4530725"/>
          </a:xfrm>
          <a:noFill/>
        </p:spPr>
      </p:pic>
      <p:sp>
        <p:nvSpPr>
          <p:cNvPr id="49156" name="Text Box 6"/>
          <p:cNvSpPr txBox="1">
            <a:spLocks noChangeArrowheads="1"/>
          </p:cNvSpPr>
          <p:nvPr/>
        </p:nvSpPr>
        <p:spPr bwMode="auto">
          <a:xfrm>
            <a:off x="762000" y="2514600"/>
            <a:ext cx="1828800" cy="641350"/>
          </a:xfrm>
          <a:prstGeom prst="rect">
            <a:avLst/>
          </a:prstGeom>
          <a:noFill/>
          <a:ln w="9525">
            <a:noFill/>
            <a:miter lim="800000"/>
            <a:headEnd/>
            <a:tailEnd/>
          </a:ln>
        </p:spPr>
        <p:txBody>
          <a:bodyPr>
            <a:spAutoFit/>
          </a:bodyPr>
          <a:lstStyle/>
          <a:p>
            <a:pPr>
              <a:spcBef>
                <a:spcPct val="50000"/>
              </a:spcBef>
            </a:pPr>
            <a:r>
              <a:rPr lang="en-US"/>
              <a:t>Root nodules on Alder</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defRPr/>
            </a:pPr>
            <a:r>
              <a:rPr lang="en-US" smtClean="0"/>
              <a:t>Nitrogen Fixation</a:t>
            </a:r>
          </a:p>
        </p:txBody>
      </p:sp>
      <p:pic>
        <p:nvPicPr>
          <p:cNvPr id="50179" name="Picture 4" descr="Nodule-plant root-infection thread"/>
          <p:cNvPicPr>
            <a:picLocks noGrp="1" noChangeAspect="1" noChangeArrowheads="1"/>
          </p:cNvPicPr>
          <p:nvPr>
            <p:ph sz="half" idx="1"/>
          </p:nvPr>
        </p:nvPicPr>
        <p:blipFill>
          <a:blip r:embed="rId2" cstate="print"/>
          <a:srcRect/>
          <a:stretch>
            <a:fillRect/>
          </a:stretch>
        </p:blipFill>
        <p:spPr>
          <a:xfrm>
            <a:off x="0" y="1905000"/>
            <a:ext cx="4491038" cy="2663825"/>
          </a:xfrm>
          <a:noFill/>
        </p:spPr>
      </p:pic>
      <p:pic>
        <p:nvPicPr>
          <p:cNvPr id="50180" name="Picture 6" descr="Nodule-plant root schematic"/>
          <p:cNvPicPr>
            <a:picLocks noGrp="1" noChangeAspect="1" noChangeArrowheads="1"/>
          </p:cNvPicPr>
          <p:nvPr>
            <p:ph sz="half" idx="2"/>
          </p:nvPr>
        </p:nvPicPr>
        <p:blipFill>
          <a:blip r:embed="rId3" cstate="print"/>
          <a:srcRect/>
          <a:stretch>
            <a:fillRect/>
          </a:stretch>
        </p:blipFill>
        <p:spPr>
          <a:xfrm>
            <a:off x="4495800" y="3352800"/>
            <a:ext cx="4648200" cy="2517775"/>
          </a:xfr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defRPr/>
            </a:pPr>
            <a:r>
              <a:rPr lang="en-US" smtClean="0"/>
              <a:t>Nitrogen Cycle</a:t>
            </a:r>
          </a:p>
        </p:txBody>
      </p:sp>
      <p:pic>
        <p:nvPicPr>
          <p:cNvPr id="51203" name="Picture 4" descr="Nitrogen cycle"/>
          <p:cNvPicPr>
            <a:picLocks noGrp="1" noChangeAspect="1" noChangeArrowheads="1"/>
          </p:cNvPicPr>
          <p:nvPr>
            <p:ph idx="1"/>
          </p:nvPr>
        </p:nvPicPr>
        <p:blipFill>
          <a:blip r:embed="rId3" cstate="print"/>
          <a:srcRect/>
          <a:stretch>
            <a:fillRect/>
          </a:stretch>
        </p:blipFill>
        <p:spPr>
          <a:xfrm>
            <a:off x="1066800" y="1647825"/>
            <a:ext cx="7086600" cy="5210175"/>
          </a:xfr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1387"/>
          </a:xfrm>
        </p:spPr>
        <p:txBody>
          <a:bodyPr/>
          <a:lstStyle/>
          <a:p>
            <a:r>
              <a:rPr lang="en-US" dirty="0" smtClean="0">
                <a:solidFill>
                  <a:schemeClr val="bg2">
                    <a:lumMod val="40000"/>
                    <a:lumOff val="60000"/>
                  </a:schemeClr>
                </a:solidFill>
              </a:rPr>
              <a:t>Nitrogen Cycle</a:t>
            </a:r>
            <a:endParaRPr lang="en-US" dirty="0">
              <a:solidFill>
                <a:schemeClr val="bg2">
                  <a:lumMod val="40000"/>
                  <a:lumOff val="60000"/>
                </a:schemeClr>
              </a:solidFill>
            </a:endParaRPr>
          </a:p>
        </p:txBody>
      </p:sp>
      <p:pic>
        <p:nvPicPr>
          <p:cNvPr id="1026" name="Picture 2" descr="http://img.sparknotes.com/content/testprep/bookimgs/sat2/biology/0003/nitrogencycle.gif"/>
          <p:cNvPicPr>
            <a:picLocks noChangeAspect="1" noChangeArrowheads="1"/>
          </p:cNvPicPr>
          <p:nvPr/>
        </p:nvPicPr>
        <p:blipFill>
          <a:blip r:embed="rId3" cstate="print">
            <a:duotone>
              <a:prstClr val="black"/>
              <a:schemeClr val="accent1">
                <a:tint val="45000"/>
                <a:satMod val="400000"/>
              </a:schemeClr>
            </a:duotone>
            <a:lum bright="-28000"/>
          </a:blip>
          <a:srcRect/>
          <a:stretch>
            <a:fillRect/>
          </a:stretch>
        </p:blipFill>
        <p:spPr bwMode="auto">
          <a:xfrm>
            <a:off x="2438400" y="1295400"/>
            <a:ext cx="6477000" cy="5294402"/>
          </a:xfrm>
          <a:prstGeom prst="rect">
            <a:avLst/>
          </a:prstGeom>
          <a:noFill/>
        </p:spPr>
      </p:pic>
      <p:sp>
        <p:nvSpPr>
          <p:cNvPr id="4" name="TextBox 3"/>
          <p:cNvSpPr txBox="1"/>
          <p:nvPr/>
        </p:nvSpPr>
        <p:spPr>
          <a:xfrm>
            <a:off x="0" y="5943600"/>
            <a:ext cx="4038600" cy="553998"/>
          </a:xfrm>
          <a:prstGeom prst="rect">
            <a:avLst/>
          </a:prstGeom>
          <a:noFill/>
        </p:spPr>
        <p:txBody>
          <a:bodyPr wrap="square" rtlCol="0">
            <a:spAutoFit/>
          </a:bodyPr>
          <a:lstStyle/>
          <a:p>
            <a:r>
              <a:rPr lang="en-US" sz="1200" dirty="0" smtClean="0"/>
              <a:t>http://img.sparknotes.com/content/testprep/bookimgs/sat2/biology/0003/nitrogencycle.gi</a:t>
            </a:r>
            <a:r>
              <a:rPr lang="en-US" dirty="0" smtClean="0"/>
              <a:t>f</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textbookofbacteriology.net/intermediary.jpeg"/>
          <p:cNvPicPr/>
          <p:nvPr/>
        </p:nvPicPr>
        <p:blipFill>
          <a:blip r:embed="rId3">
            <a:extLst>
              <a:ext uri="{28A0092B-C50C-407E-A947-70E740481C1C}">
                <a14:useLocalDpi xmlns:a14="http://schemas.microsoft.com/office/drawing/2010/main" val="0"/>
              </a:ext>
            </a:extLst>
          </a:blip>
          <a:srcRect/>
          <a:stretch>
            <a:fillRect/>
          </a:stretch>
        </p:blipFill>
        <p:spPr bwMode="auto">
          <a:xfrm>
            <a:off x="2656449" y="0"/>
            <a:ext cx="6477000" cy="6858000"/>
          </a:xfrm>
          <a:prstGeom prst="rect">
            <a:avLst/>
          </a:prstGeom>
          <a:noFill/>
          <a:ln>
            <a:noFill/>
          </a:ln>
        </p:spPr>
      </p:pic>
      <p:sp>
        <p:nvSpPr>
          <p:cNvPr id="3" name="TextBox 2"/>
          <p:cNvSpPr txBox="1"/>
          <p:nvPr/>
        </p:nvSpPr>
        <p:spPr>
          <a:xfrm>
            <a:off x="-1" y="2590800"/>
            <a:ext cx="2656449" cy="1908215"/>
          </a:xfrm>
          <a:prstGeom prst="rect">
            <a:avLst/>
          </a:prstGeom>
          <a:noFill/>
        </p:spPr>
        <p:txBody>
          <a:bodyPr wrap="square" rtlCol="0">
            <a:spAutoFit/>
          </a:bodyPr>
          <a:lstStyle/>
          <a:p>
            <a:r>
              <a:rPr lang="en-US" sz="2000" b="1" dirty="0">
                <a:solidFill>
                  <a:srgbClr val="EAEAEA"/>
                </a:solidFill>
              </a:rPr>
              <a:t>The main pathways of biosynthesis in </a:t>
            </a:r>
            <a:r>
              <a:rPr lang="en-US" sz="2000" b="1" dirty="0" smtClean="0">
                <a:solidFill>
                  <a:srgbClr val="EAEAEA"/>
                </a:solidFill>
              </a:rPr>
              <a:t>prokaryotic </a:t>
            </a:r>
            <a:r>
              <a:rPr lang="en-US" sz="2000" b="1" dirty="0">
                <a:solidFill>
                  <a:srgbClr val="EAEAEA"/>
                </a:solidFill>
              </a:rPr>
              <a:t>cells</a:t>
            </a:r>
            <a:endParaRPr lang="en-US" sz="2000" dirty="0">
              <a:solidFill>
                <a:srgbClr val="EAEAEA"/>
              </a:solidFill>
            </a:endParaRPr>
          </a:p>
          <a:p>
            <a:endParaRPr lang="en-US" sz="2000" dirty="0">
              <a:solidFill>
                <a:srgbClr val="EAEAEA"/>
              </a:solidFill>
            </a:endParaRPr>
          </a:p>
          <a:p>
            <a:endParaRPr lang="en-US" dirty="0">
              <a:solidFill>
                <a:srgbClr val="EAEAEA"/>
              </a:solidFill>
            </a:endParaRPr>
          </a:p>
        </p:txBody>
      </p:sp>
    </p:spTree>
    <p:extLst>
      <p:ext uri="{BB962C8B-B14F-4D97-AF65-F5344CB8AC3E}">
        <p14:creationId xmlns:p14="http://schemas.microsoft.com/office/powerpoint/2010/main" val="3258511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defRPr/>
            </a:pPr>
            <a:endParaRPr lang="en-US" smtClean="0"/>
          </a:p>
        </p:txBody>
      </p:sp>
      <p:sp>
        <p:nvSpPr>
          <p:cNvPr id="89091" name="Rectangle 3"/>
          <p:cNvSpPr>
            <a:spLocks noGrp="1" noChangeArrowheads="1"/>
          </p:cNvSpPr>
          <p:nvPr>
            <p:ph type="body" idx="1"/>
          </p:nvPr>
        </p:nvSpPr>
        <p:spPr/>
        <p:txBody>
          <a:bodyPr/>
          <a:lstStyle/>
          <a:p>
            <a:pPr eaLnBrk="1" hangingPunct="1">
              <a:defRPr/>
            </a:pPr>
            <a:endParaRPr lang="en-US" smtClean="0"/>
          </a:p>
        </p:txBody>
      </p:sp>
      <p:pic>
        <p:nvPicPr>
          <p:cNvPr id="7172" name="Picture 4" descr="NAD to NAD+"/>
          <p:cNvPicPr>
            <a:picLocks noChangeAspect="1" noChangeArrowheads="1"/>
          </p:cNvPicPr>
          <p:nvPr/>
        </p:nvPicPr>
        <p:blipFill>
          <a:blip r:embed="rId2" cstate="print"/>
          <a:srcRect/>
          <a:stretch>
            <a:fillRect/>
          </a:stretch>
        </p:blipFill>
        <p:spPr bwMode="auto">
          <a:xfrm>
            <a:off x="2613025" y="0"/>
            <a:ext cx="6530975" cy="6858000"/>
          </a:xfrm>
          <a:prstGeom prst="rect">
            <a:avLst/>
          </a:prstGeom>
          <a:noFill/>
          <a:ln w="9525">
            <a:noFill/>
            <a:miter lim="800000"/>
            <a:headEnd/>
            <a:tailEnd/>
          </a:ln>
        </p:spPr>
      </p:pic>
      <p:sp>
        <p:nvSpPr>
          <p:cNvPr id="7173" name="Text Box 5"/>
          <p:cNvSpPr txBox="1">
            <a:spLocks noChangeArrowheads="1"/>
          </p:cNvSpPr>
          <p:nvPr/>
        </p:nvSpPr>
        <p:spPr bwMode="auto">
          <a:xfrm>
            <a:off x="0" y="2590800"/>
            <a:ext cx="2514600" cy="1187450"/>
          </a:xfrm>
          <a:prstGeom prst="rect">
            <a:avLst/>
          </a:prstGeom>
          <a:noFill/>
          <a:ln w="9525">
            <a:noFill/>
            <a:miter lim="800000"/>
            <a:headEnd/>
            <a:tailEnd/>
          </a:ln>
        </p:spPr>
        <p:txBody>
          <a:bodyPr>
            <a:spAutoFit/>
          </a:bodyPr>
          <a:lstStyle/>
          <a:p>
            <a:pPr>
              <a:spcBef>
                <a:spcPct val="50000"/>
              </a:spcBef>
            </a:pPr>
            <a:r>
              <a:rPr lang="en-US" sz="2400"/>
              <a:t>Reduction of NAD+ to NADH + H+</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p:cNvSpPr>
            <a:spLocks noGrp="1" noChangeArrowheads="1"/>
          </p:cNvSpPr>
          <p:nvPr>
            <p:ph type="title"/>
          </p:nvPr>
        </p:nvSpPr>
        <p:spPr>
          <a:xfrm>
            <a:off x="574675" y="0"/>
            <a:ext cx="8001000" cy="762000"/>
          </a:xfrm>
        </p:spPr>
        <p:txBody>
          <a:bodyPr/>
          <a:lstStyle/>
          <a:p>
            <a:pPr eaLnBrk="1" hangingPunct="1">
              <a:defRPr/>
            </a:pPr>
            <a:r>
              <a:rPr lang="en-US" smtClean="0"/>
              <a:t>FAD</a:t>
            </a:r>
          </a:p>
        </p:txBody>
      </p:sp>
      <p:pic>
        <p:nvPicPr>
          <p:cNvPr id="8195" name="Picture 5" descr="FAD"/>
          <p:cNvPicPr>
            <a:picLocks noChangeAspect="1" noChangeArrowheads="1"/>
          </p:cNvPicPr>
          <p:nvPr/>
        </p:nvPicPr>
        <p:blipFill>
          <a:blip r:embed="rId2" cstate="print"/>
          <a:srcRect/>
          <a:stretch>
            <a:fillRect/>
          </a:stretch>
        </p:blipFill>
        <p:spPr bwMode="auto">
          <a:xfrm>
            <a:off x="609600" y="762000"/>
            <a:ext cx="5937250" cy="6096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http://web.virginia.edu/Heidi/chapter18/Images/8883n18_21.jpg"/>
          <p:cNvPicPr>
            <a:picLocks noChangeAspect="1" noChangeArrowheads="1"/>
          </p:cNvPicPr>
          <p:nvPr/>
        </p:nvPicPr>
        <p:blipFill>
          <a:blip r:embed="rId3" cstate="print"/>
          <a:srcRect/>
          <a:stretch>
            <a:fillRect/>
          </a:stretch>
        </p:blipFill>
        <p:spPr bwMode="auto">
          <a:xfrm>
            <a:off x="1827307" y="228600"/>
            <a:ext cx="7316693" cy="6324600"/>
          </a:xfrm>
          <a:prstGeom prst="rect">
            <a:avLst/>
          </a:prstGeom>
          <a:noFill/>
        </p:spPr>
      </p:pic>
      <p:sp>
        <p:nvSpPr>
          <p:cNvPr id="3" name="TextBox 2"/>
          <p:cNvSpPr txBox="1"/>
          <p:nvPr/>
        </p:nvSpPr>
        <p:spPr>
          <a:xfrm>
            <a:off x="228600" y="2895600"/>
            <a:ext cx="1295400" cy="584775"/>
          </a:xfrm>
          <a:prstGeom prst="rect">
            <a:avLst/>
          </a:prstGeom>
          <a:noFill/>
        </p:spPr>
        <p:txBody>
          <a:bodyPr wrap="square" rtlCol="0">
            <a:spAutoFit/>
          </a:bodyPr>
          <a:lstStyle/>
          <a:p>
            <a:r>
              <a:rPr lang="en-US" sz="3200" dirty="0" smtClean="0"/>
              <a:t>FAD</a:t>
            </a:r>
            <a:endParaRPr lang="en-US"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Acetyl CoA"/>
          <p:cNvPicPr>
            <a:picLocks noChangeAspect="1" noChangeArrowheads="1"/>
          </p:cNvPicPr>
          <p:nvPr/>
        </p:nvPicPr>
        <p:blipFill>
          <a:blip r:embed="rId2" cstate="print"/>
          <a:srcRect/>
          <a:stretch>
            <a:fillRect/>
          </a:stretch>
        </p:blipFill>
        <p:spPr bwMode="auto">
          <a:xfrm>
            <a:off x="1143000" y="0"/>
            <a:ext cx="6767339" cy="5943600"/>
          </a:xfrm>
          <a:prstGeom prst="rect">
            <a:avLst/>
          </a:prstGeom>
          <a:noFill/>
          <a:ln w="9525">
            <a:noFill/>
            <a:miter lim="800000"/>
            <a:headEnd/>
            <a:tailEnd/>
          </a:ln>
        </p:spPr>
      </p:pic>
      <p:sp>
        <p:nvSpPr>
          <p:cNvPr id="3" name="TextBox 2"/>
          <p:cNvSpPr txBox="1"/>
          <p:nvPr/>
        </p:nvSpPr>
        <p:spPr>
          <a:xfrm>
            <a:off x="2971800" y="5996226"/>
            <a:ext cx="3429000" cy="861774"/>
          </a:xfrm>
          <a:prstGeom prst="rect">
            <a:avLst/>
          </a:prstGeom>
          <a:noFill/>
        </p:spPr>
        <p:txBody>
          <a:bodyPr wrap="square" rtlCol="0">
            <a:spAutoFit/>
          </a:bodyPr>
          <a:lstStyle/>
          <a:p>
            <a:r>
              <a:rPr lang="en-US" sz="3200" dirty="0" smtClean="0"/>
              <a:t>Coenzyme A</a:t>
            </a:r>
          </a:p>
          <a:p>
            <a:endParaRPr lang="en-US" dirty="0"/>
          </a:p>
        </p:txBody>
      </p:sp>
    </p:spTree>
  </p:cSld>
  <p:clrMapOvr>
    <a:masterClrMapping/>
  </p:clrMapOvr>
</p:sld>
</file>

<file path=ppt/theme/theme1.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3550</TotalTime>
  <Words>1878</Words>
  <Application>Microsoft Office PowerPoint</Application>
  <PresentationFormat>On-screen Show (4:3)</PresentationFormat>
  <Paragraphs>262</Paragraphs>
  <Slides>58</Slides>
  <Notes>25</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Cliff</vt:lpstr>
      <vt:lpstr>Bacterial Metabolism</vt:lpstr>
      <vt:lpstr>PowerPoint Presentation</vt:lpstr>
      <vt:lpstr>The Game of Life</vt:lpstr>
      <vt:lpstr>ATP</vt:lpstr>
      <vt:lpstr>NAD</vt:lpstr>
      <vt:lpstr>PowerPoint Presentation</vt:lpstr>
      <vt:lpstr>FAD</vt:lpstr>
      <vt:lpstr>PowerPoint Presentation</vt:lpstr>
      <vt:lpstr>PowerPoint Presentation</vt:lpstr>
      <vt:lpstr>Thermodynamics</vt:lpstr>
      <vt:lpstr>Thermodynamics – Terms to Know</vt:lpstr>
      <vt:lpstr>Enzymes</vt:lpstr>
      <vt:lpstr>PowerPoint Presentation</vt:lpstr>
      <vt:lpstr>PowerPoint Presentation</vt:lpstr>
      <vt:lpstr>PowerPoint Presentation</vt:lpstr>
      <vt:lpstr>Enzymes – Terms and Definitions</vt:lpstr>
      <vt:lpstr>Enzymes – Terms and Definitions</vt:lpstr>
      <vt:lpstr>Nutrients and Energy Sources Used by Microorganisms</vt:lpstr>
      <vt:lpstr>Generation of ATP by Cells</vt:lpstr>
      <vt:lpstr>Generation of ATP</vt:lpstr>
      <vt:lpstr>Transport of Materials Across Cell Membrane</vt:lpstr>
      <vt:lpstr>Group Translocation</vt:lpstr>
      <vt:lpstr>Metabolism</vt:lpstr>
      <vt:lpstr>Aerobic Respiration in Bacteria</vt:lpstr>
      <vt:lpstr>PowerPoint Presentation</vt:lpstr>
      <vt:lpstr>TCA Cycle or Krebs Cycle or Citric Acid Cycle</vt:lpstr>
      <vt:lpstr>PowerPoint Presentation</vt:lpstr>
      <vt:lpstr>PowerPoint Presentation</vt:lpstr>
      <vt:lpstr>ETS Membrane</vt:lpstr>
      <vt:lpstr>ETS or Electron Transport Chain</vt:lpstr>
      <vt:lpstr>ETS &amp; Proton Gradient</vt:lpstr>
      <vt:lpstr>ATP and Relation to Electron Carrier Molecules</vt:lpstr>
      <vt:lpstr>Anaerobic Respiration in Bacteria</vt:lpstr>
      <vt:lpstr>Anaerobic Respiration Pathways</vt:lpstr>
      <vt:lpstr>Bacteria That Carry Out Anaerobic Respiration</vt:lpstr>
      <vt:lpstr>Fermentation – Terminal Electron Acceptor Isn’t Oxygen</vt:lpstr>
      <vt:lpstr>Alcohol Fermentation</vt:lpstr>
      <vt:lpstr>Lactate Fermentation</vt:lpstr>
      <vt:lpstr>Mixed Acid Fermentation</vt:lpstr>
      <vt:lpstr>Pentose Phosphate Pathway</vt:lpstr>
      <vt:lpstr>Pentose Phosphate Pathway</vt:lpstr>
      <vt:lpstr>PowerPoint Presentation</vt:lpstr>
      <vt:lpstr>PowerPoint Presentation</vt:lpstr>
      <vt:lpstr>PowerPoint Presentation</vt:lpstr>
      <vt:lpstr>PowerPoint Presentation</vt:lpstr>
      <vt:lpstr>Photosynthesis</vt:lpstr>
      <vt:lpstr>PowerPoint Presentation</vt:lpstr>
      <vt:lpstr>Anoxygenic Photosynthesis Purple Bacteria</vt:lpstr>
      <vt:lpstr>Photosynthesis</vt:lpstr>
      <vt:lpstr>PowerPoint Presentation</vt:lpstr>
      <vt:lpstr>PowerPoint Presentation</vt:lpstr>
      <vt:lpstr>PowerPoint Presentation</vt:lpstr>
      <vt:lpstr>PowerPoint Presentation</vt:lpstr>
      <vt:lpstr>Assimilation of Nitrogen – Nitrogen Fixation</vt:lpstr>
      <vt:lpstr>Nitrogen Fixation</vt:lpstr>
      <vt:lpstr>Nitrogen Cycle</vt:lpstr>
      <vt:lpstr>Nitrogen Cycle</vt:lpstr>
      <vt:lpstr>PowerPoint Presentation</vt:lpstr>
    </vt:vector>
  </TitlesOfParts>
  <Company>Birmingham-Southern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Metabolism</dc:title>
  <dc:creator>evo070</dc:creator>
  <cp:lastModifiedBy>Shew, Wayne</cp:lastModifiedBy>
  <cp:revision>98</cp:revision>
  <dcterms:created xsi:type="dcterms:W3CDTF">2004-02-23T20:22:20Z</dcterms:created>
  <dcterms:modified xsi:type="dcterms:W3CDTF">2016-02-18T17:35:34Z</dcterms:modified>
</cp:coreProperties>
</file>