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  <p:sldId id="264" r:id="rId9"/>
    <p:sldId id="266" r:id="rId10"/>
    <p:sldId id="265" r:id="rId11"/>
    <p:sldId id="267" r:id="rId12"/>
    <p:sldId id="271" r:id="rId13"/>
    <p:sldId id="268" r:id="rId14"/>
    <p:sldId id="269" r:id="rId15"/>
    <p:sldId id="270" r:id="rId16"/>
    <p:sldId id="272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6F71-B74B-B037-0826-76BC61D75C8E}" v="1268" dt="2021-09-01T18:57:23.172"/>
    <p1510:client id="{4852A914-9056-23EF-C15A-CEB6C0B50FB5}" v="90" dt="2021-08-31T02:04:46.459"/>
    <p1510:client id="{4CCBC146-5170-41A1-856F-E61ED974DA3F}" v="677" dt="2021-08-30T20:39:45.303"/>
    <p1510:client id="{D33AA581-559D-98AD-A481-EDDA7FB63E76}" v="4" dt="2021-09-02T14:42:51.046"/>
    <p1510:client id="{E1464301-08BF-3B85-BED5-B6367C9A50F0}" v="4196" dt="2021-09-02T03:58:35.9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com/testing-the-test-naplan-makes-for-stressed-kids-and-a-narrow-curriculum-10965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com/testing-the-test-naplan-makes-for-stressed-kids-and-a-narrow-curriculum-10965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x.stackexchange.com/questions/95590/visualize-a-percentile-rank-by-filling-a-shape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.stat.psu.edu/stat100/lesson/3/3.4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aculty.elgin.edu/dkernler/statistics/ch03/3-4.html" TargetMode="Externa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th.libretexts.org/Bookshelves/Arithmetic_and_Basic_Math/Book%3A_Basic_Math_(Illustrative_Mathematics_-_Grade_6)/08%3A_Data_Sets_and_Distributions/8.04%3A_New_Page/8.4.3%3A_Quartiles_and_Interquartile_Range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tats.stackexchange.com/questions/149161/confused-by-location-of-fences-in-box-whisker-plot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ath.libretexts.org/Bookshelves/Arithmetic_and_Basic_Math/Book%3A_Basic_Math_(Illustrative_Mathematics_-_Grade_6)/08%3A_Data_Sets_and_Distributions/8.04%3A_New_Page/8.4.3%3A_Quartiles_and_Interquartile_Range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Percentiles &amp; z-scores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Measures of Position</a:t>
            </a:r>
          </a:p>
          <a:p>
            <a:r>
              <a:rPr lang="en-US">
                <a:cs typeface="Calibri"/>
              </a:rPr>
              <a:t>(again quantitative variables only)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B4F66-2DD2-411C-A165-A5138A452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 Some box-n-whisker plots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0AF291-4516-413C-8416-1A8892549405}"/>
              </a:ext>
            </a:extLst>
          </p:cNvPr>
          <p:cNvSpPr txBox="1"/>
          <p:nvPr/>
        </p:nvSpPr>
        <p:spPr>
          <a:xfrm>
            <a:off x="371960" y="4453179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</a:t>
            </a:r>
          </a:p>
        </p:txBody>
      </p:sp>
      <p:pic>
        <p:nvPicPr>
          <p:cNvPr id="12" name="Picture 12" descr="Chart, box and whisker chart&#10;&#10;Description automatically generated">
            <a:extLst>
              <a:ext uri="{FF2B5EF4-FFF2-40B4-BE49-F238E27FC236}">
                <a16:creationId xmlns:a16="http://schemas.microsoft.com/office/drawing/2014/main" id="{69C72C75-44AF-4EE5-92F8-6B40957290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803" y="1713356"/>
            <a:ext cx="6233548" cy="380096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B51FDF9-6559-4A9F-9047-7C7751B91C38}"/>
              </a:ext>
            </a:extLst>
          </p:cNvPr>
          <p:cNvSpPr txBox="1"/>
          <p:nvPr/>
        </p:nvSpPr>
        <p:spPr>
          <a:xfrm>
            <a:off x="6817479" y="1405985"/>
            <a:ext cx="5261672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1) Which has the lowest median?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2) Which distribution is skewed?</a:t>
            </a:r>
            <a:endParaRPr lang="en-US" dirty="0"/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3) Which has the largest range?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4) Which has the smallest standard deviation?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5) Which has the largest observation?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6) Which has the highest 75</a:t>
            </a:r>
            <a:r>
              <a:rPr lang="en-US" sz="2400" baseline="30000" dirty="0">
                <a:cs typeface="Calibri"/>
              </a:rPr>
              <a:t>th</a:t>
            </a:r>
            <a:r>
              <a:rPr lang="en-US" sz="2400" dirty="0">
                <a:cs typeface="Calibri"/>
              </a:rPr>
              <a:t> percentile?</a:t>
            </a:r>
          </a:p>
        </p:txBody>
      </p:sp>
    </p:spTree>
    <p:extLst>
      <p:ext uri="{BB962C8B-B14F-4D97-AF65-F5344CB8AC3E}">
        <p14:creationId xmlns:p14="http://schemas.microsoft.com/office/powerpoint/2010/main" val="4176607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E827B-3174-4007-B163-D200EDF43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z-scores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76104-3BA9-44F2-8272-85FC971C3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The</a:t>
            </a:r>
            <a:r>
              <a:rPr lang="en-US" b="1" dirty="0">
                <a:cs typeface="Calibri"/>
              </a:rPr>
              <a:t> z-score</a:t>
            </a:r>
            <a:r>
              <a:rPr lang="en-US" dirty="0">
                <a:cs typeface="Calibri"/>
              </a:rPr>
              <a:t> of an observation is a normalized position as measured from the mean, where the unit distance is the standard deviation for the distribution.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The z-score measures the </a:t>
            </a:r>
            <a:r>
              <a:rPr lang="en-US" i="1" dirty="0">
                <a:cs typeface="Calibri"/>
              </a:rPr>
              <a:t>number of standard deviations</a:t>
            </a:r>
            <a:r>
              <a:rPr lang="en-US" dirty="0">
                <a:cs typeface="Calibri"/>
              </a:rPr>
              <a:t> the observation is from the mean.  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The z-score of observation </a:t>
            </a:r>
            <a:r>
              <a:rPr lang="en-US" i="1" dirty="0">
                <a:cs typeface="Calibri"/>
              </a:rPr>
              <a:t>x</a:t>
            </a:r>
            <a:r>
              <a:rPr lang="en-US" dirty="0">
                <a:cs typeface="Calibri"/>
              </a:rPr>
              <a:t> is given by:</a:t>
            </a:r>
          </a:p>
          <a:p>
            <a:pPr marL="0" indent="0">
              <a:buNone/>
            </a:pPr>
            <a:r>
              <a:rPr lang="en-US" dirty="0">
                <a:cs typeface="Calibri"/>
              </a:rPr>
              <a:t>                                   </a:t>
            </a:r>
            <a:r>
              <a:rPr lang="en-US" i="1" dirty="0">
                <a:cs typeface="Calibri"/>
              </a:rPr>
              <a:t>z = ( x –  </a:t>
            </a:r>
            <a:r>
              <a:rPr lang="en-US" i="1" dirty="0">
                <a:ea typeface="+mn-lt"/>
                <a:cs typeface="+mn-lt"/>
              </a:rPr>
              <a:t>x</a:t>
            </a:r>
            <a:r>
              <a:rPr lang="en-US" b="1" i="1" dirty="0">
                <a:ea typeface="+mn-lt"/>
                <a:cs typeface="+mn-lt"/>
              </a:rPr>
              <a:t>̄</a:t>
            </a:r>
            <a:r>
              <a:rPr lang="en-US" i="1" dirty="0">
                <a:cs typeface="Calibri"/>
              </a:rPr>
              <a:t>) / s </a:t>
            </a:r>
          </a:p>
        </p:txBody>
      </p:sp>
      <p:pic>
        <p:nvPicPr>
          <p:cNvPr id="4" name="Picture 4" descr="A picture containing outdoor&#10;&#10;Description automatically generated">
            <a:extLst>
              <a:ext uri="{FF2B5EF4-FFF2-40B4-BE49-F238E27FC236}">
                <a16:creationId xmlns:a16="http://schemas.microsoft.com/office/drawing/2014/main" id="{2492A7E9-FA6C-42F7-A011-C912FBEBB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2675" y="435930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919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B1A5E-3D3A-46CE-B77F-1041EF3C9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Standardizing normal distributions – z-scores</a:t>
            </a:r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D990ED38-0816-4A28-BD5C-5AB6D21C03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6954" y="2070867"/>
            <a:ext cx="5679483" cy="3460480"/>
          </a:xfrm>
        </p:spPr>
      </p:pic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F846073-F277-406C-9878-CE764A5C9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30" y="1767233"/>
            <a:ext cx="5662048" cy="34656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FEC0C3-0C76-4BD8-82D7-795A5A200D46}"/>
              </a:ext>
            </a:extLst>
          </p:cNvPr>
          <p:cNvSpPr txBox="1"/>
          <p:nvPr/>
        </p:nvSpPr>
        <p:spPr>
          <a:xfrm>
            <a:off x="772332" y="5137688"/>
            <a:ext cx="4925876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cs typeface="Calibri"/>
              </a:rPr>
              <a:t>Centers at zero/the origin</a:t>
            </a:r>
          </a:p>
          <a:p>
            <a:r>
              <a:rPr lang="en-US" sz="2800">
                <a:cs typeface="Calibri"/>
              </a:rPr>
              <a:t>Setting scale on x-axis so that... </a:t>
            </a:r>
            <a:endParaRPr lang="en-US" sz="2800" dirty="0">
              <a:cs typeface="Calibri"/>
            </a:endParaRPr>
          </a:p>
          <a:p>
            <a:r>
              <a:rPr lang="en-US" sz="2800">
                <a:cs typeface="Calibri"/>
              </a:rPr>
              <a:t>               1 unit = 1 SD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2E31D0-342A-4608-94FB-EFD24CC9BFE9}"/>
              </a:ext>
            </a:extLst>
          </p:cNvPr>
          <p:cNvSpPr txBox="1"/>
          <p:nvPr/>
        </p:nvSpPr>
        <p:spPr>
          <a:xfrm>
            <a:off x="6869140" y="5525952"/>
            <a:ext cx="465465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  <a:cs typeface="Calibri"/>
              </a:rPr>
              <a:t>All normal curves look the same –               All scaled the same way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038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5E8DA-06D7-4FEC-9C52-64949648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z-scores and percentiles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F532B-6AF0-4A91-A119-EF937D0B7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z-score allows us to find the </a:t>
            </a:r>
            <a:r>
              <a:rPr lang="en-US" dirty="0">
                <a:solidFill>
                  <a:srgbClr val="FF0000"/>
                </a:solidFill>
                <a:cs typeface="Calibri" panose="020F0502020204030204"/>
              </a:rPr>
              <a:t>percentile</a:t>
            </a:r>
            <a:r>
              <a:rPr lang="en-US" dirty="0">
                <a:cs typeface="Calibri" panose="020F0502020204030204"/>
              </a:rPr>
              <a:t> of an observation via the </a:t>
            </a:r>
            <a:r>
              <a:rPr lang="en-US">
                <a:cs typeface="Calibri" panose="020F0502020204030204"/>
              </a:rPr>
              <a:t>standard normal table.  </a:t>
            </a:r>
            <a:r>
              <a:rPr lang="en-US">
                <a:solidFill>
                  <a:srgbClr val="FF0000"/>
                </a:solidFill>
                <a:cs typeface="Calibri" panose="020F0502020204030204"/>
              </a:rPr>
              <a:t>At least if the distribution is normal!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D45BD6-EDF1-44A7-9F46-0AF9C6D98494}"/>
              </a:ext>
            </a:extLst>
          </p:cNvPr>
          <p:cNvSpPr txBox="1"/>
          <p:nvPr/>
        </p:nvSpPr>
        <p:spPr>
          <a:xfrm>
            <a:off x="1043553" y="3071246"/>
            <a:ext cx="274319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cs typeface="Calibri"/>
              </a:rPr>
              <a:t>Suppose </a:t>
            </a:r>
            <a:r>
              <a:rPr lang="en-US" sz="2800">
                <a:solidFill>
                  <a:srgbClr val="FF0000"/>
                </a:solidFill>
                <a:cs typeface="Calibri"/>
              </a:rPr>
              <a:t>z=.25</a:t>
            </a:r>
          </a:p>
        </p:txBody>
      </p:sp>
      <p:pic>
        <p:nvPicPr>
          <p:cNvPr id="7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98B4DF23-572E-4B99-B00A-F54E602B6D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" r="361" b="68273"/>
          <a:stretch/>
        </p:blipFill>
        <p:spPr>
          <a:xfrm>
            <a:off x="4468866" y="2731621"/>
            <a:ext cx="7119484" cy="3061086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939625FB-78B3-4E80-87C7-A8608D47B4CE}"/>
              </a:ext>
            </a:extLst>
          </p:cNvPr>
          <p:cNvSpPr/>
          <p:nvPr/>
        </p:nvSpPr>
        <p:spPr>
          <a:xfrm>
            <a:off x="3682422" y="4684851"/>
            <a:ext cx="787830" cy="232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57B76160-3012-4686-BA4A-784BE5F4BAFC}"/>
              </a:ext>
            </a:extLst>
          </p:cNvPr>
          <p:cNvSpPr/>
          <p:nvPr/>
        </p:nvSpPr>
        <p:spPr>
          <a:xfrm>
            <a:off x="8554585" y="6028155"/>
            <a:ext cx="271220" cy="762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DFDC401-CBC9-414B-8AAB-A4FBF09CD255}"/>
              </a:ext>
            </a:extLst>
          </p:cNvPr>
          <p:cNvSpPr/>
          <p:nvPr/>
        </p:nvSpPr>
        <p:spPr>
          <a:xfrm flipH="1" flipV="1">
            <a:off x="8108033" y="4420730"/>
            <a:ext cx="1059051" cy="74908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EE5D4B-4B5A-46FE-97DD-95ACBA9A8441}"/>
              </a:ext>
            </a:extLst>
          </p:cNvPr>
          <p:cNvSpPr txBox="1"/>
          <p:nvPr/>
        </p:nvSpPr>
        <p:spPr>
          <a:xfrm>
            <a:off x="1046781" y="3888136"/>
            <a:ext cx="274319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Table value =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.5987</a:t>
            </a:r>
          </a:p>
          <a:p>
            <a:endParaRPr lang="en-US" sz="2400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=&gt;  59.87%</a:t>
            </a: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 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The 59</a:t>
            </a:r>
            <a:r>
              <a:rPr lang="en-US" sz="2400" b="1" baseline="30000" dirty="0">
                <a:solidFill>
                  <a:srgbClr val="FF0000"/>
                </a:solidFill>
                <a:cs typeface="Calibri"/>
              </a:rPr>
              <a:t>th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 percentile</a:t>
            </a: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(chop, don't round)</a:t>
            </a:r>
          </a:p>
        </p:txBody>
      </p:sp>
    </p:spTree>
    <p:extLst>
      <p:ext uri="{BB962C8B-B14F-4D97-AF65-F5344CB8AC3E}">
        <p14:creationId xmlns:p14="http://schemas.microsoft.com/office/powerpoint/2010/main" val="172745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animBg="1"/>
      <p:bldP spid="10" grpId="0" animBg="1"/>
      <p:bldP spid="11" grpId="0" animBg="1"/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E5637-1A2E-496F-9599-459D1981A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  </a:t>
            </a:r>
            <a:r>
              <a:rPr lang="en-US" sz="4000">
                <a:cs typeface="Calibri Light"/>
              </a:rPr>
              <a:t>2017 SAT test scores </a:t>
            </a:r>
            <a:endParaRPr lang="en-US" sz="40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FB951FA-19E0-4BA9-AE98-18BA196F3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29665" y="346511"/>
            <a:ext cx="3095113" cy="207889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F567D2-C243-4EB8-8CA8-65ED8FADE361}"/>
              </a:ext>
            </a:extLst>
          </p:cNvPr>
          <p:cNvSpPr txBox="1"/>
          <p:nvPr/>
        </p:nvSpPr>
        <p:spPr>
          <a:xfrm>
            <a:off x="902292" y="1509308"/>
            <a:ext cx="513252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cs typeface="Calibri"/>
              </a:rPr>
              <a:t>HS seniors:  </a:t>
            </a:r>
            <a:r>
              <a:rPr lang="en-US" sz="2800" b="1" i="1">
                <a:cs typeface="Calibri"/>
              </a:rPr>
              <a:t>x̄ = 1060, </a:t>
            </a:r>
            <a:r>
              <a:rPr lang="en-US" sz="2800" b="1" i="1" dirty="0">
                <a:cs typeface="Calibri"/>
              </a:rPr>
              <a:t>s = 195 </a:t>
            </a:r>
            <a:endParaRPr lang="en-US" sz="2800" b="1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7D220-926B-4409-BC9E-147882656546}"/>
              </a:ext>
            </a:extLst>
          </p:cNvPr>
          <p:cNvSpPr txBox="1"/>
          <p:nvPr/>
        </p:nvSpPr>
        <p:spPr>
          <a:xfrm>
            <a:off x="901485" y="2451314"/>
            <a:ext cx="10001571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Juan earned a 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1123</a:t>
            </a:r>
            <a:r>
              <a:rPr lang="en-US" sz="2800" dirty="0">
                <a:cs typeface="Calibri"/>
              </a:rPr>
              <a:t>, while Tom earned a 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1015</a:t>
            </a:r>
            <a:r>
              <a:rPr lang="en-US" sz="2800" dirty="0">
                <a:cs typeface="Calibri"/>
              </a:rPr>
              <a:t>.  We are interested in their percentiles.</a:t>
            </a:r>
          </a:p>
          <a:p>
            <a:endParaRPr lang="en-US" sz="2800" dirty="0">
              <a:cs typeface="Calibri"/>
            </a:endParaRPr>
          </a:p>
          <a:p>
            <a:r>
              <a:rPr lang="en-US" sz="2800" dirty="0" err="1">
                <a:cs typeface="Calibri"/>
              </a:rPr>
              <a:t>z</a:t>
            </a:r>
            <a:r>
              <a:rPr lang="en-US" sz="2800" baseline="-25000" dirty="0" err="1">
                <a:cs typeface="Calibri"/>
              </a:rPr>
              <a:t>Juan</a:t>
            </a:r>
            <a:r>
              <a:rPr lang="en-US" sz="2800" dirty="0">
                <a:cs typeface="Calibri"/>
              </a:rPr>
              <a:t>= </a:t>
            </a:r>
          </a:p>
          <a:p>
            <a:r>
              <a:rPr lang="en-US" sz="2800" dirty="0" err="1">
                <a:cs typeface="Calibri"/>
              </a:rPr>
              <a:t>z</a:t>
            </a:r>
            <a:r>
              <a:rPr lang="en-US" sz="2800" baseline="-25000" dirty="0" err="1">
                <a:cs typeface="Calibri"/>
              </a:rPr>
              <a:t>Tom</a:t>
            </a:r>
            <a:r>
              <a:rPr lang="en-US" sz="2800" dirty="0">
                <a:cs typeface="Calibri"/>
              </a:rPr>
              <a:t> =</a:t>
            </a:r>
            <a:endParaRPr lang="en-US" sz="2800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11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FCB235C8-1AD2-40FD-B525-B78988DDFE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" r="361" b="68273"/>
          <a:stretch/>
        </p:blipFill>
        <p:spPr>
          <a:xfrm>
            <a:off x="5360018" y="3299892"/>
            <a:ext cx="6538298" cy="280278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8183C8A-6379-461F-9797-31FEB75CC8CD}"/>
              </a:ext>
            </a:extLst>
          </p:cNvPr>
          <p:cNvSpPr txBox="1"/>
          <p:nvPr/>
        </p:nvSpPr>
        <p:spPr>
          <a:xfrm>
            <a:off x="863546" y="4818898"/>
            <a:ext cx="435760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=&gt;  Juan is at the ____ percentile.</a:t>
            </a: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       Tom is at the ____ percentile.</a:t>
            </a:r>
          </a:p>
        </p:txBody>
      </p:sp>
    </p:spTree>
    <p:extLst>
      <p:ext uri="{BB962C8B-B14F-4D97-AF65-F5344CB8AC3E}">
        <p14:creationId xmlns:p14="http://schemas.microsoft.com/office/powerpoint/2010/main" val="255013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C4F38-F2E7-4F9C-9A96-92737E199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Empirical Rule = Whole number z-scores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04713-EB8C-4D00-8A23-532AD90E9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The 68-95-99.7 empirical rule corresponds to whole number z-scores.</a:t>
            </a:r>
          </a:p>
        </p:txBody>
      </p:sp>
      <p:pic>
        <p:nvPicPr>
          <p:cNvPr id="4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BAE79AD0-0DE7-41D7-92E7-90B724EA6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51" y="2692477"/>
            <a:ext cx="5984928" cy="33457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2A62AB-F2EC-4D32-94E4-8589BD737AC3}"/>
              </a:ext>
            </a:extLst>
          </p:cNvPr>
          <p:cNvSpPr txBox="1"/>
          <p:nvPr/>
        </p:nvSpPr>
        <p:spPr>
          <a:xfrm>
            <a:off x="6377552" y="2696704"/>
            <a:ext cx="5507064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68% of </a:t>
            </a:r>
            <a:r>
              <a:rPr lang="en-US" sz="2400" dirty="0" err="1">
                <a:cs typeface="Calibri"/>
              </a:rPr>
              <a:t>observatoins</a:t>
            </a:r>
            <a:r>
              <a:rPr lang="en-US" sz="2400" dirty="0">
                <a:cs typeface="Calibri"/>
              </a:rPr>
              <a:t> have z-scores between –1 and 1.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95% of observations have z-scores between –2 and 2.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99.7% of observations have z-scores between –3 and 3.</a:t>
            </a:r>
          </a:p>
        </p:txBody>
      </p:sp>
    </p:spTree>
    <p:extLst>
      <p:ext uri="{BB962C8B-B14F-4D97-AF65-F5344CB8AC3E}">
        <p14:creationId xmlns:p14="http://schemas.microsoft.com/office/powerpoint/2010/main" val="3171135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5C12E-AD34-46B1-90C9-6C88F5DD0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Using the Standard Normal Table (SNT)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5E5D1-CB66-4553-9A52-14C89FFAB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There are online tools that can be used instead of the table.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You can find probabilities with SNT (essentially the same as percentiles, just a change in context).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Given a percentile, you can use the table backwards to find a z-score.</a:t>
            </a:r>
          </a:p>
        </p:txBody>
      </p:sp>
    </p:spTree>
    <p:extLst>
      <p:ext uri="{BB962C8B-B14F-4D97-AF65-F5344CB8AC3E}">
        <p14:creationId xmlns:p14="http://schemas.microsoft.com/office/powerpoint/2010/main" val="2351313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E5637-1A2E-496F-9599-459D1981A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  </a:t>
            </a:r>
            <a:r>
              <a:rPr lang="en-US" sz="4000">
                <a:cs typeface="Calibri Light"/>
              </a:rPr>
              <a:t>2017 SAT test scores </a:t>
            </a:r>
            <a:endParaRPr lang="en-US" sz="40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FB951FA-19E0-4BA9-AE98-18BA196F3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29665" y="346511"/>
            <a:ext cx="3095113" cy="207889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F567D2-C243-4EB8-8CA8-65ED8FADE361}"/>
              </a:ext>
            </a:extLst>
          </p:cNvPr>
          <p:cNvSpPr txBox="1"/>
          <p:nvPr/>
        </p:nvSpPr>
        <p:spPr>
          <a:xfrm>
            <a:off x="902292" y="1509308"/>
            <a:ext cx="513252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HS seniors:  </a:t>
            </a:r>
            <a:r>
              <a:rPr lang="en-US" sz="2800" b="1" i="1" dirty="0">
                <a:cs typeface="Calibri"/>
              </a:rPr>
              <a:t>x̄ = 1060, s = 195 </a:t>
            </a:r>
            <a:endParaRPr lang="en-US" sz="2800" b="1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7D220-926B-4409-BC9E-147882656546}"/>
              </a:ext>
            </a:extLst>
          </p:cNvPr>
          <p:cNvSpPr txBox="1"/>
          <p:nvPr/>
        </p:nvSpPr>
        <p:spPr>
          <a:xfrm>
            <a:off x="849825" y="2425484"/>
            <a:ext cx="10053231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Tammy recalls being at the 72</a:t>
            </a:r>
            <a:r>
              <a:rPr lang="en-US" sz="2800" baseline="30000" dirty="0">
                <a:solidFill>
                  <a:srgbClr val="000000"/>
                </a:solidFill>
                <a:cs typeface="Calibri"/>
              </a:rPr>
              <a:t>nd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 percentile, what was her test score?</a:t>
            </a:r>
          </a:p>
          <a:p>
            <a:endParaRPr lang="en-US" sz="2800" dirty="0">
              <a:cs typeface="Calibri"/>
            </a:endParaRPr>
          </a:p>
          <a:p>
            <a:endParaRPr lang="en-US" sz="2800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1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FCB235C8-1AD2-40FD-B525-B78988DDFE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" r="361" b="68273"/>
          <a:stretch/>
        </p:blipFill>
        <p:spPr>
          <a:xfrm>
            <a:off x="5360018" y="3299892"/>
            <a:ext cx="6538298" cy="280278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A9E41E8-0697-4333-BE31-6083C60755A7}"/>
              </a:ext>
            </a:extLst>
          </p:cNvPr>
          <p:cNvSpPr/>
          <p:nvPr/>
        </p:nvSpPr>
        <p:spPr>
          <a:xfrm flipH="1" flipV="1">
            <a:off x="11272269" y="5557271"/>
            <a:ext cx="710340" cy="4649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183C8A-6379-461F-9797-31FEB75CC8CD}"/>
              </a:ext>
            </a:extLst>
          </p:cNvPr>
          <p:cNvSpPr txBox="1"/>
          <p:nvPr/>
        </p:nvSpPr>
        <p:spPr>
          <a:xfrm>
            <a:off x="591519" y="3574941"/>
            <a:ext cx="501628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Look up .72 in the body of the table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FDA7BF-25E1-4592-8FF5-AC7360613289}"/>
              </a:ext>
            </a:extLst>
          </p:cNvPr>
          <p:cNvSpPr txBox="1"/>
          <p:nvPr/>
        </p:nvSpPr>
        <p:spPr>
          <a:xfrm>
            <a:off x="643180" y="4220704"/>
            <a:ext cx="1632487" cy="4745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+mn-lt"/>
                <a:cs typeface="+mn-lt"/>
              </a:rPr>
              <a:t>z</a:t>
            </a:r>
            <a:r>
              <a:rPr lang="en-US" sz="2400" baseline="-25000" dirty="0">
                <a:ea typeface="+mn-lt"/>
                <a:cs typeface="+mn-lt"/>
              </a:rPr>
              <a:t>Tammy</a:t>
            </a:r>
            <a:r>
              <a:rPr lang="en-US" sz="2400" dirty="0">
                <a:ea typeface="+mn-lt"/>
                <a:cs typeface="+mn-lt"/>
              </a:rPr>
              <a:t>= </a:t>
            </a:r>
            <a:r>
              <a:rPr lang="en-US" sz="2400">
                <a:solidFill>
                  <a:srgbClr val="FF0000"/>
                </a:solidFill>
                <a:ea typeface="+mn-lt"/>
                <a:cs typeface="+mn-lt"/>
              </a:rPr>
              <a:t>.59 </a:t>
            </a:r>
            <a:endParaRPr lang="en-US" sz="2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C9894A-C0A0-40F5-89D4-9F75F9A1D626}"/>
              </a:ext>
            </a:extLst>
          </p:cNvPr>
          <p:cNvSpPr txBox="1"/>
          <p:nvPr/>
        </p:nvSpPr>
        <p:spPr>
          <a:xfrm>
            <a:off x="2064665" y="4195682"/>
            <a:ext cx="435760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&lt;= .59 SD from the mean</a:t>
            </a:r>
            <a:endParaRPr lang="en-US" sz="2400" dirty="0"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5428F8-CD4B-4768-BCC2-AD57AB45B5B3}"/>
              </a:ext>
            </a:extLst>
          </p:cNvPr>
          <p:cNvSpPr txBox="1"/>
          <p:nvPr/>
        </p:nvSpPr>
        <p:spPr>
          <a:xfrm>
            <a:off x="591519" y="5186063"/>
            <a:ext cx="480963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Tammy's SAT score = ____</a:t>
            </a:r>
          </a:p>
        </p:txBody>
      </p:sp>
    </p:spTree>
    <p:extLst>
      <p:ext uri="{BB962C8B-B14F-4D97-AF65-F5344CB8AC3E}">
        <p14:creationId xmlns:p14="http://schemas.microsoft.com/office/powerpoint/2010/main" val="367247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3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81D6-538E-470B-8593-1645051A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What's next?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D13DB-AC28-44B4-9F3D-9E5BE9F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Worksheet using empirical rule and z-scores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/>
              </a:rPr>
              <a:t>      </a:t>
            </a:r>
            <a:r>
              <a:rPr lang="en-US" sz="2400" dirty="0">
                <a:cs typeface="Calibri"/>
              </a:rPr>
              <a:t>(whole number, so no need for SNT)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Online homework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Next week – go to categorical variables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C5D0-279E-4CFD-86EA-37719D15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The Idea: </a:t>
            </a:r>
            <a:r>
              <a:rPr lang="en-US" sz="3600" dirty="0">
                <a:cs typeface="Calibri Light"/>
              </a:rPr>
              <a:t>use </a:t>
            </a:r>
            <a:r>
              <a:rPr lang="en-US" sz="3600" b="1" dirty="0">
                <a:cs typeface="Calibri Light"/>
              </a:rPr>
              <a:t>position</a:t>
            </a:r>
            <a:r>
              <a:rPr lang="en-US" sz="3600" dirty="0">
                <a:cs typeface="Calibri Light"/>
              </a:rPr>
              <a:t> to describe the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7342D-407C-4FCA-AC17-3FA21D72E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We want to describe the position of an observation within a distribution.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b="1" dirty="0">
                <a:cs typeface="Calibri"/>
              </a:rPr>
              <a:t>Def:</a:t>
            </a:r>
            <a:r>
              <a:rPr lang="en-US" dirty="0">
                <a:cs typeface="Calibri"/>
              </a:rPr>
              <a:t>  The </a:t>
            </a:r>
            <a:r>
              <a:rPr lang="en-US" b="1" i="1" dirty="0" err="1">
                <a:cs typeface="Calibri"/>
              </a:rPr>
              <a:t>p</a:t>
            </a:r>
            <a:r>
              <a:rPr lang="en-US" b="1" i="1" baseline="30000" dirty="0" err="1">
                <a:cs typeface="Calibri"/>
              </a:rPr>
              <a:t>th</a:t>
            </a:r>
            <a:r>
              <a:rPr lang="en-US" b="1" i="1" dirty="0">
                <a:cs typeface="Calibri"/>
              </a:rPr>
              <a:t> percentile</a:t>
            </a:r>
            <a:r>
              <a:rPr lang="en-US" dirty="0">
                <a:cs typeface="Calibri"/>
              </a:rPr>
              <a:t> is the number such that </a:t>
            </a:r>
            <a:r>
              <a:rPr lang="en-US" i="1" dirty="0">
                <a:cs typeface="Calibri"/>
              </a:rPr>
              <a:t>p</a:t>
            </a:r>
            <a:r>
              <a:rPr lang="en-US" dirty="0">
                <a:cs typeface="Calibri"/>
              </a:rPr>
              <a:t> percent of the observations fall at or below that value. 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Median = 50</a:t>
            </a:r>
            <a:r>
              <a:rPr lang="en-US" baseline="30000" dirty="0">
                <a:cs typeface="Calibri"/>
              </a:rPr>
              <a:t>th</a:t>
            </a:r>
            <a:r>
              <a:rPr lang="en-US" dirty="0">
                <a:cs typeface="Calibri"/>
              </a:rPr>
              <a:t> percentile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BD69C24-B2AD-4155-99F3-361C7D43A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55040" y="3842530"/>
            <a:ext cx="3373390" cy="2295284"/>
          </a:xfrm>
          <a:prstGeom prst="rect">
            <a:avLst/>
          </a:prstGeom>
        </p:spPr>
      </p:pic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3050540-048C-4B49-B1A3-A329034E2C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9677" y="-204370"/>
            <a:ext cx="2200702" cy="220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94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49317-9B29-4C39-992E-68DF9841B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cs typeface="Calibri Light"/>
              </a:rPr>
              <a:t>Quartiles</a:t>
            </a:r>
          </a:p>
        </p:txBody>
      </p:sp>
      <p:pic>
        <p:nvPicPr>
          <p:cNvPr id="4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4C45C153-EC49-4D1D-B399-8C4CDA733D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43710" y="3327835"/>
            <a:ext cx="3746299" cy="2985342"/>
          </a:xfrm>
        </p:spPr>
      </p:pic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5E9382AC-FCCE-46EC-84BB-7FF217EEF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021768" y="4064339"/>
            <a:ext cx="6562490" cy="11918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A7E6A6-04F6-40FA-9E19-75878975D4BE}"/>
              </a:ext>
            </a:extLst>
          </p:cNvPr>
          <p:cNvSpPr txBox="1"/>
          <p:nvPr/>
        </p:nvSpPr>
        <p:spPr>
          <a:xfrm>
            <a:off x="723901" y="1596190"/>
            <a:ext cx="932046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The </a:t>
            </a:r>
            <a:r>
              <a:rPr lang="en-US" sz="2400" b="1" dirty="0">
                <a:cs typeface="Calibri"/>
              </a:rPr>
              <a:t>first quartile, Q</a:t>
            </a:r>
            <a:r>
              <a:rPr lang="en-US" sz="2400" b="1" baseline="-25000" dirty="0">
                <a:cs typeface="Calibri"/>
              </a:rPr>
              <a:t>1</a:t>
            </a:r>
            <a:r>
              <a:rPr lang="en-US" sz="2400" dirty="0">
                <a:cs typeface="Calibri"/>
              </a:rPr>
              <a:t> is the 25</a:t>
            </a:r>
            <a:r>
              <a:rPr lang="en-US" sz="2400" baseline="30000" dirty="0">
                <a:cs typeface="Calibri"/>
              </a:rPr>
              <a:t>th</a:t>
            </a:r>
            <a:r>
              <a:rPr lang="en-US" sz="2400" dirty="0">
                <a:cs typeface="Calibri"/>
              </a:rPr>
              <a:t> percentile.  The </a:t>
            </a:r>
            <a:r>
              <a:rPr lang="en-US" sz="2400" b="1" dirty="0">
                <a:cs typeface="Calibri"/>
              </a:rPr>
              <a:t>second quartile, Q</a:t>
            </a:r>
            <a:r>
              <a:rPr lang="en-US" sz="2400" b="1" baseline="-25000" dirty="0">
                <a:cs typeface="Calibri"/>
              </a:rPr>
              <a:t>2</a:t>
            </a:r>
            <a:r>
              <a:rPr lang="en-US" sz="2400" dirty="0">
                <a:cs typeface="Calibri"/>
              </a:rPr>
              <a:t>, is the median (or 50</a:t>
            </a:r>
            <a:r>
              <a:rPr lang="en-US" sz="2400" baseline="30000" dirty="0">
                <a:cs typeface="Calibri"/>
              </a:rPr>
              <a:t>th</a:t>
            </a:r>
            <a:r>
              <a:rPr lang="en-US" sz="2400" dirty="0">
                <a:cs typeface="Calibri"/>
              </a:rPr>
              <a:t> percentile).  The </a:t>
            </a:r>
            <a:r>
              <a:rPr lang="en-US" sz="2400" b="1" dirty="0">
                <a:cs typeface="Calibri"/>
              </a:rPr>
              <a:t>third quartile, Q</a:t>
            </a:r>
            <a:r>
              <a:rPr lang="en-US" sz="2400" b="1" baseline="-25000" dirty="0">
                <a:cs typeface="Calibri"/>
              </a:rPr>
              <a:t>3</a:t>
            </a:r>
            <a:r>
              <a:rPr lang="en-US" sz="2400" dirty="0">
                <a:cs typeface="Calibri"/>
              </a:rPr>
              <a:t>, is the 75</a:t>
            </a:r>
            <a:r>
              <a:rPr lang="en-US" sz="2400" baseline="30000" dirty="0">
                <a:cs typeface="Calibri"/>
              </a:rPr>
              <a:t>th</a:t>
            </a:r>
            <a:r>
              <a:rPr lang="en-US" sz="2400" dirty="0">
                <a:cs typeface="Calibri"/>
              </a:rPr>
              <a:t> percentile.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1B6BAB-D803-47C5-8581-ED0139E7BB71}"/>
              </a:ext>
            </a:extLst>
          </p:cNvPr>
          <p:cNvSpPr txBox="1"/>
          <p:nvPr/>
        </p:nvSpPr>
        <p:spPr>
          <a:xfrm>
            <a:off x="6521355" y="2927444"/>
            <a:ext cx="464251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5-number summary -</a:t>
            </a:r>
          </a:p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            Min-Q</a:t>
            </a:r>
            <a:r>
              <a:rPr lang="en-US" sz="2800" baseline="-25000" dirty="0">
                <a:solidFill>
                  <a:srgbClr val="FF0000"/>
                </a:solidFill>
                <a:cs typeface="Calibri"/>
              </a:rPr>
              <a:t>1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-Q</a:t>
            </a:r>
            <a:r>
              <a:rPr lang="en-US" sz="2800" baseline="-25000" dirty="0">
                <a:solidFill>
                  <a:srgbClr val="FF0000"/>
                </a:solidFill>
                <a:cs typeface="Calibri"/>
              </a:rPr>
              <a:t>2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-Q</a:t>
            </a:r>
            <a:r>
              <a:rPr lang="en-US" sz="2800" baseline="-25000" dirty="0">
                <a:solidFill>
                  <a:srgbClr val="FF0000"/>
                </a:solidFill>
                <a:cs typeface="Calibri"/>
              </a:rPr>
              <a:t>3</a:t>
            </a:r>
            <a:r>
              <a:rPr lang="en-US" sz="2800" dirty="0">
                <a:solidFill>
                  <a:srgbClr val="FF0000"/>
                </a:solidFill>
                <a:cs typeface="Calibri"/>
              </a:rPr>
              <a:t>-Max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76CFF4-FB44-4A77-8BBC-8F10F356561A}"/>
              </a:ext>
            </a:extLst>
          </p:cNvPr>
          <p:cNvSpPr txBox="1"/>
          <p:nvPr/>
        </p:nvSpPr>
        <p:spPr>
          <a:xfrm>
            <a:off x="3841594" y="5802351"/>
            <a:ext cx="809578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  <a:cs typeface="Calibri"/>
              </a:rPr>
              <a:t>The 5-number summary describes the shape of the distribution</a:t>
            </a:r>
            <a:endParaRPr lang="en-US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302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94565-7712-426F-98AD-D6BB0ED1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  </a:t>
            </a:r>
            <a:r>
              <a:rPr lang="en-US" sz="4000" dirty="0">
                <a:cs typeface="Calibri Light"/>
              </a:rPr>
              <a:t>Moons in Solar System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F2098-3C32-48F6-8A41-FAA51910A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Observations:  0, 0, 1, 2, 63, 61, 27, 13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Ordered observations:  0, 0, 1, 2, 13, 27, 61, 63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2</a:t>
            </a:r>
            <a:r>
              <a:rPr lang="en-US" dirty="0">
                <a:cs typeface="Calibri" panose="020F0502020204030204"/>
              </a:rPr>
              <a:t> =</a:t>
            </a:r>
            <a:endParaRPr lang="en-US" dirty="0">
              <a:solidFill>
                <a:srgbClr val="FF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1</a:t>
            </a:r>
            <a:r>
              <a:rPr lang="en-US" dirty="0">
                <a:cs typeface="Calibri" panose="020F0502020204030204"/>
              </a:rPr>
              <a:t> =</a:t>
            </a:r>
            <a:endParaRPr lang="en-US" dirty="0">
              <a:solidFill>
                <a:srgbClr val="FF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3</a:t>
            </a:r>
            <a:r>
              <a:rPr lang="en-US" dirty="0">
                <a:cs typeface="Calibri" panose="020F0502020204030204"/>
              </a:rPr>
              <a:t> =</a:t>
            </a:r>
            <a:endParaRPr lang="en-US" dirty="0">
              <a:solidFill>
                <a:srgbClr val="FF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5-number summary:  </a:t>
            </a:r>
            <a:r>
              <a:rPr lang="en-US" dirty="0">
                <a:ea typeface="+mn-lt"/>
                <a:cs typeface="+mn-lt"/>
              </a:rPr>
              <a:t>___ - ___ - ___ - ___ - ___</a:t>
            </a:r>
            <a:endParaRPr lang="en-US" dirty="0">
              <a:cs typeface="Calibri" panose="020F0502020204030204"/>
            </a:endParaRPr>
          </a:p>
        </p:txBody>
      </p:sp>
      <p:pic>
        <p:nvPicPr>
          <p:cNvPr id="4" name="Picture 4" descr="Waxing gibbous Moon png | Free transparent png - 2241595">
            <a:extLst>
              <a:ext uri="{FF2B5EF4-FFF2-40B4-BE49-F238E27FC236}">
                <a16:creationId xmlns:a16="http://schemas.microsoft.com/office/drawing/2014/main" id="{74517CF7-71A6-4340-A37B-9FF3BCC50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2119" y="15240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025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BC1FA-C509-4C51-8FD1-259E212F5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Interquartile Range – a measure of spread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E0879-1960-4620-A727-E6A8A6039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</a:t>
            </a:r>
            <a:r>
              <a:rPr lang="en-US" b="1" dirty="0">
                <a:cs typeface="Calibri" panose="020F0502020204030204"/>
              </a:rPr>
              <a:t>interquartile range</a:t>
            </a:r>
            <a:r>
              <a:rPr lang="en-US" dirty="0">
                <a:cs typeface="Calibri" panose="020F0502020204030204"/>
              </a:rPr>
              <a:t> is the difference of the third and first quartiles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                                            IQR = Q</a:t>
            </a:r>
            <a:r>
              <a:rPr lang="en-US" baseline="-25000" dirty="0">
                <a:cs typeface="Calibri" panose="020F0502020204030204"/>
              </a:rPr>
              <a:t>3</a:t>
            </a:r>
            <a:r>
              <a:rPr lang="en-US" dirty="0">
                <a:cs typeface="Calibri" panose="020F0502020204030204"/>
              </a:rPr>
              <a:t> – Q</a:t>
            </a:r>
            <a:r>
              <a:rPr lang="en-US" baseline="-25000" dirty="0">
                <a:cs typeface="Calibri" panose="020F0502020204030204"/>
              </a:rPr>
              <a:t>1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IQR measures spread - gives the range of middle 50% of data.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IQR gives a metric for identifying outliers.  An observation </a:t>
            </a:r>
            <a:r>
              <a:rPr lang="en-US" i="1" dirty="0">
                <a:cs typeface="Calibri" panose="020F0502020204030204"/>
              </a:rPr>
              <a:t>x</a:t>
            </a:r>
            <a:r>
              <a:rPr lang="en-US" i="1" baseline="-25000" dirty="0">
                <a:cs typeface="Calibri" panose="020F0502020204030204"/>
              </a:rPr>
              <a:t>i</a:t>
            </a:r>
            <a:r>
              <a:rPr lang="en-US" i="1" dirty="0">
                <a:cs typeface="Calibri" panose="020F0502020204030204"/>
              </a:rPr>
              <a:t> </a:t>
            </a:r>
            <a:r>
              <a:rPr lang="en-US" dirty="0">
                <a:cs typeface="Calibri" panose="020F0502020204030204"/>
              </a:rPr>
              <a:t>is a  </a:t>
            </a:r>
            <a:r>
              <a:rPr lang="en-US" b="1" dirty="0">
                <a:cs typeface="Calibri" panose="020F0502020204030204"/>
              </a:rPr>
              <a:t>potential outlier</a:t>
            </a:r>
            <a:r>
              <a:rPr lang="en-US" dirty="0">
                <a:cs typeface="Calibri" panose="020F0502020204030204"/>
              </a:rPr>
              <a:t> if either</a:t>
            </a:r>
          </a:p>
          <a:p>
            <a:pPr marL="971550" lvl="1" indent="-514350"/>
            <a:r>
              <a:rPr lang="en-US" i="1" dirty="0">
                <a:cs typeface="Calibri" panose="020F0502020204030204"/>
              </a:rPr>
              <a:t>Q</a:t>
            </a:r>
            <a:r>
              <a:rPr lang="en-US" i="1" baseline="-25000" dirty="0">
                <a:cs typeface="Calibri" panose="020F0502020204030204"/>
              </a:rPr>
              <a:t>3</a:t>
            </a:r>
            <a:r>
              <a:rPr lang="en-US" i="1" dirty="0">
                <a:cs typeface="Calibri" panose="020F0502020204030204"/>
              </a:rPr>
              <a:t> + 1.5 IQR &lt; x</a:t>
            </a:r>
            <a:r>
              <a:rPr lang="en-US" i="1" baseline="-25000" dirty="0">
                <a:cs typeface="Calibri" panose="020F0502020204030204"/>
              </a:rPr>
              <a:t>i </a:t>
            </a:r>
            <a:r>
              <a:rPr lang="en-US" i="1" dirty="0">
                <a:cs typeface="Calibri" panose="020F0502020204030204"/>
              </a:rPr>
              <a:t> </a:t>
            </a:r>
            <a:r>
              <a:rPr lang="en-US" dirty="0">
                <a:cs typeface="Calibri" panose="020F0502020204030204"/>
              </a:rPr>
              <a:t> (outlier on the right)</a:t>
            </a:r>
          </a:p>
          <a:p>
            <a:pPr marL="971550" lvl="1" indent="-514350"/>
            <a:r>
              <a:rPr lang="en-US" i="1" dirty="0">
                <a:cs typeface="Calibri" panose="020F0502020204030204"/>
              </a:rPr>
              <a:t>x</a:t>
            </a:r>
            <a:r>
              <a:rPr lang="en-US" i="1" baseline="-25000" dirty="0">
                <a:cs typeface="Calibri" panose="020F0502020204030204"/>
              </a:rPr>
              <a:t>i</a:t>
            </a:r>
            <a:r>
              <a:rPr lang="en-US" i="1" dirty="0">
                <a:cs typeface="Calibri" panose="020F0502020204030204"/>
              </a:rPr>
              <a:t> &lt; Q</a:t>
            </a:r>
            <a:r>
              <a:rPr lang="en-US" i="1" baseline="-25000" dirty="0">
                <a:cs typeface="Calibri" panose="020F0502020204030204"/>
              </a:rPr>
              <a:t>1</a:t>
            </a:r>
            <a:r>
              <a:rPr lang="en-US" i="1" dirty="0">
                <a:cs typeface="Calibri" panose="020F0502020204030204"/>
              </a:rPr>
              <a:t> – 1.5 IQR </a:t>
            </a:r>
            <a:r>
              <a:rPr lang="en-US" dirty="0">
                <a:cs typeface="Calibri" panose="020F0502020204030204"/>
              </a:rPr>
              <a:t>   (outlier on the left)</a:t>
            </a:r>
          </a:p>
        </p:txBody>
      </p:sp>
    </p:spTree>
    <p:extLst>
      <p:ext uri="{BB962C8B-B14F-4D97-AF65-F5344CB8AC3E}">
        <p14:creationId xmlns:p14="http://schemas.microsoft.com/office/powerpoint/2010/main" val="372732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F4CDF-DA2F-471F-81D4-0155DBADD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 </a:t>
            </a:r>
            <a:r>
              <a:rPr lang="en-US" sz="4000">
                <a:cs typeface="Calibri Light"/>
              </a:rPr>
              <a:t>Commute</a:t>
            </a:r>
            <a:r>
              <a:rPr lang="en-US" sz="3200" dirty="0">
                <a:cs typeface="Calibri Light"/>
              </a:rPr>
              <a:t> </a:t>
            </a:r>
            <a:r>
              <a:rPr lang="en-US" sz="4000" dirty="0">
                <a:cs typeface="Calibri Light"/>
              </a:rPr>
              <a:t>Times</a:t>
            </a:r>
            <a:endParaRPr lang="en-US" sz="3600" dirty="0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C8FBB-A1D2-4ACB-95BB-FFFD6C2E5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Order data: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Median (Q</a:t>
            </a:r>
            <a:r>
              <a:rPr lang="en-US" baseline="-25000" dirty="0">
                <a:cs typeface="Calibri" panose="020F0502020204030204"/>
              </a:rPr>
              <a:t>2</a:t>
            </a:r>
            <a:r>
              <a:rPr lang="en-US" dirty="0">
                <a:cs typeface="Calibri" panose="020F0502020204030204"/>
              </a:rPr>
              <a:t>):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1</a:t>
            </a:r>
            <a:r>
              <a:rPr lang="en-US" dirty="0">
                <a:cs typeface="Calibri" panose="020F0502020204030204"/>
              </a:rPr>
              <a:t>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Q</a:t>
            </a:r>
            <a:r>
              <a:rPr lang="en-US" baseline="-25000" dirty="0">
                <a:cs typeface="Calibri" panose="020F0502020204030204"/>
              </a:rPr>
              <a:t>3</a:t>
            </a:r>
            <a:r>
              <a:rPr lang="en-US" dirty="0">
                <a:cs typeface="Calibri" panose="020F0502020204030204"/>
              </a:rPr>
              <a:t>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IQR: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5-number summary: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Potential Outliers:</a:t>
            </a: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8007B295-BE72-4F10-8777-2C40CA2AA5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89559" y="1980260"/>
            <a:ext cx="4648198" cy="14035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27A432-D95B-4274-B957-9C1D07AD8161}"/>
              </a:ext>
            </a:extLst>
          </p:cNvPr>
          <p:cNvSpPr txBox="1"/>
          <p:nvPr/>
        </p:nvSpPr>
        <p:spPr>
          <a:xfrm>
            <a:off x="2628900" y="1826795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6,6,7,8,8,8,9,9,9,10,10,12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9E44BE-6AEE-4460-B578-6C7B45E25E41}"/>
              </a:ext>
            </a:extLst>
          </p:cNvPr>
          <p:cNvSpPr txBox="1"/>
          <p:nvPr/>
        </p:nvSpPr>
        <p:spPr>
          <a:xfrm>
            <a:off x="836194" y="5949616"/>
            <a:ext cx="932046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Do your answers change if the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12-minute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observation was 13 minutes?</a:t>
            </a:r>
          </a:p>
        </p:txBody>
      </p:sp>
      <p:pic>
        <p:nvPicPr>
          <p:cNvPr id="16" name="Picture 16" descr="Clipart - Beetle (car)">
            <a:extLst>
              <a:ext uri="{FF2B5EF4-FFF2-40B4-BE49-F238E27FC236}">
                <a16:creationId xmlns:a16="http://schemas.microsoft.com/office/drawing/2014/main" id="{10E33221-F673-4BD3-A135-A770AEADE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428" y="252936"/>
            <a:ext cx="2983829" cy="148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2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79996-1522-401E-9F21-3A33627E0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Box Plot </a:t>
            </a:r>
            <a:r>
              <a:rPr lang="en-US" sz="3200">
                <a:cs typeface="Calibri Light"/>
              </a:rPr>
              <a:t>(or Box-N-Whisker plot)</a:t>
            </a:r>
            <a:endParaRPr lang="en-US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4695E-AA3C-4DEC-9665-764E92B43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714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cs typeface="Calibri" panose="020F0502020204030204"/>
              </a:rPr>
              <a:t>A common picture describing a distribution!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E0AF488-F6F4-44AF-8A76-B4C8B0254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93559" y="2826237"/>
            <a:ext cx="5440276" cy="31406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6BDA27-5521-4AF9-9D43-35363EF88C21}"/>
              </a:ext>
            </a:extLst>
          </p:cNvPr>
          <p:cNvSpPr txBox="1"/>
          <p:nvPr/>
        </p:nvSpPr>
        <p:spPr>
          <a:xfrm>
            <a:off x="6037848" y="2488532"/>
            <a:ext cx="6011778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Steps </a:t>
            </a:r>
            <a:r>
              <a:rPr lang="en-US" sz="2400">
                <a:cs typeface="Calibri"/>
              </a:rPr>
              <a:t>for constructing </a:t>
            </a:r>
            <a:r>
              <a:rPr lang="en-US" sz="2400" dirty="0">
                <a:cs typeface="Calibri"/>
              </a:rPr>
              <a:t>a box-n-whisker plot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Find Q</a:t>
            </a:r>
            <a:r>
              <a:rPr lang="en-US" sz="2000" baseline="-25000" dirty="0">
                <a:cs typeface="Calibri"/>
              </a:rPr>
              <a:t>1</a:t>
            </a:r>
            <a:r>
              <a:rPr lang="en-US" sz="2000" dirty="0">
                <a:cs typeface="Calibri"/>
              </a:rPr>
              <a:t>,Q</a:t>
            </a:r>
            <a:r>
              <a:rPr lang="en-US" sz="2000" baseline="-25000" dirty="0">
                <a:cs typeface="Calibri"/>
              </a:rPr>
              <a:t>2</a:t>
            </a:r>
            <a:r>
              <a:rPr lang="en-US" sz="2000" dirty="0">
                <a:cs typeface="Calibri"/>
              </a:rPr>
              <a:t>,Q</a:t>
            </a:r>
            <a:r>
              <a:rPr lang="en-US" sz="2000" baseline="-25000" dirty="0">
                <a:cs typeface="Calibri"/>
              </a:rPr>
              <a:t>3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Draw a rectangle from Q</a:t>
            </a:r>
            <a:r>
              <a:rPr lang="en-US" sz="2000" baseline="-25000" dirty="0">
                <a:cs typeface="Calibri"/>
              </a:rPr>
              <a:t>1</a:t>
            </a:r>
            <a:r>
              <a:rPr lang="en-US" sz="2000" dirty="0">
                <a:cs typeface="Calibri"/>
              </a:rPr>
              <a:t> to Q</a:t>
            </a:r>
            <a:r>
              <a:rPr lang="en-US" sz="2000" baseline="-25000" dirty="0">
                <a:cs typeface="Calibri"/>
              </a:rPr>
              <a:t>3</a:t>
            </a:r>
            <a:r>
              <a:rPr lang="en-US" sz="2000" dirty="0">
                <a:cs typeface="Calibri"/>
              </a:rPr>
              <a:t>, split at Q</a:t>
            </a:r>
            <a:r>
              <a:rPr lang="en-US" sz="2000" baseline="-25000" dirty="0">
                <a:cs typeface="Calibri"/>
              </a:rPr>
              <a:t>2</a:t>
            </a:r>
            <a:r>
              <a:rPr lang="en-US" sz="2000" dirty="0">
                <a:cs typeface="Calibri"/>
              </a:rPr>
              <a:t>.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Find the IQR and identify potential outliers.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The whiskers extend from the rectangle to the last observation that is </a:t>
            </a:r>
            <a:r>
              <a:rPr lang="en-US" sz="2000" b="1" dirty="0">
                <a:cs typeface="Calibri"/>
              </a:rPr>
              <a:t>not </a:t>
            </a:r>
            <a:r>
              <a:rPr lang="en-US" sz="2000" dirty="0">
                <a:cs typeface="Calibri"/>
              </a:rPr>
              <a:t>a potential outlier.</a:t>
            </a:r>
          </a:p>
          <a:p>
            <a:pPr marL="914400" lvl="1" indent="-457200">
              <a:buAutoNum type="arabicPeriod"/>
            </a:pPr>
            <a:r>
              <a:rPr lang="en-US" sz="2000" dirty="0">
                <a:cs typeface="Calibri"/>
              </a:rPr>
              <a:t>Potential outliers are indicated with dots.</a:t>
            </a:r>
          </a:p>
          <a:p>
            <a:endParaRPr lang="en-US" sz="2000" dirty="0">
              <a:cs typeface="Calibri"/>
            </a:endParaRPr>
          </a:p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      Everything should be to scale!</a:t>
            </a:r>
          </a:p>
        </p:txBody>
      </p:sp>
    </p:spTree>
    <p:extLst>
      <p:ext uri="{BB962C8B-B14F-4D97-AF65-F5344CB8AC3E}">
        <p14:creationId xmlns:p14="http://schemas.microsoft.com/office/powerpoint/2010/main" val="372328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F4CDF-DA2F-471F-81D4-0155DBADD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 </a:t>
            </a:r>
            <a:r>
              <a:rPr lang="en-US" sz="4000">
                <a:cs typeface="Calibri Light"/>
              </a:rPr>
              <a:t>Commute</a:t>
            </a:r>
            <a:r>
              <a:rPr lang="en-US" sz="3200" dirty="0">
                <a:cs typeface="Calibri Light"/>
              </a:rPr>
              <a:t> </a:t>
            </a:r>
            <a:r>
              <a:rPr lang="en-US" sz="4000" dirty="0">
                <a:cs typeface="Calibri Light"/>
              </a:rPr>
              <a:t>Times</a:t>
            </a:r>
            <a:endParaRPr lang="en-US" sz="3600" dirty="0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C8FBB-A1D2-4ACB-95BB-FFFD6C2E5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Order data:</a:t>
            </a:r>
            <a:endParaRPr lang="en-US" dirty="0"/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5-number summary: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8007B295-BE72-4F10-8777-2C40CA2AA5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883288" y="1928599"/>
            <a:ext cx="4648198" cy="14035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27A432-D95B-4274-B957-9C1D07AD8161}"/>
              </a:ext>
            </a:extLst>
          </p:cNvPr>
          <p:cNvSpPr txBox="1"/>
          <p:nvPr/>
        </p:nvSpPr>
        <p:spPr>
          <a:xfrm>
            <a:off x="2628900" y="1826795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FF0000"/>
                </a:solidFill>
              </a:rPr>
              <a:t>6,6,7,8,8,8,9,9,9,10,10,12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6954C8-9583-4CA4-B1E8-F5FB9BADEE69}"/>
              </a:ext>
            </a:extLst>
          </p:cNvPr>
          <p:cNvSpPr txBox="1"/>
          <p:nvPr/>
        </p:nvSpPr>
        <p:spPr>
          <a:xfrm>
            <a:off x="3976674" y="2868173"/>
            <a:ext cx="353527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6 - 7.5 - 8.5 - 9.5 - 12</a:t>
            </a:r>
          </a:p>
        </p:txBody>
      </p:sp>
      <p:pic>
        <p:nvPicPr>
          <p:cNvPr id="16" name="Picture 16" descr="Clipart - Beetle (car)">
            <a:extLst>
              <a:ext uri="{FF2B5EF4-FFF2-40B4-BE49-F238E27FC236}">
                <a16:creationId xmlns:a16="http://schemas.microsoft.com/office/drawing/2014/main" id="{10E33221-F673-4BD3-A135-A770AEADE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428" y="252936"/>
            <a:ext cx="2983829" cy="148936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F43F310-6C30-4830-B385-D578792025D7}"/>
              </a:ext>
            </a:extLst>
          </p:cNvPr>
          <p:cNvSpPr txBox="1"/>
          <p:nvPr/>
        </p:nvSpPr>
        <p:spPr>
          <a:xfrm>
            <a:off x="1735954" y="4569541"/>
            <a:ext cx="428011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Change the last data point to 13!</a:t>
            </a:r>
          </a:p>
        </p:txBody>
      </p:sp>
    </p:spTree>
    <p:extLst>
      <p:ext uri="{BB962C8B-B14F-4D97-AF65-F5344CB8AC3E}">
        <p14:creationId xmlns:p14="http://schemas.microsoft.com/office/powerpoint/2010/main" val="204246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2E60F-C2E6-4DFE-AE22-94250AAF1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Understanding Box-N-Whisker Plots</a:t>
            </a:r>
            <a:endParaRPr lang="en-US"/>
          </a:p>
        </p:txBody>
      </p:sp>
      <p:pic>
        <p:nvPicPr>
          <p:cNvPr id="4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3EFC6006-9441-4B03-99C6-0BFDE22971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365" y="1489829"/>
            <a:ext cx="5087507" cy="5087507"/>
          </a:xfrm>
        </p:spPr>
      </p:pic>
      <p:pic>
        <p:nvPicPr>
          <p:cNvPr id="6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CE831DA6-35BD-4587-AF49-A8CDF7072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383" y="1545153"/>
            <a:ext cx="6307810" cy="29540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3FABA0-9501-4F7B-BA7F-CB00000FCA24}"/>
              </a:ext>
            </a:extLst>
          </p:cNvPr>
          <p:cNvSpPr txBox="1"/>
          <p:nvPr/>
        </p:nvSpPr>
        <p:spPr>
          <a:xfrm>
            <a:off x="6222569" y="5331416"/>
            <a:ext cx="564912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  <a:cs typeface="Calibri"/>
              </a:rPr>
              <a:t>You can see skew in box-n-whisker plots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573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854</Words>
  <Application>Microsoft Office PowerPoint</Application>
  <PresentationFormat>Widescreen</PresentationFormat>
  <Paragraphs>129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Percentiles &amp; z-scores</vt:lpstr>
      <vt:lpstr>The Idea: use position to describe the distribution</vt:lpstr>
      <vt:lpstr>Quartiles</vt:lpstr>
      <vt:lpstr>Example:  Moons in Solar System</vt:lpstr>
      <vt:lpstr>Interquartile Range – a measure of spread</vt:lpstr>
      <vt:lpstr>Example: Commute Times</vt:lpstr>
      <vt:lpstr>Box Plot (or Box-N-Whisker plot)</vt:lpstr>
      <vt:lpstr>Example: Commute Times</vt:lpstr>
      <vt:lpstr>Understanding Box-N-Whisker Plots</vt:lpstr>
      <vt:lpstr>Example: Some box-n-whisker plots</vt:lpstr>
      <vt:lpstr>z-scores</vt:lpstr>
      <vt:lpstr>Standardizing normal distributions – z-scores</vt:lpstr>
      <vt:lpstr>z-scores and percentiles</vt:lpstr>
      <vt:lpstr>Example:  2017 SAT test scores </vt:lpstr>
      <vt:lpstr>Empirical Rule = Whole number z-scores</vt:lpstr>
      <vt:lpstr>Using the Standard Normal Table (SNT)</vt:lpstr>
      <vt:lpstr>Example:  2017 SAT test scores </vt:lpstr>
      <vt:lpstr>What's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1045</cp:revision>
  <dcterms:created xsi:type="dcterms:W3CDTF">2021-08-30T20:18:44Z</dcterms:created>
  <dcterms:modified xsi:type="dcterms:W3CDTF">2024-02-13T19:10:25Z</dcterms:modified>
</cp:coreProperties>
</file>