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348" r:id="rId2"/>
    <p:sldId id="277" r:id="rId3"/>
    <p:sldId id="285" r:id="rId4"/>
    <p:sldId id="372" r:id="rId5"/>
    <p:sldId id="291" r:id="rId6"/>
    <p:sldId id="282" r:id="rId7"/>
    <p:sldId id="399" r:id="rId8"/>
    <p:sldId id="393" r:id="rId9"/>
    <p:sldId id="400" r:id="rId10"/>
    <p:sldId id="356" r:id="rId11"/>
    <p:sldId id="397" r:id="rId12"/>
    <p:sldId id="401" r:id="rId13"/>
    <p:sldId id="410" r:id="rId14"/>
    <p:sldId id="402" r:id="rId15"/>
    <p:sldId id="411" r:id="rId16"/>
    <p:sldId id="409" r:id="rId17"/>
    <p:sldId id="408" r:id="rId18"/>
    <p:sldId id="362" r:id="rId19"/>
    <p:sldId id="404" r:id="rId20"/>
    <p:sldId id="405" r:id="rId21"/>
    <p:sldId id="406" r:id="rId22"/>
    <p:sldId id="407" r:id="rId23"/>
    <p:sldId id="40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5807"/>
  </p:normalViewPr>
  <p:slideViewPr>
    <p:cSldViewPr snapToGrid="0">
      <p:cViewPr varScale="1">
        <p:scale>
          <a:sx n="106" d="100"/>
          <a:sy n="106" d="100"/>
        </p:scale>
        <p:origin x="5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09C28-8A1B-B04A-8669-F4B049F55C56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9AB4F-3FC3-F849-B67A-A7655834F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0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315930DC-6B9D-5CA6-6EBD-6C6CF76459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FBD61A59-D6A8-6A55-52C9-AF306F000C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2EE40064-FCC4-3D09-3DA1-975D073900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CAAD629-DD61-8548-839C-749B7CDAD593}" type="slidenum">
              <a:rPr lang="en-US" altLang="en-US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 Venturi, 1991; “Less is a bore.”  </a:t>
            </a:r>
            <a:r>
              <a:rPr lang="en-US" i="1" dirty="0"/>
              <a:t>Learning from Las Vegas </a:t>
            </a:r>
            <a:r>
              <a:rPr lang="en-US" i="0" dirty="0"/>
              <a:t>(1965) </a:t>
            </a:r>
            <a:r>
              <a:rPr lang="en-US" i="1" dirty="0"/>
              <a:t>Complexity and Contradiction in Architecture </a:t>
            </a:r>
            <a:r>
              <a:rPr lang="en-US" i="0" dirty="0"/>
              <a:t>(1966)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7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 Venturi, The Vanna Venturi House, Chestnut Hill, PA (Suburban Philadelphia), 1962.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4A36F-BB63-E041-88D4-42723BA7CE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05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Vanna Venturi House Interior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91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Philip Johnson, Sony Building, NYC, 1978-1984.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73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Michael Graves, Portland Building, OR, 1980.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34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I.M. Pei, Louvre Pyramids, Paris, 1988.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758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Pei, Rock and Roll Hall of Fame and Museum 1995, Cleveland, OH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968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Zaha Hadid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9AB4F-3FC3-F849-B67A-A7655834FBE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264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57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2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72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68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879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8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9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72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8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94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0303F-B22C-D143-8FAD-B4BA28728AC4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E3E1A-E956-6747-9B51-B8EF1B4BC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509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>
            <a:extLst>
              <a:ext uri="{FF2B5EF4-FFF2-40B4-BE49-F238E27FC236}">
                <a16:creationId xmlns:a16="http://schemas.microsoft.com/office/drawing/2014/main" id="{6187A272-5920-8040-F3A4-DDD44C80C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8601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u="sng"/>
              <a:t>Contemporary Art / Postmodernism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600" b="1"/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/>
              <a:t>(1965-present)</a:t>
            </a:r>
          </a:p>
        </p:txBody>
      </p:sp>
      <p:sp>
        <p:nvSpPr>
          <p:cNvPr id="24579" name="TextBox 6">
            <a:extLst>
              <a:ext uri="{FF2B5EF4-FFF2-40B4-BE49-F238E27FC236}">
                <a16:creationId xmlns:a16="http://schemas.microsoft.com/office/drawing/2014/main" id="{D50881CD-0A23-5806-4A2A-F48292931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705" y="977202"/>
            <a:ext cx="8606589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Return to the figurative and narrative; </a:t>
            </a:r>
            <a:r>
              <a:rPr lang="en-US" altLang="en-US" sz="1600" dirty="0">
                <a:solidFill>
                  <a:srgbClr val="FF0000"/>
                </a:solidFill>
              </a:rPr>
              <a:t>in architecture, return of decorative detail.  Both reject pure abstraction and essentialized forms of late modernism.</a:t>
            </a:r>
            <a:endParaRPr lang="en-US" altLang="en-US" sz="16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Concept over form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Blending of “high” and “low” art forms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Blending of art and life </a:t>
            </a:r>
            <a:r>
              <a:rPr lang="en-US" altLang="en-US" sz="1600" dirty="0"/>
              <a:t>– art moves outside gallery and museum walls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Artworld becomes increasingly international; “other” voices heard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New media such as performance, video, installation; </a:t>
            </a:r>
            <a:r>
              <a:rPr lang="en-US" altLang="en-US" sz="1600" dirty="0">
                <a:solidFill>
                  <a:srgbClr val="FF0000"/>
                </a:solidFill>
              </a:rPr>
              <a:t>use of ‘non-art’ materials and methods</a:t>
            </a:r>
            <a:endParaRPr lang="en-US" altLang="en-US" sz="16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Looks to past v. denying it; “fragmentation” “pastiche” “appropriation”; </a:t>
            </a:r>
            <a:r>
              <a:rPr lang="en-US" altLang="en-US" sz="1600" dirty="0"/>
              <a:t>there is no original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Meaning and value are relative, multiple, changing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/>
              <a:t>Collaboration, </a:t>
            </a:r>
            <a:r>
              <a:rPr lang="en-US" altLang="en-US" sz="1600" dirty="0">
                <a:solidFill>
                  <a:srgbClr val="FF0000"/>
                </a:solidFill>
              </a:rPr>
              <a:t>interaction with viewers</a:t>
            </a:r>
            <a:r>
              <a:rPr lang="en-US" altLang="en-US" sz="1600" dirty="0"/>
              <a:t>; artist alone does not create meaning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Embraces irony, humor, parody, playfulness (awareness of ‘the frame’); embraces complexity, contradiction</a:t>
            </a:r>
            <a:endParaRPr lang="en-US" altLang="en-US" sz="1600" dirty="0"/>
          </a:p>
          <a:p>
            <a:pPr>
              <a:spcBef>
                <a:spcPct val="0"/>
              </a:spcBef>
            </a:pPr>
            <a:endParaRPr lang="en-US" altLang="en-US" sz="16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Frequent themes: cultural identity and identity politics; institutional critique;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/>
              <a:t>	history as memory, as flawed and subjective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>
            <a:extLst>
              <a:ext uri="{FF2B5EF4-FFF2-40B4-BE49-F238E27FC236}">
                <a16:creationId xmlns:a16="http://schemas.microsoft.com/office/drawing/2014/main" id="{3524DE19-40E6-259C-C3F0-87F958628C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8859" y="6226630"/>
            <a:ext cx="3505200" cy="5238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400" b="1" dirty="0"/>
              <a:t>Charles Moore</a:t>
            </a:r>
            <a:r>
              <a:rPr lang="en-US" altLang="en-US" sz="1400" dirty="0"/>
              <a:t>, Piazza </a:t>
            </a:r>
            <a:r>
              <a:rPr lang="en-US" altLang="en-US" sz="1400" dirty="0" err="1"/>
              <a:t>d’Italia</a:t>
            </a:r>
            <a:r>
              <a:rPr lang="en-US" altLang="en-US" sz="1400" dirty="0"/>
              <a:t>, New Orleans, Louisiana, 1976–1980. </a:t>
            </a:r>
          </a:p>
        </p:txBody>
      </p:sp>
      <p:pic>
        <p:nvPicPr>
          <p:cNvPr id="49156" name="Picture 3">
            <a:extLst>
              <a:ext uri="{FF2B5EF4-FFF2-40B4-BE49-F238E27FC236}">
                <a16:creationId xmlns:a16="http://schemas.microsoft.com/office/drawing/2014/main" id="{3AC21A8E-7CF0-A18D-3197-7092F7042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378" y="0"/>
            <a:ext cx="52752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6A3CEF4-3311-18BD-214B-F27A4B912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660" y="0"/>
            <a:ext cx="3589020" cy="23926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75A3919-1675-320E-6400-C891BF7710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849" y="2392680"/>
            <a:ext cx="4983217" cy="37374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igh angle view of a tall building&#10;&#10;Description automatically generated">
            <a:extLst>
              <a:ext uri="{FF2B5EF4-FFF2-40B4-BE49-F238E27FC236}">
                <a16:creationId xmlns:a16="http://schemas.microsoft.com/office/drawing/2014/main" id="{59FD55AA-A486-FC2D-DBF2-815D357BB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448" y="0"/>
            <a:ext cx="5142857" cy="6858000"/>
          </a:xfrm>
          <a:prstGeom prst="rect">
            <a:avLst/>
          </a:prstGeom>
        </p:spPr>
      </p:pic>
      <p:pic>
        <p:nvPicPr>
          <p:cNvPr id="5" name="Picture 4" descr="A building with a large arched doorway&#10;&#10;Description automatically generated with medium confidence">
            <a:extLst>
              <a:ext uri="{FF2B5EF4-FFF2-40B4-BE49-F238E27FC236}">
                <a16:creationId xmlns:a16="http://schemas.microsoft.com/office/drawing/2014/main" id="{03178798-80B9-62E6-20B5-0603CF568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695" y="1635711"/>
            <a:ext cx="6096000" cy="4051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84C4C3-BD3C-7747-750E-9879E25ED5A3}"/>
              </a:ext>
            </a:extLst>
          </p:cNvPr>
          <p:cNvSpPr txBox="1"/>
          <p:nvPr/>
        </p:nvSpPr>
        <p:spPr>
          <a:xfrm>
            <a:off x="1534026" y="6011597"/>
            <a:ext cx="61000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Philip Johnson, Sony Building, NYC, 1978-1984.</a:t>
            </a:r>
          </a:p>
        </p:txBody>
      </p:sp>
    </p:spTree>
    <p:extLst>
      <p:ext uri="{BB962C8B-B14F-4D97-AF65-F5344CB8AC3E}">
        <p14:creationId xmlns:p14="http://schemas.microsoft.com/office/powerpoint/2010/main" val="1649616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B92408-6E8F-C372-CF22-43D7A20465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043" r="2" b="5901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4D5A78-1374-96AB-1856-0290EA35AB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49" r="15736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4C3093-D36B-4209-FDFD-C91B36EB7E15}"/>
              </a:ext>
            </a:extLst>
          </p:cNvPr>
          <p:cNvSpPr txBox="1"/>
          <p:nvPr/>
        </p:nvSpPr>
        <p:spPr>
          <a:xfrm>
            <a:off x="3735805" y="6300807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Michael Graves, Portland Building, OR, 1980.</a:t>
            </a:r>
          </a:p>
        </p:txBody>
      </p:sp>
    </p:spTree>
    <p:extLst>
      <p:ext uri="{BB962C8B-B14F-4D97-AF65-F5344CB8AC3E}">
        <p14:creationId xmlns:p14="http://schemas.microsoft.com/office/powerpoint/2010/main" val="3836871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6122D7-6431-32B3-9E5C-5D14F05CA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33" y="1467853"/>
            <a:ext cx="5619931" cy="3751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08EB75-D1BE-151E-188B-C36589869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564" y="1853202"/>
            <a:ext cx="6431828" cy="31515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6A26CD-255B-AB46-FFB8-F1F75F9979C3}"/>
              </a:ext>
            </a:extLst>
          </p:cNvPr>
          <p:cNvSpPr txBox="1"/>
          <p:nvPr/>
        </p:nvSpPr>
        <p:spPr>
          <a:xfrm>
            <a:off x="4864768" y="584315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I.M. Pei, Louvre Pyramids, Paris, 1988.</a:t>
            </a:r>
          </a:p>
        </p:txBody>
      </p:sp>
    </p:spTree>
    <p:extLst>
      <p:ext uri="{BB962C8B-B14F-4D97-AF65-F5344CB8AC3E}">
        <p14:creationId xmlns:p14="http://schemas.microsoft.com/office/powerpoint/2010/main" val="3863803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lass pyramid in front of a building&#10;&#10;Description automatically generated">
            <a:extLst>
              <a:ext uri="{FF2B5EF4-FFF2-40B4-BE49-F238E27FC236}">
                <a16:creationId xmlns:a16="http://schemas.microsoft.com/office/drawing/2014/main" id="{C28423C5-B8E5-A14E-778F-AFC85B472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62906"/>
            <a:ext cx="5291666" cy="3532187"/>
          </a:xfrm>
          <a:prstGeom prst="rect">
            <a:avLst/>
          </a:prstGeom>
        </p:spPr>
      </p:pic>
      <p:pic>
        <p:nvPicPr>
          <p:cNvPr id="6" name="Picture 5" descr="A large pyramid in a courtyard&#10;&#10;Description automatically generated">
            <a:extLst>
              <a:ext uri="{FF2B5EF4-FFF2-40B4-BE49-F238E27FC236}">
                <a16:creationId xmlns:a16="http://schemas.microsoft.com/office/drawing/2014/main" id="{9037A36D-1C3B-66F1-4632-F671A36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865" y="1676135"/>
            <a:ext cx="5291667" cy="350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50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7791C0F-6E36-8158-7A29-5F069C8E3B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3" b="-2"/>
          <a:stretch/>
        </p:blipFill>
        <p:spPr>
          <a:xfrm>
            <a:off x="190917" y="1313168"/>
            <a:ext cx="5803323" cy="38903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F661F3-6A28-7156-CF4A-0B0259126A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" b="16723"/>
          <a:stretch/>
        </p:blipFill>
        <p:spPr>
          <a:xfrm>
            <a:off x="6094475" y="1313168"/>
            <a:ext cx="5803323" cy="389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35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high angle view of a building&#10;&#10;Description automatically generated">
            <a:extLst>
              <a:ext uri="{FF2B5EF4-FFF2-40B4-BE49-F238E27FC236}">
                <a16:creationId xmlns:a16="http://schemas.microsoft.com/office/drawing/2014/main" id="{E5FA359E-D23C-6E57-EAAC-FAA8940998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" r="9705" b="-1"/>
          <a:stretch/>
        </p:blipFill>
        <p:spPr>
          <a:xfrm>
            <a:off x="196731" y="175147"/>
            <a:ext cx="3792174" cy="3174339"/>
          </a:xfrm>
          <a:prstGeom prst="rect">
            <a:avLst/>
          </a:prstGeom>
        </p:spPr>
      </p:pic>
      <p:pic>
        <p:nvPicPr>
          <p:cNvPr id="7" name="Picture 6" descr="A group of people in a mall&#10;&#10;Description automatically generated">
            <a:extLst>
              <a:ext uri="{FF2B5EF4-FFF2-40B4-BE49-F238E27FC236}">
                <a16:creationId xmlns:a16="http://schemas.microsoft.com/office/drawing/2014/main" id="{A8EDC9C8-CE8A-1512-B811-E98352FA47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664" b="4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3" name="Picture 2" descr="A building with a red sculpture&#10;&#10;Description automatically generated">
            <a:extLst>
              <a:ext uri="{FF2B5EF4-FFF2-40B4-BE49-F238E27FC236}">
                <a16:creationId xmlns:a16="http://schemas.microsoft.com/office/drawing/2014/main" id="{241B2D82-EBD5-1F1A-D446-F887A7BFAE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403" r="-1" b="-1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9" name="Picture 8" descr="A high angle view of a building&#10;&#10;Description automatically generated">
            <a:extLst>
              <a:ext uri="{FF2B5EF4-FFF2-40B4-BE49-F238E27FC236}">
                <a16:creationId xmlns:a16="http://schemas.microsoft.com/office/drawing/2014/main" id="{1A2C2FFB-0762-9C5A-9D00-A2FF7B650E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93" r="13984" b="1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5" name="Picture 4" descr="A large building with a fountain&#10;&#10;Description automatically generated">
            <a:extLst>
              <a:ext uri="{FF2B5EF4-FFF2-40B4-BE49-F238E27FC236}">
                <a16:creationId xmlns:a16="http://schemas.microsoft.com/office/drawing/2014/main" id="{81BC80E1-112F-4138-89E0-26AB9A90FED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997" r="11789" b="3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pic>
        <p:nvPicPr>
          <p:cNvPr id="6" name="Picture 5" descr="A glass roof with triangular shapes&#10;&#10;Description automatically generated with medium confidence">
            <a:extLst>
              <a:ext uri="{FF2B5EF4-FFF2-40B4-BE49-F238E27FC236}">
                <a16:creationId xmlns:a16="http://schemas.microsoft.com/office/drawing/2014/main" id="{045DF6D4-B799-7D97-1F4E-0C45926B96A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74" r="19894" b="3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25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E97867-79AE-3BA3-67FA-AAE07F2BB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040" y="0"/>
            <a:ext cx="7741919" cy="630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C36072-A65A-A632-1B5F-135D4C690D6C}"/>
              </a:ext>
            </a:extLst>
          </p:cNvPr>
          <p:cNvSpPr txBox="1"/>
          <p:nvPr/>
        </p:nvSpPr>
        <p:spPr>
          <a:xfrm>
            <a:off x="3565357" y="6309664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Pei, Rock and Roll Hall of Fame and Museum 1995, Cleveland, OH</a:t>
            </a:r>
          </a:p>
        </p:txBody>
      </p:sp>
    </p:spTree>
    <p:extLst>
      <p:ext uri="{BB962C8B-B14F-4D97-AF65-F5344CB8AC3E}">
        <p14:creationId xmlns:p14="http://schemas.microsoft.com/office/powerpoint/2010/main" val="1889077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031A9192-7857-ECEC-2344-9C91B457A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52601" y="6234112"/>
            <a:ext cx="4686795" cy="304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400" b="1" dirty="0">
                <a:ea typeface="ＭＳ Ｐゴシック" panose="020B0600070205080204" pitchFamily="34" charset="-128"/>
              </a:rPr>
              <a:t>Frank Gehry, </a:t>
            </a:r>
            <a:r>
              <a:rPr lang="en-US" altLang="en-US" sz="1400" dirty="0">
                <a:ea typeface="ＭＳ Ｐゴシック" panose="020B0600070205080204" pitchFamily="34" charset="-128"/>
              </a:rPr>
              <a:t>Guggenheim Museum, Bilbao, Spain, 1997.</a:t>
            </a:r>
          </a:p>
        </p:txBody>
      </p:sp>
      <p:pic>
        <p:nvPicPr>
          <p:cNvPr id="56323" name="Picture 3">
            <a:extLst>
              <a:ext uri="{FF2B5EF4-FFF2-40B4-BE49-F238E27FC236}">
                <a16:creationId xmlns:a16="http://schemas.microsoft.com/office/drawing/2014/main" id="{C56966B0-E087-F998-9E77-416812352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1" y="0"/>
            <a:ext cx="11130797" cy="5942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614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CFB124C-4B0C-4A81-8633-17257B1516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82006" y="569844"/>
            <a:ext cx="8427988" cy="5649981"/>
          </a:xfrm>
          <a:prstGeom prst="rect">
            <a:avLst/>
          </a:prstGeom>
          <a:ln>
            <a:noFill/>
          </a:ln>
          <a:effectLst>
            <a:outerShdw blurRad="317500" dist="317500" dir="7140000" sx="95000" sy="95000" algn="t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large building with curved walls with Walt Disney Concert Hall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BC3B9627-0D25-709A-5EDB-EB7D1AE86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"/>
          <a:stretch/>
        </p:blipFill>
        <p:spPr>
          <a:xfrm>
            <a:off x="1882006" y="569843"/>
            <a:ext cx="8450714" cy="56499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E67AD9-B501-B6D6-93F8-4765C801B97F}"/>
              </a:ext>
            </a:extLst>
          </p:cNvPr>
          <p:cNvSpPr txBox="1"/>
          <p:nvPr/>
        </p:nvSpPr>
        <p:spPr>
          <a:xfrm>
            <a:off x="3964405" y="6385023"/>
            <a:ext cx="61000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dirty="0">
                <a:ea typeface="ＭＳ Ｐゴシック" panose="020B0600070205080204" pitchFamily="34" charset="-128"/>
              </a:rPr>
              <a:t>Frank Gehry, Walt Disney Concert Hall, Los Angeles, CA, 1997.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3156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0B1783FB-EB3A-19E9-C5B9-0BC44BEB22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250" y="58991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42F5DE39-17FC-6AEE-FD37-C7E3A93A2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60515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1F56A5EF-7E11-8704-334E-B6C431A16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6050" y="62039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40" name="Rectangle 5">
            <a:extLst>
              <a:ext uri="{FF2B5EF4-FFF2-40B4-BE49-F238E27FC236}">
                <a16:creationId xmlns:a16="http://schemas.microsoft.com/office/drawing/2014/main" id="{9308E78B-8FCF-E79D-BF9C-522AD23BF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8450" y="63563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41" name="Rectangle 6">
            <a:extLst>
              <a:ext uri="{FF2B5EF4-FFF2-40B4-BE49-F238E27FC236}">
                <a16:creationId xmlns:a16="http://schemas.microsoft.com/office/drawing/2014/main" id="{7DA712D8-9BCC-C9EC-67E6-556DCD9DA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850" y="65087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42" name="Rectangle 7">
            <a:extLst>
              <a:ext uri="{FF2B5EF4-FFF2-40B4-BE49-F238E27FC236}">
                <a16:creationId xmlns:a16="http://schemas.microsoft.com/office/drawing/2014/main" id="{A409FA83-7A9F-B2E6-B76A-19BCFECC8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66611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43" name="Rectangle 8">
            <a:extLst>
              <a:ext uri="{FF2B5EF4-FFF2-40B4-BE49-F238E27FC236}">
                <a16:creationId xmlns:a16="http://schemas.microsoft.com/office/drawing/2014/main" id="{D3179873-D39B-9C4D-7296-5D67731C3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763" y="6029325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14344" name="Rectangle 9">
            <a:extLst>
              <a:ext uri="{FF2B5EF4-FFF2-40B4-BE49-F238E27FC236}">
                <a16:creationId xmlns:a16="http://schemas.microsoft.com/office/drawing/2014/main" id="{E754A4AF-C947-2A5E-BC70-CFA569408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1" y="5791201"/>
            <a:ext cx="38719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McKim, Mead &amp; White, Pennsylvania Station, 1906-10</a:t>
            </a:r>
          </a:p>
        </p:txBody>
      </p:sp>
      <p:pic>
        <p:nvPicPr>
          <p:cNvPr id="14345" name="Picture 10" descr="7">
            <a:extLst>
              <a:ext uri="{FF2B5EF4-FFF2-40B4-BE49-F238E27FC236}">
                <a16:creationId xmlns:a16="http://schemas.microsoft.com/office/drawing/2014/main" id="{D6882D18-3734-26A3-6060-1377E9213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4"/>
          <a:stretch>
            <a:fillRect/>
          </a:stretch>
        </p:blipFill>
        <p:spPr bwMode="auto">
          <a:xfrm>
            <a:off x="2590800" y="941389"/>
            <a:ext cx="65532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DF825D-5BF3-4F1F-7F49-9012FB5C98D8}"/>
              </a:ext>
            </a:extLst>
          </p:cNvPr>
          <p:cNvSpPr txBox="1"/>
          <p:nvPr/>
        </p:nvSpPr>
        <p:spPr>
          <a:xfrm>
            <a:off x="4414586" y="320848"/>
            <a:ext cx="3362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“Beaux-Arts” Architecture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EC4B05-64EA-9757-FED1-6D0CF8424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553" y="711200"/>
            <a:ext cx="777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59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39F36F-94CC-7BFC-DC68-490E53369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541" y="0"/>
            <a:ext cx="683056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C1DB61-6AE7-046A-D5DB-857A37EB6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99" y="1085851"/>
            <a:ext cx="2809875" cy="42148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DED1D1-EA29-799C-4BFF-BEE45D031A8C}"/>
              </a:ext>
            </a:extLst>
          </p:cNvPr>
          <p:cNvSpPr txBox="1"/>
          <p:nvPr/>
        </p:nvSpPr>
        <p:spPr>
          <a:xfrm>
            <a:off x="1700463" y="6264260"/>
            <a:ext cx="14397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Zaha Hadid</a:t>
            </a:r>
          </a:p>
        </p:txBody>
      </p:sp>
    </p:spTree>
    <p:extLst>
      <p:ext uri="{BB962C8B-B14F-4D97-AF65-F5344CB8AC3E}">
        <p14:creationId xmlns:p14="http://schemas.microsoft.com/office/powerpoint/2010/main" val="2321846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492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561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Wainwright Building">
            <a:extLst>
              <a:ext uri="{FF2B5EF4-FFF2-40B4-BE49-F238E27FC236}">
                <a16:creationId xmlns:a16="http://schemas.microsoft.com/office/drawing/2014/main" id="{2A056F8C-6791-A590-1BFA-A1ECAF883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807" y="759080"/>
            <a:ext cx="3752386" cy="571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3">
            <a:extLst>
              <a:ext uri="{FF2B5EF4-FFF2-40B4-BE49-F238E27FC236}">
                <a16:creationId xmlns:a16="http://schemas.microsoft.com/office/drawing/2014/main" id="{DF5227E8-3D1C-BB45-01E1-EA64EDB10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6477001"/>
            <a:ext cx="436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Louis Sullivan, Wainwright Building, St. Louis, MO, 1890-91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66B135-9266-CDF5-A89D-1BD17C90917C}"/>
              </a:ext>
            </a:extLst>
          </p:cNvPr>
          <p:cNvSpPr txBox="1"/>
          <p:nvPr/>
        </p:nvSpPr>
        <p:spPr>
          <a:xfrm>
            <a:off x="4740148" y="196333"/>
            <a:ext cx="2711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Modernism in Architecture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66A7E6E1-6E49-4F3B-1B51-BE933E7351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20026" y="6051550"/>
            <a:ext cx="4551947" cy="304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400" b="1" dirty="0">
                <a:ea typeface="ＭＳ Ｐゴシック" panose="020B0600070205080204" pitchFamily="34" charset="-128"/>
              </a:rPr>
              <a:t>Le Corbusier</a:t>
            </a:r>
            <a:r>
              <a:rPr lang="en-US" altLang="en-US" sz="1400" dirty="0">
                <a:ea typeface="ＭＳ Ｐゴシック" panose="020B0600070205080204" pitchFamily="34" charset="-128"/>
              </a:rPr>
              <a:t>, Villa </a:t>
            </a:r>
            <a:r>
              <a:rPr lang="en-US" altLang="en-US" sz="1400" dirty="0" err="1">
                <a:ea typeface="ＭＳ Ｐゴシック" panose="020B0600070205080204" pitchFamily="34" charset="-128"/>
              </a:rPr>
              <a:t>Savoye</a:t>
            </a:r>
            <a:r>
              <a:rPr lang="en-US" altLang="en-US" sz="1400" dirty="0">
                <a:ea typeface="ＭＳ Ｐゴシック" panose="020B0600070205080204" pitchFamily="34" charset="-128"/>
              </a:rPr>
              <a:t>, </a:t>
            </a:r>
            <a:r>
              <a:rPr lang="en-US" altLang="en-US" sz="1400" dirty="0" err="1">
                <a:ea typeface="ＭＳ Ｐゴシック" panose="020B0600070205080204" pitchFamily="34" charset="-128"/>
              </a:rPr>
              <a:t>Poissy</a:t>
            </a:r>
            <a:r>
              <a:rPr lang="en-US" altLang="en-US" sz="1400" dirty="0">
                <a:ea typeface="ＭＳ Ｐゴシック" panose="020B0600070205080204" pitchFamily="34" charset="-128"/>
              </a:rPr>
              <a:t>-sur-Seine, France, 1929.</a:t>
            </a:r>
          </a:p>
        </p:txBody>
      </p:sp>
      <p:pic>
        <p:nvPicPr>
          <p:cNvPr id="51203" name="Picture 3">
            <a:extLst>
              <a:ext uri="{FF2B5EF4-FFF2-40B4-BE49-F238E27FC236}">
                <a16:creationId xmlns:a16="http://schemas.microsoft.com/office/drawing/2014/main" id="{A4B1F99C-983B-37AA-917D-2FFF083C5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571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DE265CB4-75D7-7998-6EF4-342934EDB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5794" y="6262300"/>
            <a:ext cx="40804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Richard </a:t>
            </a:r>
            <a:r>
              <a:rPr lang="en-US" altLang="en-US" dirty="0" err="1"/>
              <a:t>Neutra</a:t>
            </a:r>
            <a:r>
              <a:rPr lang="en-US" altLang="en-US" dirty="0"/>
              <a:t>, Kauffman House, Palm Springs, CA 1947</a:t>
            </a:r>
          </a:p>
        </p:txBody>
      </p:sp>
      <p:pic>
        <p:nvPicPr>
          <p:cNvPr id="35842" name="Picture 3">
            <a:extLst>
              <a:ext uri="{FF2B5EF4-FFF2-40B4-BE49-F238E27FC236}">
                <a16:creationId xmlns:a16="http://schemas.microsoft.com/office/drawing/2014/main" id="{D8369CD1-C3AB-6891-1B9B-00F85D480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>
            <a:fillRect/>
          </a:stretch>
        </p:blipFill>
        <p:spPr bwMode="auto">
          <a:xfrm>
            <a:off x="5983705" y="1852863"/>
            <a:ext cx="6208295" cy="425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C121C74-70F8-1903-A5AE-F41970EE5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713621" cy="44757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:a16="http://schemas.microsoft.com/office/drawing/2014/main" id="{F2D0113B-5BD1-C742-E1C3-18F2C40222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93838" y="5991225"/>
            <a:ext cx="4495800" cy="730250"/>
          </a:xfrm>
        </p:spPr>
        <p:txBody>
          <a:bodyPr/>
          <a:lstStyle/>
          <a:p>
            <a:pPr eaLnBrk="1" hangingPunct="1"/>
            <a:r>
              <a:rPr lang="en-US" altLang="en-US" sz="1200" dirty="0" err="1"/>
              <a:t>Mies</a:t>
            </a:r>
            <a:r>
              <a:rPr lang="en-US" altLang="en-US" sz="1200" dirty="0"/>
              <a:t> van der </a:t>
            </a:r>
            <a:r>
              <a:rPr lang="en-US" altLang="en-US" sz="1200" dirty="0" err="1"/>
              <a:t>Rohe</a:t>
            </a:r>
            <a:r>
              <a:rPr lang="en-US" altLang="en-US" sz="1200" dirty="0"/>
              <a:t> and Philip Johnson, Seagram Building, New York, 1958 </a:t>
            </a:r>
          </a:p>
        </p:txBody>
      </p:sp>
      <p:pic>
        <p:nvPicPr>
          <p:cNvPr id="34818" name="Picture 3">
            <a:extLst>
              <a:ext uri="{FF2B5EF4-FFF2-40B4-BE49-F238E27FC236}">
                <a16:creationId xmlns:a16="http://schemas.microsoft.com/office/drawing/2014/main" id="{846BCFD1-E091-4D24-2513-86A62B0DA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0"/>
            <a:ext cx="42973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1">
            <a:extLst>
              <a:ext uri="{FF2B5EF4-FFF2-40B4-BE49-F238E27FC236}">
                <a16:creationId xmlns:a16="http://schemas.microsoft.com/office/drawing/2014/main" id="{A42C02F4-90F4-07D7-D922-17ED50992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97" y="190170"/>
            <a:ext cx="3776353" cy="566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Slide Number Placeholder 1">
            <a:extLst>
              <a:ext uri="{FF2B5EF4-FFF2-40B4-BE49-F238E27FC236}">
                <a16:creationId xmlns:a16="http://schemas.microsoft.com/office/drawing/2014/main" id="{353600EC-ACEC-836B-7793-3BB387175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C5F05F-B972-C040-9DBD-379220FC60B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suit with his arms crossed&#10;&#10;Description automatically generated">
            <a:extLst>
              <a:ext uri="{FF2B5EF4-FFF2-40B4-BE49-F238E27FC236}">
                <a16:creationId xmlns:a16="http://schemas.microsoft.com/office/drawing/2014/main" id="{167C58B4-D5E9-E005-6D04-992FC820E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46" y="753477"/>
            <a:ext cx="7134727" cy="5351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2999602-4064-3637-966C-358B6AC60438}"/>
              </a:ext>
            </a:extLst>
          </p:cNvPr>
          <p:cNvSpPr txBox="1"/>
          <p:nvPr/>
        </p:nvSpPr>
        <p:spPr>
          <a:xfrm>
            <a:off x="2580775" y="6295522"/>
            <a:ext cx="24484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Robert Venturi, 1991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5822A2-B839-F00C-A7C9-FFA11FB891C1}"/>
              </a:ext>
            </a:extLst>
          </p:cNvPr>
          <p:cNvSpPr txBox="1"/>
          <p:nvPr/>
        </p:nvSpPr>
        <p:spPr>
          <a:xfrm>
            <a:off x="7904748" y="2021305"/>
            <a:ext cx="3926306" cy="3391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“Less is a bore.”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i="1" dirty="0"/>
              <a:t>Complexity and Contradiction in Architecture </a:t>
            </a:r>
            <a:r>
              <a:rPr lang="en-US" sz="2000" i="0" dirty="0"/>
              <a:t>(1966)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i="1" dirty="0"/>
              <a:t>Learning from Las Vegas </a:t>
            </a:r>
            <a:r>
              <a:rPr lang="en-US" sz="2000" i="0" dirty="0"/>
              <a:t>(1972)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000" i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F7FD1A-52E8-7786-C570-D07596659A8A}"/>
              </a:ext>
            </a:extLst>
          </p:cNvPr>
          <p:cNvSpPr txBox="1"/>
          <p:nvPr/>
        </p:nvSpPr>
        <p:spPr>
          <a:xfrm>
            <a:off x="3804988" y="100812"/>
            <a:ext cx="53070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Postmodernism in Architecture</a:t>
            </a:r>
          </a:p>
        </p:txBody>
      </p:sp>
    </p:spTree>
    <p:extLst>
      <p:ext uri="{BB962C8B-B14F-4D97-AF65-F5344CB8AC3E}">
        <p14:creationId xmlns:p14="http://schemas.microsoft.com/office/powerpoint/2010/main" val="2222908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B0F9ADE-8F57-B901-308F-0BE63AFF5A56}"/>
              </a:ext>
            </a:extLst>
          </p:cNvPr>
          <p:cNvSpPr txBox="1"/>
          <p:nvPr/>
        </p:nvSpPr>
        <p:spPr>
          <a:xfrm>
            <a:off x="4594382" y="346682"/>
            <a:ext cx="2624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Postmodern Architecture</a:t>
            </a:r>
          </a:p>
        </p:txBody>
      </p:sp>
      <p:pic>
        <p:nvPicPr>
          <p:cNvPr id="3" name="Picture 2" descr="A house with a driveway and trees&#10;&#10;Description automatically generated">
            <a:extLst>
              <a:ext uri="{FF2B5EF4-FFF2-40B4-BE49-F238E27FC236}">
                <a16:creationId xmlns:a16="http://schemas.microsoft.com/office/drawing/2014/main" id="{416000E1-F352-7064-9067-A2E1014D8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4" y="914712"/>
            <a:ext cx="7772400" cy="518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3E342F-DAA5-5404-9625-B9AC9FB6E977}"/>
              </a:ext>
            </a:extLst>
          </p:cNvPr>
          <p:cNvSpPr txBox="1"/>
          <p:nvPr/>
        </p:nvSpPr>
        <p:spPr>
          <a:xfrm>
            <a:off x="2657975" y="6295011"/>
            <a:ext cx="6876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Robert Venturi, The Vanna Venturi House, Chestnut Hill, PA (Suburban Philadelphia), 1962. </a:t>
            </a:r>
          </a:p>
        </p:txBody>
      </p:sp>
      <p:pic>
        <p:nvPicPr>
          <p:cNvPr id="5" name="Picture 4" descr="A house with a roof and a garage&#10;&#10;Description automatically generated with medium confidence">
            <a:extLst>
              <a:ext uri="{FF2B5EF4-FFF2-40B4-BE49-F238E27FC236}">
                <a16:creationId xmlns:a16="http://schemas.microsoft.com/office/drawing/2014/main" id="{B6715428-529C-4647-39AF-B6481A448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5025" y="1718774"/>
            <a:ext cx="4256975" cy="342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17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62ABC4B-37D8-4218-BDD8-6DF6A00C0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living room with a fireplace and bookshelves&#10;&#10;Description automatically generated">
            <a:extLst>
              <a:ext uri="{FF2B5EF4-FFF2-40B4-BE49-F238E27FC236}">
                <a16:creationId xmlns:a16="http://schemas.microsoft.com/office/drawing/2014/main" id="{BF56B6A9-D037-14C9-FE0B-29E27E5AED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74" r="-2" b="-2"/>
          <a:stretch/>
        </p:blipFill>
        <p:spPr>
          <a:xfrm>
            <a:off x="321730" y="321732"/>
            <a:ext cx="5674897" cy="3017405"/>
          </a:xfrm>
          <a:prstGeom prst="rect">
            <a:avLst/>
          </a:prstGeom>
        </p:spPr>
      </p:pic>
      <p:pic>
        <p:nvPicPr>
          <p:cNvPr id="7" name="Picture 6" descr="A bedroom with a bed and a desk&#10;&#10;Description automatically generated">
            <a:extLst>
              <a:ext uri="{FF2B5EF4-FFF2-40B4-BE49-F238E27FC236}">
                <a16:creationId xmlns:a16="http://schemas.microsoft.com/office/drawing/2014/main" id="{623BD415-28B7-38FE-A89F-65E8A85BA3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390" r="-2" b="2956"/>
          <a:stretch/>
        </p:blipFill>
        <p:spPr>
          <a:xfrm>
            <a:off x="321730" y="3510853"/>
            <a:ext cx="5674897" cy="2789954"/>
          </a:xfrm>
          <a:prstGeom prst="rect">
            <a:avLst/>
          </a:prstGeom>
        </p:spPr>
      </p:pic>
      <p:pic>
        <p:nvPicPr>
          <p:cNvPr id="5" name="Picture 4" descr="A staircase in a house&#10;&#10;Description automatically generated">
            <a:extLst>
              <a:ext uri="{FF2B5EF4-FFF2-40B4-BE49-F238E27FC236}">
                <a16:creationId xmlns:a16="http://schemas.microsoft.com/office/drawing/2014/main" id="{BA0201FB-B777-E004-6E6F-D9ACEE788B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716" r="5541" b="1"/>
          <a:stretch/>
        </p:blipFill>
        <p:spPr>
          <a:xfrm>
            <a:off x="6096000" y="321732"/>
            <a:ext cx="5674897" cy="59790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E697B6-07C9-127F-EDE5-9A2FD1DA495A}"/>
              </a:ext>
            </a:extLst>
          </p:cNvPr>
          <p:cNvSpPr txBox="1"/>
          <p:nvPr/>
        </p:nvSpPr>
        <p:spPr>
          <a:xfrm>
            <a:off x="4926931" y="6409741"/>
            <a:ext cx="61000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Vanna Venturi House Interior</a:t>
            </a:r>
          </a:p>
        </p:txBody>
      </p:sp>
    </p:spTree>
    <p:extLst>
      <p:ext uri="{BB962C8B-B14F-4D97-AF65-F5344CB8AC3E}">
        <p14:creationId xmlns:p14="http://schemas.microsoft.com/office/powerpoint/2010/main" val="1851625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2010</TotalTime>
  <Words>488</Words>
  <Application>Microsoft Macintosh PowerPoint</Application>
  <PresentationFormat>Widescreen</PresentationFormat>
  <Paragraphs>59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Le Corbusier, Villa Savoye, Poissy-sur-Seine, France, 1929.</vt:lpstr>
      <vt:lpstr>PowerPoint Presentation</vt:lpstr>
      <vt:lpstr>Mies van der Rohe and Philip Johnson, Seagram Building, New York, 1958 </vt:lpstr>
      <vt:lpstr>PowerPoint Presentation</vt:lpstr>
      <vt:lpstr>PowerPoint Presentation</vt:lpstr>
      <vt:lpstr>PowerPoint Presentation</vt:lpstr>
      <vt:lpstr>Charles Moore, Piazza d’Italia, New Orleans, Louisiana, 1976–1980.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Frank Gehry, Guggenheim Museum, Bilbao, Spain, 1997.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Spies, Kathleen Mary</dc:creator>
  <cp:lastModifiedBy>Spies, Kathleen Mary</cp:lastModifiedBy>
  <cp:revision>21</cp:revision>
  <dcterms:created xsi:type="dcterms:W3CDTF">2024-02-15T17:38:01Z</dcterms:created>
  <dcterms:modified xsi:type="dcterms:W3CDTF">2024-02-29T14:31:26Z</dcterms:modified>
</cp:coreProperties>
</file>