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4" r:id="rId4"/>
    <p:sldId id="276" r:id="rId5"/>
    <p:sldId id="277" r:id="rId6"/>
    <p:sldId id="282" r:id="rId7"/>
    <p:sldId id="286" r:id="rId8"/>
    <p:sldId id="279" r:id="rId9"/>
    <p:sldId id="285" r:id="rId10"/>
    <p:sldId id="280" r:id="rId11"/>
    <p:sldId id="281" r:id="rId12"/>
    <p:sldId id="287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2B6F71-B74B-B037-0826-76BC61D75C8E}" v="1268" dt="2021-09-01T18:57:23.172"/>
    <p1510:client id="{383DA3A4-59A6-D6B4-A3D9-05FB6162EB4B}" v="216" dt="2021-09-16T13:56:06.806"/>
    <p1510:client id="{4852A914-9056-23EF-C15A-CEB6C0B50FB5}" v="90" dt="2021-08-31T02:04:46.459"/>
    <p1510:client id="{4CCBC146-5170-41A1-856F-E61ED974DA3F}" v="677" dt="2021-08-30T20:39:45.303"/>
    <p1510:client id="{7F85B83E-AE7C-8AA5-3C18-E8695D6AC63B}" v="4212" dt="2021-09-14T19:54:51.086"/>
    <p1510:client id="{8B622A1F-206E-F94E-5DEF-1545EDB410A5}" v="724" dt="2021-09-14T20:23:56.525"/>
    <p1510:client id="{974F0A3A-C4D6-8C1F-046E-69709545985D}" v="935" dt="2021-09-14T21:03:26.979"/>
    <p1510:client id="{9FB17049-351D-8806-027E-54E4A3906B40}" v="1966" dt="2021-09-15T21:30:05.622"/>
    <p1510:client id="{D33AA581-559D-98AD-A481-EDDA7FB63E76}" v="4" dt="2021-09-02T14:42:51.046"/>
    <p1510:client id="{E1464301-08BF-3B85-BED5-B6367C9A50F0}" v="4196" dt="2021-09-02T03:58:35.946"/>
    <p1510:client id="{E6DE23DF-E78F-C7D8-5F0F-C76A05763909}" v="2919" dt="2021-09-16T00:44:09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bluediamondgallery.com/handwriting/i/independent.html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tar_Wars" TargetMode="External"/><Relationship Id="rId7" Type="http://schemas.openxmlformats.org/officeDocument/2006/relationships/hyperlink" Target="https://maken.wikiwijs.nl/146939/CV___Sollicitatiebrief___kopie_1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hyperlink" Target="https://viperaviator.deviantart.com/art/Star-Trek-Into-Darkness-Starfleet-Insignia-370710725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ngimg.com/download/4829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aken.wikiwijs.nl/146939/CV___Sollicitatiebrief___kopie_1" TargetMode="Externa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hospitalresearch.eu/?p=1961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11679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ath.libretexts.org/Bookshelves/Applied_Mathematics/Book:_Applied_Finite_Mathematics_(Sekhon_and_Bloom)/07:_Sets_and_Counting/7.02:_Tree_Diagrams_and_the_Multiplication_Axiom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reepngimg.com/png/22257-black-tree-photos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Diagramma_di_Eulero-Venn" TargetMode="External"/><Relationship Id="rId7" Type="http://schemas.openxmlformats.org/officeDocument/2006/relationships/hyperlink" Target="http://stackoverflow.com/questions/473607/sql-server-combining-outer-and-inner-join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pngimg.com/download/21706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heawkwardmomentat.blogspot.com/2014/04/science-for-ignoramuses-set-theory-ii.html" TargetMode="External"/><Relationship Id="rId7" Type="http://schemas.openxmlformats.org/officeDocument/2006/relationships/hyperlink" Target="https://pngimg.com/download/21706" TargetMode="Externa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en.wikipedia.org/wiki/Dichotomy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Probability &amp; Randomness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cs typeface="Calibri"/>
              </a:rPr>
              <a:t>Introduction to Probability </a:t>
            </a:r>
          </a:p>
          <a:p>
            <a:r>
              <a:rPr lang="en-US" sz="3200" dirty="0">
                <a:cs typeface="Calibri"/>
              </a:rPr>
              <a:t>&amp;</a:t>
            </a:r>
          </a:p>
          <a:p>
            <a:r>
              <a:rPr lang="en-US" sz="3200" dirty="0">
                <a:cs typeface="Calibri"/>
              </a:rPr>
              <a:t>The big picture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695D5-0F87-450D-AD21-5F0E01B9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Manipulating Probabilities</a:t>
            </a:r>
            <a:endParaRPr 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58D03E05-B9D7-4A71-9620-812237B327AB}"/>
              </a:ext>
            </a:extLst>
          </p:cNvPr>
          <p:cNvSpPr txBox="1"/>
          <p:nvPr/>
        </p:nvSpPr>
        <p:spPr>
          <a:xfrm>
            <a:off x="835851" y="1493480"/>
            <a:ext cx="7890606" cy="544764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cs typeface="Calibri"/>
              </a:rPr>
              <a:t>Let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and </a:t>
            </a:r>
            <a:r>
              <a:rPr lang="en-US" sz="2400" i="1" dirty="0">
                <a:cs typeface="Calibri"/>
              </a:rPr>
              <a:t>B </a:t>
            </a:r>
            <a:r>
              <a:rPr lang="en-US" sz="2400" dirty="0">
                <a:cs typeface="Calibri"/>
              </a:rPr>
              <a:t>be an events with Sample Space 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.  Then: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</a:t>
            </a:r>
            <a:r>
              <a:rPr lang="en-US" sz="2400" i="1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0 ≤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 ≤ 1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) = 1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P(∅) = 0</a:t>
            </a:r>
            <a:endParaRPr lang="en-US" sz="2400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dirty="0">
                <a:cs typeface="Calibri"/>
              </a:rPr>
              <a:t>) =  1 –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 =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 + P(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 - P(</a:t>
            </a:r>
            <a:r>
              <a:rPr lang="en-US" sz="2400" i="1" dirty="0">
                <a:cs typeface="Calibri"/>
              </a:rPr>
              <a:t>AB</a:t>
            </a:r>
            <a:r>
              <a:rPr lang="en-US" sz="2400" dirty="0">
                <a:cs typeface="Calibri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                =&gt; if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and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 are disjoint: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 =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 + P(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If A and B are </a:t>
            </a:r>
            <a:r>
              <a:rPr lang="en-US" sz="2400" b="1" dirty="0">
                <a:cs typeface="Calibri"/>
              </a:rPr>
              <a:t>independent</a:t>
            </a:r>
            <a:r>
              <a:rPr lang="en-US" sz="2400" dirty="0">
                <a:cs typeface="Calibri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cs typeface="Calibri"/>
              </a:rPr>
              <a:t>                            P(</a:t>
            </a:r>
            <a:r>
              <a:rPr lang="en-US" sz="2400" i="1" dirty="0">
                <a:cs typeface="Calibri"/>
              </a:rPr>
              <a:t>AB</a:t>
            </a:r>
            <a:r>
              <a:rPr lang="en-US" sz="2400" dirty="0">
                <a:cs typeface="Calibri"/>
              </a:rPr>
              <a:t>) = P(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)P(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</a:t>
            </a:r>
          </a:p>
          <a:p>
            <a:endParaRPr lang="en-US" sz="2000" dirty="0">
              <a:cs typeface="Calibri"/>
            </a:endParaRPr>
          </a:p>
          <a:p>
            <a:endParaRPr lang="en-US" sz="1600" dirty="0">
              <a:cs typeface="Calibri"/>
            </a:endParaRPr>
          </a:p>
        </p:txBody>
      </p:sp>
      <p:pic>
        <p:nvPicPr>
          <p:cNvPr id="10" name="Picture 10" descr="Text, whiteboard&#10;&#10;Description automatically generated">
            <a:extLst>
              <a:ext uri="{FF2B5EF4-FFF2-40B4-BE49-F238E27FC236}">
                <a16:creationId xmlns:a16="http://schemas.microsoft.com/office/drawing/2014/main" id="{8F2F73D5-230F-4CAB-883D-819A6E07B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611892" y="577312"/>
            <a:ext cx="2743200" cy="18288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BDA347-79D9-4DFD-A89A-E5AAC5235487}"/>
              </a:ext>
            </a:extLst>
          </p:cNvPr>
          <p:cNvSpPr txBox="1"/>
          <p:nvPr/>
        </p:nvSpPr>
        <p:spPr>
          <a:xfrm>
            <a:off x="8728129" y="2877518"/>
            <a:ext cx="3014419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Events </a:t>
            </a:r>
            <a:r>
              <a:rPr lang="en-US" sz="2800" i="1" dirty="0">
                <a:cs typeface="Calibri"/>
              </a:rPr>
              <a:t>A</a:t>
            </a:r>
            <a:r>
              <a:rPr lang="en-US" sz="2800" dirty="0">
                <a:cs typeface="Calibri"/>
              </a:rPr>
              <a:t> and </a:t>
            </a:r>
            <a:r>
              <a:rPr lang="en-US" sz="2800" i="1" dirty="0">
                <a:cs typeface="Calibri"/>
              </a:rPr>
              <a:t>B</a:t>
            </a:r>
            <a:r>
              <a:rPr lang="en-US" sz="2800" dirty="0">
                <a:cs typeface="Calibri"/>
              </a:rPr>
              <a:t> are </a:t>
            </a:r>
            <a:r>
              <a:rPr lang="en-US" sz="2800" b="1" dirty="0">
                <a:cs typeface="Calibri"/>
              </a:rPr>
              <a:t>independent</a:t>
            </a:r>
            <a:r>
              <a:rPr lang="en-US" sz="2800" dirty="0">
                <a:cs typeface="Calibri"/>
              </a:rPr>
              <a:t> if the probability of one occurring does not change if the other occurs.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31223F-2F20-4228-941B-76A039521C85}"/>
              </a:ext>
            </a:extLst>
          </p:cNvPr>
          <p:cNvSpPr txBox="1"/>
          <p:nvPr/>
        </p:nvSpPr>
        <p:spPr>
          <a:xfrm>
            <a:off x="9048520" y="5486399"/>
            <a:ext cx="2449417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cs typeface="Calibri"/>
              </a:rPr>
              <a:t>Can think of this as a restriction on the sample space.</a:t>
            </a:r>
          </a:p>
        </p:txBody>
      </p:sp>
    </p:spTree>
    <p:extLst>
      <p:ext uri="{BB962C8B-B14F-4D97-AF65-F5344CB8AC3E}">
        <p14:creationId xmlns:p14="http://schemas.microsoft.com/office/powerpoint/2010/main" val="141951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3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55917-E337-474B-B41B-5675B054A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Example – Sci-fi civil war</a:t>
            </a:r>
            <a:endParaRPr lang="en-US" dirty="0"/>
          </a:p>
        </p:txBody>
      </p:sp>
      <p:pic>
        <p:nvPicPr>
          <p:cNvPr id="10" name="Picture 10" descr="Logo&#10;&#10;Description automatically generated">
            <a:extLst>
              <a:ext uri="{FF2B5EF4-FFF2-40B4-BE49-F238E27FC236}">
                <a16:creationId xmlns:a16="http://schemas.microsoft.com/office/drawing/2014/main" id="{2767E973-0EC1-47D8-9B8D-F246ED8BF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53654" y="4674605"/>
            <a:ext cx="2730569" cy="1613305"/>
          </a:xfrm>
        </p:spPr>
      </p:pic>
      <p:pic>
        <p:nvPicPr>
          <p:cNvPr id="13" name="Picture 13" descr="Logo&#10;&#10;Description automatically generated">
            <a:extLst>
              <a:ext uri="{FF2B5EF4-FFF2-40B4-BE49-F238E27FC236}">
                <a16:creationId xmlns:a16="http://schemas.microsoft.com/office/drawing/2014/main" id="{A9940BD3-AC6B-40FD-BF19-4AFFBE75F7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257820" y="4522353"/>
            <a:ext cx="1942454" cy="191194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3D0A76-02A8-4C33-A412-B2964F9C1803}"/>
              </a:ext>
            </a:extLst>
          </p:cNvPr>
          <p:cNvSpPr txBox="1"/>
          <p:nvPr/>
        </p:nvSpPr>
        <p:spPr>
          <a:xfrm>
            <a:off x="836908" y="1611823"/>
            <a:ext cx="11215604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Out of 100 Sci-Fi fans, 45 are Trekkies, 50 are Fusion, and 15 are both.   Pick a person at random and find: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)                                                              P(</a:t>
            </a:r>
            <a:r>
              <a:rPr lang="en-US" sz="2800" i="1" dirty="0">
                <a:cs typeface="Calibri"/>
              </a:rPr>
              <a:t>TF</a:t>
            </a:r>
            <a:r>
              <a:rPr lang="en-US" sz="2800" i="1" baseline="30000" dirty="0">
                <a:cs typeface="Calibri"/>
              </a:rPr>
              <a:t>C</a:t>
            </a:r>
            <a:r>
              <a:rPr lang="en-US" sz="2800" dirty="0">
                <a:cs typeface="Calibri"/>
              </a:rPr>
              <a:t>)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F</a:t>
            </a:r>
            <a:r>
              <a:rPr lang="en-US" sz="2800" dirty="0">
                <a:cs typeface="Calibri"/>
              </a:rPr>
              <a:t>)                                                              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 U </a:t>
            </a:r>
            <a:r>
              <a:rPr lang="en-US" sz="2800" i="1" dirty="0">
                <a:cs typeface="Calibri"/>
              </a:rPr>
              <a:t>F</a:t>
            </a:r>
            <a:r>
              <a:rPr lang="en-US" sz="2800" dirty="0">
                <a:cs typeface="Calibri"/>
              </a:rPr>
              <a:t>)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FT</a:t>
            </a:r>
            <a:r>
              <a:rPr lang="en-US" sz="2800" dirty="0">
                <a:cs typeface="Calibri"/>
              </a:rPr>
              <a:t>)                                                            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 U</a:t>
            </a:r>
            <a:r>
              <a:rPr lang="en-US" sz="2800" i="1" dirty="0">
                <a:cs typeface="Calibri"/>
              </a:rPr>
              <a:t> F</a:t>
            </a:r>
            <a:r>
              <a:rPr lang="en-US" sz="2800" i="1" baseline="30000" dirty="0">
                <a:cs typeface="Calibri"/>
              </a:rPr>
              <a:t>C</a:t>
            </a:r>
            <a:r>
              <a:rPr lang="en-US" sz="2800" dirty="0">
                <a:cs typeface="Calibri"/>
              </a:rPr>
              <a:t>)</a:t>
            </a:r>
          </a:p>
          <a:p>
            <a:pPr lvl="1"/>
            <a:r>
              <a:rPr lang="en-US" sz="2800" dirty="0">
                <a:cs typeface="Calibri"/>
              </a:rPr>
              <a:t>P(</a:t>
            </a:r>
            <a:r>
              <a:rPr lang="en-US" sz="2800" i="1" dirty="0">
                <a:cs typeface="Calibri"/>
              </a:rPr>
              <a:t>T</a:t>
            </a:r>
            <a:r>
              <a:rPr lang="en-US" sz="2800" i="1" baseline="30000" dirty="0">
                <a:cs typeface="Calibri"/>
              </a:rPr>
              <a:t>C</a:t>
            </a:r>
            <a:r>
              <a:rPr lang="en-US" sz="2800" dirty="0">
                <a:cs typeface="Calibri"/>
              </a:rPr>
              <a:t>)                                                            Are </a:t>
            </a:r>
            <a:r>
              <a:rPr lang="en-US" sz="2800" i="1" dirty="0">
                <a:cs typeface="Calibri"/>
              </a:rPr>
              <a:t>T</a:t>
            </a:r>
            <a:r>
              <a:rPr lang="en-US" sz="2800" dirty="0">
                <a:cs typeface="Calibri"/>
              </a:rPr>
              <a:t> and </a:t>
            </a:r>
            <a:r>
              <a:rPr lang="en-US" sz="2800" i="1" dirty="0">
                <a:cs typeface="Calibri"/>
              </a:rPr>
              <a:t>F</a:t>
            </a:r>
            <a:r>
              <a:rPr lang="en-US" sz="2800" dirty="0">
                <a:cs typeface="Calibri"/>
              </a:rPr>
              <a:t> independent? </a:t>
            </a:r>
          </a:p>
        </p:txBody>
      </p:sp>
      <p:pic>
        <p:nvPicPr>
          <p:cNvPr id="40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69890DA-B9A9-414A-9227-4445A5F31C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0691246" y="191764"/>
            <a:ext cx="1180455" cy="13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53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77FAF-7BBB-4914-B6C9-A71CD261E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Example – playing cards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E4F88-6365-4D80-936C-108E039CA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844007" cy="92879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In a regular deck of playing cards, you pick two cards at random (without replacement).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</p:txBody>
      </p:sp>
      <p:pic>
        <p:nvPicPr>
          <p:cNvPr id="7" name="Picture 7" descr="A picture containing text, queen, envelope&#10;&#10;Description automatically generated">
            <a:extLst>
              <a:ext uri="{FF2B5EF4-FFF2-40B4-BE49-F238E27FC236}">
                <a16:creationId xmlns:a16="http://schemas.microsoft.com/office/drawing/2014/main" id="{A7D4E66D-1717-4986-9BA7-D85A82420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7383" y="3926217"/>
            <a:ext cx="2743200" cy="21310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BE063B-AD00-437C-9E44-E1C8E3233716}"/>
              </a:ext>
            </a:extLst>
          </p:cNvPr>
          <p:cNvSpPr txBox="1"/>
          <p:nvPr/>
        </p:nvSpPr>
        <p:spPr>
          <a:xfrm>
            <a:off x="-2583" y="6287144"/>
            <a:ext cx="387974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ea typeface="+mn-lt"/>
                <a:cs typeface="+mn-lt"/>
              </a:rPr>
              <a:t>(52 cards, 4 suits of 13 each)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23F81F-CCAF-4C70-8339-66CFAFF94274}"/>
              </a:ext>
            </a:extLst>
          </p:cNvPr>
          <p:cNvSpPr txBox="1"/>
          <p:nvPr/>
        </p:nvSpPr>
        <p:spPr>
          <a:xfrm>
            <a:off x="3652434" y="2761280"/>
            <a:ext cx="5132521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P(Two Hearts)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P(At least one Heart)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P(Ace of Hearts)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P(Two Aces)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cs typeface="Calibri"/>
              </a:rPr>
              <a:t>P(Pair)</a:t>
            </a:r>
          </a:p>
          <a:p>
            <a:endParaRPr lang="en-US" sz="2400" dirty="0">
              <a:cs typeface="Calibri" panose="020F0502020204030204"/>
            </a:endParaRPr>
          </a:p>
        </p:txBody>
      </p:sp>
      <p:pic>
        <p:nvPicPr>
          <p:cNvPr id="1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AB858C7-1F0E-4942-91CF-52B2AE046C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691246" y="191764"/>
            <a:ext cx="1180455" cy="1334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3CBEDD7-88BC-4176-94B0-E4711AF07BEA}"/>
              </a:ext>
            </a:extLst>
          </p:cNvPr>
          <p:cNvSpPr txBox="1"/>
          <p:nvPr/>
        </p:nvSpPr>
        <p:spPr>
          <a:xfrm>
            <a:off x="6827004" y="5651714"/>
            <a:ext cx="513252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cs typeface="Calibri"/>
              </a:rPr>
              <a:t>There are several ways of thinking about these probabilities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608CFC-F44D-407A-A8ED-7B9277EB186F}"/>
              </a:ext>
            </a:extLst>
          </p:cNvPr>
          <p:cNvSpPr txBox="1"/>
          <p:nvPr/>
        </p:nvSpPr>
        <p:spPr>
          <a:xfrm>
            <a:off x="527628" y="2773018"/>
            <a:ext cx="243105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  <a:cs typeface="Calibri"/>
              </a:rPr>
              <a:t>Think of taking one card at a time, and build </a:t>
            </a:r>
            <a:r>
              <a:rPr lang="en-US" b="1" dirty="0">
                <a:solidFill>
                  <a:srgbClr val="FF0000"/>
                </a:solidFill>
                <a:cs typeface="Calibri"/>
              </a:rPr>
              <a:t>probability trees</a:t>
            </a:r>
            <a:r>
              <a:rPr lang="en-US" dirty="0">
                <a:solidFill>
                  <a:srgbClr val="FF0000"/>
                </a:solidFill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88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281D6-538E-470B-8593-1645051A5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What's next?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D13DB-AC28-44B4-9F3D-9E5BE9FB0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Worksheet on probability</a:t>
            </a:r>
            <a:endParaRPr lang="en-US" dirty="0"/>
          </a:p>
          <a:p>
            <a:pPr marL="0" indent="0">
              <a:buNone/>
            </a:pPr>
            <a:endParaRPr lang="en-US" sz="2400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Online homework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Wednesday – conditional probabilities, revisit contingency tables</a:t>
            </a:r>
          </a:p>
          <a:p>
            <a:pPr marL="0" indent="0">
              <a:buNone/>
            </a:pPr>
            <a:endParaRPr lang="en-US" sz="2400" dirty="0">
              <a:cs typeface="Calibri"/>
            </a:endParaRPr>
          </a:p>
          <a:p>
            <a:pPr marL="0" indent="0">
              <a:buNone/>
            </a:pP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438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9C5D0-279E-4CFD-86EA-37719D15A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The Idea - </a:t>
            </a:r>
            <a:r>
              <a:rPr lang="en-US" sz="3600" i="1" dirty="0">
                <a:cs typeface="Calibri Light"/>
              </a:rPr>
              <a:t>Randomness</a:t>
            </a:r>
            <a:r>
              <a:rPr lang="en-US" sz="3600" dirty="0">
                <a:cs typeface="Calibri Light"/>
              </a:rPr>
              <a:t> makes statistics possible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7342D-407C-4FCA-AC17-3FA21D72E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226" y="1444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cs typeface="Calibri"/>
              </a:rPr>
              <a:t>We want to use information about a sample to inform us about a population.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>
                <a:cs typeface="Calibri"/>
              </a:rPr>
              <a:t>While the outcome from an individual is unknown (unless we ask), a </a:t>
            </a:r>
            <a:r>
              <a:rPr lang="en-US" sz="2400" dirty="0">
                <a:cs typeface="Calibri"/>
              </a:rPr>
              <a:t>numerical summary from a sample </a:t>
            </a:r>
            <a:r>
              <a:rPr lang="en-US" sz="2400" i="1" dirty="0">
                <a:cs typeface="Calibri"/>
              </a:rPr>
              <a:t>should</a:t>
            </a:r>
            <a:r>
              <a:rPr lang="en-US" sz="2400" dirty="0">
                <a:cs typeface="Calibri"/>
              </a:rPr>
              <a:t> reflect the corresponding population parameter.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>
                <a:cs typeface="Calibri"/>
              </a:rPr>
              <a:t>The trick here is to ensure that the sample is representative – which is hard.</a:t>
            </a:r>
            <a:endParaRPr lang="en-US" sz="2400" dirty="0"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endParaRPr lang="en-US" b="1" dirty="0">
              <a:cs typeface="Calibri"/>
            </a:endParaRPr>
          </a:p>
        </p:txBody>
      </p:sp>
      <p:pic>
        <p:nvPicPr>
          <p:cNvPr id="5" name="Graphic 4" descr="A lightbulb">
            <a:extLst>
              <a:ext uri="{FF2B5EF4-FFF2-40B4-BE49-F238E27FC236}">
                <a16:creationId xmlns:a16="http://schemas.microsoft.com/office/drawing/2014/main" id="{13050540-048C-4B49-B1A3-A329034E2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9677" y="-204370"/>
            <a:ext cx="2200702" cy="2200702"/>
          </a:xfrm>
          <a:prstGeom prst="rect">
            <a:avLst/>
          </a:prstGeom>
        </p:spPr>
      </p:pic>
      <p:pic>
        <p:nvPicPr>
          <p:cNvPr id="6" name="Picture 6" descr="A picture containing writing implement, stationary, pen&#10;&#10;Description automatically generated">
            <a:extLst>
              <a:ext uri="{FF2B5EF4-FFF2-40B4-BE49-F238E27FC236}">
                <a16:creationId xmlns:a16="http://schemas.microsoft.com/office/drawing/2014/main" id="{AFD23754-44EB-4059-8764-F0294FFF5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241685" y="4680447"/>
            <a:ext cx="3826040" cy="12265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A5BE87-C9E9-44E4-8E69-97506A8A9E26}"/>
              </a:ext>
            </a:extLst>
          </p:cNvPr>
          <p:cNvSpPr txBox="1"/>
          <p:nvPr/>
        </p:nvSpPr>
        <p:spPr>
          <a:xfrm>
            <a:off x="908792" y="4596268"/>
            <a:ext cx="6904121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As a stand-in, we can take a </a:t>
            </a:r>
            <a:r>
              <a:rPr lang="en-US" sz="2400" b="1" dirty="0">
                <a:cs typeface="Calibri"/>
              </a:rPr>
              <a:t>random sample</a:t>
            </a:r>
            <a:r>
              <a:rPr lang="en-US" sz="2400" dirty="0">
                <a:cs typeface="Calibri"/>
              </a:rPr>
              <a:t>.  Mathematically we know how the distribution of random samples behave.</a:t>
            </a:r>
          </a:p>
        </p:txBody>
      </p:sp>
    </p:spTree>
    <p:extLst>
      <p:ext uri="{BB962C8B-B14F-4D97-AF65-F5344CB8AC3E}">
        <p14:creationId xmlns:p14="http://schemas.microsoft.com/office/powerpoint/2010/main" val="278794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80C5952-35AB-53A9-B24B-8F2B0CB18F12}"/>
              </a:ext>
            </a:extLst>
          </p:cNvPr>
          <p:cNvGrpSpPr/>
          <p:nvPr/>
        </p:nvGrpSpPr>
        <p:grpSpPr>
          <a:xfrm>
            <a:off x="2624654" y="3682446"/>
            <a:ext cx="4797041" cy="2375854"/>
            <a:chOff x="2624654" y="3682446"/>
            <a:chExt cx="4797041" cy="2375854"/>
          </a:xfrm>
        </p:grpSpPr>
        <p:pic>
          <p:nvPicPr>
            <p:cNvPr id="22" name="Picture 2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76975691-1801-4CCC-BC46-62FA2FC8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3778786" y="3682446"/>
              <a:ext cx="3642909" cy="237585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7815D7-635C-47FA-8371-056CA8E99EA1}"/>
                </a:ext>
              </a:extLst>
            </p:cNvPr>
            <p:cNvSpPr txBox="1"/>
            <p:nvPr/>
          </p:nvSpPr>
          <p:spPr>
            <a:xfrm>
              <a:off x="2624654" y="4396532"/>
              <a:ext cx="2458597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  <a:cs typeface="Calibri"/>
                </a:rPr>
                <a:t>Sampling Distribution</a:t>
              </a:r>
            </a:p>
            <a:p>
              <a:r>
                <a:rPr lang="en-US" sz="2000" dirty="0">
                  <a:solidFill>
                    <a:srgbClr val="FF0000"/>
                  </a:solidFill>
                  <a:cs typeface="Calibri"/>
                </a:rPr>
                <a:t>of Sample Mean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D5A1EEB-2FD2-45EE-BB78-98A6A2D6F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Random Samples – </a:t>
            </a:r>
            <a:r>
              <a:rPr lang="en-US" sz="4000" dirty="0">
                <a:cs typeface="Calibri Light"/>
              </a:rPr>
              <a:t>The Idea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AE95A-9668-4802-B200-26FE94C0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393" y="1485938"/>
            <a:ext cx="10515600" cy="100955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The numerical summaries of random samples </a:t>
            </a:r>
            <a:r>
              <a:rPr lang="en-US" i="1" dirty="0">
                <a:cs typeface="Calibri" panose="020F0502020204030204"/>
              </a:rPr>
              <a:t>hover</a:t>
            </a:r>
            <a:r>
              <a:rPr lang="en-US" dirty="0">
                <a:cs typeface="Calibri" panose="020F0502020204030204"/>
              </a:rPr>
              <a:t> around the corresponding population parameter in a predictable way.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</p:txBody>
      </p:sp>
      <p:pic>
        <p:nvPicPr>
          <p:cNvPr id="5" name="Graphic 4" descr="A lightbulb">
            <a:extLst>
              <a:ext uri="{FF2B5EF4-FFF2-40B4-BE49-F238E27FC236}">
                <a16:creationId xmlns:a16="http://schemas.microsoft.com/office/drawing/2014/main" id="{8AF32245-39CB-4176-AA10-D4C64E1C6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9677" y="-204370"/>
            <a:ext cx="2200702" cy="220070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1948C68-8C52-4063-AA66-78413920F0A1}"/>
              </a:ext>
            </a:extLst>
          </p:cNvPr>
          <p:cNvCxnSpPr/>
          <p:nvPr/>
        </p:nvCxnSpPr>
        <p:spPr>
          <a:xfrm>
            <a:off x="1048439" y="5909631"/>
            <a:ext cx="9364336" cy="36724"/>
          </a:xfrm>
          <a:prstGeom prst="straightConnector1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638AB91-14CC-4852-B669-446405D79880}"/>
              </a:ext>
            </a:extLst>
          </p:cNvPr>
          <p:cNvSpPr txBox="1"/>
          <p:nvPr/>
        </p:nvSpPr>
        <p:spPr>
          <a:xfrm>
            <a:off x="5418119" y="6060769"/>
            <a:ext cx="40211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dirty="0">
                <a:cs typeface="Calibri"/>
              </a:rPr>
              <a:t>µ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3362BA0-233D-4910-9F11-F7F4B7FFD9DC}"/>
              </a:ext>
            </a:extLst>
          </p:cNvPr>
          <p:cNvCxnSpPr>
            <a:cxnSpLocks/>
          </p:cNvCxnSpPr>
          <p:nvPr/>
        </p:nvCxnSpPr>
        <p:spPr>
          <a:xfrm flipV="1">
            <a:off x="5927673" y="5721428"/>
            <a:ext cx="0" cy="449853"/>
          </a:xfrm>
          <a:prstGeom prst="straightConnector1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3A8B7EB-ECDE-454C-BE0A-92935DA9D65F}"/>
              </a:ext>
            </a:extLst>
          </p:cNvPr>
          <p:cNvCxnSpPr>
            <a:cxnSpLocks/>
          </p:cNvCxnSpPr>
          <p:nvPr/>
        </p:nvCxnSpPr>
        <p:spPr>
          <a:xfrm flipV="1">
            <a:off x="4852861" y="5703066"/>
            <a:ext cx="0" cy="449853"/>
          </a:xfrm>
          <a:prstGeom prst="straightConnector1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3D0E42-89C6-476E-99D2-C742D1809A17}"/>
              </a:ext>
            </a:extLst>
          </p:cNvPr>
          <p:cNvCxnSpPr>
            <a:cxnSpLocks/>
          </p:cNvCxnSpPr>
          <p:nvPr/>
        </p:nvCxnSpPr>
        <p:spPr>
          <a:xfrm flipV="1">
            <a:off x="5174030" y="5703066"/>
            <a:ext cx="0" cy="449853"/>
          </a:xfrm>
          <a:prstGeom prst="straightConnector1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4772957-1E25-45E6-BC42-0A08E1F8316A}"/>
              </a:ext>
            </a:extLst>
          </p:cNvPr>
          <p:cNvSpPr txBox="1"/>
          <p:nvPr/>
        </p:nvSpPr>
        <p:spPr>
          <a:xfrm>
            <a:off x="7103356" y="5359015"/>
            <a:ext cx="412948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&lt;= means of three </a:t>
            </a:r>
            <a:r>
              <a:rPr lang="en-US" b="1" dirty="0">
                <a:solidFill>
                  <a:srgbClr val="FF0000"/>
                </a:solidFill>
              </a:rPr>
              <a:t>different</a:t>
            </a:r>
            <a:r>
              <a:rPr lang="en-US" dirty="0">
                <a:solidFill>
                  <a:srgbClr val="FF0000"/>
                </a:solidFill>
              </a:rPr>
              <a:t> samples</a:t>
            </a:r>
            <a:endParaRPr lang="en-US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74BB84-54E4-4820-9BA6-EF5999EB55C6}"/>
              </a:ext>
            </a:extLst>
          </p:cNvPr>
          <p:cNvSpPr txBox="1"/>
          <p:nvPr/>
        </p:nvSpPr>
        <p:spPr>
          <a:xfrm>
            <a:off x="6943266" y="2683409"/>
            <a:ext cx="424883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cs typeface="Calibri"/>
              </a:rPr>
              <a:t>We can use probability theory to measure how </a:t>
            </a:r>
            <a:r>
              <a:rPr lang="en-US" sz="2000" i="1" dirty="0">
                <a:cs typeface="Calibri"/>
              </a:rPr>
              <a:t>likely</a:t>
            </a:r>
            <a:r>
              <a:rPr lang="en-US" sz="2000" dirty="0">
                <a:cs typeface="Calibri"/>
              </a:rPr>
              <a:t> a sample mean lands within a given distance (Margin of Error) of the population mean.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67FD33-CC50-4A3F-8D38-349544598CB8}"/>
              </a:ext>
            </a:extLst>
          </p:cNvPr>
          <p:cNvSpPr txBox="1"/>
          <p:nvPr/>
        </p:nvSpPr>
        <p:spPr>
          <a:xfrm>
            <a:off x="797690" y="2578749"/>
            <a:ext cx="521281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cs typeface="Calibri"/>
              </a:rPr>
              <a:t>The bigger the sample, the smaller the spread!</a:t>
            </a:r>
          </a:p>
          <a:p>
            <a:r>
              <a:rPr lang="en-US" sz="2000" dirty="0">
                <a:cs typeface="Calibri"/>
              </a:rPr>
              <a:t>          =&gt; smaller </a:t>
            </a:r>
            <a:r>
              <a:rPr lang="en-US" sz="2000" dirty="0" err="1">
                <a:cs typeface="Calibri"/>
              </a:rPr>
              <a:t>MoE</a:t>
            </a:r>
            <a:r>
              <a:rPr lang="en-US" sz="2000" dirty="0">
                <a:cs typeface="Calibri"/>
              </a:rPr>
              <a:t> or more confidence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89975A-05DB-49F1-85E7-6AB2A2420F8B}"/>
              </a:ext>
            </a:extLst>
          </p:cNvPr>
          <p:cNvSpPr txBox="1"/>
          <p:nvPr/>
        </p:nvSpPr>
        <p:spPr>
          <a:xfrm>
            <a:off x="797690" y="3432556"/>
            <a:ext cx="4248837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cs typeface="Calibri"/>
              </a:rPr>
              <a:t>To attach numbers to these ideas, we need </a:t>
            </a:r>
            <a:r>
              <a:rPr lang="en-US" sz="2000" b="1" dirty="0">
                <a:solidFill>
                  <a:srgbClr val="FF0000"/>
                </a:solidFill>
                <a:cs typeface="Calibri"/>
              </a:rPr>
              <a:t>probability theory</a:t>
            </a:r>
            <a:r>
              <a:rPr lang="en-US" sz="2000" dirty="0">
                <a:cs typeface="Calibri"/>
              </a:rPr>
              <a:t>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27EFC6F-286E-44FB-B0EB-DFED817D3CE5}"/>
              </a:ext>
            </a:extLst>
          </p:cNvPr>
          <p:cNvCxnSpPr>
            <a:cxnSpLocks/>
          </p:cNvCxnSpPr>
          <p:nvPr/>
        </p:nvCxnSpPr>
        <p:spPr>
          <a:xfrm flipV="1">
            <a:off x="5580900" y="5728347"/>
            <a:ext cx="0" cy="449853"/>
          </a:xfrm>
          <a:prstGeom prst="straightConnector1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26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33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381A7-EF5A-467B-84F9-D564F190A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Vocab – </a:t>
            </a:r>
            <a:r>
              <a:rPr lang="en-US" sz="4000" dirty="0">
                <a:cs typeface="Calibri Light"/>
              </a:rPr>
              <a:t>Probability Theory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6B031-55E0-4EAE-A689-DED53DD8B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cs typeface="Calibri" panose="020F0502020204030204"/>
              </a:rPr>
              <a:t>Def:  </a:t>
            </a:r>
            <a:r>
              <a:rPr lang="en-US" dirty="0">
                <a:cs typeface="Calibri" panose="020F0502020204030204"/>
              </a:rPr>
              <a:t>A </a:t>
            </a:r>
            <a:r>
              <a:rPr lang="en-US" b="1" dirty="0">
                <a:cs typeface="Calibri" panose="020F0502020204030204"/>
              </a:rPr>
              <a:t>Random Phenomena</a:t>
            </a:r>
            <a:r>
              <a:rPr lang="en-US" dirty="0">
                <a:cs typeface="Calibri" panose="020F0502020204030204"/>
              </a:rPr>
              <a:t> is an everyday, observable, situation where the outcome is unknown.</a:t>
            </a:r>
          </a:p>
          <a:p>
            <a:pPr marL="914400" lvl="1" indent="-457200"/>
            <a:r>
              <a:rPr lang="en-US" dirty="0">
                <a:cs typeface="Calibri" panose="020F0502020204030204"/>
              </a:rPr>
              <a:t>Rolling a pair of dice.</a:t>
            </a:r>
          </a:p>
          <a:p>
            <a:pPr marL="914400" lvl="1" indent="-457200"/>
            <a:r>
              <a:rPr lang="en-US" dirty="0">
                <a:cs typeface="Calibri" panose="020F0502020204030204"/>
              </a:rPr>
              <a:t>Taking a COVID test.</a:t>
            </a:r>
          </a:p>
          <a:p>
            <a:pPr marL="914400" lvl="1" indent="-457200"/>
            <a:r>
              <a:rPr lang="en-US" dirty="0">
                <a:cs typeface="Calibri" panose="020F0502020204030204"/>
              </a:rPr>
              <a:t>Car crash on I-65 at rush hour.</a:t>
            </a:r>
          </a:p>
          <a:p>
            <a:pPr marL="0" indent="0">
              <a:buNone/>
            </a:pPr>
            <a:r>
              <a:rPr lang="en-US" b="1" dirty="0">
                <a:cs typeface="Calibri" panose="020F0502020204030204"/>
              </a:rPr>
              <a:t>Def: </a:t>
            </a:r>
            <a:r>
              <a:rPr lang="en-US" dirty="0">
                <a:cs typeface="Calibri" panose="020F0502020204030204"/>
              </a:rPr>
              <a:t> The </a:t>
            </a:r>
            <a:r>
              <a:rPr lang="en-US" b="1" dirty="0">
                <a:cs typeface="Calibri" panose="020F0502020204030204"/>
              </a:rPr>
              <a:t>Sample Space</a:t>
            </a:r>
            <a:r>
              <a:rPr lang="en-US" dirty="0">
                <a:cs typeface="Calibri" panose="020F0502020204030204"/>
              </a:rPr>
              <a:t> is the collection of all possible outcomes.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cs typeface="Calibri" panose="020F0502020204030204"/>
              </a:rPr>
              <a:t>Def:  </a:t>
            </a:r>
            <a:r>
              <a:rPr lang="en-US" dirty="0">
                <a:cs typeface="Calibri" panose="020F0502020204030204"/>
              </a:rPr>
              <a:t>An</a:t>
            </a:r>
            <a:r>
              <a:rPr lang="en-US" b="1" dirty="0">
                <a:cs typeface="Calibri" panose="020F0502020204030204"/>
              </a:rPr>
              <a:t> Event </a:t>
            </a:r>
            <a:r>
              <a:rPr lang="en-US" dirty="0">
                <a:cs typeface="Calibri" panose="020F0502020204030204"/>
              </a:rPr>
              <a:t>is a subset of the sample space.</a:t>
            </a:r>
          </a:p>
          <a:p>
            <a:pPr marL="0" indent="0">
              <a:buNone/>
            </a:pPr>
            <a:r>
              <a:rPr lang="en-US" sz="2400" b="1" dirty="0">
                <a:cs typeface="Calibri" panose="020F0502020204030204"/>
              </a:rPr>
              <a:t>Ex: </a:t>
            </a:r>
            <a:r>
              <a:rPr lang="en-US" sz="2400" dirty="0">
                <a:cs typeface="Calibri" panose="020F0502020204030204"/>
              </a:rPr>
              <a:t> Taking a COVID test</a:t>
            </a:r>
            <a:endParaRPr lang="en-US" sz="2400" dirty="0"/>
          </a:p>
          <a:p>
            <a:pPr marL="457200" lvl="1">
              <a:buNone/>
            </a:pPr>
            <a:r>
              <a:rPr lang="en-US" i="1" dirty="0">
                <a:cs typeface="Calibri" panose="020F0502020204030204"/>
              </a:rPr>
              <a:t>S </a:t>
            </a:r>
            <a:r>
              <a:rPr lang="en-US" dirty="0">
                <a:cs typeface="Calibri" panose="020F0502020204030204"/>
              </a:rPr>
              <a:t>= { sick &amp; positive,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cs typeface="Calibri" panose="020F0502020204030204"/>
              </a:rPr>
              <a:t>sick &amp; negative</a:t>
            </a:r>
            <a:r>
              <a:rPr lang="en-US" dirty="0">
                <a:cs typeface="Calibri" panose="020F0502020204030204"/>
              </a:rPr>
              <a:t>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cs typeface="Calibri" panose="020F0502020204030204"/>
              </a:rPr>
              <a:t>well &amp; positive</a:t>
            </a:r>
            <a:r>
              <a:rPr lang="en-US" dirty="0">
                <a:cs typeface="Calibri" panose="020F0502020204030204"/>
              </a:rPr>
              <a:t>, well &amp; negative}.</a:t>
            </a:r>
          </a:p>
          <a:p>
            <a:pPr marL="457200" lvl="1">
              <a:buNone/>
            </a:pPr>
            <a:r>
              <a:rPr lang="en-US" i="1" dirty="0">
                <a:cs typeface="Calibri" panose="020F0502020204030204"/>
              </a:rPr>
              <a:t>E</a:t>
            </a:r>
            <a:r>
              <a:rPr lang="en-US" dirty="0">
                <a:cs typeface="Calibri" panose="020F0502020204030204"/>
              </a:rPr>
              <a:t> = {sick &amp; positive}.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699770-2C6C-405E-B12C-4B96D1637C51}"/>
              </a:ext>
            </a:extLst>
          </p:cNvPr>
          <p:cNvSpPr txBox="1"/>
          <p:nvPr/>
        </p:nvSpPr>
        <p:spPr>
          <a:xfrm>
            <a:off x="2551196" y="6110538"/>
            <a:ext cx="709462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FF0000"/>
                </a:solidFill>
                <a:cs typeface="Calibri"/>
              </a:rPr>
              <a:t>We want the </a:t>
            </a:r>
            <a:r>
              <a:rPr lang="en-US" sz="2400" b="1" i="1">
                <a:solidFill>
                  <a:srgbClr val="FF0000"/>
                </a:solidFill>
                <a:cs typeface="Calibri"/>
              </a:rPr>
              <a:t>probability </a:t>
            </a:r>
            <a:r>
              <a:rPr lang="en-US" sz="2400">
                <a:solidFill>
                  <a:srgbClr val="FF0000"/>
                </a:solidFill>
                <a:cs typeface="Calibri"/>
              </a:rPr>
              <a:t>of an event, denoted as </a:t>
            </a:r>
            <a:r>
              <a:rPr lang="en-US" sz="2400" i="1">
                <a:solidFill>
                  <a:srgbClr val="FF0000"/>
                </a:solidFill>
                <a:cs typeface="Calibri"/>
              </a:rPr>
              <a:t>P(E).</a:t>
            </a:r>
            <a:endParaRPr lang="en-US" sz="2400" i="1" dirty="0">
              <a:solidFill>
                <a:srgbClr val="FF0000"/>
              </a:solidFill>
              <a:cs typeface="Calibri"/>
            </a:endParaRPr>
          </a:p>
        </p:txBody>
      </p:sp>
      <p:pic>
        <p:nvPicPr>
          <p:cNvPr id="4" name="Picture 4" descr="Test Tube Pouring Liquid · Free vector graphic on Pixabay">
            <a:extLst>
              <a:ext uri="{FF2B5EF4-FFF2-40B4-BE49-F238E27FC236}">
                <a16:creationId xmlns:a16="http://schemas.microsoft.com/office/drawing/2014/main" id="{7B77A065-3859-42C9-B1FA-06A2FF4A6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1628" y="4661741"/>
            <a:ext cx="1837603" cy="168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2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E11B1-7234-42F9-9B29-7143679BF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Probability – a</a:t>
            </a:r>
            <a:r>
              <a:rPr lang="en-US" sz="4000" dirty="0">
                <a:cs typeface="Calibri Light"/>
              </a:rPr>
              <a:t> long-run average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71AC4695-0B44-47AD-93DF-43B002FE2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196705" y="401888"/>
            <a:ext cx="2431247" cy="224581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351793-8B95-4509-9BD9-B359759C9F5F}"/>
              </a:ext>
            </a:extLst>
          </p:cNvPr>
          <p:cNvSpPr txBox="1"/>
          <p:nvPr/>
        </p:nvSpPr>
        <p:spPr>
          <a:xfrm>
            <a:off x="954506" y="1495927"/>
            <a:ext cx="779646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Def: </a:t>
            </a:r>
            <a:r>
              <a:rPr lang="en-US" sz="2400" dirty="0">
                <a:cs typeface="Calibri"/>
              </a:rPr>
              <a:t> The </a:t>
            </a:r>
            <a:r>
              <a:rPr lang="en-US" sz="2400" b="1" dirty="0">
                <a:cs typeface="Calibri"/>
              </a:rPr>
              <a:t>probability</a:t>
            </a:r>
            <a:r>
              <a:rPr lang="en-US" sz="2400" dirty="0">
                <a:cs typeface="Calibri"/>
              </a:rPr>
              <a:t> of an event, </a:t>
            </a:r>
            <a:r>
              <a:rPr lang="en-US" sz="2400" i="1" dirty="0">
                <a:cs typeface="Calibri"/>
              </a:rPr>
              <a:t>P(E)</a:t>
            </a:r>
            <a:r>
              <a:rPr lang="en-US" sz="2400" dirty="0">
                <a:cs typeface="Calibri"/>
              </a:rPr>
              <a:t>, is the proportion of times that outcome would occur given an infinite length run of </a:t>
            </a:r>
            <a:r>
              <a:rPr lang="en-US" sz="2400">
                <a:cs typeface="Calibri"/>
              </a:rPr>
              <a:t>observations of the phenomenon.</a:t>
            </a:r>
            <a:endParaRPr lang="en-US" sz="2000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EBEFCB-96C5-4757-8E60-DBDEF5C4E528}"/>
              </a:ext>
            </a:extLst>
          </p:cNvPr>
          <p:cNvSpPr txBox="1"/>
          <p:nvPr/>
        </p:nvSpPr>
        <p:spPr>
          <a:xfrm>
            <a:off x="954506" y="2809374"/>
            <a:ext cx="779646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This assumes that each trial is </a:t>
            </a:r>
            <a:r>
              <a:rPr lang="en-US" sz="2400" b="1" dirty="0">
                <a:cs typeface="Calibri"/>
              </a:rPr>
              <a:t>independent</a:t>
            </a:r>
            <a:r>
              <a:rPr lang="en-US" sz="2400" dirty="0">
                <a:cs typeface="Calibri"/>
              </a:rPr>
              <a:t>, that is that </a:t>
            </a:r>
            <a:r>
              <a:rPr lang="en-US" sz="2400">
                <a:cs typeface="Calibri"/>
              </a:rPr>
              <a:t>outcomes of a previous trials do not influence the next trial.</a:t>
            </a:r>
            <a:endParaRPr lang="en-US" sz="2400" b="1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B75D6-CCA9-4CA1-824F-95842F42BB4E}"/>
              </a:ext>
            </a:extLst>
          </p:cNvPr>
          <p:cNvSpPr txBox="1"/>
          <p:nvPr/>
        </p:nvSpPr>
        <p:spPr>
          <a:xfrm>
            <a:off x="7744186" y="3830560"/>
            <a:ext cx="4013651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There is an </a:t>
            </a:r>
            <a:r>
              <a:rPr lang="en-US" sz="2400" dirty="0">
                <a:solidFill>
                  <a:srgbClr val="FF0000"/>
                </a:solidFill>
                <a:cs typeface="Calibri"/>
              </a:rPr>
              <a:t>axiomatic </a:t>
            </a:r>
            <a:r>
              <a:rPr lang="en-US" sz="2400" dirty="0">
                <a:cs typeface="Calibri"/>
              </a:rPr>
              <a:t>formulation of probability theory, which is equivalent to this definition through </a:t>
            </a:r>
            <a:r>
              <a:rPr lang="en-US" sz="2400" b="1" dirty="0">
                <a:cs typeface="Calibri"/>
              </a:rPr>
              <a:t>The Law of Large Numbers</a:t>
            </a:r>
            <a:r>
              <a:rPr lang="en-US" sz="2400" dirty="0">
                <a:cs typeface="Calibri"/>
              </a:rPr>
              <a:t>.</a:t>
            </a:r>
            <a:endParaRPr lang="en-US" sz="2400" b="1" dirty="0">
              <a:cs typeface="Calibri"/>
            </a:endParaRPr>
          </a:p>
          <a:p>
            <a:r>
              <a:rPr lang="en-US" sz="2400" dirty="0">
                <a:cs typeface="Calibri"/>
              </a:rPr>
              <a:t>This axiomatic version is Bayesian Probability.</a:t>
            </a:r>
            <a:endParaRPr lang="en-US" sz="2400" b="1" dirty="0"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5CE53A-F76D-416D-A15B-59A4B25F3CAB}"/>
              </a:ext>
            </a:extLst>
          </p:cNvPr>
          <p:cNvSpPr txBox="1"/>
          <p:nvPr/>
        </p:nvSpPr>
        <p:spPr>
          <a:xfrm>
            <a:off x="956511" y="3924301"/>
            <a:ext cx="6693568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cs typeface="Calibri"/>
              </a:rPr>
              <a:t>Ex:  </a:t>
            </a:r>
            <a:r>
              <a:rPr lang="en-US" sz="2000" dirty="0">
                <a:cs typeface="Calibri"/>
              </a:rPr>
              <a:t>A dice is </a:t>
            </a:r>
            <a:r>
              <a:rPr lang="en-US" sz="2000" b="1" dirty="0">
                <a:cs typeface="Calibri"/>
              </a:rPr>
              <a:t>fair</a:t>
            </a:r>
            <a:r>
              <a:rPr lang="en-US" sz="2000" dirty="0">
                <a:cs typeface="Calibri"/>
              </a:rPr>
              <a:t>, if each face is equally likely.  In this case the probability of getting any face should be </a:t>
            </a:r>
            <a:r>
              <a:rPr lang="en-US" sz="2000">
                <a:cs typeface="Calibri"/>
              </a:rPr>
              <a:t>the same.  Thus, the chances of getting a 6 on a fair six-sided die is: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>
                <a:solidFill>
                  <a:srgbClr val="FF0000"/>
                </a:solidFill>
                <a:cs typeface="Calibri"/>
              </a:rPr>
              <a:t>                                P(getting a 6) = 1/6</a:t>
            </a:r>
            <a:endParaRPr lang="en-US" sz="2400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D13DA2-FDF6-4FE9-8EA1-3503866553A4}"/>
              </a:ext>
            </a:extLst>
          </p:cNvPr>
          <p:cNvSpPr txBox="1"/>
          <p:nvPr/>
        </p:nvSpPr>
        <p:spPr>
          <a:xfrm>
            <a:off x="956511" y="5657283"/>
            <a:ext cx="589146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This is the number we would get "in the limit" if we rolled a fair dice for a very long time and </a:t>
            </a:r>
            <a:r>
              <a:rPr lang="en-US" sz="2400">
                <a:cs typeface="Calibri"/>
              </a:rPr>
              <a:t>calculated a proportion.</a:t>
            </a: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41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EA593-2722-4BE0-ABF2-7C4110A3F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Building Sample Spaces</a:t>
            </a:r>
            <a:endParaRPr lang="en-US" sz="4000" dirty="0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807FE-9B26-4AFC-A3B8-BE62577CC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If a phenomena can be split into two or more steps, you can build the sample space by putting the steps together in a tree diagram.  </a:t>
            </a:r>
          </a:p>
        </p:txBody>
      </p:sp>
      <p:pic>
        <p:nvPicPr>
          <p:cNvPr id="7" name="Picture 7" descr="Diagram&#10;&#10;Description automatically generated">
            <a:extLst>
              <a:ext uri="{FF2B5EF4-FFF2-40B4-BE49-F238E27FC236}">
                <a16:creationId xmlns:a16="http://schemas.microsoft.com/office/drawing/2014/main" id="{A3A385DD-E474-4CB0-B6DE-ED1062EEC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3952" y="2801754"/>
            <a:ext cx="3605463" cy="37610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02143F-19BB-404B-96A2-496185DF7110}"/>
              </a:ext>
            </a:extLst>
          </p:cNvPr>
          <p:cNvSpPr txBox="1"/>
          <p:nvPr/>
        </p:nvSpPr>
        <p:spPr>
          <a:xfrm>
            <a:off x="4824663" y="2799347"/>
            <a:ext cx="702443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Ex: </a:t>
            </a:r>
            <a:r>
              <a:rPr lang="en-US" sz="2400" dirty="0">
                <a:cs typeface="Calibri"/>
              </a:rPr>
              <a:t>How many different ways can the letters </a:t>
            </a:r>
            <a:r>
              <a:rPr lang="en-US" sz="2400" i="1" dirty="0">
                <a:cs typeface="Calibri"/>
              </a:rPr>
              <a:t>A, B, C </a:t>
            </a:r>
            <a:r>
              <a:rPr lang="en-US" sz="2400" dirty="0">
                <a:cs typeface="Calibri"/>
              </a:rPr>
              <a:t>be placed</a:t>
            </a:r>
            <a:r>
              <a:rPr lang="en-US" sz="2400" i="1" dirty="0">
                <a:cs typeface="Calibri"/>
              </a:rPr>
              <a:t> </a:t>
            </a:r>
            <a:r>
              <a:rPr lang="en-US" sz="2400" dirty="0">
                <a:cs typeface="Calibri"/>
              </a:rPr>
              <a:t>in a row?  What are they?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1B1D63-4395-4E7A-8C61-F4655B02B7DE}"/>
              </a:ext>
            </a:extLst>
          </p:cNvPr>
          <p:cNvSpPr txBox="1"/>
          <p:nvPr/>
        </p:nvSpPr>
        <p:spPr>
          <a:xfrm>
            <a:off x="4826668" y="3717995"/>
            <a:ext cx="70244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We get 6 different configurations.  This is an example of the </a:t>
            </a:r>
            <a:r>
              <a:rPr lang="en-US" sz="2400" b="1" dirty="0">
                <a:cs typeface="Calibri"/>
              </a:rPr>
              <a:t>multiplication rule</a:t>
            </a:r>
            <a:r>
              <a:rPr lang="en-US" sz="2400" dirty="0">
                <a:cs typeface="Calibri"/>
              </a:rPr>
              <a:t>.  First three choices, then two choices:    </a:t>
            </a:r>
            <a:r>
              <a:rPr lang="en-US" sz="2400" dirty="0">
                <a:solidFill>
                  <a:srgbClr val="FF0000"/>
                </a:solidFill>
                <a:cs typeface="Calibri"/>
              </a:rPr>
              <a:t>3x2 = 6</a:t>
            </a:r>
            <a:endParaRPr lang="en-US" sz="2400" dirty="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FD641A-1653-4257-AC55-037674E30FB8}"/>
              </a:ext>
            </a:extLst>
          </p:cNvPr>
          <p:cNvSpPr txBox="1"/>
          <p:nvPr/>
        </p:nvSpPr>
        <p:spPr>
          <a:xfrm>
            <a:off x="4826668" y="4896852"/>
            <a:ext cx="7024436" cy="16927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Ex:  What is the size of the sample space when...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cs typeface="Calibri"/>
              </a:rPr>
              <a:t>Rolling a pair or dice</a:t>
            </a:r>
          </a:p>
          <a:p>
            <a:pPr marL="342900" indent="-342900">
              <a:buFont typeface="Arial"/>
              <a:buChar char="•"/>
            </a:pPr>
            <a:r>
              <a:rPr lang="en-US" sz="2000">
                <a:cs typeface="Calibri"/>
              </a:rPr>
              <a:t>Flipping a coin 3 times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cs typeface="Calibri"/>
              </a:rPr>
              <a:t>Getting lunch at the cafe</a:t>
            </a:r>
          </a:p>
          <a:p>
            <a:pPr marL="342900" indent="-342900">
              <a:buFont typeface="Arial"/>
              <a:buChar char="•"/>
            </a:pPr>
            <a:endParaRPr lang="en-US" sz="2000" dirty="0">
              <a:cs typeface="Calibri"/>
            </a:endParaRPr>
          </a:p>
        </p:txBody>
      </p:sp>
      <p:pic>
        <p:nvPicPr>
          <p:cNvPr id="10" name="Picture 10" descr="A picture containing outdoor object, star, night, dark&#10;&#10;Description automatically generated">
            <a:extLst>
              <a:ext uri="{FF2B5EF4-FFF2-40B4-BE49-F238E27FC236}">
                <a16:creationId xmlns:a16="http://schemas.microsoft.com/office/drawing/2014/main" id="{BA0920E5-DDB6-4B5C-BC20-440B5F5499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955505" y="142741"/>
            <a:ext cx="2572752" cy="162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7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FFE92-99BE-49E2-9D90-BAF12856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Ex: </a:t>
            </a:r>
            <a:r>
              <a:rPr lang="en-US" sz="4000" dirty="0">
                <a:cs typeface="Calibri Light" panose="020F0302020204030204"/>
              </a:rPr>
              <a:t>Rolling a Pair of 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9CD0E-9262-4F88-BB5E-49E4A4CFE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Roll a pair of fair dice - one green and one purple.  We want the probability of getting a sum of 5. </a:t>
            </a:r>
          </a:p>
        </p:txBody>
      </p:sp>
      <p:pic>
        <p:nvPicPr>
          <p:cNvPr id="5" name="Picture 5" descr="Free vector graphic: Dice, Die, Cube, Gambling, Games ...">
            <a:extLst>
              <a:ext uri="{FF2B5EF4-FFF2-40B4-BE49-F238E27FC236}">
                <a16:creationId xmlns:a16="http://schemas.microsoft.com/office/drawing/2014/main" id="{3590B95F-E365-4140-B80F-156AC398C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45876"/>
            <a:ext cx="2522621" cy="28126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B1B01C-5E47-4A42-8DAF-BCD5B546C86F}"/>
              </a:ext>
            </a:extLst>
          </p:cNvPr>
          <p:cNvSpPr txBox="1"/>
          <p:nvPr/>
        </p:nvSpPr>
        <p:spPr>
          <a:xfrm>
            <a:off x="4543927" y="2779295"/>
            <a:ext cx="6332620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 = {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1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2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3</a:t>
            </a:r>
            <a:r>
              <a:rPr lang="en-US" sz="2400" dirty="0">
                <a:cs typeface="Calibri"/>
              </a:rPr>
              <a:t>, 14, 15, 16, 21, 22, 23,…, 65,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6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6</a:t>
            </a:r>
            <a:r>
              <a:rPr lang="en-US" sz="2400" dirty="0">
                <a:cs typeface="Calibri"/>
              </a:rPr>
              <a:t>}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i="1" dirty="0">
                <a:cs typeface="Calibri"/>
              </a:rPr>
              <a:t>E</a:t>
            </a:r>
            <a:r>
              <a:rPr lang="en-US" sz="2400" dirty="0">
                <a:cs typeface="Calibri"/>
              </a:rPr>
              <a:t> = {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1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4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2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3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3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2</a:t>
            </a:r>
            <a:r>
              <a:rPr lang="en-US" sz="2400" dirty="0">
                <a:cs typeface="Calibri"/>
              </a:rPr>
              <a:t>, </a:t>
            </a:r>
            <a:r>
              <a:rPr lang="en-US" sz="2400" dirty="0">
                <a:solidFill>
                  <a:srgbClr val="00B050"/>
                </a:solidFill>
                <a:cs typeface="Calibri"/>
              </a:rPr>
              <a:t>4</a:t>
            </a:r>
            <a:r>
              <a:rPr lang="en-US" sz="2400" dirty="0">
                <a:solidFill>
                  <a:srgbClr val="7030A0"/>
                </a:solidFill>
                <a:cs typeface="Calibri"/>
              </a:rPr>
              <a:t>1</a:t>
            </a:r>
            <a:r>
              <a:rPr lang="en-US" sz="2400" dirty="0">
                <a:cs typeface="Calibri"/>
              </a:rPr>
              <a:t>}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dirty="0">
                <a:cs typeface="Calibri"/>
              </a:rPr>
              <a:t>|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| = size of sample space = …</a:t>
            </a:r>
          </a:p>
          <a:p>
            <a:r>
              <a:rPr lang="en-US" sz="2400" dirty="0">
                <a:cs typeface="Calibri"/>
              </a:rPr>
              <a:t>|</a:t>
            </a:r>
            <a:r>
              <a:rPr lang="en-US" sz="2400" i="1" dirty="0">
                <a:cs typeface="Calibri"/>
              </a:rPr>
              <a:t>E</a:t>
            </a:r>
            <a:r>
              <a:rPr lang="en-US" sz="2400" dirty="0">
                <a:cs typeface="Calibri"/>
              </a:rPr>
              <a:t>| = size of event = …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dirty="0">
                <a:cs typeface="Calibri"/>
              </a:rPr>
              <a:t>Because outcomes are equally likely...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26FA92-251A-43B2-B3E7-2A1656E5D4A8}"/>
              </a:ext>
            </a:extLst>
          </p:cNvPr>
          <p:cNvSpPr txBox="1"/>
          <p:nvPr/>
        </p:nvSpPr>
        <p:spPr>
          <a:xfrm>
            <a:off x="5859881" y="5759617"/>
            <a:ext cx="460809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P(</a:t>
            </a:r>
            <a:r>
              <a:rPr lang="en-US" sz="2400" b="1" i="1" dirty="0">
                <a:cs typeface="Calibri"/>
              </a:rPr>
              <a:t>E</a:t>
            </a:r>
            <a:r>
              <a:rPr lang="en-US" sz="2400" b="1" dirty="0">
                <a:cs typeface="Calibri"/>
              </a:rPr>
              <a:t>) = |</a:t>
            </a:r>
            <a:r>
              <a:rPr lang="en-US" sz="2400" b="1" i="1" dirty="0">
                <a:cs typeface="Calibri"/>
              </a:rPr>
              <a:t>E</a:t>
            </a:r>
            <a:r>
              <a:rPr lang="en-US" sz="2400" b="1" dirty="0">
                <a:cs typeface="Calibri"/>
              </a:rPr>
              <a:t>|/|</a:t>
            </a:r>
            <a:r>
              <a:rPr lang="en-US" sz="2400" b="1" i="1" dirty="0">
                <a:cs typeface="Calibri"/>
              </a:rPr>
              <a:t>S</a:t>
            </a:r>
            <a:r>
              <a:rPr lang="en-US" sz="2400" b="1" dirty="0">
                <a:cs typeface="Calibri"/>
              </a:rPr>
              <a:t>| ….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81B09F-7334-4727-8F6B-9E3DA68D2703}"/>
              </a:ext>
            </a:extLst>
          </p:cNvPr>
          <p:cNvSpPr txBox="1"/>
          <p:nvPr/>
        </p:nvSpPr>
        <p:spPr>
          <a:xfrm>
            <a:off x="8865269" y="3661611"/>
            <a:ext cx="27432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cs typeface="Calibri"/>
              </a:rPr>
              <a:t>In practice, most outcomes are </a:t>
            </a:r>
            <a:r>
              <a:rPr lang="en-US" sz="2800" b="1" dirty="0">
                <a:solidFill>
                  <a:srgbClr val="FF0000"/>
                </a:solidFill>
                <a:cs typeface="Calibri"/>
              </a:rPr>
              <a:t>not</a:t>
            </a:r>
            <a:r>
              <a:rPr lang="en-US" sz="2800" dirty="0">
                <a:solidFill>
                  <a:srgbClr val="FF0000"/>
                </a:solidFill>
                <a:cs typeface="Calibri"/>
              </a:rPr>
              <a:t> equally likely!</a:t>
            </a:r>
          </a:p>
        </p:txBody>
      </p:sp>
    </p:spTree>
    <p:extLst>
      <p:ext uri="{BB962C8B-B14F-4D97-AF65-F5344CB8AC3E}">
        <p14:creationId xmlns:p14="http://schemas.microsoft.com/office/powerpoint/2010/main" val="181693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45ABD-C8CF-4367-A96B-A72695DBA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Vocab around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0ABB4-D152-489B-97EA-1F57F508F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938" y="1615072"/>
            <a:ext cx="10515600" cy="5714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cs typeface="Calibri"/>
              </a:rPr>
              <a:t>We say two events are </a:t>
            </a:r>
            <a:r>
              <a:rPr lang="en-US" sz="2400" b="1" dirty="0">
                <a:cs typeface="Calibri"/>
              </a:rPr>
              <a:t>disjoint</a:t>
            </a:r>
            <a:r>
              <a:rPr lang="en-US" sz="2400" dirty="0">
                <a:cs typeface="Calibri"/>
              </a:rPr>
              <a:t> if they share no occurances in common. </a:t>
            </a:r>
          </a:p>
        </p:txBody>
      </p:sp>
      <p:pic>
        <p:nvPicPr>
          <p:cNvPr id="4" name="Picture 4" descr="A picture containing schematic&#10;&#10;Description automatically generated">
            <a:extLst>
              <a:ext uri="{FF2B5EF4-FFF2-40B4-BE49-F238E27FC236}">
                <a16:creationId xmlns:a16="http://schemas.microsoft.com/office/drawing/2014/main" id="{D9BA73FE-4455-4AAC-889C-316443800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84321" y="2497916"/>
            <a:ext cx="2743200" cy="20025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B1EB85-9D43-491C-91C9-1B836390C415}"/>
              </a:ext>
            </a:extLst>
          </p:cNvPr>
          <p:cNvSpPr txBox="1"/>
          <p:nvPr/>
        </p:nvSpPr>
        <p:spPr>
          <a:xfrm>
            <a:off x="603584" y="4503821"/>
            <a:ext cx="307406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Above, </a:t>
            </a:r>
            <a:r>
              <a:rPr lang="en-US" sz="2000" i="1" dirty="0"/>
              <a:t>A </a:t>
            </a:r>
            <a:r>
              <a:rPr lang="en-US" sz="2000" dirty="0"/>
              <a:t>and </a:t>
            </a:r>
            <a:r>
              <a:rPr lang="en-US" sz="2000" i="1" dirty="0"/>
              <a:t>C</a:t>
            </a:r>
            <a:r>
              <a:rPr lang="en-US" sz="2000" dirty="0"/>
              <a:t> are disjoint.</a:t>
            </a:r>
            <a:endParaRPr lang="en-US" sz="2000" dirty="0">
              <a:cs typeface="Calibri"/>
            </a:endParaRPr>
          </a:p>
          <a:p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Event </a:t>
            </a:r>
            <a:r>
              <a:rPr lang="en-US" sz="2000" i="1" dirty="0">
                <a:cs typeface="Calibri"/>
              </a:rPr>
              <a:t>A </a:t>
            </a:r>
            <a:r>
              <a:rPr lang="en-US" sz="2000" b="1" dirty="0">
                <a:cs typeface="Calibri"/>
              </a:rPr>
              <a:t>contains</a:t>
            </a:r>
            <a:r>
              <a:rPr lang="en-US" sz="2000" dirty="0">
                <a:cs typeface="Calibri"/>
              </a:rPr>
              <a:t> </a:t>
            </a:r>
            <a:r>
              <a:rPr lang="en-US" sz="2000" i="1" dirty="0">
                <a:cs typeface="Calibri"/>
              </a:rPr>
              <a:t>B </a:t>
            </a:r>
          </a:p>
          <a:p>
            <a:r>
              <a:rPr lang="en-US" sz="2000" dirty="0">
                <a:cs typeface="Calibri"/>
              </a:rPr>
              <a:t>(or </a:t>
            </a:r>
            <a:r>
              <a:rPr lang="en-US" sz="2000" i="1" dirty="0">
                <a:cs typeface="Calibri"/>
              </a:rPr>
              <a:t>B</a:t>
            </a:r>
            <a:r>
              <a:rPr lang="en-US" sz="2000" dirty="0">
                <a:cs typeface="Calibri"/>
              </a:rPr>
              <a:t> is a </a:t>
            </a:r>
            <a:r>
              <a:rPr lang="en-US" sz="2000" b="1" dirty="0">
                <a:cs typeface="Calibri"/>
              </a:rPr>
              <a:t>subset</a:t>
            </a:r>
            <a:r>
              <a:rPr lang="en-US" sz="2000" dirty="0">
                <a:cs typeface="Calibri"/>
              </a:rPr>
              <a:t> of </a:t>
            </a:r>
            <a:r>
              <a:rPr lang="en-US" sz="2000" i="1" dirty="0">
                <a:cs typeface="Calibri"/>
              </a:rPr>
              <a:t>A</a:t>
            </a:r>
            <a:r>
              <a:rPr lang="en-US" sz="2000" dirty="0">
                <a:cs typeface="Calibri"/>
              </a:rPr>
              <a:t>).</a:t>
            </a:r>
            <a:endParaRPr lang="en-US" dirty="0"/>
          </a:p>
          <a:p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Events </a:t>
            </a:r>
            <a:r>
              <a:rPr lang="en-US" sz="2000" i="1" dirty="0">
                <a:cs typeface="Calibri"/>
              </a:rPr>
              <a:t>B </a:t>
            </a:r>
            <a:r>
              <a:rPr lang="en-US" sz="2000" dirty="0">
                <a:cs typeface="Calibri"/>
              </a:rPr>
              <a:t>and </a:t>
            </a:r>
            <a:r>
              <a:rPr lang="en-US" sz="2000" i="1" dirty="0">
                <a:cs typeface="Calibri"/>
              </a:rPr>
              <a:t>C</a:t>
            </a:r>
            <a:r>
              <a:rPr lang="en-US" sz="2000" dirty="0">
                <a:cs typeface="Calibri"/>
              </a:rPr>
              <a:t> are disjoint.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18661-9DFB-4A42-AF16-D2787FA4056C}"/>
              </a:ext>
            </a:extLst>
          </p:cNvPr>
          <p:cNvSpPr txBox="1"/>
          <p:nvPr/>
        </p:nvSpPr>
        <p:spPr>
          <a:xfrm>
            <a:off x="4473742" y="2237874"/>
            <a:ext cx="686401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Two events </a:t>
            </a:r>
            <a:r>
              <a:rPr lang="en-US" sz="2400" b="1" dirty="0"/>
              <a:t>intersect </a:t>
            </a:r>
            <a:r>
              <a:rPr lang="en-US" sz="2400" dirty="0"/>
              <a:t>if they share at least one outcome in common (not disjoint).</a:t>
            </a:r>
            <a:endParaRPr lang="en-US" sz="2000" dirty="0">
              <a:cs typeface="Calibri"/>
            </a:endParaRPr>
          </a:p>
        </p:txBody>
      </p:sp>
      <p:pic>
        <p:nvPicPr>
          <p:cNvPr id="9" name="Picture 9" descr="Shape&#10;&#10;Description automatically generated">
            <a:extLst>
              <a:ext uri="{FF2B5EF4-FFF2-40B4-BE49-F238E27FC236}">
                <a16:creationId xmlns:a16="http://schemas.microsoft.com/office/drawing/2014/main" id="{A41A3367-C288-460E-97A6-7B41508A6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278978" y="347371"/>
            <a:ext cx="1489911" cy="1450889"/>
          </a:xfrm>
          <a:prstGeom prst="rect">
            <a:avLst/>
          </a:prstGeom>
        </p:spPr>
      </p:pic>
      <p:pic>
        <p:nvPicPr>
          <p:cNvPr id="6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70839906-B7BE-4097-93C0-22EE57FC3C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912269" y="3433090"/>
            <a:ext cx="2743200" cy="25786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B2D0080-BE23-473D-BAEB-0D8971A5A216}"/>
              </a:ext>
            </a:extLst>
          </p:cNvPr>
          <p:cNvSpPr txBox="1"/>
          <p:nvPr/>
        </p:nvSpPr>
        <p:spPr>
          <a:xfrm>
            <a:off x="7162800" y="3392905"/>
            <a:ext cx="4764165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To the right, </a:t>
            </a:r>
            <a:r>
              <a:rPr lang="en-US" sz="2000" i="1" dirty="0"/>
              <a:t>A</a:t>
            </a:r>
            <a:r>
              <a:rPr lang="en-US" sz="2000" dirty="0"/>
              <a:t> and </a:t>
            </a:r>
            <a:r>
              <a:rPr lang="en-US" sz="2000" i="1" dirty="0"/>
              <a:t>B</a:t>
            </a:r>
            <a:r>
              <a:rPr lang="en-US" sz="2000" dirty="0"/>
              <a:t> intersect, we use </a:t>
            </a:r>
            <a:r>
              <a:rPr lang="en-US" sz="2000" i="1" dirty="0"/>
              <a:t>AB </a:t>
            </a:r>
            <a:r>
              <a:rPr lang="en-US" sz="2000" dirty="0"/>
              <a:t>or</a:t>
            </a:r>
            <a:r>
              <a:rPr lang="en-US" sz="2000" i="1" dirty="0"/>
              <a:t> A</a:t>
            </a:r>
            <a:r>
              <a:rPr lang="en-US" sz="2000" dirty="0">
                <a:ea typeface="+mn-lt"/>
                <a:cs typeface="+mn-lt"/>
              </a:rPr>
              <a:t>∩</a:t>
            </a:r>
            <a:r>
              <a:rPr lang="en-US" sz="2000" i="1"/>
              <a:t>B</a:t>
            </a:r>
            <a:r>
              <a:rPr lang="en-US" sz="2000"/>
              <a:t> for the set of outcomes in </a:t>
            </a:r>
            <a:r>
              <a:rPr lang="en-US" sz="2000" dirty="0"/>
              <a:t>common, called the </a:t>
            </a:r>
            <a:r>
              <a:rPr lang="en-US" sz="2000" b="1" dirty="0"/>
              <a:t>intersection </a:t>
            </a:r>
            <a:r>
              <a:rPr lang="en-US" sz="2000" dirty="0"/>
              <a:t>of </a:t>
            </a:r>
            <a:r>
              <a:rPr lang="en-US" sz="2000" i="1" dirty="0"/>
              <a:t>A</a:t>
            </a:r>
            <a:r>
              <a:rPr lang="en-US" sz="2000" dirty="0"/>
              <a:t> and </a:t>
            </a:r>
            <a:r>
              <a:rPr lang="en-US" sz="2000" i="1" dirty="0"/>
              <a:t>B</a:t>
            </a:r>
            <a:r>
              <a:rPr lang="en-US" sz="2000" dirty="0"/>
              <a:t>.</a:t>
            </a:r>
            <a:endParaRPr lang="en-US" sz="2000" dirty="0">
              <a:cs typeface="Calibri"/>
            </a:endParaRPr>
          </a:p>
          <a:p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All three intersect, that is </a:t>
            </a:r>
            <a:r>
              <a:rPr lang="en-US" sz="2000" i="1" dirty="0">
                <a:cs typeface="Calibri"/>
              </a:rPr>
              <a:t>ABC</a:t>
            </a:r>
            <a:r>
              <a:rPr lang="en-US" sz="2000" dirty="0">
                <a:cs typeface="Calibri"/>
              </a:rPr>
              <a:t> is nonempty.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D9B44F-596B-47B8-BEB5-CA7622BF745A}"/>
              </a:ext>
            </a:extLst>
          </p:cNvPr>
          <p:cNvSpPr txBox="1"/>
          <p:nvPr/>
        </p:nvSpPr>
        <p:spPr>
          <a:xfrm>
            <a:off x="6841958" y="5475830"/>
            <a:ext cx="492893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We use </a:t>
            </a:r>
            <a:r>
              <a:rPr lang="en-US" sz="2400" dirty="0">
                <a:ea typeface="+mn-lt"/>
                <a:cs typeface="+mn-lt"/>
              </a:rPr>
              <a:t>∅ to denote the set of no outcomes, the </a:t>
            </a:r>
            <a:r>
              <a:rPr lang="en-US" sz="2400" b="1" dirty="0">
                <a:ea typeface="+mn-lt"/>
                <a:cs typeface="+mn-lt"/>
              </a:rPr>
              <a:t>empty set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40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8" grpId="0"/>
      <p:bldP spid="12" grpId="0" build="p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48206-1121-4763-A092-3CBB90949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New Events from Old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4A019-7728-4394-B3BE-6C473529F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351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cs typeface="Calibri"/>
              </a:rPr>
              <a:t>The </a:t>
            </a:r>
            <a:r>
              <a:rPr lang="en-US" sz="2400" b="1" dirty="0">
                <a:cs typeface="Calibri"/>
              </a:rPr>
              <a:t>union</a:t>
            </a:r>
            <a:r>
              <a:rPr lang="en-US" sz="2400" dirty="0">
                <a:cs typeface="Calibri"/>
              </a:rPr>
              <a:t> of two events,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, is the set of outcomes in either (think "or").</a:t>
            </a:r>
          </a:p>
        </p:txBody>
      </p:sp>
      <p:pic>
        <p:nvPicPr>
          <p:cNvPr id="10" name="Picture 10" descr="Diagram, venn diagram&#10;&#10;Description automatically generated">
            <a:extLst>
              <a:ext uri="{FF2B5EF4-FFF2-40B4-BE49-F238E27FC236}">
                <a16:creationId xmlns:a16="http://schemas.microsoft.com/office/drawing/2014/main" id="{A58BB88C-3225-48FC-BCD9-D26983FD8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5340" y="2358483"/>
            <a:ext cx="2510418" cy="2141034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A1C67370-E4EA-4234-8493-32622A87A3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868936" y="2450591"/>
            <a:ext cx="2743200" cy="19568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B41CEA0-DDC2-4D30-90FC-72436BE9EA04}"/>
              </a:ext>
            </a:extLst>
          </p:cNvPr>
          <p:cNvSpPr txBox="1"/>
          <p:nvPr/>
        </p:nvSpPr>
        <p:spPr>
          <a:xfrm>
            <a:off x="3757961" y="2447693"/>
            <a:ext cx="539161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The </a:t>
            </a:r>
            <a:r>
              <a:rPr lang="en-US" sz="2400" b="1">
                <a:cs typeface="Calibri"/>
              </a:rPr>
              <a:t>complement </a:t>
            </a:r>
            <a:r>
              <a:rPr lang="en-US" sz="2400" dirty="0">
                <a:cs typeface="Calibri"/>
              </a:rPr>
              <a:t>of an event is all outcomes </a:t>
            </a:r>
            <a:r>
              <a:rPr lang="en-US" sz="2400" i="1" dirty="0">
                <a:cs typeface="Calibri"/>
              </a:rPr>
              <a:t>not </a:t>
            </a:r>
            <a:r>
              <a:rPr lang="en-US" sz="2400" dirty="0">
                <a:cs typeface="Calibri"/>
              </a:rPr>
              <a:t>in the event.  We denote this by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baseline="30000" dirty="0">
                <a:ea typeface="+mn-lt"/>
                <a:cs typeface="+mn-lt"/>
              </a:rPr>
              <a:t>. </a:t>
            </a:r>
            <a:endParaRPr lang="en-US" dirty="0">
              <a:ea typeface="+mn-lt"/>
              <a:cs typeface="+mn-lt"/>
            </a:endParaRPr>
          </a:p>
        </p:txBody>
      </p:sp>
      <p:pic>
        <p:nvPicPr>
          <p:cNvPr id="18" name="Picture 9" descr="Shape&#10;&#10;Description automatically generated">
            <a:extLst>
              <a:ext uri="{FF2B5EF4-FFF2-40B4-BE49-F238E27FC236}">
                <a16:creationId xmlns:a16="http://schemas.microsoft.com/office/drawing/2014/main" id="{03E5AD3B-ABCD-477A-9AB7-11E3F48509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0278978" y="347371"/>
            <a:ext cx="1489911" cy="145088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69C2B20-6D49-49E5-822F-FCE29E643699}"/>
              </a:ext>
            </a:extLst>
          </p:cNvPr>
          <p:cNvSpPr txBox="1"/>
          <p:nvPr/>
        </p:nvSpPr>
        <p:spPr>
          <a:xfrm>
            <a:off x="3787966" y="3686977"/>
            <a:ext cx="498329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cs typeface="Calibri"/>
              </a:rPr>
              <a:t>Ex: </a:t>
            </a:r>
            <a:r>
              <a:rPr lang="en-US" sz="2400" dirty="0">
                <a:cs typeface="Calibri"/>
              </a:rPr>
              <a:t> Let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= {1, 2, 3} and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 = {1, 3, 5} with </a:t>
            </a:r>
            <a:r>
              <a:rPr lang="en-US" sz="2400" i="1" dirty="0">
                <a:cs typeface="Calibri"/>
              </a:rPr>
              <a:t>S</a:t>
            </a:r>
            <a:r>
              <a:rPr lang="en-US" sz="2400" dirty="0">
                <a:cs typeface="Calibri"/>
              </a:rPr>
              <a:t> = {1, 2, 3, 4, 5}.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885041-BC68-421A-97BE-7F526B170A2B}"/>
              </a:ext>
            </a:extLst>
          </p:cNvPr>
          <p:cNvSpPr txBox="1"/>
          <p:nvPr/>
        </p:nvSpPr>
        <p:spPr>
          <a:xfrm>
            <a:off x="840953" y="4494880"/>
            <a:ext cx="1770042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Find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AB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B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544A7A-FC36-4079-AB61-103A02150F87}"/>
              </a:ext>
            </a:extLst>
          </p:cNvPr>
          <p:cNvSpPr txBox="1"/>
          <p:nvPr/>
        </p:nvSpPr>
        <p:spPr>
          <a:xfrm>
            <a:off x="5262389" y="4766629"/>
            <a:ext cx="508428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cs typeface="Calibri"/>
              </a:rPr>
              <a:t>There is a whole mathematics of set theory, with nice algebraic rules:</a:t>
            </a:r>
          </a:p>
          <a:p>
            <a:endParaRPr lang="en-US" sz="2400" dirty="0">
              <a:cs typeface="Calibri"/>
            </a:endParaRPr>
          </a:p>
          <a:p>
            <a:r>
              <a:rPr lang="en-US" sz="2400" dirty="0" err="1">
                <a:cs typeface="Calibri"/>
              </a:rPr>
              <a:t>DeMorgan's</a:t>
            </a:r>
            <a:r>
              <a:rPr lang="en-US" sz="2400" dirty="0">
                <a:cs typeface="Calibri"/>
              </a:rPr>
              <a:t> Laws:  (</a:t>
            </a:r>
            <a:r>
              <a:rPr lang="en-US" sz="2400" i="1" dirty="0">
                <a:cs typeface="Calibri"/>
              </a:rPr>
              <a:t>A</a:t>
            </a:r>
            <a:r>
              <a:rPr lang="en-US" sz="2400" dirty="0">
                <a:cs typeface="Calibri"/>
              </a:rPr>
              <a:t> 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dirty="0">
                <a:cs typeface="Calibri"/>
              </a:rPr>
              <a:t>)</a:t>
            </a:r>
            <a:r>
              <a:rPr lang="en-US" sz="2400" baseline="30000" dirty="0">
                <a:cs typeface="Calibri"/>
              </a:rPr>
              <a:t>C </a:t>
            </a:r>
            <a:r>
              <a:rPr lang="en-US" sz="2400" dirty="0">
                <a:cs typeface="Calibri"/>
              </a:rPr>
              <a:t>=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B</a:t>
            </a:r>
            <a:r>
              <a:rPr lang="en-US" sz="2400" i="1" baseline="30000" dirty="0">
                <a:cs typeface="Calibri"/>
              </a:rPr>
              <a:t>C</a:t>
            </a:r>
          </a:p>
          <a:p>
            <a:r>
              <a:rPr lang="en-US" sz="2400" dirty="0">
                <a:cs typeface="Calibri"/>
              </a:rPr>
              <a:t>                                   (</a:t>
            </a:r>
            <a:r>
              <a:rPr lang="en-US" sz="2400" i="1" dirty="0">
                <a:cs typeface="Calibri"/>
              </a:rPr>
              <a:t>AB</a:t>
            </a:r>
            <a:r>
              <a:rPr lang="en-US" sz="2400" dirty="0">
                <a:cs typeface="Calibri"/>
              </a:rPr>
              <a:t>)</a:t>
            </a:r>
            <a:r>
              <a:rPr lang="en-US" sz="2400" baseline="30000" dirty="0">
                <a:cs typeface="Calibri"/>
              </a:rPr>
              <a:t>C</a:t>
            </a:r>
            <a:r>
              <a:rPr lang="en-US" sz="2400" dirty="0">
                <a:cs typeface="Calibri"/>
              </a:rPr>
              <a:t> = </a:t>
            </a:r>
            <a:r>
              <a:rPr lang="en-US" sz="2400" i="1" dirty="0">
                <a:cs typeface="Calibri"/>
              </a:rPr>
              <a:t>A</a:t>
            </a:r>
            <a:r>
              <a:rPr lang="en-US" sz="2400" i="1" baseline="30000" dirty="0">
                <a:cs typeface="Calibri"/>
              </a:rPr>
              <a:t>C</a:t>
            </a:r>
            <a:r>
              <a:rPr lang="en-US" sz="2400" i="1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U </a:t>
            </a:r>
            <a:r>
              <a:rPr lang="en-US" sz="2400" i="1" dirty="0">
                <a:cs typeface="Calibri"/>
              </a:rPr>
              <a:t>B</a:t>
            </a:r>
            <a:r>
              <a:rPr lang="en-US" sz="2400" i="1" baseline="30000" dirty="0">
                <a:cs typeface="Calibri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17348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9" grpId="0"/>
      <p:bldP spid="20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1249</Words>
  <Application>Microsoft Office PowerPoint</Application>
  <PresentationFormat>Widescreen</PresentationFormat>
  <Paragraphs>126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Probability &amp; Randomness</vt:lpstr>
      <vt:lpstr>The Idea - Randomness makes statistics possible</vt:lpstr>
      <vt:lpstr>Random Samples – The Idea</vt:lpstr>
      <vt:lpstr>Vocab – Probability Theory</vt:lpstr>
      <vt:lpstr>Probability – a long-run average</vt:lpstr>
      <vt:lpstr>Building Sample Spaces</vt:lpstr>
      <vt:lpstr>Ex: Rolling a Pair of Dice</vt:lpstr>
      <vt:lpstr>Vocab around Events</vt:lpstr>
      <vt:lpstr>New Events from Old</vt:lpstr>
      <vt:lpstr>Manipulating Probabilities</vt:lpstr>
      <vt:lpstr>Example – Sci-fi civil war</vt:lpstr>
      <vt:lpstr>Example – playing cards</vt:lpstr>
      <vt:lpstr>What's next?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Riley, Doug A.</cp:lastModifiedBy>
  <cp:revision>2404</cp:revision>
  <dcterms:created xsi:type="dcterms:W3CDTF">2021-08-30T20:18:44Z</dcterms:created>
  <dcterms:modified xsi:type="dcterms:W3CDTF">2024-02-29T17:53:56Z</dcterms:modified>
</cp:coreProperties>
</file>