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90" r:id="rId4"/>
    <p:sldId id="288" r:id="rId5"/>
    <p:sldId id="281" r:id="rId6"/>
    <p:sldId id="289" r:id="rId7"/>
    <p:sldId id="292" r:id="rId8"/>
    <p:sldId id="291" r:id="rId9"/>
    <p:sldId id="294" r:id="rId10"/>
    <p:sldId id="293" r:id="rId11"/>
    <p:sldId id="296" r:id="rId12"/>
    <p:sldId id="27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2B6F71-B74B-B037-0826-76BC61D75C8E}" v="1268" dt="2021-09-01T18:57:23.172"/>
    <p1510:client id="{383DA3A4-59A6-D6B4-A3D9-05FB6162EB4B}" v="216" dt="2021-09-16T13:56:06.806"/>
    <p1510:client id="{4852A914-9056-23EF-C15A-CEB6C0B50FB5}" v="90" dt="2021-08-31T02:04:46.459"/>
    <p1510:client id="{4CCBC146-5170-41A1-856F-E61ED974DA3F}" v="677" dt="2021-08-30T20:39:45.303"/>
    <p1510:client id="{653600C1-03C4-3995-BB4F-F76C8F3B8283}" v="236" dt="2021-09-21T16:42:16.887"/>
    <p1510:client id="{7F85B83E-AE7C-8AA5-3C18-E8695D6AC63B}" v="4212" dt="2021-09-14T19:54:51.086"/>
    <p1510:client id="{88FDAE53-11BB-5827-2066-7EB104919C1A}" v="816" dt="2021-09-20T21:55:18.311"/>
    <p1510:client id="{8B622A1F-206E-F94E-5DEF-1545EDB410A5}" v="724" dt="2021-09-14T20:23:56.525"/>
    <p1510:client id="{974F0A3A-C4D6-8C1F-046E-69709545985D}" v="935" dt="2021-09-14T21:03:26.979"/>
    <p1510:client id="{9FB17049-351D-8806-027E-54E4A3906B40}" v="1966" dt="2021-09-15T21:30:05.622"/>
    <p1510:client id="{A963BA9E-9262-16F3-A1AD-C6624570A06A}" v="2626" dt="2021-09-21T01:31:42.710"/>
    <p1510:client id="{C15C2FEC-FA90-5B1D-22A0-ADEF9DE686F6}" v="4623" dt="2021-09-20T20:27:05.269"/>
    <p1510:client id="{D33AA581-559D-98AD-A481-EDDA7FB63E76}" v="4" dt="2021-09-02T14:42:51.046"/>
    <p1510:client id="{E1464301-08BF-3B85-BED5-B6367C9A50F0}" v="4196" dt="2021-09-02T03:58:35.946"/>
    <p1510:client id="{E6DE23DF-E78F-C7D8-5F0F-C76A05763909}" v="2919" dt="2021-09-16T00:44:09.6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2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ichellemazur45.wordpress.com/2015/03/06/sharing-your-medical-history-with-your-family-barbara-jacoby-2/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kabarintens.blogspot.com/2017/09/contoh-121-skripsi-akuntansi-audit.html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autisminnb.blogspot.com/2011_07_01_archive.html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math.stackexchange.com/questions/1638270/how-can-you-picture-conditional-probability-in-a-2d-venn-diagram" TargetMode="Externa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Star_Wars" TargetMode="External"/><Relationship Id="rId7" Type="http://schemas.openxmlformats.org/officeDocument/2006/relationships/hyperlink" Target="https://maken.wikiwijs.nl/146939/CV___Sollicitatiebrief___kopie_1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hyperlink" Target="https://viperaviator.deviantart.com/art/Star-Trek-Into-Darkness-Starfleet-Insignia-370710725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ngimg.com/download/10397" TargetMode="External"/><Relationship Id="rId5" Type="http://schemas.openxmlformats.org/officeDocument/2006/relationships/image" Target="../media/image11.png"/><Relationship Id="rId4" Type="http://schemas.openxmlformats.org/officeDocument/2006/relationships/hyperlink" Target="https://freepngimg.com/png/22257-black-tree-photos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bluediamondgallery.com/handwriting/i/independent.html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pt.wikipedia.org/wiki/Married..._with_Children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de.wikipedia.org/wiki/Datei:Taco_Bell_Logo.svg" TargetMode="External"/><Relationship Id="rId3" Type="http://schemas.openxmlformats.org/officeDocument/2006/relationships/hyperlink" Target="https://en.wikipedia.org/wiki/Complement_(set_theory)" TargetMode="External"/><Relationship Id="rId7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hyperlink" Target="https://en.wikipedia.org/wiki/Intersection_(set_theory)" TargetMode="Externa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Conditional Probability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3200" dirty="0">
                <a:cs typeface="Calibri"/>
              </a:rPr>
              <a:t>A reduction of the Sample Space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151F7-BEDD-4EDE-B2CA-704903F3C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Example – </a:t>
            </a:r>
            <a:r>
              <a:rPr lang="en-US" sz="3600" dirty="0">
                <a:cs typeface="Calibri Light"/>
              </a:rPr>
              <a:t>Medical Testing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DDBCB0-E064-40B3-A0D6-A407EC088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9573" y="1575416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The chances of being sick, </a:t>
            </a:r>
            <a:r>
              <a:rPr lang="en-US" i="1" dirty="0">
                <a:cs typeface="Calibri" panose="020F0502020204030204"/>
              </a:rPr>
              <a:t>S</a:t>
            </a:r>
            <a:r>
              <a:rPr lang="en-US" dirty="0">
                <a:cs typeface="Calibri" panose="020F0502020204030204"/>
              </a:rPr>
              <a:t>, with a certain rare disease is only .23%.  A test for the disease is positive 98.21% of the time when the person has the disease and will give a negative result 97.34% when the patient does not have the disease (</a:t>
            </a:r>
            <a:r>
              <a:rPr lang="en-US" b="1" dirty="0">
                <a:cs typeface="Calibri" panose="020F0502020204030204"/>
              </a:rPr>
              <a:t>sensitivity </a:t>
            </a:r>
            <a:r>
              <a:rPr lang="en-US" dirty="0">
                <a:cs typeface="Calibri" panose="020F0502020204030204"/>
              </a:rPr>
              <a:t>&amp;</a:t>
            </a:r>
            <a:r>
              <a:rPr lang="en-US" b="1" dirty="0">
                <a:cs typeface="Calibri" panose="020F0502020204030204"/>
              </a:rPr>
              <a:t> specificity</a:t>
            </a:r>
            <a:r>
              <a:rPr lang="en-US" dirty="0">
                <a:cs typeface="Calibri" panose="020F0502020204030204"/>
              </a:rPr>
              <a:t>).  Find P(</a:t>
            </a:r>
            <a:r>
              <a:rPr lang="en-US" i="1" dirty="0">
                <a:cs typeface="Calibri" panose="020F0502020204030204"/>
              </a:rPr>
              <a:t>pos</a:t>
            </a:r>
            <a:r>
              <a:rPr lang="en-US" dirty="0">
                <a:cs typeface="Calibri" panose="020F0502020204030204"/>
              </a:rPr>
              <a:t>).</a:t>
            </a: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3AD20560-A380-4762-8C11-31D52572FA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218544" y="4752623"/>
            <a:ext cx="2845557" cy="187537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9592E10-298B-445F-9D76-6ECA31EEEAD6}"/>
              </a:ext>
            </a:extLst>
          </p:cNvPr>
          <p:cNvSpPr txBox="1"/>
          <p:nvPr/>
        </p:nvSpPr>
        <p:spPr>
          <a:xfrm>
            <a:off x="3427863" y="3700817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dirty="0">
              <a:cs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9D7E20-58E0-4FB4-B2E5-DAFA0E2E91E1}"/>
              </a:ext>
            </a:extLst>
          </p:cNvPr>
          <p:cNvSpPr txBox="1"/>
          <p:nvPr/>
        </p:nvSpPr>
        <p:spPr>
          <a:xfrm>
            <a:off x="3422887" y="4321363"/>
            <a:ext cx="7883856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cs typeface="Calibri"/>
              </a:rPr>
              <a:t>Susan gets a positive test result, what are the chances she is sick?</a:t>
            </a:r>
          </a:p>
          <a:p>
            <a:r>
              <a:rPr lang="en-US" sz="2800" dirty="0">
                <a:solidFill>
                  <a:srgbClr val="000000"/>
                </a:solidFill>
                <a:cs typeface="Calibri"/>
              </a:rPr>
              <a:t>             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152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22B577-07F9-4347-9F0A-63D10232A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Example  - Audits</a:t>
            </a:r>
            <a:endParaRPr lang="en-US" sz="3600">
              <a:cs typeface="Calibri Light" panose="020F0302020204030204"/>
            </a:endParaRPr>
          </a:p>
        </p:txBody>
      </p:sp>
      <p:pic>
        <p:nvPicPr>
          <p:cNvPr id="7" name="Picture 7" descr="Logo&#10;&#10;Description automatically generated">
            <a:extLst>
              <a:ext uri="{FF2B5EF4-FFF2-40B4-BE49-F238E27FC236}">
                <a16:creationId xmlns:a16="http://schemas.microsoft.com/office/drawing/2014/main" id="{89A070C3-B7D5-42AA-9A8B-E2F3C72E4B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9415220" y="346277"/>
            <a:ext cx="2712204" cy="2686373"/>
          </a:xfrm>
        </p:spPr>
      </p:pic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4015FA09-A1E2-46D9-ADED-A5595D513B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8885444"/>
              </p:ext>
            </p:extLst>
          </p:nvPr>
        </p:nvGraphicFramePr>
        <p:xfrm>
          <a:off x="319781" y="1678104"/>
          <a:ext cx="7916748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7421">
                  <a:extLst>
                    <a:ext uri="{9D8B030D-6E8A-4147-A177-3AD203B41FA5}">
                      <a16:colId xmlns:a16="http://schemas.microsoft.com/office/drawing/2014/main" val="2202282314"/>
                    </a:ext>
                  </a:extLst>
                </a:gridCol>
                <a:gridCol w="1384617">
                  <a:extLst>
                    <a:ext uri="{9D8B030D-6E8A-4147-A177-3AD203B41FA5}">
                      <a16:colId xmlns:a16="http://schemas.microsoft.com/office/drawing/2014/main" val="3490184203"/>
                    </a:ext>
                  </a:extLst>
                </a:gridCol>
                <a:gridCol w="1821224">
                  <a:extLst>
                    <a:ext uri="{9D8B030D-6E8A-4147-A177-3AD203B41FA5}">
                      <a16:colId xmlns:a16="http://schemas.microsoft.com/office/drawing/2014/main" val="2683362735"/>
                    </a:ext>
                  </a:extLst>
                </a:gridCol>
                <a:gridCol w="1896327">
                  <a:extLst>
                    <a:ext uri="{9D8B030D-6E8A-4147-A177-3AD203B41FA5}">
                      <a16:colId xmlns:a16="http://schemas.microsoft.com/office/drawing/2014/main" val="77796697"/>
                    </a:ext>
                  </a:extLst>
                </a:gridCol>
                <a:gridCol w="1777159">
                  <a:extLst>
                    <a:ext uri="{9D8B030D-6E8A-4147-A177-3AD203B41FA5}">
                      <a16:colId xmlns:a16="http://schemas.microsoft.com/office/drawing/2014/main" val="403576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$0 - $25,000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$25,001-$50,000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$50,001-$100,000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$100,000+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2782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noStrike"/>
                        <a:t>No audit</a:t>
                      </a:r>
                      <a:endParaRPr lang="en-US" strike="noStri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123,499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250,961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178,932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89,341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221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audit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6891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6242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9074209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A39AC276-B6D4-4927-AABB-DA0DBA8CBC4F}"/>
              </a:ext>
            </a:extLst>
          </p:cNvPr>
          <p:cNvSpPr txBox="1"/>
          <p:nvPr/>
        </p:nvSpPr>
        <p:spPr>
          <a:xfrm>
            <a:off x="307384" y="2851688"/>
            <a:ext cx="7444351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cs typeface="Calibri"/>
              </a:rPr>
              <a:t>Totals     130,390            252,304                 180,196                  95,583       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8F0C1D-A3D8-4A35-A011-1513767378C2}"/>
              </a:ext>
            </a:extLst>
          </p:cNvPr>
          <p:cNvSpPr txBox="1"/>
          <p:nvPr/>
        </p:nvSpPr>
        <p:spPr>
          <a:xfrm>
            <a:off x="8289817" y="1703037"/>
            <a:ext cx="1128792" cy="143885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300"/>
              </a:spcAft>
            </a:pPr>
            <a:r>
              <a:rPr lang="en-US" sz="2000" b="1" dirty="0">
                <a:cs typeface="Calibri"/>
              </a:rPr>
              <a:t>Total</a:t>
            </a:r>
            <a:endParaRPr lang="en-US" dirty="0"/>
          </a:p>
          <a:p>
            <a:pPr>
              <a:spcAft>
                <a:spcPts val="300"/>
              </a:spcAft>
            </a:pPr>
            <a:r>
              <a:rPr lang="en-US" sz="2000" b="1" dirty="0">
                <a:cs typeface="Calibri"/>
              </a:rPr>
              <a:t>642,733</a:t>
            </a:r>
          </a:p>
          <a:p>
            <a:pPr>
              <a:spcAft>
                <a:spcPts val="300"/>
              </a:spcAft>
            </a:pPr>
            <a:r>
              <a:rPr lang="en-US" sz="2000" b="1" dirty="0">
                <a:cs typeface="Calibri"/>
              </a:rPr>
              <a:t>15,740</a:t>
            </a:r>
          </a:p>
          <a:p>
            <a:pPr>
              <a:spcAft>
                <a:spcPts val="300"/>
              </a:spcAft>
            </a:pPr>
            <a:r>
              <a:rPr lang="en-US" sz="2000" b="1" dirty="0">
                <a:cs typeface="Calibri"/>
              </a:rPr>
              <a:t>658,473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BF917C-DE8E-4C42-8DED-6911761C67A0}"/>
              </a:ext>
            </a:extLst>
          </p:cNvPr>
          <p:cNvSpPr txBox="1"/>
          <p:nvPr/>
        </p:nvSpPr>
        <p:spPr>
          <a:xfrm>
            <a:off x="308997" y="3411741"/>
            <a:ext cx="3118705" cy="333631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cs typeface="Calibri"/>
              </a:rPr>
              <a:t>P(Audit | 0-25k) =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sz="2400" dirty="0">
                <a:cs typeface="Calibri"/>
              </a:rPr>
              <a:t>P(Audit) =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cs typeface="Calibri"/>
              </a:rPr>
              <a:t>P(50k-100k) =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cs typeface="Calibri"/>
              </a:rPr>
              <a:t>P(50k-100k | Audit) =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cs typeface="Calibri"/>
              </a:rPr>
              <a:t>P(</a:t>
            </a:r>
            <a:r>
              <a:rPr lang="en-US" sz="2400" dirty="0" err="1">
                <a:cs typeface="Calibri"/>
              </a:rPr>
              <a:t>Audit</a:t>
            </a:r>
            <a:r>
              <a:rPr lang="en-US" sz="2400" baseline="30000" dirty="0" err="1">
                <a:cs typeface="Calibri"/>
              </a:rPr>
              <a:t>C</a:t>
            </a:r>
            <a:r>
              <a:rPr lang="en-US" sz="2400" dirty="0">
                <a:cs typeface="Calibri"/>
              </a:rPr>
              <a:t> | 100k+) =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cs typeface="Calibri"/>
              </a:rPr>
              <a:t>P(100k+ &amp; </a:t>
            </a:r>
            <a:r>
              <a:rPr lang="en-US" sz="2400" dirty="0" err="1">
                <a:cs typeface="Calibri"/>
              </a:rPr>
              <a:t>Audit</a:t>
            </a:r>
            <a:r>
              <a:rPr lang="en-US" sz="2400" baseline="30000" dirty="0" err="1">
                <a:cs typeface="Calibri"/>
              </a:rPr>
              <a:t>C</a:t>
            </a:r>
            <a:r>
              <a:rPr lang="en-US" sz="2400" dirty="0">
                <a:cs typeface="Calibri"/>
              </a:rPr>
              <a:t>) = </a:t>
            </a:r>
          </a:p>
        </p:txBody>
      </p:sp>
    </p:spTree>
    <p:extLst>
      <p:ext uri="{BB962C8B-B14F-4D97-AF65-F5344CB8AC3E}">
        <p14:creationId xmlns:p14="http://schemas.microsoft.com/office/powerpoint/2010/main" val="7853481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281D6-538E-470B-8593-1645051A5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What's next?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3D13DB-AC28-44B4-9F3D-9E5BE9FB00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/>
              </a:rPr>
              <a:t>Worksheet on conditional probability</a:t>
            </a:r>
            <a:endParaRPr lang="en-US" dirty="0"/>
          </a:p>
          <a:p>
            <a:pPr marL="0" indent="0">
              <a:buNone/>
            </a:pPr>
            <a:endParaRPr lang="en-US" sz="2400" dirty="0">
              <a:cs typeface="Calibri"/>
            </a:endParaRPr>
          </a:p>
          <a:p>
            <a:pPr marL="0" indent="0">
              <a:buNone/>
            </a:pPr>
            <a:r>
              <a:rPr lang="en-US" dirty="0">
                <a:cs typeface="Calibri"/>
              </a:rPr>
              <a:t>Online homework</a:t>
            </a:r>
          </a:p>
          <a:p>
            <a:pPr marL="0" indent="0">
              <a:buNone/>
            </a:pPr>
            <a:endParaRPr lang="en-US" dirty="0">
              <a:cs typeface="Calibri"/>
            </a:endParaRPr>
          </a:p>
          <a:p>
            <a:pPr marL="0" indent="0">
              <a:buNone/>
            </a:pPr>
            <a:r>
              <a:rPr lang="en-US" dirty="0">
                <a:cs typeface="Calibri"/>
              </a:rPr>
              <a:t>Next time – some more examples</a:t>
            </a:r>
          </a:p>
          <a:p>
            <a:pPr marL="0" indent="0">
              <a:buNone/>
            </a:pPr>
            <a:endParaRPr lang="en-US" sz="2400" dirty="0">
              <a:cs typeface="Calibri"/>
            </a:endParaRPr>
          </a:p>
          <a:p>
            <a:pPr marL="0" indent="0">
              <a:buNone/>
            </a:pPr>
            <a:endParaRPr lang="en-US" sz="24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2438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9C5D0-279E-4CFD-86EA-37719D15A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The Idea – </a:t>
            </a:r>
            <a:r>
              <a:rPr lang="en-US" sz="3600" dirty="0">
                <a:cs typeface="Calibri Light"/>
              </a:rPr>
              <a:t>Association changes probabilities</a:t>
            </a:r>
            <a:endParaRPr lang="en-US" sz="3600" i="1"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07342D-407C-4FCA-AC17-3FA21D72E2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8226" y="1444625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dirty="0">
                <a:cs typeface="Calibri"/>
              </a:rPr>
              <a:t>Often calculating probabilities is difficult, and the problem changes when you learn the outcome of an associated event.</a:t>
            </a:r>
            <a:endParaRPr lang="en-US" dirty="0"/>
          </a:p>
          <a:p>
            <a:pPr marL="0" indent="0">
              <a:spcBef>
                <a:spcPts val="0"/>
              </a:spcBef>
              <a:buNone/>
            </a:pPr>
            <a:endParaRPr lang="en-US" dirty="0">
              <a:cs typeface="Calibri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cs typeface="Calibri"/>
              </a:rPr>
              <a:t>Since the associated event occurred, the sample space is reduced to just those outcomes consistent with the associated event. 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400" dirty="0">
              <a:cs typeface="Calibri"/>
            </a:endParaRPr>
          </a:p>
          <a:p>
            <a:pPr marL="0" indent="0">
              <a:spcBef>
                <a:spcPts val="0"/>
              </a:spcBef>
              <a:buNone/>
            </a:pPr>
            <a:endParaRPr lang="en-US" dirty="0">
              <a:cs typeface="Calibri"/>
            </a:endParaRPr>
          </a:p>
          <a:p>
            <a:pPr marL="0" indent="0">
              <a:buNone/>
            </a:pPr>
            <a:endParaRPr lang="en-US" b="1" dirty="0">
              <a:cs typeface="Calibri"/>
            </a:endParaRPr>
          </a:p>
        </p:txBody>
      </p:sp>
      <p:pic>
        <p:nvPicPr>
          <p:cNvPr id="5" name="Graphic 4" descr="A lightbulb">
            <a:extLst>
              <a:ext uri="{FF2B5EF4-FFF2-40B4-BE49-F238E27FC236}">
                <a16:creationId xmlns:a16="http://schemas.microsoft.com/office/drawing/2014/main" id="{13050540-048C-4B49-B1A3-A329034E2C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09677" y="-204370"/>
            <a:ext cx="2200702" cy="2200702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538ADD50-2896-46EF-A60B-E90A06146838}"/>
              </a:ext>
            </a:extLst>
          </p:cNvPr>
          <p:cNvGrpSpPr/>
          <p:nvPr/>
        </p:nvGrpSpPr>
        <p:grpSpPr>
          <a:xfrm>
            <a:off x="961523" y="3839077"/>
            <a:ext cx="2376236" cy="1473867"/>
            <a:chOff x="1011655" y="4410577"/>
            <a:chExt cx="2376236" cy="1473867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0FE1EDA-0C63-44BE-95C0-44907489866A}"/>
                </a:ext>
              </a:extLst>
            </p:cNvPr>
            <p:cNvSpPr/>
            <p:nvPr/>
          </p:nvSpPr>
          <p:spPr>
            <a:xfrm>
              <a:off x="1748589" y="4706352"/>
              <a:ext cx="912394" cy="902368"/>
            </a:xfrm>
            <a:prstGeom prst="ellipse">
              <a:avLst/>
            </a:prstGeom>
            <a:noFill/>
            <a:ln w="57150"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B39424D-1F52-4C16-BDE1-BF12A1FBEBC1}"/>
                </a:ext>
              </a:extLst>
            </p:cNvPr>
            <p:cNvSpPr/>
            <p:nvPr/>
          </p:nvSpPr>
          <p:spPr>
            <a:xfrm>
              <a:off x="1011655" y="4410577"/>
              <a:ext cx="2376236" cy="1473867"/>
            </a:xfrm>
            <a:prstGeom prst="rect">
              <a:avLst/>
            </a:prstGeom>
            <a:noFill/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AD62B8B-C3F1-43BB-921F-6A16EF3B2859}"/>
                </a:ext>
              </a:extLst>
            </p:cNvPr>
            <p:cNvSpPr txBox="1"/>
            <p:nvPr/>
          </p:nvSpPr>
          <p:spPr>
            <a:xfrm>
              <a:off x="2034841" y="4962526"/>
              <a:ext cx="326858" cy="379358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dirty="0">
                  <a:cs typeface="Calibri"/>
                </a:rPr>
                <a:t>A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B24EDA3-8A36-4068-B4D4-9B4DDCBFF147}"/>
              </a:ext>
            </a:extLst>
          </p:cNvPr>
          <p:cNvGrpSpPr/>
          <p:nvPr/>
        </p:nvGrpSpPr>
        <p:grpSpPr>
          <a:xfrm>
            <a:off x="4071686" y="3841082"/>
            <a:ext cx="2376236" cy="1473867"/>
            <a:chOff x="4091739" y="4412582"/>
            <a:chExt cx="2376236" cy="1473867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AEE5891-75BF-4D8A-885A-71DE0BC40F55}"/>
                </a:ext>
              </a:extLst>
            </p:cNvPr>
            <p:cNvSpPr/>
            <p:nvPr/>
          </p:nvSpPr>
          <p:spPr>
            <a:xfrm>
              <a:off x="4537910" y="4688304"/>
              <a:ext cx="912394" cy="902368"/>
            </a:xfrm>
            <a:prstGeom prst="ellipse">
              <a:avLst/>
            </a:prstGeom>
            <a:noFill/>
            <a:ln w="57150"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6796D0B-E416-44F3-B2ED-01A7B67C38DA}"/>
                </a:ext>
              </a:extLst>
            </p:cNvPr>
            <p:cNvSpPr/>
            <p:nvPr/>
          </p:nvSpPr>
          <p:spPr>
            <a:xfrm>
              <a:off x="4091739" y="4412582"/>
              <a:ext cx="2376236" cy="1473867"/>
            </a:xfrm>
            <a:prstGeom prst="rect">
              <a:avLst/>
            </a:prstGeom>
            <a:noFill/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7B23FCA-2EA5-46B9-BF4D-FCEE7931A9E5}"/>
                </a:ext>
              </a:extLst>
            </p:cNvPr>
            <p:cNvSpPr txBox="1"/>
            <p:nvPr/>
          </p:nvSpPr>
          <p:spPr>
            <a:xfrm>
              <a:off x="4583531" y="4964531"/>
              <a:ext cx="326858" cy="379358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dirty="0">
                  <a:cs typeface="Calibri"/>
                </a:rPr>
                <a:t>A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DCAFE914-EB2D-4836-A4D7-234F3CC4E8C6}"/>
                </a:ext>
              </a:extLst>
            </p:cNvPr>
            <p:cNvSpPr/>
            <p:nvPr/>
          </p:nvSpPr>
          <p:spPr>
            <a:xfrm>
              <a:off x="5121442" y="4690310"/>
              <a:ext cx="912394" cy="902368"/>
            </a:xfrm>
            <a:prstGeom prst="ellipse">
              <a:avLst/>
            </a:prstGeom>
            <a:noFill/>
            <a:ln w="57150"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BDD5AF0-0EB8-43DD-B221-63FC0425F209}"/>
                </a:ext>
              </a:extLst>
            </p:cNvPr>
            <p:cNvSpPr txBox="1"/>
            <p:nvPr/>
          </p:nvSpPr>
          <p:spPr>
            <a:xfrm>
              <a:off x="5608220" y="4966536"/>
              <a:ext cx="326858" cy="379358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dirty="0">
                  <a:cs typeface="Calibri"/>
                </a:rPr>
                <a:t>B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1575652B-8C48-4085-ABD6-B6E415EBD0CA}"/>
              </a:ext>
            </a:extLst>
          </p:cNvPr>
          <p:cNvSpPr txBox="1"/>
          <p:nvPr/>
        </p:nvSpPr>
        <p:spPr>
          <a:xfrm>
            <a:off x="6990347" y="3711742"/>
            <a:ext cx="4247147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If the association is </a:t>
            </a:r>
            <a:r>
              <a:rPr lang="en-US" sz="2400" dirty="0">
                <a:solidFill>
                  <a:srgbClr val="FF0000"/>
                </a:solidFill>
                <a:cs typeface="Calibri"/>
              </a:rPr>
              <a:t>positive</a:t>
            </a:r>
            <a:r>
              <a:rPr lang="en-US" sz="2400" dirty="0">
                <a:cs typeface="Calibri"/>
              </a:rPr>
              <a:t>, the new probability </a:t>
            </a:r>
            <a:r>
              <a:rPr lang="en-US" sz="2400" dirty="0">
                <a:solidFill>
                  <a:srgbClr val="FF0000"/>
                </a:solidFill>
                <a:cs typeface="Calibri"/>
              </a:rPr>
              <a:t>increases.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C640C9F-9C29-4606-BC22-639B7434147D}"/>
              </a:ext>
            </a:extLst>
          </p:cNvPr>
          <p:cNvSpPr txBox="1"/>
          <p:nvPr/>
        </p:nvSpPr>
        <p:spPr>
          <a:xfrm>
            <a:off x="6992352" y="4766510"/>
            <a:ext cx="5009146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cs typeface="Calibri"/>
              </a:rPr>
              <a:t>We call this new probability a </a:t>
            </a:r>
            <a:r>
              <a:rPr lang="en-US" sz="2400" b="1" dirty="0">
                <a:solidFill>
                  <a:srgbClr val="000000"/>
                </a:solidFill>
                <a:cs typeface="Calibri"/>
              </a:rPr>
              <a:t>conditional probability. </a:t>
            </a:r>
            <a:r>
              <a:rPr lang="en-US" sz="2400" dirty="0">
                <a:solidFill>
                  <a:srgbClr val="000000"/>
                </a:solidFill>
                <a:cs typeface="Calibri"/>
              </a:rPr>
              <a:t> The probability is conditioned on the outcome of the related event.   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08AE890-F696-4C37-B6E5-92063CE332A4}"/>
              </a:ext>
            </a:extLst>
          </p:cNvPr>
          <p:cNvSpPr txBox="1"/>
          <p:nvPr/>
        </p:nvSpPr>
        <p:spPr>
          <a:xfrm>
            <a:off x="1211555" y="5599949"/>
            <a:ext cx="689409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cs typeface="Calibri"/>
              </a:rPr>
              <a:t>P(</a:t>
            </a:r>
            <a:r>
              <a:rPr lang="en-US" sz="2400" b="1" i="1" dirty="0">
                <a:solidFill>
                  <a:srgbClr val="FF0000"/>
                </a:solidFill>
                <a:cs typeface="Calibri"/>
              </a:rPr>
              <a:t>A</a:t>
            </a:r>
            <a:r>
              <a:rPr lang="en-US" sz="2400" b="1" dirty="0">
                <a:solidFill>
                  <a:srgbClr val="FF0000"/>
                </a:solidFill>
                <a:cs typeface="Calibri"/>
              </a:rPr>
              <a:t>|</a:t>
            </a:r>
            <a:r>
              <a:rPr lang="en-US" sz="2400" b="1" i="1" dirty="0">
                <a:solidFill>
                  <a:srgbClr val="FF0000"/>
                </a:solidFill>
                <a:cs typeface="Calibri"/>
              </a:rPr>
              <a:t>B</a:t>
            </a:r>
            <a:r>
              <a:rPr lang="en-US" sz="2400" b="1" dirty="0">
                <a:solidFill>
                  <a:srgbClr val="FF0000"/>
                </a:solidFill>
                <a:cs typeface="Calibri"/>
              </a:rPr>
              <a:t>) = the probability of </a:t>
            </a:r>
            <a:r>
              <a:rPr lang="en-US" sz="2400" b="1" i="1" dirty="0">
                <a:solidFill>
                  <a:srgbClr val="FF0000"/>
                </a:solidFill>
                <a:cs typeface="Calibri"/>
              </a:rPr>
              <a:t>A</a:t>
            </a:r>
            <a:r>
              <a:rPr lang="en-US" sz="2400" b="1" dirty="0">
                <a:solidFill>
                  <a:srgbClr val="FF0000"/>
                </a:solidFill>
                <a:cs typeface="Calibri"/>
              </a:rPr>
              <a:t> given </a:t>
            </a:r>
            <a:r>
              <a:rPr lang="en-US" sz="2400" b="1" i="1" dirty="0">
                <a:solidFill>
                  <a:srgbClr val="FF0000"/>
                </a:solidFill>
                <a:cs typeface="Calibri"/>
              </a:rPr>
              <a:t>B</a:t>
            </a:r>
            <a:r>
              <a:rPr lang="en-US" sz="2400" b="1" dirty="0">
                <a:solidFill>
                  <a:srgbClr val="FF0000"/>
                </a:solidFill>
                <a:cs typeface="Calibri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87944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9" grpId="0"/>
      <p:bldP spid="32" grpId="0"/>
      <p:bldP spid="3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FFE92-99BE-49E2-9D90-BAF128565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Example  - </a:t>
            </a:r>
            <a:r>
              <a:rPr lang="en-US" sz="4000" dirty="0">
                <a:cs typeface="Calibri Light" panose="020F0302020204030204"/>
              </a:rPr>
              <a:t>Rolling a Pair of Dice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D9CD0E-9262-4F88-BB5E-49E4A4CFEB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Roll a pair of fair dice - one green and one purple.  We want the probability of getting a sum of 5. </a:t>
            </a:r>
          </a:p>
        </p:txBody>
      </p:sp>
      <p:pic>
        <p:nvPicPr>
          <p:cNvPr id="5" name="Picture 5" descr="Free vector graphic: Dice, Die, Cube, Gambling, Games ...">
            <a:extLst>
              <a:ext uri="{FF2B5EF4-FFF2-40B4-BE49-F238E27FC236}">
                <a16:creationId xmlns:a16="http://schemas.microsoft.com/office/drawing/2014/main" id="{3590B95F-E365-4140-B80F-156AC398C0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3245876"/>
            <a:ext cx="2522621" cy="281266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3B1B01C-5E47-4A42-8DAF-BCD5B546C86F}"/>
              </a:ext>
            </a:extLst>
          </p:cNvPr>
          <p:cNvSpPr txBox="1"/>
          <p:nvPr/>
        </p:nvSpPr>
        <p:spPr>
          <a:xfrm>
            <a:off x="4543927" y="2779295"/>
            <a:ext cx="6332620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i="1" dirty="0">
                <a:cs typeface="Calibri"/>
              </a:rPr>
              <a:t>S</a:t>
            </a:r>
            <a:r>
              <a:rPr lang="en-US" sz="2400" dirty="0">
                <a:cs typeface="Calibri"/>
              </a:rPr>
              <a:t> = {</a:t>
            </a:r>
            <a:r>
              <a:rPr lang="en-US" sz="2400" dirty="0">
                <a:solidFill>
                  <a:srgbClr val="00B050"/>
                </a:solidFill>
                <a:cs typeface="Calibri"/>
              </a:rPr>
              <a:t>1</a:t>
            </a:r>
            <a:r>
              <a:rPr lang="en-US" sz="2400" dirty="0">
                <a:solidFill>
                  <a:srgbClr val="7030A0"/>
                </a:solidFill>
                <a:cs typeface="Calibri"/>
              </a:rPr>
              <a:t>1</a:t>
            </a:r>
            <a:r>
              <a:rPr lang="en-US" sz="2400" dirty="0">
                <a:cs typeface="Calibri"/>
              </a:rPr>
              <a:t>, </a:t>
            </a:r>
            <a:r>
              <a:rPr lang="en-US" sz="2400" dirty="0">
                <a:solidFill>
                  <a:srgbClr val="00B050"/>
                </a:solidFill>
                <a:cs typeface="Calibri"/>
              </a:rPr>
              <a:t>1</a:t>
            </a:r>
            <a:r>
              <a:rPr lang="en-US" sz="2400" dirty="0">
                <a:solidFill>
                  <a:srgbClr val="7030A0"/>
                </a:solidFill>
                <a:cs typeface="Calibri"/>
              </a:rPr>
              <a:t>2</a:t>
            </a:r>
            <a:r>
              <a:rPr lang="en-US" sz="2400" dirty="0">
                <a:cs typeface="Calibri"/>
              </a:rPr>
              <a:t>, </a:t>
            </a:r>
            <a:r>
              <a:rPr lang="en-US" sz="2400" dirty="0">
                <a:solidFill>
                  <a:srgbClr val="00B050"/>
                </a:solidFill>
                <a:cs typeface="Calibri"/>
              </a:rPr>
              <a:t>1</a:t>
            </a:r>
            <a:r>
              <a:rPr lang="en-US" sz="2400" dirty="0">
                <a:solidFill>
                  <a:srgbClr val="7030A0"/>
                </a:solidFill>
                <a:cs typeface="Calibri"/>
              </a:rPr>
              <a:t>3</a:t>
            </a:r>
            <a:r>
              <a:rPr lang="en-US" sz="2400" dirty="0">
                <a:cs typeface="Calibri"/>
              </a:rPr>
              <a:t>, 14, 15, 16, 21, 22, 23,…, 65, </a:t>
            </a:r>
            <a:r>
              <a:rPr lang="en-US" sz="2400" dirty="0">
                <a:solidFill>
                  <a:srgbClr val="00B050"/>
                </a:solidFill>
                <a:cs typeface="Calibri"/>
              </a:rPr>
              <a:t>6</a:t>
            </a:r>
            <a:r>
              <a:rPr lang="en-US" sz="2400" dirty="0">
                <a:solidFill>
                  <a:srgbClr val="7030A0"/>
                </a:solidFill>
                <a:cs typeface="Calibri"/>
              </a:rPr>
              <a:t>6</a:t>
            </a:r>
            <a:r>
              <a:rPr lang="en-US" sz="2400" dirty="0">
                <a:cs typeface="Calibri"/>
              </a:rPr>
              <a:t>}</a:t>
            </a:r>
          </a:p>
          <a:p>
            <a:endParaRPr lang="en-US" sz="2400" dirty="0">
              <a:cs typeface="Calibri"/>
            </a:endParaRPr>
          </a:p>
          <a:p>
            <a:r>
              <a:rPr lang="en-US" sz="2400" i="1" dirty="0">
                <a:cs typeface="Calibri"/>
              </a:rPr>
              <a:t>E</a:t>
            </a:r>
            <a:r>
              <a:rPr lang="en-US" sz="2400" dirty="0">
                <a:cs typeface="Calibri"/>
              </a:rPr>
              <a:t> = {</a:t>
            </a:r>
            <a:r>
              <a:rPr lang="en-US" sz="2400" dirty="0">
                <a:solidFill>
                  <a:srgbClr val="00B050"/>
                </a:solidFill>
                <a:cs typeface="Calibri"/>
              </a:rPr>
              <a:t>1</a:t>
            </a:r>
            <a:r>
              <a:rPr lang="en-US" sz="2400" dirty="0">
                <a:solidFill>
                  <a:srgbClr val="7030A0"/>
                </a:solidFill>
                <a:cs typeface="Calibri"/>
              </a:rPr>
              <a:t>4</a:t>
            </a:r>
            <a:r>
              <a:rPr lang="en-US" sz="2400" dirty="0">
                <a:cs typeface="Calibri"/>
              </a:rPr>
              <a:t>, </a:t>
            </a:r>
            <a:r>
              <a:rPr lang="en-US" sz="2400" dirty="0">
                <a:solidFill>
                  <a:srgbClr val="00B050"/>
                </a:solidFill>
                <a:cs typeface="Calibri"/>
              </a:rPr>
              <a:t>2</a:t>
            </a:r>
            <a:r>
              <a:rPr lang="en-US" sz="2400" dirty="0">
                <a:solidFill>
                  <a:srgbClr val="7030A0"/>
                </a:solidFill>
                <a:cs typeface="Calibri"/>
              </a:rPr>
              <a:t>3</a:t>
            </a:r>
            <a:r>
              <a:rPr lang="en-US" sz="2400" dirty="0">
                <a:cs typeface="Calibri"/>
              </a:rPr>
              <a:t>, </a:t>
            </a:r>
            <a:r>
              <a:rPr lang="en-US" sz="2400" dirty="0">
                <a:solidFill>
                  <a:srgbClr val="00B050"/>
                </a:solidFill>
                <a:cs typeface="Calibri"/>
              </a:rPr>
              <a:t>3</a:t>
            </a:r>
            <a:r>
              <a:rPr lang="en-US" sz="2400" dirty="0">
                <a:solidFill>
                  <a:srgbClr val="7030A0"/>
                </a:solidFill>
                <a:cs typeface="Calibri"/>
              </a:rPr>
              <a:t>2</a:t>
            </a:r>
            <a:r>
              <a:rPr lang="en-US" sz="2400" dirty="0">
                <a:cs typeface="Calibri"/>
              </a:rPr>
              <a:t>, </a:t>
            </a:r>
            <a:r>
              <a:rPr lang="en-US" sz="2400">
                <a:solidFill>
                  <a:srgbClr val="00B050"/>
                </a:solidFill>
                <a:cs typeface="Calibri"/>
              </a:rPr>
              <a:t>4</a:t>
            </a:r>
            <a:r>
              <a:rPr lang="en-US" sz="2400">
                <a:solidFill>
                  <a:srgbClr val="7030A0"/>
                </a:solidFill>
                <a:cs typeface="Calibri"/>
              </a:rPr>
              <a:t>1</a:t>
            </a:r>
            <a:r>
              <a:rPr lang="en-US" sz="2400">
                <a:cs typeface="Calibri"/>
              </a:rPr>
              <a:t>}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26FA92-251A-43B2-B3E7-2A1656E5D4A8}"/>
              </a:ext>
            </a:extLst>
          </p:cNvPr>
          <p:cNvSpPr txBox="1"/>
          <p:nvPr/>
        </p:nvSpPr>
        <p:spPr>
          <a:xfrm>
            <a:off x="7504197" y="3523749"/>
            <a:ext cx="460809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cs typeface="Calibri"/>
              </a:rPr>
              <a:t>P(</a:t>
            </a:r>
            <a:r>
              <a:rPr lang="en-US" sz="2400" b="1" i="1" dirty="0">
                <a:cs typeface="Calibri"/>
              </a:rPr>
              <a:t>E</a:t>
            </a:r>
            <a:r>
              <a:rPr lang="en-US" sz="2400" b="1" dirty="0">
                <a:cs typeface="Calibri"/>
              </a:rPr>
              <a:t>) = |</a:t>
            </a:r>
            <a:r>
              <a:rPr lang="en-US" sz="2400" b="1" i="1" dirty="0">
                <a:cs typeface="Calibri"/>
              </a:rPr>
              <a:t>E</a:t>
            </a:r>
            <a:r>
              <a:rPr lang="en-US" sz="2400" b="1" dirty="0">
                <a:cs typeface="Calibri"/>
              </a:rPr>
              <a:t>|/|</a:t>
            </a:r>
            <a:r>
              <a:rPr lang="en-US" sz="2400" b="1" i="1" dirty="0">
                <a:cs typeface="Calibri"/>
              </a:rPr>
              <a:t>S</a:t>
            </a:r>
            <a:r>
              <a:rPr lang="en-US" sz="2400" b="1" dirty="0">
                <a:cs typeface="Calibri"/>
              </a:rPr>
              <a:t>| = 4/36 = </a:t>
            </a:r>
            <a:r>
              <a:rPr lang="en-US" sz="2400" b="1" dirty="0">
                <a:solidFill>
                  <a:srgbClr val="FF0000"/>
                </a:solidFill>
                <a:cs typeface="Calibri"/>
              </a:rPr>
              <a:t>1/9.</a:t>
            </a:r>
            <a:endParaRPr lang="en-US" b="1" dirty="0">
              <a:solidFill>
                <a:srgbClr val="FF0000"/>
              </a:solidFill>
              <a:cs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E2A01E-9768-4C77-AD7D-CDF00F9A3C88}"/>
              </a:ext>
            </a:extLst>
          </p:cNvPr>
          <p:cNvSpPr txBox="1"/>
          <p:nvPr/>
        </p:nvSpPr>
        <p:spPr>
          <a:xfrm>
            <a:off x="4576011" y="4235116"/>
            <a:ext cx="7615988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What if we knew the </a:t>
            </a:r>
            <a:r>
              <a:rPr lang="en-US" sz="2400" dirty="0">
                <a:solidFill>
                  <a:srgbClr val="00B050"/>
                </a:solidFill>
                <a:cs typeface="Calibri"/>
              </a:rPr>
              <a:t>green</a:t>
            </a:r>
            <a:r>
              <a:rPr lang="en-US" sz="2400" dirty="0">
                <a:cs typeface="Calibri"/>
              </a:rPr>
              <a:t> die was a </a:t>
            </a:r>
            <a:r>
              <a:rPr lang="en-US" sz="2400" dirty="0">
                <a:solidFill>
                  <a:srgbClr val="00B050"/>
                </a:solidFill>
                <a:cs typeface="Calibri"/>
              </a:rPr>
              <a:t>3</a:t>
            </a:r>
            <a:r>
              <a:rPr lang="en-US" sz="2400" dirty="0">
                <a:cs typeface="Calibri"/>
              </a:rPr>
              <a:t>?  Call this event G.</a:t>
            </a:r>
            <a:endParaRPr lang="en-US" sz="2400" i="1" dirty="0">
              <a:cs typeface="Calibri"/>
            </a:endParaRPr>
          </a:p>
          <a:p>
            <a:endParaRPr lang="en-US" sz="2400" dirty="0">
              <a:cs typeface="Calibri"/>
            </a:endParaRPr>
          </a:p>
          <a:p>
            <a:endParaRPr lang="en-US" sz="2400" dirty="0">
              <a:cs typeface="Calibri"/>
            </a:endParaRPr>
          </a:p>
          <a:p>
            <a:endParaRPr lang="en-US" sz="2400" dirty="0">
              <a:cs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900F80-0B8C-4AC7-9B61-88B94C690961}"/>
              </a:ext>
            </a:extLst>
          </p:cNvPr>
          <p:cNvSpPr txBox="1"/>
          <p:nvPr/>
        </p:nvSpPr>
        <p:spPr>
          <a:xfrm>
            <a:off x="4576011" y="5019946"/>
            <a:ext cx="460809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cs typeface="Calibri"/>
              </a:rPr>
              <a:t>P(</a:t>
            </a:r>
            <a:r>
              <a:rPr lang="en-US" sz="2400" b="1" i="1" dirty="0">
                <a:cs typeface="Calibri"/>
              </a:rPr>
              <a:t>E</a:t>
            </a:r>
            <a:r>
              <a:rPr lang="en-US" sz="2400" b="1" dirty="0">
                <a:cs typeface="Calibri"/>
              </a:rPr>
              <a:t>|</a:t>
            </a:r>
            <a:r>
              <a:rPr lang="en-US" sz="2400" b="1" i="1" dirty="0">
                <a:cs typeface="Calibri"/>
              </a:rPr>
              <a:t>G</a:t>
            </a:r>
            <a:r>
              <a:rPr lang="en-US" sz="2400" b="1" dirty="0">
                <a:cs typeface="Calibri"/>
              </a:rPr>
              <a:t>) = …</a:t>
            </a:r>
            <a:endParaRPr lang="en-US" b="1" dirty="0">
              <a:solidFill>
                <a:srgbClr val="FF000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74367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9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9439A-E98C-4FB8-8843-1ECC31000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A formula</a:t>
            </a:r>
            <a:endParaRPr lang="en-US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82A90CC4-40C3-4307-BF14-860449393F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0215412" y="333667"/>
            <a:ext cx="1697255" cy="1509964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7F35533-53A7-43DF-A5F1-4EA73B8590B3}"/>
              </a:ext>
            </a:extLst>
          </p:cNvPr>
          <p:cNvSpPr txBox="1"/>
          <p:nvPr/>
        </p:nvSpPr>
        <p:spPr>
          <a:xfrm>
            <a:off x="834189" y="1626268"/>
            <a:ext cx="9912015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cs typeface="Calibri"/>
              </a:rPr>
              <a:t>We have a formula for the conditional probability of A given B:</a:t>
            </a:r>
            <a:endParaRPr lang="en-US" sz="2400" dirty="0">
              <a:cs typeface="Calibri"/>
            </a:endParaRPr>
          </a:p>
          <a:p>
            <a:endParaRPr lang="en-US" dirty="0">
              <a:cs typeface="Calibri"/>
            </a:endParaRPr>
          </a:p>
        </p:txBody>
      </p:sp>
      <p:pic>
        <p:nvPicPr>
          <p:cNvPr id="8" name="Picture 8" descr="Diagram&#10;&#10;Description automatically generated">
            <a:extLst>
              <a:ext uri="{FF2B5EF4-FFF2-40B4-BE49-F238E27FC236}">
                <a16:creationId xmlns:a16="http://schemas.microsoft.com/office/drawing/2014/main" id="{744AAE5F-7E82-40F0-AB8E-EF5B1AA9D6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984583" y="2490538"/>
            <a:ext cx="5029199" cy="378192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266D78D-E587-4BB2-A67A-58C1AC2E550D}"/>
              </a:ext>
            </a:extLst>
          </p:cNvPr>
          <p:cNvSpPr txBox="1"/>
          <p:nvPr/>
        </p:nvSpPr>
        <p:spPr>
          <a:xfrm>
            <a:off x="6990348" y="2538663"/>
            <a:ext cx="4347409" cy="335906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For equally likely outcomes we make sense out of this as follows:</a:t>
            </a:r>
          </a:p>
          <a:p>
            <a:endParaRPr lang="en-US" sz="2400" dirty="0">
              <a:cs typeface="Calibri"/>
            </a:endParaRPr>
          </a:p>
          <a:p>
            <a:pPr>
              <a:lnSpc>
                <a:spcPct val="150000"/>
              </a:lnSpc>
            </a:pPr>
            <a:r>
              <a:rPr lang="en-US" sz="2400" dirty="0">
                <a:cs typeface="Calibri"/>
              </a:rPr>
              <a:t>P(A|B) = </a:t>
            </a:r>
            <a:r>
              <a:rPr lang="en-US" sz="2400" dirty="0">
                <a:solidFill>
                  <a:srgbClr val="00B050"/>
                </a:solidFill>
                <a:cs typeface="Calibri"/>
              </a:rPr>
              <a:t>P(AB) </a:t>
            </a:r>
            <a:r>
              <a:rPr lang="en-US" sz="2400" dirty="0">
                <a:cs typeface="Calibri"/>
              </a:rPr>
              <a:t>/</a:t>
            </a:r>
            <a:r>
              <a:rPr lang="en-US" sz="2400" dirty="0">
                <a:solidFill>
                  <a:srgbClr val="000000"/>
                </a:solidFill>
                <a:cs typeface="Calibri"/>
              </a:rPr>
              <a:t> </a:t>
            </a:r>
            <a:r>
              <a:rPr lang="en-US" sz="2400" dirty="0">
                <a:solidFill>
                  <a:srgbClr val="7030A0"/>
                </a:solidFill>
                <a:cs typeface="Calibri"/>
              </a:rPr>
              <a:t>P(B)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cs typeface="Calibri"/>
              </a:rPr>
              <a:t>             = (</a:t>
            </a:r>
            <a:r>
              <a:rPr lang="en-US" sz="2400" dirty="0">
                <a:solidFill>
                  <a:srgbClr val="00B050"/>
                </a:solidFill>
                <a:cs typeface="Calibri"/>
              </a:rPr>
              <a:t>|AB|/|S|</a:t>
            </a:r>
            <a:r>
              <a:rPr lang="en-US" sz="2400" dirty="0">
                <a:cs typeface="Calibri"/>
              </a:rPr>
              <a:t>) / (</a:t>
            </a:r>
            <a:r>
              <a:rPr lang="en-US" sz="2400" dirty="0">
                <a:solidFill>
                  <a:srgbClr val="7030A0"/>
                </a:solidFill>
                <a:cs typeface="Calibri"/>
              </a:rPr>
              <a:t>|B|/|S|</a:t>
            </a:r>
            <a:r>
              <a:rPr lang="en-US" sz="2400" dirty="0">
                <a:cs typeface="Calibri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cs typeface="Calibri"/>
              </a:rPr>
              <a:t>             = </a:t>
            </a:r>
            <a:r>
              <a:rPr lang="en-US" sz="2400" dirty="0">
                <a:ea typeface="+mn-lt"/>
                <a:cs typeface="+mn-lt"/>
              </a:rPr>
              <a:t>(</a:t>
            </a:r>
            <a:r>
              <a:rPr lang="en-US" sz="2400" dirty="0">
                <a:solidFill>
                  <a:srgbClr val="00B050"/>
                </a:solidFill>
                <a:ea typeface="+mn-lt"/>
                <a:cs typeface="+mn-lt"/>
              </a:rPr>
              <a:t>|AB|</a:t>
            </a:r>
            <a:r>
              <a:rPr lang="en-US" sz="2400" dirty="0">
                <a:ea typeface="+mn-lt"/>
                <a:cs typeface="+mn-lt"/>
              </a:rPr>
              <a:t>/</a:t>
            </a:r>
            <a:r>
              <a:rPr lang="en-US" sz="2400" strike="sngStrike" dirty="0">
                <a:ea typeface="+mn-lt"/>
                <a:cs typeface="+mn-lt"/>
              </a:rPr>
              <a:t>|S|</a:t>
            </a:r>
            <a:r>
              <a:rPr lang="en-US" sz="2400" dirty="0">
                <a:ea typeface="+mn-lt"/>
                <a:cs typeface="+mn-lt"/>
              </a:rPr>
              <a:t>) / (</a:t>
            </a:r>
            <a:r>
              <a:rPr lang="en-US" sz="2400" dirty="0">
                <a:solidFill>
                  <a:srgbClr val="7030A0"/>
                </a:solidFill>
                <a:ea typeface="+mn-lt"/>
                <a:cs typeface="+mn-lt"/>
              </a:rPr>
              <a:t>|B|</a:t>
            </a:r>
            <a:r>
              <a:rPr lang="en-US" sz="2400" dirty="0">
                <a:ea typeface="+mn-lt"/>
                <a:cs typeface="+mn-lt"/>
              </a:rPr>
              <a:t>/</a:t>
            </a:r>
            <a:r>
              <a:rPr lang="en-US" sz="2400" strike="sngStrike" dirty="0">
                <a:ea typeface="+mn-lt"/>
                <a:cs typeface="+mn-lt"/>
              </a:rPr>
              <a:t>|S|</a:t>
            </a:r>
            <a:r>
              <a:rPr lang="en-US" sz="2400" dirty="0">
                <a:ea typeface="+mn-lt"/>
                <a:cs typeface="+mn-lt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cs typeface="Calibri"/>
              </a:rPr>
              <a:t>             = |AB| / |B|.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C1846C-4916-41B3-9F5A-901CB9E7C9F7}"/>
              </a:ext>
            </a:extLst>
          </p:cNvPr>
          <p:cNvSpPr txBox="1"/>
          <p:nvPr/>
        </p:nvSpPr>
        <p:spPr>
          <a:xfrm>
            <a:off x="7050505" y="6098005"/>
            <a:ext cx="4678279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cs typeface="Calibri"/>
              </a:rPr>
              <a:t>The formula works in all cases</a:t>
            </a:r>
            <a:endParaRPr lang="en-US" sz="2000" dirty="0">
              <a:solidFill>
                <a:srgbClr val="FF000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48873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55917-E337-474B-B41B-5675B054A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Example – Sci-fi civil war</a:t>
            </a:r>
            <a:endParaRPr lang="en-US" dirty="0"/>
          </a:p>
        </p:txBody>
      </p:sp>
      <p:pic>
        <p:nvPicPr>
          <p:cNvPr id="10" name="Picture 10" descr="Logo&#10;&#10;Description automatically generated">
            <a:extLst>
              <a:ext uri="{FF2B5EF4-FFF2-40B4-BE49-F238E27FC236}">
                <a16:creationId xmlns:a16="http://schemas.microsoft.com/office/drawing/2014/main" id="{2767E973-0EC1-47D8-9B8D-F246ED8BF6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453654" y="4674605"/>
            <a:ext cx="2730569" cy="1613305"/>
          </a:xfrm>
        </p:spPr>
      </p:pic>
      <p:pic>
        <p:nvPicPr>
          <p:cNvPr id="13" name="Picture 13" descr="Logo&#10;&#10;Description automatically generated">
            <a:extLst>
              <a:ext uri="{FF2B5EF4-FFF2-40B4-BE49-F238E27FC236}">
                <a16:creationId xmlns:a16="http://schemas.microsoft.com/office/drawing/2014/main" id="{A9940BD3-AC6B-40FD-BF19-4AFFBE75F7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1257820" y="4522353"/>
            <a:ext cx="1942454" cy="191194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E3D0A76-02A8-4C33-A412-B2964F9C1803}"/>
              </a:ext>
            </a:extLst>
          </p:cNvPr>
          <p:cNvSpPr txBox="1"/>
          <p:nvPr/>
        </p:nvSpPr>
        <p:spPr>
          <a:xfrm>
            <a:off x="836908" y="1611823"/>
            <a:ext cx="11215604" cy="267765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cs typeface="Calibri"/>
              </a:rPr>
              <a:t>Out of 100 Sci-Fi fans, 45 are Trekkies, 50 are Fusion, and 15 are both.   Pick a person at random and find:</a:t>
            </a:r>
          </a:p>
          <a:p>
            <a:pPr lvl="1"/>
            <a:r>
              <a:rPr lang="en-US" sz="2800" dirty="0">
                <a:cs typeface="Calibri"/>
              </a:rPr>
              <a:t>P(</a:t>
            </a:r>
            <a:r>
              <a:rPr lang="en-US" sz="2800" i="1" dirty="0">
                <a:cs typeface="Calibri"/>
              </a:rPr>
              <a:t>T</a:t>
            </a:r>
            <a:r>
              <a:rPr lang="en-US" sz="2800" dirty="0">
                <a:cs typeface="Calibri"/>
              </a:rPr>
              <a:t>)                                                              P(</a:t>
            </a:r>
            <a:r>
              <a:rPr lang="en-US" sz="2800" i="1" dirty="0">
                <a:cs typeface="Calibri"/>
              </a:rPr>
              <a:t>F</a:t>
            </a:r>
            <a:r>
              <a:rPr lang="en-US" sz="2800" dirty="0">
                <a:cs typeface="Calibri"/>
              </a:rPr>
              <a:t>|</a:t>
            </a:r>
            <a:r>
              <a:rPr lang="en-US" sz="2800" i="1" dirty="0">
                <a:cs typeface="Calibri"/>
              </a:rPr>
              <a:t>T</a:t>
            </a:r>
            <a:r>
              <a:rPr lang="en-US" sz="2800" dirty="0">
                <a:cs typeface="Calibri"/>
              </a:rPr>
              <a:t>)</a:t>
            </a:r>
          </a:p>
          <a:p>
            <a:pPr lvl="1"/>
            <a:r>
              <a:rPr lang="en-US" sz="2800" dirty="0">
                <a:cs typeface="Calibri"/>
              </a:rPr>
              <a:t>P(</a:t>
            </a:r>
            <a:r>
              <a:rPr lang="en-US" sz="2800" i="1" dirty="0">
                <a:cs typeface="Calibri"/>
              </a:rPr>
              <a:t>F</a:t>
            </a:r>
            <a:r>
              <a:rPr lang="en-US" sz="2800" dirty="0">
                <a:cs typeface="Calibri"/>
              </a:rPr>
              <a:t>)                                                              P(</a:t>
            </a:r>
            <a:r>
              <a:rPr lang="en-US" sz="2800" i="1" dirty="0">
                <a:cs typeface="Calibri"/>
              </a:rPr>
              <a:t>F</a:t>
            </a:r>
            <a:r>
              <a:rPr lang="en-US" sz="2800" dirty="0">
                <a:cs typeface="Calibri"/>
              </a:rPr>
              <a:t>|</a:t>
            </a:r>
            <a:r>
              <a:rPr lang="en-US" sz="2800" i="1" dirty="0">
                <a:cs typeface="Calibri"/>
              </a:rPr>
              <a:t>F</a:t>
            </a:r>
            <a:r>
              <a:rPr lang="en-US" sz="2800" dirty="0">
                <a:cs typeface="Calibri"/>
              </a:rPr>
              <a:t>)</a:t>
            </a:r>
          </a:p>
          <a:p>
            <a:pPr lvl="1"/>
            <a:r>
              <a:rPr lang="en-US" sz="2800" dirty="0">
                <a:cs typeface="Calibri"/>
              </a:rPr>
              <a:t>P(</a:t>
            </a:r>
            <a:r>
              <a:rPr lang="en-US" sz="2800" i="1" dirty="0">
                <a:cs typeface="Calibri"/>
              </a:rPr>
              <a:t>TF</a:t>
            </a:r>
            <a:r>
              <a:rPr lang="en-US" sz="2800" dirty="0">
                <a:cs typeface="Calibri"/>
              </a:rPr>
              <a:t>)                                                            P(</a:t>
            </a:r>
            <a:r>
              <a:rPr lang="en-US" sz="2800" i="1" dirty="0">
                <a:cs typeface="Calibri"/>
              </a:rPr>
              <a:t>T</a:t>
            </a:r>
            <a:r>
              <a:rPr lang="en-US" sz="2800" dirty="0">
                <a:cs typeface="Calibri"/>
              </a:rPr>
              <a:t>|</a:t>
            </a:r>
            <a:r>
              <a:rPr lang="en-US" sz="2800" i="1" dirty="0">
                <a:cs typeface="Calibri"/>
              </a:rPr>
              <a:t>F</a:t>
            </a:r>
            <a:r>
              <a:rPr lang="en-US" sz="2800" baseline="30000" dirty="0">
                <a:cs typeface="Calibri"/>
              </a:rPr>
              <a:t>C</a:t>
            </a:r>
            <a:r>
              <a:rPr lang="en-US" sz="2800" dirty="0">
                <a:cs typeface="Calibri"/>
              </a:rPr>
              <a:t>)</a:t>
            </a:r>
          </a:p>
          <a:p>
            <a:pPr lvl="1"/>
            <a:r>
              <a:rPr lang="en-US" sz="2800" dirty="0">
                <a:cs typeface="Calibri"/>
              </a:rPr>
              <a:t>P(</a:t>
            </a:r>
            <a:r>
              <a:rPr lang="en-US" sz="2800" i="1" dirty="0">
                <a:cs typeface="Calibri"/>
              </a:rPr>
              <a:t>T</a:t>
            </a:r>
            <a:r>
              <a:rPr lang="en-US" sz="2800" dirty="0">
                <a:cs typeface="Calibri"/>
              </a:rPr>
              <a:t>|</a:t>
            </a:r>
            <a:r>
              <a:rPr lang="en-US" sz="2800" i="1" dirty="0">
                <a:cs typeface="Calibri"/>
              </a:rPr>
              <a:t>F</a:t>
            </a:r>
            <a:r>
              <a:rPr lang="en-US" sz="2800" dirty="0">
                <a:cs typeface="Calibri"/>
              </a:rPr>
              <a:t>)                                                          Is P(</a:t>
            </a:r>
            <a:r>
              <a:rPr lang="en-US" sz="2800" i="1" dirty="0">
                <a:cs typeface="Calibri"/>
              </a:rPr>
              <a:t>T</a:t>
            </a:r>
            <a:r>
              <a:rPr lang="en-US" sz="2800" dirty="0">
                <a:cs typeface="Calibri"/>
              </a:rPr>
              <a:t>|</a:t>
            </a:r>
            <a:r>
              <a:rPr lang="en-US" sz="2800" i="1" dirty="0">
                <a:cs typeface="Calibri"/>
              </a:rPr>
              <a:t>F</a:t>
            </a:r>
            <a:r>
              <a:rPr lang="en-US" sz="2800" dirty="0">
                <a:cs typeface="Calibri"/>
              </a:rPr>
              <a:t>) = P(</a:t>
            </a:r>
            <a:r>
              <a:rPr lang="en-US" sz="2800" i="1" dirty="0">
                <a:cs typeface="Calibri"/>
              </a:rPr>
              <a:t>F</a:t>
            </a:r>
            <a:r>
              <a:rPr lang="en-US" sz="2800" dirty="0">
                <a:cs typeface="Calibri"/>
              </a:rPr>
              <a:t>|</a:t>
            </a:r>
            <a:r>
              <a:rPr lang="en-US" sz="2800" i="1" dirty="0">
                <a:cs typeface="Calibri"/>
              </a:rPr>
              <a:t>T</a:t>
            </a:r>
            <a:r>
              <a:rPr lang="en-US" sz="2800" dirty="0">
                <a:cs typeface="Calibri"/>
              </a:rPr>
              <a:t>)? </a:t>
            </a:r>
          </a:p>
        </p:txBody>
      </p:sp>
      <p:pic>
        <p:nvPicPr>
          <p:cNvPr id="40" name="Picture 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A69890DA-B9A9-414A-9227-4445A5F31CB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10580957" y="201790"/>
            <a:ext cx="1230586" cy="133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053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1A362-6C5C-4C97-85F7-F6D732C46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Probability Trees – </a:t>
            </a:r>
            <a:r>
              <a:rPr lang="en-US" sz="3600">
                <a:cs typeface="Calibri Light"/>
              </a:rPr>
              <a:t>Multiplication Rule</a:t>
            </a:r>
          </a:p>
        </p:txBody>
      </p:sp>
      <p:pic>
        <p:nvPicPr>
          <p:cNvPr id="4" name="Picture 4" descr="Chart, diagram&#10;&#10;Description automatically generated">
            <a:extLst>
              <a:ext uri="{FF2B5EF4-FFF2-40B4-BE49-F238E27FC236}">
                <a16:creationId xmlns:a16="http://schemas.microsoft.com/office/drawing/2014/main" id="{A567AF0D-C1E4-42CC-9425-F949E6A90C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434" y="2966578"/>
            <a:ext cx="4160921" cy="2871536"/>
          </a:xfrm>
        </p:spPr>
      </p:pic>
      <p:pic>
        <p:nvPicPr>
          <p:cNvPr id="6" name="Picture 10" descr="A picture containing outdoor object, star, night, dark&#10;&#10;Description automatically generated">
            <a:extLst>
              <a:ext uri="{FF2B5EF4-FFF2-40B4-BE49-F238E27FC236}">
                <a16:creationId xmlns:a16="http://schemas.microsoft.com/office/drawing/2014/main" id="{1A6D9E87-4101-4B4F-B6B8-6B12E82D91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955505" y="142741"/>
            <a:ext cx="2572752" cy="162954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C6B6805-FC95-472E-B789-D6A62D00D71D}"/>
              </a:ext>
            </a:extLst>
          </p:cNvPr>
          <p:cNvSpPr txBox="1"/>
          <p:nvPr/>
        </p:nvSpPr>
        <p:spPr>
          <a:xfrm>
            <a:off x="894347" y="1846847"/>
            <a:ext cx="7194883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Manipulating the definition gives:   </a:t>
            </a:r>
            <a:r>
              <a:rPr lang="en-US" sz="2400" b="1" dirty="0">
                <a:solidFill>
                  <a:srgbClr val="FF0000"/>
                </a:solidFill>
                <a:cs typeface="Calibri"/>
              </a:rPr>
              <a:t>P(AB) = P(A) P(B|A)</a:t>
            </a:r>
            <a:r>
              <a:rPr lang="en-US" sz="2400" dirty="0">
                <a:cs typeface="Calibri"/>
              </a:rPr>
              <a:t> </a:t>
            </a:r>
            <a:endParaRPr lang="en-US" sz="2000" dirty="0">
              <a:cs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A97E2C-C5A2-4269-B62D-471E11A19C34}"/>
              </a:ext>
            </a:extLst>
          </p:cNvPr>
          <p:cNvSpPr txBox="1"/>
          <p:nvPr/>
        </p:nvSpPr>
        <p:spPr>
          <a:xfrm>
            <a:off x="4854743" y="2508584"/>
            <a:ext cx="7004383" cy="6771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cs typeface="Calibri"/>
              </a:rPr>
              <a:t>This gives a way of calculating the probability of an intersection.</a:t>
            </a:r>
          </a:p>
          <a:p>
            <a:endParaRPr lang="en-US" dirty="0">
              <a:cs typeface="Ca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A92084-7D2F-4AA2-9326-D8CDCA77A1BE}"/>
              </a:ext>
            </a:extLst>
          </p:cNvPr>
          <p:cNvSpPr txBox="1"/>
          <p:nvPr/>
        </p:nvSpPr>
        <p:spPr>
          <a:xfrm>
            <a:off x="4857248" y="2962276"/>
            <a:ext cx="7124697" cy="286232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cs typeface="Calibri"/>
              </a:rPr>
              <a:t>Ex: </a:t>
            </a:r>
            <a:r>
              <a:rPr lang="en-US" sz="2000" dirty="0">
                <a:cs typeface="Calibri"/>
              </a:rPr>
              <a:t> In Tennis, a player on serve loses a point if they make a double fault.  Professionals hit the first serve hard to try and earn an ace.  If it is a fault, the second serve is typically less hard to reduce the chances of a second fault. Suppose for a particular player:</a:t>
            </a:r>
          </a:p>
          <a:p>
            <a:endParaRPr lang="en-US" sz="2000" dirty="0">
              <a:cs typeface="Calibri"/>
            </a:endParaRPr>
          </a:p>
          <a:p>
            <a:r>
              <a:rPr lang="en-US" sz="2000" b="1" dirty="0">
                <a:cs typeface="Calibri"/>
              </a:rPr>
              <a:t>P(F1) = .32             P(F2|F1) = .10</a:t>
            </a:r>
          </a:p>
          <a:p>
            <a:endParaRPr lang="en-US" sz="2000" b="1" dirty="0">
              <a:solidFill>
                <a:srgbClr val="FF0000"/>
              </a:solidFill>
              <a:cs typeface="Calibri"/>
            </a:endParaRPr>
          </a:p>
          <a:p>
            <a:r>
              <a:rPr lang="en-US" sz="2000" dirty="0">
                <a:cs typeface="Calibri"/>
              </a:rPr>
              <a:t>Find the probability of a double fault.</a:t>
            </a:r>
            <a:endParaRPr lang="en-US" sz="2000" dirty="0">
              <a:solidFill>
                <a:srgbClr val="FF0000"/>
              </a:solidFill>
              <a:cs typeface="Calibri"/>
            </a:endParaRPr>
          </a:p>
          <a:p>
            <a:endParaRPr lang="en-US" sz="2000" dirty="0">
              <a:cs typeface="Calibri"/>
            </a:endParaRPr>
          </a:p>
        </p:txBody>
      </p:sp>
      <p:pic>
        <p:nvPicPr>
          <p:cNvPr id="13" name="Picture 13" descr="A person hitting a ball with a tennis racket&#10;&#10;Description automatically generated">
            <a:extLst>
              <a:ext uri="{FF2B5EF4-FFF2-40B4-BE49-F238E27FC236}">
                <a16:creationId xmlns:a16="http://schemas.microsoft.com/office/drawing/2014/main" id="{43336536-C60C-41E4-87F9-CB30682B24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9439612" y="4554841"/>
            <a:ext cx="2036119" cy="202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927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03F15E-4093-4ED6-A85A-EB1A44961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Independence Revisited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1CF327-7DAA-42E8-B13E-623D9570ED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686047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Two events are </a:t>
            </a:r>
            <a:r>
              <a:rPr lang="en-US" b="1" dirty="0">
                <a:cs typeface="Calibri" panose="020F0502020204030204"/>
              </a:rPr>
              <a:t>independent</a:t>
            </a:r>
            <a:r>
              <a:rPr lang="en-US" dirty="0">
                <a:cs typeface="Calibri" panose="020F0502020204030204"/>
              </a:rPr>
              <a:t> if when one occurs it does not change the probability of the other occurring.  We now have notation for this idea.</a:t>
            </a:r>
          </a:p>
          <a:p>
            <a:pPr marL="0" indent="0">
              <a:buNone/>
            </a:pPr>
            <a:r>
              <a:rPr lang="en-US" i="1" dirty="0">
                <a:cs typeface="Calibri" panose="020F0502020204030204"/>
              </a:rPr>
              <a:t>        A</a:t>
            </a:r>
            <a:r>
              <a:rPr lang="en-US" dirty="0">
                <a:cs typeface="Calibri" panose="020F0502020204030204"/>
              </a:rPr>
              <a:t> and </a:t>
            </a:r>
            <a:r>
              <a:rPr lang="en-US" i="1" dirty="0">
                <a:cs typeface="Calibri" panose="020F0502020204030204"/>
              </a:rPr>
              <a:t>B</a:t>
            </a:r>
            <a:r>
              <a:rPr lang="en-US" dirty="0">
                <a:cs typeface="Calibri" panose="020F0502020204030204"/>
              </a:rPr>
              <a:t> are independent means </a:t>
            </a:r>
            <a:r>
              <a:rPr lang="en-US" b="1" dirty="0">
                <a:cs typeface="Calibri" panose="020F0502020204030204"/>
              </a:rPr>
              <a:t>P(</a:t>
            </a:r>
            <a:r>
              <a:rPr lang="en-US" b="1" i="1" dirty="0">
                <a:cs typeface="Calibri" panose="020F0502020204030204"/>
              </a:rPr>
              <a:t>A</a:t>
            </a:r>
            <a:r>
              <a:rPr lang="en-US" b="1" dirty="0">
                <a:cs typeface="Calibri" panose="020F0502020204030204"/>
              </a:rPr>
              <a:t>) = P(</a:t>
            </a:r>
            <a:r>
              <a:rPr lang="en-US" b="1" i="1" dirty="0">
                <a:cs typeface="Calibri" panose="020F0502020204030204"/>
              </a:rPr>
              <a:t>A</a:t>
            </a:r>
            <a:r>
              <a:rPr lang="en-US" b="1" dirty="0">
                <a:cs typeface="Calibri" panose="020F0502020204030204"/>
              </a:rPr>
              <a:t>|</a:t>
            </a:r>
            <a:r>
              <a:rPr lang="en-US" b="1" i="1" dirty="0">
                <a:cs typeface="Calibri" panose="020F0502020204030204"/>
              </a:rPr>
              <a:t>B</a:t>
            </a:r>
            <a:r>
              <a:rPr lang="en-US" b="1" dirty="0">
                <a:cs typeface="Calibri" panose="020F0502020204030204"/>
              </a:rPr>
              <a:t>) </a:t>
            </a:r>
            <a:r>
              <a:rPr lang="en-US" dirty="0">
                <a:cs typeface="Calibri" panose="020F0502020204030204"/>
              </a:rPr>
              <a:t>and </a:t>
            </a:r>
            <a:r>
              <a:rPr lang="en-US" b="1" dirty="0">
                <a:cs typeface="Calibri" panose="020F0502020204030204"/>
              </a:rPr>
              <a:t>P(</a:t>
            </a:r>
            <a:r>
              <a:rPr lang="en-US" b="1" i="1" dirty="0">
                <a:cs typeface="Calibri" panose="020F0502020204030204"/>
              </a:rPr>
              <a:t>B</a:t>
            </a:r>
            <a:r>
              <a:rPr lang="en-US" b="1" dirty="0">
                <a:cs typeface="Calibri" panose="020F0502020204030204"/>
              </a:rPr>
              <a:t>) = P(</a:t>
            </a:r>
            <a:r>
              <a:rPr lang="en-US" b="1" i="1" dirty="0">
                <a:cs typeface="Calibri" panose="020F0502020204030204"/>
              </a:rPr>
              <a:t>B</a:t>
            </a:r>
            <a:r>
              <a:rPr lang="en-US" b="1" dirty="0">
                <a:cs typeface="Calibri" panose="020F0502020204030204"/>
              </a:rPr>
              <a:t>|</a:t>
            </a:r>
            <a:r>
              <a:rPr lang="en-US" b="1" i="1" dirty="0">
                <a:cs typeface="Calibri" panose="020F0502020204030204"/>
              </a:rPr>
              <a:t>A</a:t>
            </a:r>
            <a:r>
              <a:rPr lang="en-US" b="1" dirty="0">
                <a:cs typeface="Calibri" panose="020F0502020204030204"/>
              </a:rPr>
              <a:t>)</a:t>
            </a:r>
            <a:r>
              <a:rPr lang="en-US" dirty="0">
                <a:cs typeface="Calibri" panose="020F0502020204030204"/>
              </a:rPr>
              <a:t>.</a:t>
            </a:r>
          </a:p>
        </p:txBody>
      </p:sp>
      <p:pic>
        <p:nvPicPr>
          <p:cNvPr id="4" name="Picture 4" descr="Text, whiteboard&#10;&#10;Description automatically generated">
            <a:extLst>
              <a:ext uri="{FF2B5EF4-FFF2-40B4-BE49-F238E27FC236}">
                <a16:creationId xmlns:a16="http://schemas.microsoft.com/office/drawing/2014/main" id="{D2ED8D84-07D3-4C42-A1EE-1283ACB246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02795" y="4479758"/>
            <a:ext cx="2743200" cy="18288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65BEB0F-940C-4802-82CA-0CE8D410B42E}"/>
              </a:ext>
            </a:extLst>
          </p:cNvPr>
          <p:cNvSpPr txBox="1"/>
          <p:nvPr/>
        </p:nvSpPr>
        <p:spPr>
          <a:xfrm>
            <a:off x="3741821" y="3461085"/>
            <a:ext cx="785662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P(A) = P(A|B) is </a:t>
            </a:r>
            <a:r>
              <a:rPr lang="en-US" sz="2400" dirty="0">
                <a:solidFill>
                  <a:srgbClr val="FF0000"/>
                </a:solidFill>
                <a:cs typeface="Calibri"/>
              </a:rPr>
              <a:t>equivalent</a:t>
            </a:r>
            <a:r>
              <a:rPr lang="en-US" sz="2400" dirty="0">
                <a:cs typeface="Calibri"/>
              </a:rPr>
              <a:t> to P(B) = P(B|A) as shown below: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7B0215B-3CF2-4A8B-B110-660C426D9737}"/>
              </a:ext>
            </a:extLst>
          </p:cNvPr>
          <p:cNvSpPr txBox="1"/>
          <p:nvPr/>
        </p:nvSpPr>
        <p:spPr>
          <a:xfrm>
            <a:off x="3771901" y="4002506"/>
            <a:ext cx="6783804" cy="267765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Assume P(A) = P(A|B) then:</a:t>
            </a:r>
            <a:endParaRPr lang="en-US" dirty="0"/>
          </a:p>
          <a:p>
            <a:endParaRPr lang="en-US" sz="2400" dirty="0">
              <a:cs typeface="Calibri"/>
            </a:endParaRPr>
          </a:p>
          <a:p>
            <a:r>
              <a:rPr lang="en-US" sz="2400">
                <a:cs typeface="Calibri"/>
              </a:rPr>
              <a:t>P(B|A) = P(AB) / P(A)                 &lt;- Definition</a:t>
            </a:r>
          </a:p>
          <a:p>
            <a:r>
              <a:rPr lang="en-US" sz="2400">
                <a:cs typeface="Calibri"/>
              </a:rPr>
              <a:t>             = [P(B) P(A|B)] / P(A)    &lt;- Multiplication rule</a:t>
            </a:r>
            <a:endParaRPr lang="en-US">
              <a:cs typeface="Calibri"/>
            </a:endParaRPr>
          </a:p>
          <a:p>
            <a:r>
              <a:rPr lang="en-US" sz="2400">
                <a:cs typeface="Calibri"/>
              </a:rPr>
              <a:t>             = [P(B) P(A)] / P(A)        &lt;- Assumption </a:t>
            </a:r>
            <a:endParaRPr lang="en-US">
              <a:cs typeface="Calibri"/>
            </a:endParaRPr>
          </a:p>
          <a:p>
            <a:r>
              <a:rPr lang="en-US" sz="2400">
                <a:cs typeface="Calibri"/>
              </a:rPr>
              <a:t>             = P(B)                              &lt;- Cancellation </a:t>
            </a:r>
            <a:endParaRPr lang="en-US">
              <a:cs typeface="Calibri"/>
            </a:endParaRPr>
          </a:p>
          <a:p>
            <a:endParaRPr lang="en-US" sz="24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24219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A9E610-7086-491A-BE8D-970E7689D5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Example - Married with Children</a:t>
            </a:r>
            <a:endParaRPr lang="en-US" dirty="0"/>
          </a:p>
        </p:txBody>
      </p:sp>
      <p:pic>
        <p:nvPicPr>
          <p:cNvPr id="4" name="Picture 4" descr="A group of people sitting on a couch with a dog&#10;&#10;Description automatically generated">
            <a:extLst>
              <a:ext uri="{FF2B5EF4-FFF2-40B4-BE49-F238E27FC236}">
                <a16:creationId xmlns:a16="http://schemas.microsoft.com/office/drawing/2014/main" id="{FF19982F-B8D3-4412-8E29-E33D13DDA0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787866" y="4657635"/>
            <a:ext cx="2857899" cy="1895740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9B50298-55CD-4F23-8C7D-CCC6977FB8BB}"/>
              </a:ext>
            </a:extLst>
          </p:cNvPr>
          <p:cNvSpPr txBox="1"/>
          <p:nvPr/>
        </p:nvSpPr>
        <p:spPr>
          <a:xfrm>
            <a:off x="834189" y="1546058"/>
            <a:ext cx="7636042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A family moves in across the street and you know they have two children.</a:t>
            </a:r>
          </a:p>
          <a:p>
            <a:endParaRPr lang="en-US" sz="2400" dirty="0">
              <a:cs typeface="Calibri"/>
            </a:endParaRPr>
          </a:p>
          <a:p>
            <a:r>
              <a:rPr lang="en-US" sz="2400" dirty="0">
                <a:cs typeface="Calibri"/>
              </a:rPr>
              <a:t>O = Oldest is a girl,        Y = Youngest is a girl </a:t>
            </a:r>
          </a:p>
          <a:p>
            <a:r>
              <a:rPr lang="en-US" sz="2400" dirty="0">
                <a:cs typeface="Calibri"/>
              </a:rPr>
              <a:t>B = Both are girls,          N = At least one girl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C2B92D-8A6F-47E3-98AB-429E34A84B2A}"/>
              </a:ext>
            </a:extLst>
          </p:cNvPr>
          <p:cNvSpPr txBox="1"/>
          <p:nvPr/>
        </p:nvSpPr>
        <p:spPr>
          <a:xfrm>
            <a:off x="836696" y="3714249"/>
            <a:ext cx="1299411" cy="169706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cs typeface="Calibri"/>
              </a:rPr>
              <a:t>P(O) = 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cs typeface="Calibri"/>
              </a:rPr>
              <a:t>P(B) =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cs typeface="Calibri"/>
              </a:rPr>
              <a:t>P(N) = 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9C3531C-2029-48AE-AD2C-2136A2138CCD}"/>
              </a:ext>
            </a:extLst>
          </p:cNvPr>
          <p:cNvSpPr txBox="1"/>
          <p:nvPr/>
        </p:nvSpPr>
        <p:spPr>
          <a:xfrm>
            <a:off x="6984832" y="1981702"/>
            <a:ext cx="2622884" cy="58907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i="1" dirty="0">
                <a:solidFill>
                  <a:srgbClr val="FF0000"/>
                </a:solidFill>
                <a:cs typeface="Calibri"/>
              </a:rPr>
              <a:t>S </a:t>
            </a:r>
            <a:r>
              <a:rPr lang="en-US" sz="2400">
                <a:solidFill>
                  <a:srgbClr val="FF0000"/>
                </a:solidFill>
                <a:cs typeface="Calibri"/>
              </a:rPr>
              <a:t>= {gg, gb, bg, bb}</a:t>
            </a:r>
            <a:endParaRPr lang="en-US" sz="2400" dirty="0">
              <a:solidFill>
                <a:srgbClr val="FF0000"/>
              </a:solidFill>
              <a:cs typeface="Calibri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58CE4D-CB84-4813-B677-7866B114CF02}"/>
              </a:ext>
            </a:extLst>
          </p:cNvPr>
          <p:cNvSpPr txBox="1"/>
          <p:nvPr/>
        </p:nvSpPr>
        <p:spPr>
          <a:xfrm>
            <a:off x="2583783" y="3496176"/>
            <a:ext cx="9170067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You discover by talking to your neighbor that at least one child is a girl.</a:t>
            </a:r>
            <a:endParaRPr lang="en-US" sz="2000" dirty="0">
              <a:cs typeface="Calibri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158FD0D-3EB2-4925-BC8A-83CA4BAFA1A9}"/>
              </a:ext>
            </a:extLst>
          </p:cNvPr>
          <p:cNvSpPr txBox="1"/>
          <p:nvPr/>
        </p:nvSpPr>
        <p:spPr>
          <a:xfrm>
            <a:off x="2663491" y="3996991"/>
            <a:ext cx="1840832" cy="114307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cs typeface="Calibri"/>
              </a:rPr>
              <a:t>P(O|N) = 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cs typeface="Calibri"/>
              </a:rPr>
              <a:t>P(B|N) = 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0A02BC9-81B2-464C-A6FC-FCA5EC90506D}"/>
              </a:ext>
            </a:extLst>
          </p:cNvPr>
          <p:cNvSpPr txBox="1"/>
          <p:nvPr/>
        </p:nvSpPr>
        <p:spPr>
          <a:xfrm>
            <a:off x="6986838" y="2404812"/>
            <a:ext cx="2622884" cy="58907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i="1" dirty="0">
                <a:solidFill>
                  <a:srgbClr val="FF0000"/>
                </a:solidFill>
                <a:cs typeface="Calibri"/>
              </a:rPr>
              <a:t>S </a:t>
            </a:r>
            <a:r>
              <a:rPr lang="en-US" sz="2400">
                <a:solidFill>
                  <a:srgbClr val="FF0000"/>
                </a:solidFill>
                <a:cs typeface="Calibri"/>
              </a:rPr>
              <a:t>= {gg, gb, bg, </a:t>
            </a:r>
            <a:r>
              <a:rPr lang="en-US" sz="2400" strike="sngStrike">
                <a:solidFill>
                  <a:srgbClr val="FF0000"/>
                </a:solidFill>
                <a:cs typeface="Calibri"/>
              </a:rPr>
              <a:t>bb</a:t>
            </a:r>
            <a:r>
              <a:rPr lang="en-US" sz="2400">
                <a:solidFill>
                  <a:srgbClr val="FF0000"/>
                </a:solidFill>
                <a:cs typeface="Calibri"/>
              </a:rPr>
              <a:t>}</a:t>
            </a:r>
            <a:endParaRPr lang="en-US" sz="2400" dirty="0">
              <a:solidFill>
                <a:srgbClr val="FF0000"/>
              </a:solidFill>
              <a:cs typeface="Calibri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FC7590F-EF1A-4472-8B3B-FC5654E8C857}"/>
              </a:ext>
            </a:extLst>
          </p:cNvPr>
          <p:cNvSpPr txBox="1"/>
          <p:nvPr/>
        </p:nvSpPr>
        <p:spPr>
          <a:xfrm>
            <a:off x="5180599" y="3957387"/>
            <a:ext cx="5640803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cs typeface="Calibri"/>
              </a:rPr>
              <a:t>In further conversation, you discover the eldest is a girl.</a:t>
            </a:r>
            <a:endParaRPr lang="en-US" sz="2400" dirty="0">
              <a:cs typeface="Calibri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910FAC0-AD88-487A-BED7-2E97EB559FF3}"/>
              </a:ext>
            </a:extLst>
          </p:cNvPr>
          <p:cNvSpPr txBox="1"/>
          <p:nvPr/>
        </p:nvSpPr>
        <p:spPr>
          <a:xfrm>
            <a:off x="5182102" y="4771023"/>
            <a:ext cx="1840832" cy="114307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cs typeface="Calibri"/>
              </a:rPr>
              <a:t>P(Y|O) = 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cs typeface="Calibri"/>
              </a:rPr>
              <a:t>P(B|O) = 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47C36DB-10FD-4213-8AE5-87124A301CB5}"/>
              </a:ext>
            </a:extLst>
          </p:cNvPr>
          <p:cNvSpPr txBox="1"/>
          <p:nvPr/>
        </p:nvSpPr>
        <p:spPr>
          <a:xfrm>
            <a:off x="6988843" y="2837949"/>
            <a:ext cx="2622884" cy="58907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i="1" dirty="0">
                <a:solidFill>
                  <a:srgbClr val="FF0000"/>
                </a:solidFill>
                <a:cs typeface="Calibri"/>
              </a:rPr>
              <a:t>S </a:t>
            </a:r>
            <a:r>
              <a:rPr lang="en-US" sz="2400">
                <a:solidFill>
                  <a:srgbClr val="FF0000"/>
                </a:solidFill>
                <a:cs typeface="Calibri"/>
              </a:rPr>
              <a:t>= {gg, gb, </a:t>
            </a:r>
            <a:r>
              <a:rPr lang="en-US" sz="2400" strike="sngStrike">
                <a:solidFill>
                  <a:srgbClr val="FF0000"/>
                </a:solidFill>
                <a:cs typeface="Calibri"/>
              </a:rPr>
              <a:t>bg</a:t>
            </a:r>
            <a:r>
              <a:rPr lang="en-US" sz="2400">
                <a:solidFill>
                  <a:srgbClr val="FF0000"/>
                </a:solidFill>
                <a:cs typeface="Calibri"/>
              </a:rPr>
              <a:t>, </a:t>
            </a:r>
            <a:r>
              <a:rPr lang="en-US" sz="2400" strike="sngStrike">
                <a:solidFill>
                  <a:srgbClr val="FF0000"/>
                </a:solidFill>
                <a:cs typeface="Calibri"/>
              </a:rPr>
              <a:t>bb</a:t>
            </a:r>
            <a:r>
              <a:rPr lang="en-US" sz="2400">
                <a:solidFill>
                  <a:srgbClr val="FF0000"/>
                </a:solidFill>
                <a:cs typeface="Calibri"/>
              </a:rPr>
              <a:t>}</a:t>
            </a:r>
            <a:endParaRPr lang="en-US" sz="2400" dirty="0">
              <a:solidFill>
                <a:srgbClr val="FF0000"/>
              </a:solidFill>
              <a:cs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15611F-0631-49B5-9AE2-DD20A3BB6AFD}"/>
              </a:ext>
            </a:extLst>
          </p:cNvPr>
          <p:cNvSpPr txBox="1"/>
          <p:nvPr/>
        </p:nvSpPr>
        <p:spPr>
          <a:xfrm>
            <a:off x="3390899" y="6087979"/>
            <a:ext cx="556059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cs typeface="Calibri"/>
              </a:rPr>
              <a:t>Probabilities change as you learn more!</a:t>
            </a:r>
          </a:p>
        </p:txBody>
      </p:sp>
    </p:spTree>
    <p:extLst>
      <p:ext uri="{BB962C8B-B14F-4D97-AF65-F5344CB8AC3E}">
        <p14:creationId xmlns:p14="http://schemas.microsoft.com/office/powerpoint/2010/main" val="1311521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  <p:bldP spid="16" grpId="0"/>
      <p:bldP spid="18" grpId="0"/>
      <p:bldP spid="22" grpId="0"/>
      <p:bldP spid="23" grpId="0"/>
      <p:bldP spid="25" grpId="0"/>
      <p:bldP spid="29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18142-89CB-44ED-A246-65B580FAE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Conditioning – </a:t>
            </a:r>
            <a:r>
              <a:rPr lang="en-US" sz="3600">
                <a:cs typeface="Calibri Light"/>
              </a:rPr>
              <a:t>a trick for calculating probabilities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20D5C6-0F54-473F-9B57-DFE4EFED61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6827" y="1518550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Note for any set A:</a:t>
            </a:r>
            <a:endParaRPr lang="en-US" dirty="0"/>
          </a:p>
          <a:p>
            <a:pPr marL="0" indent="0">
              <a:buNone/>
            </a:pPr>
            <a:r>
              <a:rPr lang="en-US" i="1" dirty="0">
                <a:cs typeface="Calibri" panose="020F0502020204030204"/>
              </a:rPr>
              <a:t>               S </a:t>
            </a:r>
            <a:r>
              <a:rPr lang="en-US" dirty="0">
                <a:cs typeface="Calibri" panose="020F0502020204030204"/>
              </a:rPr>
              <a:t>= </a:t>
            </a:r>
            <a:r>
              <a:rPr lang="en-US" i="1" dirty="0">
                <a:cs typeface="Calibri" panose="020F0502020204030204"/>
              </a:rPr>
              <a:t>A</a:t>
            </a:r>
            <a:r>
              <a:rPr lang="en-US" dirty="0">
                <a:cs typeface="Calibri" panose="020F0502020204030204"/>
              </a:rPr>
              <a:t> U </a:t>
            </a:r>
            <a:r>
              <a:rPr lang="en-US" i="1" dirty="0">
                <a:cs typeface="Calibri" panose="020F0502020204030204"/>
              </a:rPr>
              <a:t>A</a:t>
            </a:r>
            <a:r>
              <a:rPr lang="en-US" baseline="30000" dirty="0">
                <a:cs typeface="Calibri" panose="020F0502020204030204"/>
              </a:rPr>
              <a:t>C </a:t>
            </a:r>
            <a:r>
              <a:rPr lang="en-US" dirty="0">
                <a:cs typeface="Calibri" panose="020F0502020204030204"/>
              </a:rPr>
              <a:t>       &lt;- disjoint union</a:t>
            </a:r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So, for an event, </a:t>
            </a:r>
            <a:r>
              <a:rPr lang="en-US" i="1" dirty="0">
                <a:cs typeface="Calibri" panose="020F0502020204030204"/>
              </a:rPr>
              <a:t>E</a:t>
            </a:r>
            <a:r>
              <a:rPr lang="en-US" dirty="0">
                <a:cs typeface="Calibri" panose="020F0502020204030204"/>
              </a:rPr>
              <a:t>, we deduce: </a:t>
            </a:r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               </a:t>
            </a:r>
            <a:r>
              <a:rPr lang="en-US" i="1" dirty="0">
                <a:cs typeface="Calibri" panose="020F0502020204030204"/>
              </a:rPr>
              <a:t>E</a:t>
            </a:r>
            <a:r>
              <a:rPr lang="en-US" dirty="0">
                <a:cs typeface="Calibri" panose="020F0502020204030204"/>
              </a:rPr>
              <a:t> = </a:t>
            </a:r>
            <a:r>
              <a:rPr lang="en-US" i="1" dirty="0">
                <a:cs typeface="Calibri" panose="020F0502020204030204"/>
              </a:rPr>
              <a:t>EA</a:t>
            </a:r>
            <a:r>
              <a:rPr lang="en-US" dirty="0">
                <a:cs typeface="Calibri" panose="020F0502020204030204"/>
              </a:rPr>
              <a:t> U </a:t>
            </a:r>
            <a:r>
              <a:rPr lang="en-US" i="1" dirty="0">
                <a:cs typeface="Calibri" panose="020F0502020204030204"/>
              </a:rPr>
              <a:t>EA</a:t>
            </a:r>
            <a:r>
              <a:rPr lang="en-US" baseline="30000" dirty="0">
                <a:cs typeface="Calibri" panose="020F0502020204030204"/>
              </a:rPr>
              <a:t>C</a:t>
            </a:r>
            <a:r>
              <a:rPr lang="en-US" dirty="0">
                <a:cs typeface="Calibri" panose="020F0502020204030204"/>
              </a:rPr>
              <a:t>   &lt;- disjoint union</a:t>
            </a:r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</p:txBody>
      </p:sp>
      <p:pic>
        <p:nvPicPr>
          <p:cNvPr id="4" name="Picture 4" descr="Shape, circle&#10;&#10;Description automatically generated">
            <a:extLst>
              <a:ext uri="{FF2B5EF4-FFF2-40B4-BE49-F238E27FC236}">
                <a16:creationId xmlns:a16="http://schemas.microsoft.com/office/drawing/2014/main" id="{04988FF9-F267-4176-B8E0-3D8AB4D3B4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0174533" y="1579145"/>
            <a:ext cx="1285876" cy="1321594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2DA96891-753A-6180-11CA-E69BC1A7A745}"/>
              </a:ext>
            </a:extLst>
          </p:cNvPr>
          <p:cNvGrpSpPr/>
          <p:nvPr/>
        </p:nvGrpSpPr>
        <p:grpSpPr>
          <a:xfrm>
            <a:off x="7996720" y="1662479"/>
            <a:ext cx="1285874" cy="1178718"/>
            <a:chOff x="10317956" y="1688412"/>
            <a:chExt cx="1285874" cy="1178718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4E19642-86A0-45D2-B4B0-3D7D2B7B323E}"/>
                </a:ext>
              </a:extLst>
            </p:cNvPr>
            <p:cNvSpPr/>
            <p:nvPr/>
          </p:nvSpPr>
          <p:spPr>
            <a:xfrm>
              <a:off x="10317956" y="1688412"/>
              <a:ext cx="1285874" cy="1178718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3D85742-AA21-4A51-A017-8EBA1024C1B3}"/>
                </a:ext>
              </a:extLst>
            </p:cNvPr>
            <p:cNvSpPr/>
            <p:nvPr/>
          </p:nvSpPr>
          <p:spPr>
            <a:xfrm>
              <a:off x="10508455" y="1819381"/>
              <a:ext cx="916781" cy="916781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5" descr="Diagram, venn diagram&#10;&#10;Description automatically generated">
            <a:extLst>
              <a:ext uri="{FF2B5EF4-FFF2-40B4-BE49-F238E27FC236}">
                <a16:creationId xmlns:a16="http://schemas.microsoft.com/office/drawing/2014/main" id="{F5D97578-1D75-427A-AE76-E3C650FCF9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7823943" y="3160698"/>
            <a:ext cx="1730991" cy="1205170"/>
          </a:xfrm>
          <a:prstGeom prst="rect">
            <a:avLst/>
          </a:prstGeom>
        </p:spPr>
      </p:pic>
      <p:pic>
        <p:nvPicPr>
          <p:cNvPr id="18" name="Picture 18" descr="Diagram, venn diagram&#10;&#10;Description automatically generated">
            <a:extLst>
              <a:ext uri="{FF2B5EF4-FFF2-40B4-BE49-F238E27FC236}">
                <a16:creationId xmlns:a16="http://schemas.microsoft.com/office/drawing/2014/main" id="{6A70553B-386B-46C4-8C05-D74CB7C4235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9927674" y="3130469"/>
            <a:ext cx="1730991" cy="127237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A1C45F1-A145-4C4B-A4E4-058F17B79640}"/>
              </a:ext>
            </a:extLst>
          </p:cNvPr>
          <p:cNvSpPr txBox="1"/>
          <p:nvPr/>
        </p:nvSpPr>
        <p:spPr>
          <a:xfrm>
            <a:off x="824837" y="3599881"/>
            <a:ext cx="5245288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>
                <a:cs typeface="Calibri"/>
              </a:rPr>
              <a:t>P(E) = P(EA) + P(EA</a:t>
            </a:r>
            <a:r>
              <a:rPr lang="en-US" sz="2800" baseline="30000">
                <a:cs typeface="Calibri"/>
              </a:rPr>
              <a:t>C</a:t>
            </a:r>
            <a:r>
              <a:rPr lang="en-US" sz="2800">
                <a:cs typeface="Calibri"/>
              </a:rPr>
              <a:t>)</a:t>
            </a:r>
          </a:p>
          <a:p>
            <a:r>
              <a:rPr lang="en-US" sz="2800" b="1">
                <a:cs typeface="Calibri"/>
              </a:rPr>
              <a:t>P(E) = </a:t>
            </a:r>
            <a:r>
              <a:rPr lang="en-US" sz="2800" b="1" dirty="0">
                <a:cs typeface="Calibri"/>
              </a:rPr>
              <a:t>P(E|A) P(A) + P(E|A</a:t>
            </a:r>
            <a:r>
              <a:rPr lang="en-US" sz="2800" b="1" baseline="30000" dirty="0">
                <a:cs typeface="Calibri"/>
              </a:rPr>
              <a:t>C</a:t>
            </a:r>
            <a:r>
              <a:rPr lang="en-US" sz="2800" b="1" dirty="0">
                <a:cs typeface="Calibri"/>
              </a:rPr>
              <a:t>) P(A</a:t>
            </a:r>
            <a:r>
              <a:rPr lang="en-US" sz="2800" b="1" baseline="30000" dirty="0">
                <a:cs typeface="Calibri"/>
              </a:rPr>
              <a:t>C</a:t>
            </a:r>
            <a:r>
              <a:rPr lang="en-US" sz="2800" b="1" dirty="0">
                <a:cs typeface="Calibri"/>
              </a:rPr>
              <a:t>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D117FD5-C456-4417-AACB-62968C8562E3}"/>
              </a:ext>
            </a:extLst>
          </p:cNvPr>
          <p:cNvSpPr txBox="1"/>
          <p:nvPr/>
        </p:nvSpPr>
        <p:spPr>
          <a:xfrm>
            <a:off x="2196010" y="4720845"/>
            <a:ext cx="9476095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cs typeface="Calibri"/>
              </a:rPr>
              <a:t>Ex:</a:t>
            </a:r>
            <a:r>
              <a:rPr lang="en-US" sz="2400" dirty="0">
                <a:cs typeface="Calibri"/>
              </a:rPr>
              <a:t>  If Tom forgets his lunch, he will buy Taco Bell ½ the time.  If Tom brings his lunch, he will buy Taco Bell ¼ of the time.  Tom will bring his lunch ¾ of the time.  Calculate the chance Tom gets Taco Bell. </a:t>
            </a:r>
          </a:p>
        </p:txBody>
      </p:sp>
      <p:pic>
        <p:nvPicPr>
          <p:cNvPr id="23" name="Picture 23" descr="Logo&#10;&#10;Description automatically generated">
            <a:extLst>
              <a:ext uri="{FF2B5EF4-FFF2-40B4-BE49-F238E27FC236}">
                <a16:creationId xmlns:a16="http://schemas.microsoft.com/office/drawing/2014/main" id="{A12CFF01-C9E3-4F9A-A449-A2CF5AB528A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345743" y="4724389"/>
            <a:ext cx="1537647" cy="183336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8DA1F32F-326E-4F14-BA21-7BE17445478A}"/>
              </a:ext>
            </a:extLst>
          </p:cNvPr>
          <p:cNvSpPr txBox="1"/>
          <p:nvPr/>
        </p:nvSpPr>
        <p:spPr>
          <a:xfrm>
            <a:off x="2191034" y="6046526"/>
            <a:ext cx="953296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cs typeface="Calibri"/>
              </a:rPr>
              <a:t>P(</a:t>
            </a:r>
            <a:r>
              <a:rPr lang="en-US" sz="2800" dirty="0">
                <a:ea typeface="+mn-lt"/>
                <a:cs typeface="+mn-lt"/>
              </a:rPr>
              <a:t>🌮</a:t>
            </a:r>
            <a:r>
              <a:rPr lang="en-US" sz="2800" dirty="0">
                <a:cs typeface="Calibri"/>
              </a:rPr>
              <a:t>) = P(</a:t>
            </a:r>
            <a:r>
              <a:rPr lang="en-US" sz="2800" dirty="0">
                <a:ea typeface="+mn-lt"/>
                <a:cs typeface="+mn-lt"/>
              </a:rPr>
              <a:t>🌮|F) P(F) + P(🌮|F</a:t>
            </a:r>
            <a:r>
              <a:rPr lang="en-US" sz="2800" baseline="30000" dirty="0">
                <a:ea typeface="+mn-lt"/>
                <a:cs typeface="+mn-lt"/>
              </a:rPr>
              <a:t>C</a:t>
            </a:r>
            <a:r>
              <a:rPr lang="en-US" sz="2800" dirty="0">
                <a:ea typeface="+mn-lt"/>
                <a:cs typeface="+mn-lt"/>
              </a:rPr>
              <a:t>) P(F</a:t>
            </a:r>
            <a:r>
              <a:rPr lang="en-US" sz="2800" baseline="30000" dirty="0">
                <a:ea typeface="+mn-lt"/>
                <a:cs typeface="+mn-lt"/>
              </a:rPr>
              <a:t>C</a:t>
            </a:r>
            <a:r>
              <a:rPr lang="en-US" sz="2800" dirty="0">
                <a:ea typeface="+mn-lt"/>
                <a:cs typeface="+mn-lt"/>
              </a:rPr>
              <a:t>) = ½ * ¼  + ¼ * ¾  = </a:t>
            </a:r>
            <a:r>
              <a:rPr lang="en-US" sz="2800" b="1" dirty="0">
                <a:solidFill>
                  <a:srgbClr val="FF0000"/>
                </a:solidFill>
                <a:ea typeface="+mn-lt"/>
                <a:cs typeface="+mn-lt"/>
              </a:rPr>
              <a:t>5/16</a:t>
            </a:r>
            <a:r>
              <a:rPr lang="en-US" sz="2800" dirty="0">
                <a:ea typeface="+mn-lt"/>
                <a:cs typeface="+mn-lt"/>
              </a:rPr>
              <a:t>. </a:t>
            </a:r>
            <a:endParaRPr lang="en-US" sz="2800" dirty="0">
              <a:cs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1E99AF-F17E-4ACA-8C6B-DAEDA408F71E}"/>
              </a:ext>
            </a:extLst>
          </p:cNvPr>
          <p:cNvSpPr txBox="1"/>
          <p:nvPr/>
        </p:nvSpPr>
        <p:spPr>
          <a:xfrm>
            <a:off x="4764505" y="3641558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10113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6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</TotalTime>
  <Words>1166</Words>
  <Application>Microsoft Office PowerPoint</Application>
  <PresentationFormat>Widescreen</PresentationFormat>
  <Paragraphs>118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Conditional Probability</vt:lpstr>
      <vt:lpstr>The Idea – Association changes probabilities</vt:lpstr>
      <vt:lpstr>Example  - Rolling a Pair of Dice</vt:lpstr>
      <vt:lpstr>A formula</vt:lpstr>
      <vt:lpstr>Example – Sci-fi civil war</vt:lpstr>
      <vt:lpstr>Probability Trees – Multiplication Rule</vt:lpstr>
      <vt:lpstr>Independence Revisited</vt:lpstr>
      <vt:lpstr>Example - Married with Children</vt:lpstr>
      <vt:lpstr>Conditioning – a trick for calculating probabilities</vt:lpstr>
      <vt:lpstr>Example – Medical Testing</vt:lpstr>
      <vt:lpstr>Example  - Audits</vt:lpstr>
      <vt:lpstr>What's next?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Riley, Doug A.</cp:lastModifiedBy>
  <cp:revision>3583</cp:revision>
  <dcterms:created xsi:type="dcterms:W3CDTF">2021-08-30T20:18:44Z</dcterms:created>
  <dcterms:modified xsi:type="dcterms:W3CDTF">2023-09-19T15:30:19Z</dcterms:modified>
</cp:coreProperties>
</file>