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6" r:id="rId3"/>
    <p:sldId id="277" r:id="rId4"/>
    <p:sldId id="278" r:id="rId5"/>
    <p:sldId id="279" r:id="rId6"/>
    <p:sldId id="282" r:id="rId7"/>
    <p:sldId id="280" r:id="rId8"/>
    <p:sldId id="275"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2B6F71-B74B-B037-0826-76BC61D75C8E}" v="1268" dt="2021-09-01T18:57:23.172"/>
    <p1510:client id="{383DA3A4-59A6-D6B4-A3D9-05FB6162EB4B}" v="216" dt="2021-09-16T13:56:06.806"/>
    <p1510:client id="{3A0CE06A-B75B-903D-1EA1-1651D14FF056}" v="663" dt="2021-09-22T23:36:08.779"/>
    <p1510:client id="{4852A914-9056-23EF-C15A-CEB6C0B50FB5}" v="90" dt="2021-08-31T02:04:46.459"/>
    <p1510:client id="{4CCBC146-5170-41A1-856F-E61ED974DA3F}" v="677" dt="2021-08-30T20:39:45.303"/>
    <p1510:client id="{653600C1-03C4-3995-BB4F-F76C8F3B8283}" v="236" dt="2021-09-21T16:42:16.887"/>
    <p1510:client id="{7F85B83E-AE7C-8AA5-3C18-E8695D6AC63B}" v="4212" dt="2021-09-14T19:54:51.086"/>
    <p1510:client id="{88FDAE53-11BB-5827-2066-7EB104919C1A}" v="816" dt="2021-09-20T21:55:18.311"/>
    <p1510:client id="{8B622A1F-206E-F94E-5DEF-1545EDB410A5}" v="724" dt="2021-09-14T20:23:56.525"/>
    <p1510:client id="{974F0A3A-C4D6-8C1F-046E-69709545985D}" v="935" dt="2021-09-14T21:03:26.979"/>
    <p1510:client id="{9FB17049-351D-8806-027E-54E4A3906B40}" v="1966" dt="2021-09-15T21:30:05.622"/>
    <p1510:client id="{A963BA9E-9262-16F3-A1AD-C6624570A06A}" v="2626" dt="2021-09-21T01:31:42.710"/>
    <p1510:client id="{A99C56E4-9D69-2B49-E3B0-B09ACFC4BB1C}" v="316" dt="2021-09-22T21:41:09.615"/>
    <p1510:client id="{C15C2FEC-FA90-5B1D-22A0-ADEF9DE686F6}" v="4623" dt="2021-09-20T20:27:05.269"/>
    <p1510:client id="{D33AA581-559D-98AD-A481-EDDA7FB63E76}" v="4" dt="2021-09-02T14:42:51.046"/>
    <p1510:client id="{E1464301-08BF-3B85-BED5-B6367C9A50F0}" v="4196" dt="2021-09-02T03:58:35.946"/>
    <p1510:client id="{E6DE23DF-E78F-C7D8-5F0F-C76A05763909}" v="2919" dt="2021-09-16T00:44:09.6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2" autoAdjust="0"/>
    <p:restoredTop sz="94660"/>
  </p:normalViewPr>
  <p:slideViewPr>
    <p:cSldViewPr snapToGrid="0">
      <p:cViewPr varScale="1">
        <p:scale>
          <a:sx n="114" d="100"/>
          <a:sy n="114" d="100"/>
        </p:scale>
        <p:origin x="186"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9/22/2022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9/22/2022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9/22/2022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9/22/2022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9/22/2022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9/22/2022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9/22/2022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9/22/2022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hyperlink" Target="https://pngimg.com/download/28993" TargetMode="External"/><Relationship Id="rId7" Type="http://schemas.openxmlformats.org/officeDocument/2006/relationships/hyperlink" Target="https://it.xcv.wiki/wiki/Robin_(character)" TargetMode="Externa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nl.qaz.wiki/wiki/Two-Face"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hyperlink" Target="http://misteraibo.deviantart.com/art/Round-Coffee-Table-578248886" TargetMode="Externa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s://commons.wikimedia.org/wiki/File:Cartoon_Man_Using_His_Smartphone_To_Surf_The_Internet.svg"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hyperlink" Target="https://www.vecteezy.com/signs-symbols/43181-old-vector-pack-of-ancient-greek-designs" TargetMode="External"/><Relationship Id="rId7" Type="http://schemas.openxmlformats.org/officeDocument/2006/relationships/hyperlink" Target="https://gamificapassengers.blogspot.com/p/avatares-romanos.html" TargetMode="External"/><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hyperlink" Target="https://www.stockpicturesforeveryone.com/2011/02/photographs-of-colosseum-at-rome-italy.html" TargetMode="External"/><Relationship Id="rId4" Type="http://schemas.openxmlformats.org/officeDocument/2006/relationships/image" Target="../media/image10.jpeg"/><Relationship Id="rId9" Type="http://schemas.openxmlformats.org/officeDocument/2006/relationships/hyperlink" Target="http://rimasdecolores.blogspot.com/2015/07/el-imperio-romano-para-ninos.html"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freebie.photography/sport/slides/six_dice.htm" TargetMode="External"/><Relationship Id="rId7" Type="http://schemas.openxmlformats.org/officeDocument/2006/relationships/hyperlink" Target="http://pngimg.com/download/54797" TargetMode="External"/><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hyperlink" Target="https://es.wikipedia.org/wiki/Yara_Shahidi" TargetMode="External"/><Relationship Id="rId4" Type="http://schemas.openxmlformats.org/officeDocument/2006/relationships/image" Target="../media/image14.jpeg"/><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hyperlink" Target="https://www.flickr.com/photos/andreweick/15013903353"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23.jpeg"/><Relationship Id="rId13" Type="http://schemas.openxmlformats.org/officeDocument/2006/relationships/hyperlink" Target="https://www.flickr.com/photos/rwillia532/7898882054/" TargetMode="External"/><Relationship Id="rId3" Type="http://schemas.openxmlformats.org/officeDocument/2006/relationships/hyperlink" Target="https://www.flickr.com/photos/timdorr/2816036961" TargetMode="External"/><Relationship Id="rId7" Type="http://schemas.openxmlformats.org/officeDocument/2006/relationships/hyperlink" Target="http://socialshutter.blogspot.com/2012/09/welcome-to-dragoncon.html" TargetMode="External"/><Relationship Id="rId12" Type="http://schemas.openxmlformats.org/officeDocument/2006/relationships/image" Target="../media/image25.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2.jpeg"/><Relationship Id="rId11" Type="http://schemas.openxmlformats.org/officeDocument/2006/relationships/hyperlink" Target="https://sv.wikipedia.org/wiki/Trekker" TargetMode="External"/><Relationship Id="rId5" Type="http://schemas.openxmlformats.org/officeDocument/2006/relationships/hyperlink" Target="https://dctvpedia.com/Dragon_Con" TargetMode="External"/><Relationship Id="rId15" Type="http://schemas.openxmlformats.org/officeDocument/2006/relationships/hyperlink" Target="http://commons.wikimedia.org/wiki/file:dragoncon_2012_-_marvel_and_avengers_photoshoot_(8082150741).jpg" TargetMode="External"/><Relationship Id="rId10" Type="http://schemas.openxmlformats.org/officeDocument/2006/relationships/image" Target="../media/image24.jpeg"/><Relationship Id="rId4" Type="http://schemas.openxmlformats.org/officeDocument/2006/relationships/image" Target="../media/image21.png"/><Relationship Id="rId9" Type="http://schemas.openxmlformats.org/officeDocument/2006/relationships/hyperlink" Target="https://socialshutter.blogspot.com/2012/09/welcome-to-dragoncon.html?m=0" TargetMode="External"/><Relationship Id="rId14" Type="http://schemas.openxmlformats.org/officeDocument/2006/relationships/image" Target="../media/image2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cs typeface="Calibri Light"/>
              </a:rPr>
              <a:t>Probability Examples</a:t>
            </a:r>
            <a:endParaRPr lang="en-US" dirty="0"/>
          </a:p>
        </p:txBody>
      </p:sp>
    </p:spTree>
    <p:extLst>
      <p:ext uri="{BB962C8B-B14F-4D97-AF65-F5344CB8AC3E}">
        <p14:creationId xmlns:p14="http://schemas.microsoft.com/office/powerpoint/2010/main" val="1098572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B8E311-F408-4600-996B-5B660C1B1D7C}"/>
              </a:ext>
            </a:extLst>
          </p:cNvPr>
          <p:cNvSpPr>
            <a:spLocks noGrp="1"/>
          </p:cNvSpPr>
          <p:nvPr>
            <p:ph type="title"/>
          </p:nvPr>
        </p:nvSpPr>
        <p:spPr/>
        <p:txBody>
          <a:bodyPr/>
          <a:lstStyle/>
          <a:p>
            <a:r>
              <a:rPr lang="en-US" dirty="0">
                <a:cs typeface="Calibri Light"/>
              </a:rPr>
              <a:t>Batman &amp; Robin</a:t>
            </a:r>
            <a:endParaRPr lang="en-US" dirty="0"/>
          </a:p>
        </p:txBody>
      </p:sp>
      <p:pic>
        <p:nvPicPr>
          <p:cNvPr id="7" name="Picture 7">
            <a:extLst>
              <a:ext uri="{FF2B5EF4-FFF2-40B4-BE49-F238E27FC236}">
                <a16:creationId xmlns:a16="http://schemas.microsoft.com/office/drawing/2014/main" id="{152FF9FC-6D3F-44AA-97D2-FBC3424BDC4D}"/>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338406" y="4588778"/>
            <a:ext cx="2314855" cy="2046177"/>
          </a:xfrm>
          <a:prstGeom prst="rect">
            <a:avLst/>
          </a:prstGeom>
        </p:spPr>
      </p:pic>
      <p:pic>
        <p:nvPicPr>
          <p:cNvPr id="13" name="Picture 13">
            <a:extLst>
              <a:ext uri="{FF2B5EF4-FFF2-40B4-BE49-F238E27FC236}">
                <a16:creationId xmlns:a16="http://schemas.microsoft.com/office/drawing/2014/main" id="{6D6EBBEE-63A2-465F-BDAA-225ADF631484}"/>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10316113" y="223045"/>
            <a:ext cx="1514027" cy="3361139"/>
          </a:xfrm>
          <a:prstGeom prst="rect">
            <a:avLst/>
          </a:prstGeom>
        </p:spPr>
      </p:pic>
      <p:pic>
        <p:nvPicPr>
          <p:cNvPr id="16" name="Picture 16">
            <a:extLst>
              <a:ext uri="{FF2B5EF4-FFF2-40B4-BE49-F238E27FC236}">
                <a16:creationId xmlns:a16="http://schemas.microsoft.com/office/drawing/2014/main" id="{61EA2E1D-F3FC-4D48-BA76-630CFC517CE7}"/>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10103467" y="4032085"/>
            <a:ext cx="1706400" cy="2602870"/>
          </a:xfrm>
          <a:prstGeom prst="rect">
            <a:avLst/>
          </a:prstGeom>
        </p:spPr>
      </p:pic>
      <p:sp>
        <p:nvSpPr>
          <p:cNvPr id="8" name="Rectangle 3">
            <a:extLst>
              <a:ext uri="{FF2B5EF4-FFF2-40B4-BE49-F238E27FC236}">
                <a16:creationId xmlns:a16="http://schemas.microsoft.com/office/drawing/2014/main" id="{71948492-A5D2-8E56-4714-2DBFE55ACD30}"/>
              </a:ext>
            </a:extLst>
          </p:cNvPr>
          <p:cNvSpPr>
            <a:spLocks noGrp="1" noChangeArrowheads="1"/>
          </p:cNvSpPr>
          <p:nvPr>
            <p:ph idx="1"/>
          </p:nvPr>
        </p:nvSpPr>
        <p:spPr bwMode="auto">
          <a:xfrm>
            <a:off x="382133" y="1349267"/>
            <a:ext cx="9869213"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00000"/>
                </a:solidFill>
                <a:effectLst/>
                <a:latin typeface="Arial" panose="020B0604020202020204" pitchFamily="34" charset="0"/>
              </a:rPr>
              <a:t>Robin is tied up over a steaming pool of lava while Two-Face laughs in the background. Two-face takes a coin out of his pocket to flip. He tells Robin that if the coin is heads, he will cut the rope and let Robin fall into the lava. If the coin is tails, Two-face will shoot robin with a gun. Batman overhears the conversation and predicts that he has a 3/4 chance of swinging in and catching Robin before he falls into the lave, but only a 2/3 chance of throwing his bat-a-rang to deflect the shot from Two-Face's gun.</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400" dirty="0">
              <a:latin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buFont typeface="+mj-lt"/>
              <a:buAutoNum type="alphaLcParenR"/>
              <a:tabLst/>
            </a:pPr>
            <a:r>
              <a:rPr kumimoji="0" lang="en-US" altLang="en-US" sz="1600" b="0" i="0" u="none" strike="noStrike" cap="none" normalizeH="0" baseline="0" dirty="0">
                <a:ln>
                  <a:noFill/>
                </a:ln>
                <a:solidFill>
                  <a:srgbClr val="000000"/>
                </a:solidFill>
                <a:effectLst/>
                <a:latin typeface="Arial Unicode MS"/>
              </a:rPr>
              <a:t>Assuming the coin is fair, what are the chances that Batman saves Robin?</a:t>
            </a:r>
            <a:r>
              <a:rPr kumimoji="0" lang="en-US" altLang="en-US" sz="1200" b="0" i="0" u="none" strike="noStrike" cap="none" normalizeH="0" baseline="0" dirty="0">
                <a:ln>
                  <a:noFill/>
                </a:ln>
                <a:solidFill>
                  <a:schemeClr val="tx1"/>
                </a:solidFill>
                <a:effectLst/>
              </a:rPr>
              <a:t> </a:t>
            </a:r>
            <a:r>
              <a:rPr kumimoji="0" lang="en-US" altLang="en-US" sz="1600" b="0" i="0" u="none" strike="noStrike" cap="none" normalizeH="0" baseline="0" dirty="0">
                <a:ln>
                  <a:noFill/>
                </a:ln>
                <a:solidFill>
                  <a:srgbClr val="000000"/>
                </a:solidFill>
                <a:effectLst/>
                <a:latin typeface="Arial Unicode MS"/>
              </a:rPr>
              <a:t> </a:t>
            </a:r>
          </a:p>
          <a:p>
            <a:pPr marR="0" lvl="0" algn="l" defTabSz="914400" rtl="0" eaLnBrk="0" fontAlgn="base" latinLnBrk="0" hangingPunct="0">
              <a:lnSpc>
                <a:spcPct val="100000"/>
              </a:lnSpc>
              <a:spcBef>
                <a:spcPct val="0"/>
              </a:spcBef>
              <a:spcAft>
                <a:spcPct val="0"/>
              </a:spcAft>
              <a:buClrTx/>
              <a:buSzTx/>
              <a:buFont typeface="+mj-lt"/>
              <a:buAutoNum type="alphaLcParenR"/>
              <a:tabLst/>
            </a:pPr>
            <a:r>
              <a:rPr kumimoji="0" lang="en-US" altLang="en-US" sz="1600" b="0" i="0" u="none" strike="noStrike" cap="none" normalizeH="0" baseline="0" dirty="0">
                <a:ln>
                  <a:noFill/>
                </a:ln>
                <a:solidFill>
                  <a:srgbClr val="000000"/>
                </a:solidFill>
                <a:effectLst/>
                <a:latin typeface="Arial Unicode MS"/>
              </a:rPr>
              <a:t>Suppose that Two-face has a weighted coin which is twice as likely to be a heads as a tails. What are the chances that Two-face flips a heads?</a:t>
            </a:r>
          </a:p>
          <a:p>
            <a:pPr marR="0" lvl="0" algn="l" defTabSz="914400" rtl="0" eaLnBrk="0" fontAlgn="base" latinLnBrk="0" hangingPunct="0">
              <a:lnSpc>
                <a:spcPct val="100000"/>
              </a:lnSpc>
              <a:spcBef>
                <a:spcPct val="0"/>
              </a:spcBef>
              <a:spcAft>
                <a:spcPct val="0"/>
              </a:spcAft>
              <a:buClrTx/>
              <a:buSzTx/>
              <a:buFont typeface="+mj-lt"/>
              <a:buAutoNum type="alphaLcParenR"/>
              <a:tabLst/>
            </a:pPr>
            <a:r>
              <a:rPr kumimoji="0" lang="en-US" altLang="en-US" sz="1600" b="0" i="0" u="none" strike="noStrike" cap="none" normalizeH="0" baseline="0" dirty="0">
                <a:ln>
                  <a:noFill/>
                </a:ln>
                <a:solidFill>
                  <a:srgbClr val="000000"/>
                </a:solidFill>
                <a:effectLst/>
                <a:latin typeface="Arial Unicode MS"/>
              </a:rPr>
              <a:t>Using the coin in part (b), what are the chances that Batman saves Robin?</a:t>
            </a:r>
            <a:r>
              <a:rPr kumimoji="0" lang="en-US" altLang="en-US" sz="1200" b="0" i="0" u="none" strike="noStrike" cap="none" normalizeH="0" baseline="0" dirty="0">
                <a:ln>
                  <a:noFill/>
                </a:ln>
                <a:solidFill>
                  <a:schemeClr val="tx1"/>
                </a:solidFill>
                <a:effectLst/>
              </a:rPr>
              <a:t> </a:t>
            </a:r>
            <a:endParaRPr lang="en-US" altLang="en-US" sz="1600" dirty="0">
              <a:solidFill>
                <a:srgbClr val="000000"/>
              </a:solidFill>
              <a:latin typeface="Arial Unicode MS"/>
            </a:endParaRPr>
          </a:p>
          <a:p>
            <a:pPr marR="0" lvl="0" algn="l" defTabSz="914400" rtl="0" eaLnBrk="0" fontAlgn="base" latinLnBrk="0" hangingPunct="0">
              <a:lnSpc>
                <a:spcPct val="100000"/>
              </a:lnSpc>
              <a:spcBef>
                <a:spcPct val="0"/>
              </a:spcBef>
              <a:spcAft>
                <a:spcPct val="0"/>
              </a:spcAft>
              <a:buClrTx/>
              <a:buSzTx/>
              <a:buFont typeface="+mj-lt"/>
              <a:buAutoNum type="alphaLcParenR"/>
              <a:tabLst/>
            </a:pPr>
            <a:r>
              <a:rPr kumimoji="0" lang="en-US" altLang="en-US" sz="1600" b="0" i="0" u="none" strike="noStrike" cap="none" normalizeH="0" baseline="0" dirty="0">
                <a:ln>
                  <a:noFill/>
                </a:ln>
                <a:solidFill>
                  <a:srgbClr val="000000"/>
                </a:solidFill>
                <a:effectLst/>
                <a:latin typeface="Arial Unicode MS"/>
              </a:rPr>
              <a:t>Given that this is a TV show targeted at children, what are the chances that Batman saves Robin?</a:t>
            </a:r>
            <a:r>
              <a:rPr kumimoji="0" lang="en-US" altLang="en-US" sz="1200" b="0" i="0" u="none" strike="noStrike" cap="none" normalizeH="0" baseline="0" dirty="0">
                <a:ln>
                  <a:noFill/>
                </a:ln>
                <a:solidFill>
                  <a:schemeClr val="tx1"/>
                </a:solidFill>
                <a:effectLst/>
              </a:rPr>
              <a:t> </a:t>
            </a:r>
            <a:r>
              <a:rPr kumimoji="0" lang="en-US" altLang="en-US" sz="1600" b="0" i="0" u="none" strike="noStrike" cap="none" normalizeH="0" baseline="0" dirty="0">
                <a:ln>
                  <a:noFill/>
                </a:ln>
                <a:solidFill>
                  <a:srgbClr val="000000"/>
                </a:solidFill>
                <a:effectLst/>
                <a:latin typeface="Arial Unicode MS"/>
              </a:rPr>
              <a:t> </a:t>
            </a: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pic>
        <p:nvPicPr>
          <p:cNvPr id="1029" name="Picture 5" descr="Lava Pool | Club Penguin Wiki | Fandom">
            <a:extLst>
              <a:ext uri="{FF2B5EF4-FFF2-40B4-BE49-F238E27FC236}">
                <a16:creationId xmlns:a16="http://schemas.microsoft.com/office/drawing/2014/main" id="{B6B5CBF1-CE17-0D54-9A07-0F12C21B904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86287" y="5042898"/>
            <a:ext cx="3019425" cy="1514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89904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95AF7-D367-439C-8F78-2D953C35EC56}"/>
              </a:ext>
            </a:extLst>
          </p:cNvPr>
          <p:cNvSpPr>
            <a:spLocks noGrp="1"/>
          </p:cNvSpPr>
          <p:nvPr>
            <p:ph type="title"/>
          </p:nvPr>
        </p:nvSpPr>
        <p:spPr/>
        <p:txBody>
          <a:bodyPr/>
          <a:lstStyle/>
          <a:p>
            <a:r>
              <a:rPr lang="en-US" dirty="0">
                <a:cs typeface="Calibri Light"/>
              </a:rPr>
              <a:t>Tom &amp; Tammy</a:t>
            </a:r>
            <a:endParaRPr lang="en-US" dirty="0"/>
          </a:p>
        </p:txBody>
      </p:sp>
      <p:pic>
        <p:nvPicPr>
          <p:cNvPr id="8" name="Picture 8" descr="Cartoon Child Comic · Free vector graphic on Pixabay">
            <a:extLst>
              <a:ext uri="{FF2B5EF4-FFF2-40B4-BE49-F238E27FC236}">
                <a16:creationId xmlns:a16="http://schemas.microsoft.com/office/drawing/2014/main" id="{B15E0C39-4F8D-40F3-8A7B-CD5824C036E3}"/>
              </a:ext>
            </a:extLst>
          </p:cNvPr>
          <p:cNvPicPr>
            <a:picLocks noChangeAspect="1"/>
          </p:cNvPicPr>
          <p:nvPr/>
        </p:nvPicPr>
        <p:blipFill>
          <a:blip r:embed="rId2"/>
          <a:stretch>
            <a:fillRect/>
          </a:stretch>
        </p:blipFill>
        <p:spPr>
          <a:xfrm>
            <a:off x="2159241" y="3022359"/>
            <a:ext cx="1735258" cy="3470516"/>
          </a:xfrm>
          <a:prstGeom prst="rect">
            <a:avLst/>
          </a:prstGeom>
        </p:spPr>
      </p:pic>
      <p:pic>
        <p:nvPicPr>
          <p:cNvPr id="9" name="Picture 9">
            <a:extLst>
              <a:ext uri="{FF2B5EF4-FFF2-40B4-BE49-F238E27FC236}">
                <a16:creationId xmlns:a16="http://schemas.microsoft.com/office/drawing/2014/main" id="{C384C625-14FD-4708-AB67-D53F48CB9437}"/>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736375" y="3363986"/>
            <a:ext cx="2069320" cy="2705551"/>
          </a:xfrm>
          <a:prstGeom prst="rect">
            <a:avLst/>
          </a:prstGeom>
        </p:spPr>
      </p:pic>
      <p:sp>
        <p:nvSpPr>
          <p:cNvPr id="13" name="Content Placeholder 12">
            <a:extLst>
              <a:ext uri="{FF2B5EF4-FFF2-40B4-BE49-F238E27FC236}">
                <a16:creationId xmlns:a16="http://schemas.microsoft.com/office/drawing/2014/main" id="{DA4A6777-3B8A-448D-A365-A5CCB67F1784}"/>
              </a:ext>
            </a:extLst>
          </p:cNvPr>
          <p:cNvSpPr>
            <a:spLocks noGrp="1"/>
          </p:cNvSpPr>
          <p:nvPr>
            <p:ph idx="1"/>
          </p:nvPr>
        </p:nvSpPr>
        <p:spPr>
          <a:xfrm>
            <a:off x="801477" y="1497376"/>
            <a:ext cx="10515600" cy="4351338"/>
          </a:xfrm>
        </p:spPr>
        <p:txBody>
          <a:bodyPr vert="horz" lIns="91440" tIns="45720" rIns="91440" bIns="45720" rtlCol="0" anchor="t">
            <a:normAutofit/>
          </a:bodyPr>
          <a:lstStyle/>
          <a:p>
            <a:pPr marL="0" indent="0">
              <a:buNone/>
            </a:pPr>
            <a:r>
              <a:rPr lang="en-US" dirty="0">
                <a:solidFill>
                  <a:srgbClr val="000000"/>
                </a:solidFill>
                <a:effectLst/>
              </a:rPr>
              <a:t>If Tom fixes dinner, Tammy will eat it. If Tom does not fix dinner, then Tammy will eat dinner only 1/2 the time. On any given night, Tom fixes dinner 2/3 of the time. What are the chances that Tammy will eat dinner?</a:t>
            </a:r>
            <a:endParaRPr lang="en-US" dirty="0">
              <a:cs typeface="Calibri" panose="020F0502020204030204"/>
            </a:endParaRPr>
          </a:p>
        </p:txBody>
      </p:sp>
      <p:pic>
        <p:nvPicPr>
          <p:cNvPr id="14" name="Picture 14" descr="Meal plate | Free SVG">
            <a:extLst>
              <a:ext uri="{FF2B5EF4-FFF2-40B4-BE49-F238E27FC236}">
                <a16:creationId xmlns:a16="http://schemas.microsoft.com/office/drawing/2014/main" id="{8EBB229D-0586-44F1-BE0F-F64ED87DBC66}"/>
              </a:ext>
            </a:extLst>
          </p:cNvPr>
          <p:cNvPicPr>
            <a:picLocks noChangeAspect="1"/>
          </p:cNvPicPr>
          <p:nvPr/>
        </p:nvPicPr>
        <p:blipFill>
          <a:blip r:embed="rId5"/>
          <a:stretch>
            <a:fillRect/>
          </a:stretch>
        </p:blipFill>
        <p:spPr>
          <a:xfrm>
            <a:off x="5045725" y="3425327"/>
            <a:ext cx="1935297" cy="1935297"/>
          </a:xfrm>
          <a:prstGeom prst="rect">
            <a:avLst/>
          </a:prstGeom>
        </p:spPr>
      </p:pic>
      <p:pic>
        <p:nvPicPr>
          <p:cNvPr id="15" name="Picture 15" descr="Logo&#10;&#10;Description automatically generated">
            <a:extLst>
              <a:ext uri="{FF2B5EF4-FFF2-40B4-BE49-F238E27FC236}">
                <a16:creationId xmlns:a16="http://schemas.microsoft.com/office/drawing/2014/main" id="{5C5EC2BB-AE61-463C-B28C-F177597974DA}"/>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4687677" y="4850750"/>
            <a:ext cx="2743200" cy="1140933"/>
          </a:xfrm>
          <a:prstGeom prst="rect">
            <a:avLst/>
          </a:prstGeom>
        </p:spPr>
      </p:pic>
    </p:spTree>
    <p:extLst>
      <p:ext uri="{BB962C8B-B14F-4D97-AF65-F5344CB8AC3E}">
        <p14:creationId xmlns:p14="http://schemas.microsoft.com/office/powerpoint/2010/main" val="257655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8" descr="A picture containing text, clipart&#10;&#10;Description automatically generated">
            <a:extLst>
              <a:ext uri="{FF2B5EF4-FFF2-40B4-BE49-F238E27FC236}">
                <a16:creationId xmlns:a16="http://schemas.microsoft.com/office/drawing/2014/main" id="{4E473BB3-1FF5-41AB-86A0-91FC84B03F49}"/>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l="22078" t="-4287" r="19465" b="581"/>
          <a:stretch/>
        </p:blipFill>
        <p:spPr>
          <a:xfrm>
            <a:off x="10277438" y="200783"/>
            <a:ext cx="1869363" cy="2316468"/>
          </a:xfrm>
          <a:prstGeom prst="rect">
            <a:avLst/>
          </a:prstGeom>
        </p:spPr>
      </p:pic>
      <p:sp>
        <p:nvSpPr>
          <p:cNvPr id="2" name="Title 1">
            <a:extLst>
              <a:ext uri="{FF2B5EF4-FFF2-40B4-BE49-F238E27FC236}">
                <a16:creationId xmlns:a16="http://schemas.microsoft.com/office/drawing/2014/main" id="{7AF46696-97D1-4E81-BB96-4799A2FA7CCD}"/>
              </a:ext>
            </a:extLst>
          </p:cNvPr>
          <p:cNvSpPr>
            <a:spLocks noGrp="1"/>
          </p:cNvSpPr>
          <p:nvPr>
            <p:ph type="title"/>
          </p:nvPr>
        </p:nvSpPr>
        <p:spPr/>
        <p:txBody>
          <a:bodyPr/>
          <a:lstStyle/>
          <a:p>
            <a:r>
              <a:rPr lang="en-US" dirty="0">
                <a:cs typeface="Calibri Light"/>
              </a:rPr>
              <a:t>Gladiator </a:t>
            </a:r>
            <a:endParaRPr lang="en-US" dirty="0"/>
          </a:p>
        </p:txBody>
      </p:sp>
      <p:sp>
        <p:nvSpPr>
          <p:cNvPr id="3" name="Content Placeholder 2">
            <a:extLst>
              <a:ext uri="{FF2B5EF4-FFF2-40B4-BE49-F238E27FC236}">
                <a16:creationId xmlns:a16="http://schemas.microsoft.com/office/drawing/2014/main" id="{2FBED3AF-9139-4617-800A-7F1FC4B83786}"/>
              </a:ext>
            </a:extLst>
          </p:cNvPr>
          <p:cNvSpPr>
            <a:spLocks noGrp="1"/>
          </p:cNvSpPr>
          <p:nvPr>
            <p:ph idx="1"/>
          </p:nvPr>
        </p:nvSpPr>
        <p:spPr>
          <a:xfrm>
            <a:off x="838200" y="1359017"/>
            <a:ext cx="9421536" cy="4817946"/>
          </a:xfrm>
        </p:spPr>
        <p:txBody>
          <a:bodyPr vert="horz" lIns="91440" tIns="45720" rIns="91440" bIns="45720" rtlCol="0" anchor="t">
            <a:normAutofit/>
          </a:bodyPr>
          <a:lstStyle/>
          <a:p>
            <a:pPr marL="0" indent="0">
              <a:buNone/>
            </a:pPr>
            <a:r>
              <a:rPr lang="en-US" sz="2400" dirty="0">
                <a:solidFill>
                  <a:srgbClr val="000000"/>
                </a:solidFill>
                <a:effectLst/>
              </a:rPr>
              <a:t>A novice gladiator has to fight three battles (independent events). His probability of winning the first event, </a:t>
            </a:r>
            <a:r>
              <a:rPr lang="en-US" sz="2400" dirty="0">
                <a:effectLst/>
              </a:rPr>
              <a:t>A</a:t>
            </a:r>
            <a:r>
              <a:rPr lang="en-US" sz="2400" baseline="-25000" dirty="0">
                <a:effectLst/>
              </a:rPr>
              <a:t>1</a:t>
            </a:r>
            <a:r>
              <a:rPr lang="en-US" sz="2400" dirty="0">
                <a:effectLst/>
              </a:rPr>
              <a:t>, is </a:t>
            </a:r>
            <a:r>
              <a:rPr lang="en-US" sz="2400" dirty="0"/>
              <a:t>1/2</a:t>
            </a:r>
            <a:r>
              <a:rPr lang="en-US" sz="2400" dirty="0">
                <a:solidFill>
                  <a:srgbClr val="000000"/>
                </a:solidFill>
                <a:effectLst/>
              </a:rPr>
              <a:t>. The probability of winning the second event, </a:t>
            </a:r>
            <a:r>
              <a:rPr lang="en-US" sz="2400" dirty="0">
                <a:effectLst/>
              </a:rPr>
              <a:t>A</a:t>
            </a:r>
            <a:r>
              <a:rPr lang="en-US" sz="2400" baseline="-25000" dirty="0">
                <a:effectLst/>
              </a:rPr>
              <a:t>2</a:t>
            </a:r>
            <a:r>
              <a:rPr lang="en-US" sz="2400" dirty="0">
                <a:effectLst/>
              </a:rPr>
              <a:t>, is </a:t>
            </a:r>
            <a:r>
              <a:rPr lang="en-US" sz="2400" dirty="0"/>
              <a:t>1/3</a:t>
            </a:r>
            <a:r>
              <a:rPr lang="en-US" sz="2400" dirty="0">
                <a:effectLst/>
              </a:rPr>
              <a:t> </a:t>
            </a:r>
            <a:r>
              <a:rPr lang="en-US" sz="2400" dirty="0">
                <a:solidFill>
                  <a:srgbClr val="000000"/>
                </a:solidFill>
                <a:effectLst/>
              </a:rPr>
              <a:t>and the probability of winning the third event, </a:t>
            </a:r>
            <a:r>
              <a:rPr lang="en-US" sz="2400" dirty="0">
                <a:effectLst/>
              </a:rPr>
              <a:t>A</a:t>
            </a:r>
            <a:r>
              <a:rPr lang="en-US" sz="2400" baseline="-25000" dirty="0">
                <a:effectLst/>
              </a:rPr>
              <a:t>3</a:t>
            </a:r>
            <a:r>
              <a:rPr lang="en-US" sz="2400" dirty="0">
                <a:effectLst/>
              </a:rPr>
              <a:t>, is </a:t>
            </a:r>
            <a:r>
              <a:rPr lang="en-US" sz="2400" dirty="0"/>
              <a:t>1/4</a:t>
            </a:r>
            <a:r>
              <a:rPr lang="en-US" sz="2400" dirty="0">
                <a:solidFill>
                  <a:srgbClr val="000000"/>
                </a:solidFill>
                <a:effectLst/>
              </a:rPr>
              <a:t>. If he wins at least one event, he gets to compete in Rome.</a:t>
            </a:r>
            <a:endParaRPr lang="en-US" sz="2400" dirty="0">
              <a:cs typeface="Calibri"/>
            </a:endParaRPr>
          </a:p>
        </p:txBody>
      </p:sp>
      <p:pic>
        <p:nvPicPr>
          <p:cNvPr id="4" name="Picture 4" descr="A picture containing building, outdoor, old, stone&#10;&#10;Description automatically generated">
            <a:extLst>
              <a:ext uri="{FF2B5EF4-FFF2-40B4-BE49-F238E27FC236}">
                <a16:creationId xmlns:a16="http://schemas.microsoft.com/office/drawing/2014/main" id="{42B7736F-8947-4D22-8C54-0C1C3B023E21}"/>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7765639" y="4324415"/>
            <a:ext cx="4010138" cy="1758459"/>
          </a:xfrm>
          <a:prstGeom prst="rect">
            <a:avLst/>
          </a:prstGeom>
        </p:spPr>
      </p:pic>
      <p:pic>
        <p:nvPicPr>
          <p:cNvPr id="15" name="Picture 15" descr="A picture containing text&#10;&#10;Description automatically generated">
            <a:extLst>
              <a:ext uri="{FF2B5EF4-FFF2-40B4-BE49-F238E27FC236}">
                <a16:creationId xmlns:a16="http://schemas.microsoft.com/office/drawing/2014/main" id="{D1CA8FA1-4AE4-4025-9B35-D22A8DE60E86}"/>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504944" y="3174800"/>
            <a:ext cx="1561766" cy="3141447"/>
          </a:xfrm>
          <a:prstGeom prst="rect">
            <a:avLst/>
          </a:prstGeom>
        </p:spPr>
      </p:pic>
      <p:pic>
        <p:nvPicPr>
          <p:cNvPr id="18" name="Picture 18" descr="A picture containing text, clipart&#10;&#10;Description automatically generated">
            <a:extLst>
              <a:ext uri="{FF2B5EF4-FFF2-40B4-BE49-F238E27FC236}">
                <a16:creationId xmlns:a16="http://schemas.microsoft.com/office/drawing/2014/main" id="{38E53E58-5638-46FE-A753-754F4D27D191}"/>
              </a:ext>
            </a:extLst>
          </p:cNvPr>
          <p:cNvPicPr>
            <a:picLocks noChangeAspect="1"/>
          </p:cNvPicPr>
          <p:nvPr/>
        </p:nvPicPr>
        <p:blipFill>
          <a:blip r:embed="rId8">
            <a:extLst>
              <a:ext uri="{837473B0-CC2E-450A-ABE3-18F120FF3D39}">
                <a1611:picAttrSrcUrl xmlns:a1611="http://schemas.microsoft.com/office/drawing/2016/11/main" r:id="rId9"/>
              </a:ext>
            </a:extLst>
          </a:blip>
          <a:stretch>
            <a:fillRect/>
          </a:stretch>
        </p:blipFill>
        <p:spPr>
          <a:xfrm>
            <a:off x="4807167" y="4427452"/>
            <a:ext cx="1483602" cy="1922059"/>
          </a:xfrm>
          <a:prstGeom prst="rect">
            <a:avLst/>
          </a:prstGeom>
        </p:spPr>
      </p:pic>
      <p:sp>
        <p:nvSpPr>
          <p:cNvPr id="6" name="TextBox 5">
            <a:extLst>
              <a:ext uri="{FF2B5EF4-FFF2-40B4-BE49-F238E27FC236}">
                <a16:creationId xmlns:a16="http://schemas.microsoft.com/office/drawing/2014/main" id="{958744F0-EF43-B3D4-2268-07F05E858F2A}"/>
              </a:ext>
            </a:extLst>
          </p:cNvPr>
          <p:cNvSpPr txBox="1"/>
          <p:nvPr/>
        </p:nvSpPr>
        <p:spPr>
          <a:xfrm>
            <a:off x="2301510" y="2754755"/>
            <a:ext cx="7413290" cy="1569660"/>
          </a:xfrm>
          <a:prstGeom prst="rect">
            <a:avLst/>
          </a:prstGeom>
          <a:noFill/>
        </p:spPr>
        <p:txBody>
          <a:bodyPr wrap="square" rtlCol="0">
            <a:spAutoFit/>
          </a:bodyPr>
          <a:lstStyle/>
          <a:p>
            <a:r>
              <a:rPr lang="en-US" sz="2400" dirty="0"/>
              <a:t>a) What are the chances the gladiator loses all three?</a:t>
            </a:r>
          </a:p>
          <a:p>
            <a:r>
              <a:rPr lang="en-US" sz="2400" dirty="0"/>
              <a:t>b) What are the chances the gladiator competes in Rome?</a:t>
            </a:r>
          </a:p>
          <a:p>
            <a:r>
              <a:rPr lang="en-US" sz="2400" dirty="0"/>
              <a:t>c) The gladiator competes in Rome, what is the probability he won the first event? </a:t>
            </a:r>
          </a:p>
        </p:txBody>
      </p:sp>
    </p:spTree>
    <p:extLst>
      <p:ext uri="{BB962C8B-B14F-4D97-AF65-F5344CB8AC3E}">
        <p14:creationId xmlns:p14="http://schemas.microsoft.com/office/powerpoint/2010/main" val="2013982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9">
            <a:extLst>
              <a:ext uri="{FF2B5EF4-FFF2-40B4-BE49-F238E27FC236}">
                <a16:creationId xmlns:a16="http://schemas.microsoft.com/office/drawing/2014/main" id="{EE82013E-23C2-4A42-87FA-90504A12E789}"/>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5829714" y="3534146"/>
            <a:ext cx="2833154" cy="1885080"/>
          </a:xfrm>
          <a:prstGeom prst="rect">
            <a:avLst/>
          </a:prstGeom>
        </p:spPr>
      </p:pic>
      <p:sp>
        <p:nvSpPr>
          <p:cNvPr id="2" name="Title 1">
            <a:extLst>
              <a:ext uri="{FF2B5EF4-FFF2-40B4-BE49-F238E27FC236}">
                <a16:creationId xmlns:a16="http://schemas.microsoft.com/office/drawing/2014/main" id="{79D1D98C-68B4-4D33-88E0-1A12EF289128}"/>
              </a:ext>
            </a:extLst>
          </p:cNvPr>
          <p:cNvSpPr>
            <a:spLocks noGrp="1"/>
          </p:cNvSpPr>
          <p:nvPr>
            <p:ph type="title"/>
          </p:nvPr>
        </p:nvSpPr>
        <p:spPr/>
        <p:txBody>
          <a:bodyPr/>
          <a:lstStyle/>
          <a:p>
            <a:r>
              <a:rPr lang="en-US" dirty="0">
                <a:cs typeface="Calibri Light"/>
              </a:rPr>
              <a:t>The die is cast</a:t>
            </a:r>
            <a:endParaRPr lang="en-US" dirty="0"/>
          </a:p>
        </p:txBody>
      </p:sp>
      <p:pic>
        <p:nvPicPr>
          <p:cNvPr id="7" name="Picture 7">
            <a:extLst>
              <a:ext uri="{FF2B5EF4-FFF2-40B4-BE49-F238E27FC236}">
                <a16:creationId xmlns:a16="http://schemas.microsoft.com/office/drawing/2014/main" id="{9BE73375-8551-4881-98E4-6E584F9DFDC9}"/>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9613783" y="3503288"/>
            <a:ext cx="2312086" cy="3144567"/>
          </a:xfrm>
          <a:prstGeom prst="rect">
            <a:avLst/>
          </a:prstGeom>
        </p:spPr>
      </p:pic>
      <p:sp>
        <p:nvSpPr>
          <p:cNvPr id="18" name="Content Placeholder 2">
            <a:extLst>
              <a:ext uri="{FF2B5EF4-FFF2-40B4-BE49-F238E27FC236}">
                <a16:creationId xmlns:a16="http://schemas.microsoft.com/office/drawing/2014/main" id="{B2161DD1-1C6E-45FB-95C7-1945996960F2}"/>
              </a:ext>
            </a:extLst>
          </p:cNvPr>
          <p:cNvSpPr txBox="1">
            <a:spLocks/>
          </p:cNvSpPr>
          <p:nvPr/>
        </p:nvSpPr>
        <p:spPr>
          <a:xfrm>
            <a:off x="838200" y="1510018"/>
            <a:ext cx="9731928" cy="466694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solidFill>
                  <a:srgbClr val="000000"/>
                </a:solidFill>
                <a:effectLst/>
              </a:rPr>
              <a:t>Maria is playing with a set of three fair six-sided dice. Because she is six, she rolls the dice and puts aside any that turn up as a six. The remaining dice she then </a:t>
            </a:r>
            <a:r>
              <a:rPr lang="en-US" u="sng" dirty="0">
                <a:solidFill>
                  <a:srgbClr val="000000"/>
                </a:solidFill>
                <a:effectLst/>
              </a:rPr>
              <a:t>rerolls</a:t>
            </a:r>
            <a:r>
              <a:rPr lang="en-US" dirty="0">
                <a:solidFill>
                  <a:srgbClr val="000000"/>
                </a:solidFill>
                <a:effectLst/>
              </a:rPr>
              <a:t>. She stops when all three dice are sixes. What are the chances that it takes two or fewer rolls for Maria to stop? (Hint: Condition on the number of sixes Maria rolls on the first roll.)</a:t>
            </a:r>
            <a:endParaRPr lang="en-US" dirty="0">
              <a:cs typeface="Calibri"/>
            </a:endParaRPr>
          </a:p>
        </p:txBody>
      </p:sp>
      <p:pic>
        <p:nvPicPr>
          <p:cNvPr id="22" name="Picture 22" descr="A picture containing cup&#10;&#10;Description automatically generated">
            <a:extLst>
              <a:ext uri="{FF2B5EF4-FFF2-40B4-BE49-F238E27FC236}">
                <a16:creationId xmlns:a16="http://schemas.microsoft.com/office/drawing/2014/main" id="{CF1B6E1E-EBD9-405E-971E-3F03CDF19112}"/>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4458115" y="4558457"/>
            <a:ext cx="2743199" cy="1945968"/>
          </a:xfrm>
          <a:prstGeom prst="rect">
            <a:avLst/>
          </a:prstGeom>
        </p:spPr>
      </p:pic>
      <p:pic>
        <p:nvPicPr>
          <p:cNvPr id="29" name="Picture 29" descr="Happy Green 6 vector clipart image - Free stock photo ...">
            <a:extLst>
              <a:ext uri="{FF2B5EF4-FFF2-40B4-BE49-F238E27FC236}">
                <a16:creationId xmlns:a16="http://schemas.microsoft.com/office/drawing/2014/main" id="{3437A974-4C64-44EE-B05E-9BC8B051A22E}"/>
              </a:ext>
            </a:extLst>
          </p:cNvPr>
          <p:cNvPicPr>
            <a:picLocks noChangeAspect="1"/>
          </p:cNvPicPr>
          <p:nvPr/>
        </p:nvPicPr>
        <p:blipFill>
          <a:blip r:embed="rId8"/>
          <a:stretch>
            <a:fillRect/>
          </a:stretch>
        </p:blipFill>
        <p:spPr>
          <a:xfrm>
            <a:off x="10445085" y="258877"/>
            <a:ext cx="1412544" cy="2052572"/>
          </a:xfrm>
          <a:prstGeom prst="rect">
            <a:avLst/>
          </a:prstGeom>
        </p:spPr>
      </p:pic>
      <p:pic>
        <p:nvPicPr>
          <p:cNvPr id="30" name="Picture 30" descr="Scared Purple 6 vector clipart image - Free stock photo ...">
            <a:extLst>
              <a:ext uri="{FF2B5EF4-FFF2-40B4-BE49-F238E27FC236}">
                <a16:creationId xmlns:a16="http://schemas.microsoft.com/office/drawing/2014/main" id="{8E177BD8-E830-43BA-B8D8-E34D8E3A799E}"/>
              </a:ext>
            </a:extLst>
          </p:cNvPr>
          <p:cNvPicPr>
            <a:picLocks noChangeAspect="1"/>
          </p:cNvPicPr>
          <p:nvPr/>
        </p:nvPicPr>
        <p:blipFill>
          <a:blip r:embed="rId9"/>
          <a:stretch>
            <a:fillRect/>
          </a:stretch>
        </p:blipFill>
        <p:spPr>
          <a:xfrm>
            <a:off x="689512" y="4072861"/>
            <a:ext cx="1708246" cy="2550242"/>
          </a:xfrm>
          <a:prstGeom prst="rect">
            <a:avLst/>
          </a:prstGeom>
        </p:spPr>
      </p:pic>
    </p:spTree>
    <p:extLst>
      <p:ext uri="{BB962C8B-B14F-4D97-AF65-F5344CB8AC3E}">
        <p14:creationId xmlns:p14="http://schemas.microsoft.com/office/powerpoint/2010/main" val="42720116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51D17-BE7F-497E-A93D-E4D728FDE755}"/>
              </a:ext>
            </a:extLst>
          </p:cNvPr>
          <p:cNvSpPr>
            <a:spLocks noGrp="1"/>
          </p:cNvSpPr>
          <p:nvPr>
            <p:ph type="title"/>
          </p:nvPr>
        </p:nvSpPr>
        <p:spPr/>
        <p:txBody>
          <a:bodyPr/>
          <a:lstStyle/>
          <a:p>
            <a:r>
              <a:rPr lang="en-US" dirty="0">
                <a:cs typeface="Calibri Light"/>
              </a:rPr>
              <a:t>Double Elimination</a:t>
            </a:r>
            <a:endParaRPr lang="en-US" dirty="0"/>
          </a:p>
        </p:txBody>
      </p:sp>
      <p:sp>
        <p:nvSpPr>
          <p:cNvPr id="3" name="Content Placeholder 2">
            <a:extLst>
              <a:ext uri="{FF2B5EF4-FFF2-40B4-BE49-F238E27FC236}">
                <a16:creationId xmlns:a16="http://schemas.microsoft.com/office/drawing/2014/main" id="{56974B79-0B9F-49D3-8536-12EDF1E4F6CE}"/>
              </a:ext>
            </a:extLst>
          </p:cNvPr>
          <p:cNvSpPr>
            <a:spLocks noGrp="1"/>
          </p:cNvSpPr>
          <p:nvPr>
            <p:ph idx="1"/>
          </p:nvPr>
        </p:nvSpPr>
        <p:spPr>
          <a:xfrm>
            <a:off x="318082" y="1385263"/>
            <a:ext cx="11233558" cy="2257789"/>
          </a:xfrm>
        </p:spPr>
        <p:txBody>
          <a:bodyPr vert="horz" lIns="91440" tIns="45720" rIns="91440" bIns="45720" rtlCol="0" anchor="t">
            <a:normAutofit lnSpcReduction="10000"/>
          </a:bodyPr>
          <a:lstStyle/>
          <a:p>
            <a:pPr marL="0" indent="0">
              <a:buNone/>
            </a:pPr>
            <a:r>
              <a:rPr lang="en-US" dirty="0">
                <a:solidFill>
                  <a:srgbClr val="000000"/>
                </a:solidFill>
                <a:effectLst/>
              </a:rPr>
              <a:t>A sports team is scheduled to play three games in a tournament. The coach predicts the team has a 3/4 chance of winning the first match, a 1/2 chance to win the second match, and a 2/3 chance to win the third match. Since it is a double elimination tournament, they need to win at least two of the three to make it into the next round. Assume winning a match is independent of winning any other match.</a:t>
            </a:r>
            <a:endParaRPr lang="en-US" dirty="0">
              <a:cs typeface="Calibri"/>
            </a:endParaRPr>
          </a:p>
        </p:txBody>
      </p:sp>
      <p:pic>
        <p:nvPicPr>
          <p:cNvPr id="4" name="Picture 4" descr="Free Images : soccer, stadium, sports, shoot, match, shot ...">
            <a:extLst>
              <a:ext uri="{FF2B5EF4-FFF2-40B4-BE49-F238E27FC236}">
                <a16:creationId xmlns:a16="http://schemas.microsoft.com/office/drawing/2014/main" id="{A9316463-5D30-4CF4-9AFC-DE13302F2E93}"/>
              </a:ext>
            </a:extLst>
          </p:cNvPr>
          <p:cNvPicPr>
            <a:picLocks noChangeAspect="1"/>
          </p:cNvPicPr>
          <p:nvPr/>
        </p:nvPicPr>
        <p:blipFill>
          <a:blip r:embed="rId2"/>
          <a:stretch>
            <a:fillRect/>
          </a:stretch>
        </p:blipFill>
        <p:spPr>
          <a:xfrm>
            <a:off x="9073021" y="3761490"/>
            <a:ext cx="2947916" cy="2257788"/>
          </a:xfrm>
          <a:prstGeom prst="rect">
            <a:avLst/>
          </a:prstGeom>
        </p:spPr>
      </p:pic>
      <p:pic>
        <p:nvPicPr>
          <p:cNvPr id="9" name="Picture 9" descr="Girls playing football on a field&#10;&#10;Description automatically generated">
            <a:extLst>
              <a:ext uri="{FF2B5EF4-FFF2-40B4-BE49-F238E27FC236}">
                <a16:creationId xmlns:a16="http://schemas.microsoft.com/office/drawing/2014/main" id="{003F37FF-550B-4068-9E35-80D6D8E0B5FF}"/>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238175" y="3946827"/>
            <a:ext cx="2588713" cy="2072451"/>
          </a:xfrm>
          <a:prstGeom prst="rect">
            <a:avLst/>
          </a:prstGeom>
        </p:spPr>
      </p:pic>
      <p:sp>
        <p:nvSpPr>
          <p:cNvPr id="7" name="TextBox 6">
            <a:extLst>
              <a:ext uri="{FF2B5EF4-FFF2-40B4-BE49-F238E27FC236}">
                <a16:creationId xmlns:a16="http://schemas.microsoft.com/office/drawing/2014/main" id="{A174A1CD-F03E-F590-1DF3-D2EAAE43DF04}"/>
              </a:ext>
            </a:extLst>
          </p:cNvPr>
          <p:cNvSpPr txBox="1"/>
          <p:nvPr/>
        </p:nvSpPr>
        <p:spPr>
          <a:xfrm>
            <a:off x="2881205" y="3643052"/>
            <a:ext cx="6137499" cy="2677656"/>
          </a:xfrm>
          <a:prstGeom prst="rect">
            <a:avLst/>
          </a:prstGeom>
          <a:noFill/>
        </p:spPr>
        <p:txBody>
          <a:bodyPr wrap="square" rtlCol="0">
            <a:spAutoFit/>
          </a:bodyPr>
          <a:lstStyle/>
          <a:p>
            <a:pPr marL="342900" indent="-342900">
              <a:buAutoNum type="alphaLcParenR"/>
            </a:pPr>
            <a:r>
              <a:rPr lang="en-US" sz="2400" dirty="0"/>
              <a:t>What are the chances the team wins the first two matches?</a:t>
            </a:r>
          </a:p>
          <a:p>
            <a:pPr marL="342900" indent="-342900">
              <a:buAutoNum type="alphaLcParenR"/>
            </a:pPr>
            <a:r>
              <a:rPr lang="en-US" sz="2400" dirty="0"/>
              <a:t>What are the chances the team makes it into the next round?</a:t>
            </a:r>
          </a:p>
          <a:p>
            <a:pPr marL="342900" indent="-342900">
              <a:buAutoNum type="alphaLcParenR"/>
            </a:pPr>
            <a:r>
              <a:rPr lang="en-US" sz="2400" dirty="0"/>
              <a:t>Given the team made it into the next round, what are the chances the team won the first match?</a:t>
            </a:r>
          </a:p>
        </p:txBody>
      </p:sp>
    </p:spTree>
    <p:extLst>
      <p:ext uri="{BB962C8B-B14F-4D97-AF65-F5344CB8AC3E}">
        <p14:creationId xmlns:p14="http://schemas.microsoft.com/office/powerpoint/2010/main" val="25958344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6F8F7-44E7-4FCE-A7AA-14CBEDFAB98D}"/>
              </a:ext>
            </a:extLst>
          </p:cNvPr>
          <p:cNvSpPr>
            <a:spLocks noGrp="1"/>
          </p:cNvSpPr>
          <p:nvPr>
            <p:ph type="title"/>
          </p:nvPr>
        </p:nvSpPr>
        <p:spPr/>
        <p:txBody>
          <a:bodyPr/>
          <a:lstStyle/>
          <a:p>
            <a:r>
              <a:rPr lang="en-US" dirty="0">
                <a:cs typeface="Calibri Light"/>
              </a:rPr>
              <a:t>Dragon*Con</a:t>
            </a:r>
            <a:endParaRPr lang="en-US" dirty="0"/>
          </a:p>
        </p:txBody>
      </p:sp>
      <p:pic>
        <p:nvPicPr>
          <p:cNvPr id="7" name="Picture 7">
            <a:extLst>
              <a:ext uri="{FF2B5EF4-FFF2-40B4-BE49-F238E27FC236}">
                <a16:creationId xmlns:a16="http://schemas.microsoft.com/office/drawing/2014/main" id="{752F46D8-5769-468B-B02A-F139A6328C35}"/>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9214484" y="2715468"/>
            <a:ext cx="2743199" cy="1786830"/>
          </a:xfrm>
          <a:prstGeom prst="rect">
            <a:avLst/>
          </a:prstGeom>
        </p:spPr>
      </p:pic>
      <p:pic>
        <p:nvPicPr>
          <p:cNvPr id="16" name="Picture 16" descr="A picture containing text&#10;&#10;Description automatically generated">
            <a:extLst>
              <a:ext uri="{FF2B5EF4-FFF2-40B4-BE49-F238E27FC236}">
                <a16:creationId xmlns:a16="http://schemas.microsoft.com/office/drawing/2014/main" id="{0D557BC3-9C13-4BC2-953E-E2701BE624A6}"/>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8993225" y="189823"/>
            <a:ext cx="2539682" cy="2387301"/>
          </a:xfrm>
          <a:prstGeom prst="rect">
            <a:avLst/>
          </a:prstGeom>
        </p:spPr>
      </p:pic>
      <p:pic>
        <p:nvPicPr>
          <p:cNvPr id="19" name="Picture 19" descr="A picture containing outdoor, tree, road, person&#10;&#10;Description automatically generated">
            <a:extLst>
              <a:ext uri="{FF2B5EF4-FFF2-40B4-BE49-F238E27FC236}">
                <a16:creationId xmlns:a16="http://schemas.microsoft.com/office/drawing/2014/main" id="{19CBBD9D-D338-41CE-B18E-C687C2B5154C}"/>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257364" y="4762968"/>
            <a:ext cx="3357349" cy="1770000"/>
          </a:xfrm>
          <a:prstGeom prst="rect">
            <a:avLst/>
          </a:prstGeom>
        </p:spPr>
      </p:pic>
      <p:pic>
        <p:nvPicPr>
          <p:cNvPr id="22" name="Picture 22">
            <a:extLst>
              <a:ext uri="{FF2B5EF4-FFF2-40B4-BE49-F238E27FC236}">
                <a16:creationId xmlns:a16="http://schemas.microsoft.com/office/drawing/2014/main" id="{33587923-A8E0-4036-8C2D-C52C1ABA18FB}"/>
              </a:ext>
            </a:extLst>
          </p:cNvPr>
          <p:cNvPicPr>
            <a:picLocks noChangeAspect="1"/>
          </p:cNvPicPr>
          <p:nvPr/>
        </p:nvPicPr>
        <p:blipFill rotWithShape="1">
          <a:blip r:embed="rId8">
            <a:extLst>
              <a:ext uri="{837473B0-CC2E-450A-ABE3-18F120FF3D39}">
                <a1611:picAttrSrcUrl xmlns:a1611="http://schemas.microsoft.com/office/drawing/2016/11/main" r:id="rId9"/>
              </a:ext>
            </a:extLst>
          </a:blip>
          <a:srcRect l="1658" t="28380"/>
          <a:stretch/>
        </p:blipFill>
        <p:spPr>
          <a:xfrm>
            <a:off x="4307079" y="271405"/>
            <a:ext cx="2932593" cy="1208247"/>
          </a:xfrm>
          <a:prstGeom prst="rect">
            <a:avLst/>
          </a:prstGeom>
        </p:spPr>
      </p:pic>
      <p:sp>
        <p:nvSpPr>
          <p:cNvPr id="29" name="Content Placeholder 28">
            <a:extLst>
              <a:ext uri="{FF2B5EF4-FFF2-40B4-BE49-F238E27FC236}">
                <a16:creationId xmlns:a16="http://schemas.microsoft.com/office/drawing/2014/main" id="{ACF01844-B88A-4395-86A5-FDCAF55C814A}"/>
              </a:ext>
            </a:extLst>
          </p:cNvPr>
          <p:cNvSpPr>
            <a:spLocks noGrp="1"/>
          </p:cNvSpPr>
          <p:nvPr>
            <p:ph idx="1"/>
          </p:nvPr>
        </p:nvSpPr>
        <p:spPr>
          <a:xfrm>
            <a:off x="515575" y="1442395"/>
            <a:ext cx="10515600" cy="4351338"/>
          </a:xfrm>
        </p:spPr>
        <p:txBody>
          <a:bodyPr vert="horz" lIns="91440" tIns="45720" rIns="91440" bIns="45720" rtlCol="0" anchor="t">
            <a:normAutofit/>
          </a:bodyPr>
          <a:lstStyle/>
          <a:p>
            <a:pPr marL="0" indent="0">
              <a:buNone/>
            </a:pPr>
            <a:r>
              <a:rPr lang="en-US" sz="3200" b="1" dirty="0">
                <a:solidFill>
                  <a:srgbClr val="7030A0"/>
                </a:solidFill>
                <a:cs typeface="Calibri" panose="020F0502020204030204"/>
              </a:rPr>
              <a:t>To cosplay or not?</a:t>
            </a:r>
          </a:p>
        </p:txBody>
      </p:sp>
      <p:pic>
        <p:nvPicPr>
          <p:cNvPr id="30" name="Picture 30">
            <a:extLst>
              <a:ext uri="{FF2B5EF4-FFF2-40B4-BE49-F238E27FC236}">
                <a16:creationId xmlns:a16="http://schemas.microsoft.com/office/drawing/2014/main" id="{57F24FEA-94B8-4EB7-AD0A-105273090786}"/>
              </a:ext>
            </a:extLst>
          </p:cNvPr>
          <p:cNvPicPr>
            <a:picLocks noChangeAspect="1"/>
          </p:cNvPicPr>
          <p:nvPr/>
        </p:nvPicPr>
        <p:blipFill>
          <a:blip r:embed="rId10">
            <a:extLst>
              <a:ext uri="{837473B0-CC2E-450A-ABE3-18F120FF3D39}">
                <a1611:picAttrSrcUrl xmlns:a1611="http://schemas.microsoft.com/office/drawing/2016/11/main" r:id="rId11"/>
              </a:ext>
            </a:extLst>
          </a:blip>
          <a:stretch>
            <a:fillRect/>
          </a:stretch>
        </p:blipFill>
        <p:spPr>
          <a:xfrm>
            <a:off x="524581" y="2248185"/>
            <a:ext cx="2458871" cy="1749242"/>
          </a:xfrm>
          <a:prstGeom prst="rect">
            <a:avLst/>
          </a:prstGeom>
        </p:spPr>
      </p:pic>
      <p:pic>
        <p:nvPicPr>
          <p:cNvPr id="33" name="Picture 33" descr="A picture containing person, floor, indoor&#10;&#10;Description automatically generated">
            <a:extLst>
              <a:ext uri="{FF2B5EF4-FFF2-40B4-BE49-F238E27FC236}">
                <a16:creationId xmlns:a16="http://schemas.microsoft.com/office/drawing/2014/main" id="{CE214B2D-0402-471F-AFBB-E820CFD5A77F}"/>
              </a:ext>
            </a:extLst>
          </p:cNvPr>
          <p:cNvPicPr>
            <a:picLocks noChangeAspect="1"/>
          </p:cNvPicPr>
          <p:nvPr/>
        </p:nvPicPr>
        <p:blipFill rotWithShape="1">
          <a:blip r:embed="rId12">
            <a:extLst>
              <a:ext uri="{837473B0-CC2E-450A-ABE3-18F120FF3D39}">
                <a1611:picAttrSrcUrl xmlns:a1611="http://schemas.microsoft.com/office/drawing/2016/11/main" r:id="rId13"/>
              </a:ext>
            </a:extLst>
          </a:blip>
          <a:srcRect l="46058" t="-3646" r="-415" b="-1537"/>
          <a:stretch/>
        </p:blipFill>
        <p:spPr>
          <a:xfrm>
            <a:off x="10597828" y="4639263"/>
            <a:ext cx="1263660" cy="1978472"/>
          </a:xfrm>
          <a:prstGeom prst="rect">
            <a:avLst/>
          </a:prstGeom>
        </p:spPr>
      </p:pic>
      <p:pic>
        <p:nvPicPr>
          <p:cNvPr id="36" name="Picture 36">
            <a:extLst>
              <a:ext uri="{FF2B5EF4-FFF2-40B4-BE49-F238E27FC236}">
                <a16:creationId xmlns:a16="http://schemas.microsoft.com/office/drawing/2014/main" id="{DFF142A7-855E-493E-A439-817F447C9B35}"/>
              </a:ext>
            </a:extLst>
          </p:cNvPr>
          <p:cNvPicPr>
            <a:picLocks noChangeAspect="1"/>
          </p:cNvPicPr>
          <p:nvPr/>
        </p:nvPicPr>
        <p:blipFill>
          <a:blip r:embed="rId14">
            <a:extLst>
              <a:ext uri="{837473B0-CC2E-450A-ABE3-18F120FF3D39}">
                <a1611:picAttrSrcUrl xmlns:a1611="http://schemas.microsoft.com/office/drawing/2016/11/main" r:id="rId15"/>
              </a:ext>
            </a:extLst>
          </a:blip>
          <a:stretch>
            <a:fillRect/>
          </a:stretch>
        </p:blipFill>
        <p:spPr>
          <a:xfrm>
            <a:off x="3804886" y="4618992"/>
            <a:ext cx="2607142" cy="2148285"/>
          </a:xfrm>
          <a:prstGeom prst="rect">
            <a:avLst/>
          </a:prstGeom>
        </p:spPr>
      </p:pic>
      <p:graphicFrame>
        <p:nvGraphicFramePr>
          <p:cNvPr id="3" name="Table 3">
            <a:extLst>
              <a:ext uri="{FF2B5EF4-FFF2-40B4-BE49-F238E27FC236}">
                <a16:creationId xmlns:a16="http://schemas.microsoft.com/office/drawing/2014/main" id="{4AE440E8-2900-589C-2EF4-A754BF7E4492}"/>
              </a:ext>
            </a:extLst>
          </p:cNvPr>
          <p:cNvGraphicFramePr>
            <a:graphicFrameLocks noGrp="1"/>
          </p:cNvGraphicFramePr>
          <p:nvPr>
            <p:extLst>
              <p:ext uri="{D42A27DB-BD31-4B8C-83A1-F6EECF244321}">
                <p14:modId xmlns:p14="http://schemas.microsoft.com/office/powerpoint/2010/main" val="3290381528"/>
              </p:ext>
            </p:extLst>
          </p:nvPr>
        </p:nvGraphicFramePr>
        <p:xfrm>
          <a:off x="3737684" y="1784408"/>
          <a:ext cx="4573899" cy="2595880"/>
        </p:xfrm>
        <a:graphic>
          <a:graphicData uri="http://schemas.openxmlformats.org/drawingml/2006/table">
            <a:tbl>
              <a:tblPr firstRow="1" bandRow="1">
                <a:tableStyleId>{5C22544A-7EE6-4342-B048-85BDC9FD1C3A}</a:tableStyleId>
              </a:tblPr>
              <a:tblGrid>
                <a:gridCol w="1232493">
                  <a:extLst>
                    <a:ext uri="{9D8B030D-6E8A-4147-A177-3AD203B41FA5}">
                      <a16:colId xmlns:a16="http://schemas.microsoft.com/office/drawing/2014/main" val="335471672"/>
                    </a:ext>
                  </a:extLst>
                </a:gridCol>
                <a:gridCol w="1512606">
                  <a:extLst>
                    <a:ext uri="{9D8B030D-6E8A-4147-A177-3AD203B41FA5}">
                      <a16:colId xmlns:a16="http://schemas.microsoft.com/office/drawing/2014/main" val="2700481045"/>
                    </a:ext>
                  </a:extLst>
                </a:gridCol>
                <a:gridCol w="1828800">
                  <a:extLst>
                    <a:ext uri="{9D8B030D-6E8A-4147-A177-3AD203B41FA5}">
                      <a16:colId xmlns:a16="http://schemas.microsoft.com/office/drawing/2014/main" val="602216857"/>
                    </a:ext>
                  </a:extLst>
                </a:gridCol>
              </a:tblGrid>
              <a:tr h="370840">
                <a:tc>
                  <a:txBody>
                    <a:bodyPr/>
                    <a:lstStyle/>
                    <a:p>
                      <a:r>
                        <a:rPr lang="en-US" dirty="0"/>
                        <a:t>Age Range</a:t>
                      </a:r>
                    </a:p>
                  </a:txBody>
                  <a:tcPr/>
                </a:tc>
                <a:tc>
                  <a:txBody>
                    <a:bodyPr/>
                    <a:lstStyle/>
                    <a:p>
                      <a:r>
                        <a:rPr lang="en-US" dirty="0"/>
                        <a:t>% in costume</a:t>
                      </a:r>
                    </a:p>
                  </a:txBody>
                  <a:tcPr/>
                </a:tc>
                <a:tc>
                  <a:txBody>
                    <a:bodyPr/>
                    <a:lstStyle/>
                    <a:p>
                      <a:r>
                        <a:rPr lang="en-US" dirty="0"/>
                        <a:t>% at Dragon*Con</a:t>
                      </a:r>
                    </a:p>
                  </a:txBody>
                  <a:tcPr/>
                </a:tc>
                <a:extLst>
                  <a:ext uri="{0D108BD9-81ED-4DB2-BD59-A6C34878D82A}">
                    <a16:rowId xmlns:a16="http://schemas.microsoft.com/office/drawing/2014/main" val="3429236580"/>
                  </a:ext>
                </a:extLst>
              </a:tr>
              <a:tr h="370840">
                <a:tc>
                  <a:txBody>
                    <a:bodyPr/>
                    <a:lstStyle/>
                    <a:p>
                      <a:r>
                        <a:rPr lang="en-US" dirty="0"/>
                        <a:t>0-12</a:t>
                      </a:r>
                    </a:p>
                  </a:txBody>
                  <a:tcPr/>
                </a:tc>
                <a:tc>
                  <a:txBody>
                    <a:bodyPr/>
                    <a:lstStyle/>
                    <a:p>
                      <a:pPr algn="ctr"/>
                      <a:r>
                        <a:rPr lang="en-US" dirty="0"/>
                        <a:t>90%</a:t>
                      </a:r>
                    </a:p>
                  </a:txBody>
                  <a:tcPr/>
                </a:tc>
                <a:tc>
                  <a:txBody>
                    <a:bodyPr/>
                    <a:lstStyle/>
                    <a:p>
                      <a:pPr algn="ctr"/>
                      <a:r>
                        <a:rPr lang="en-US" dirty="0"/>
                        <a:t>5%</a:t>
                      </a:r>
                    </a:p>
                  </a:txBody>
                  <a:tcPr/>
                </a:tc>
                <a:extLst>
                  <a:ext uri="{0D108BD9-81ED-4DB2-BD59-A6C34878D82A}">
                    <a16:rowId xmlns:a16="http://schemas.microsoft.com/office/drawing/2014/main" val="1908894137"/>
                  </a:ext>
                </a:extLst>
              </a:tr>
              <a:tr h="370840">
                <a:tc>
                  <a:txBody>
                    <a:bodyPr/>
                    <a:lstStyle/>
                    <a:p>
                      <a:r>
                        <a:rPr lang="en-US" dirty="0"/>
                        <a:t>13-18</a:t>
                      </a:r>
                    </a:p>
                  </a:txBody>
                  <a:tcPr/>
                </a:tc>
                <a:tc>
                  <a:txBody>
                    <a:bodyPr/>
                    <a:lstStyle/>
                    <a:p>
                      <a:pPr algn="ctr"/>
                      <a:r>
                        <a:rPr lang="en-US" dirty="0"/>
                        <a:t>75%</a:t>
                      </a:r>
                    </a:p>
                  </a:txBody>
                  <a:tcPr/>
                </a:tc>
                <a:tc>
                  <a:txBody>
                    <a:bodyPr/>
                    <a:lstStyle/>
                    <a:p>
                      <a:pPr algn="ctr"/>
                      <a:r>
                        <a:rPr lang="en-US" dirty="0"/>
                        <a:t>5%</a:t>
                      </a:r>
                    </a:p>
                  </a:txBody>
                  <a:tcPr/>
                </a:tc>
                <a:extLst>
                  <a:ext uri="{0D108BD9-81ED-4DB2-BD59-A6C34878D82A}">
                    <a16:rowId xmlns:a16="http://schemas.microsoft.com/office/drawing/2014/main" val="2216754635"/>
                  </a:ext>
                </a:extLst>
              </a:tr>
              <a:tr h="370840">
                <a:tc>
                  <a:txBody>
                    <a:bodyPr/>
                    <a:lstStyle/>
                    <a:p>
                      <a:r>
                        <a:rPr lang="en-US" dirty="0"/>
                        <a:t>19-24</a:t>
                      </a:r>
                    </a:p>
                  </a:txBody>
                  <a:tcPr/>
                </a:tc>
                <a:tc>
                  <a:txBody>
                    <a:bodyPr/>
                    <a:lstStyle/>
                    <a:p>
                      <a:pPr algn="ctr"/>
                      <a:r>
                        <a:rPr lang="en-US" dirty="0"/>
                        <a:t>80%</a:t>
                      </a:r>
                    </a:p>
                  </a:txBody>
                  <a:tcPr/>
                </a:tc>
                <a:tc>
                  <a:txBody>
                    <a:bodyPr/>
                    <a:lstStyle/>
                    <a:p>
                      <a:pPr algn="ctr"/>
                      <a:r>
                        <a:rPr lang="en-US" dirty="0"/>
                        <a:t>30%</a:t>
                      </a:r>
                    </a:p>
                  </a:txBody>
                  <a:tcPr/>
                </a:tc>
                <a:extLst>
                  <a:ext uri="{0D108BD9-81ED-4DB2-BD59-A6C34878D82A}">
                    <a16:rowId xmlns:a16="http://schemas.microsoft.com/office/drawing/2014/main" val="2628088744"/>
                  </a:ext>
                </a:extLst>
              </a:tr>
              <a:tr h="370840">
                <a:tc>
                  <a:txBody>
                    <a:bodyPr/>
                    <a:lstStyle/>
                    <a:p>
                      <a:r>
                        <a:rPr lang="en-US" dirty="0"/>
                        <a:t>25-34</a:t>
                      </a:r>
                    </a:p>
                  </a:txBody>
                  <a:tcPr/>
                </a:tc>
                <a:tc>
                  <a:txBody>
                    <a:bodyPr/>
                    <a:lstStyle/>
                    <a:p>
                      <a:pPr algn="ctr"/>
                      <a:r>
                        <a:rPr lang="en-US" dirty="0"/>
                        <a:t>60%</a:t>
                      </a:r>
                    </a:p>
                  </a:txBody>
                  <a:tcPr/>
                </a:tc>
                <a:tc>
                  <a:txBody>
                    <a:bodyPr/>
                    <a:lstStyle/>
                    <a:p>
                      <a:pPr algn="ctr"/>
                      <a:r>
                        <a:rPr lang="en-US" dirty="0"/>
                        <a:t>30%</a:t>
                      </a:r>
                    </a:p>
                  </a:txBody>
                  <a:tcPr/>
                </a:tc>
                <a:extLst>
                  <a:ext uri="{0D108BD9-81ED-4DB2-BD59-A6C34878D82A}">
                    <a16:rowId xmlns:a16="http://schemas.microsoft.com/office/drawing/2014/main" val="1680946168"/>
                  </a:ext>
                </a:extLst>
              </a:tr>
              <a:tr h="370840">
                <a:tc>
                  <a:txBody>
                    <a:bodyPr/>
                    <a:lstStyle/>
                    <a:p>
                      <a:r>
                        <a:rPr lang="en-US" dirty="0"/>
                        <a:t>35-45</a:t>
                      </a:r>
                    </a:p>
                  </a:txBody>
                  <a:tcPr/>
                </a:tc>
                <a:tc>
                  <a:txBody>
                    <a:bodyPr/>
                    <a:lstStyle/>
                    <a:p>
                      <a:pPr algn="ctr"/>
                      <a:r>
                        <a:rPr lang="en-US" dirty="0"/>
                        <a:t>40%</a:t>
                      </a:r>
                    </a:p>
                  </a:txBody>
                  <a:tcPr/>
                </a:tc>
                <a:tc>
                  <a:txBody>
                    <a:bodyPr/>
                    <a:lstStyle/>
                    <a:p>
                      <a:pPr algn="ctr"/>
                      <a:r>
                        <a:rPr lang="en-US" dirty="0"/>
                        <a:t>15%</a:t>
                      </a:r>
                    </a:p>
                  </a:txBody>
                  <a:tcPr/>
                </a:tc>
                <a:extLst>
                  <a:ext uri="{0D108BD9-81ED-4DB2-BD59-A6C34878D82A}">
                    <a16:rowId xmlns:a16="http://schemas.microsoft.com/office/drawing/2014/main" val="1176379061"/>
                  </a:ext>
                </a:extLst>
              </a:tr>
              <a:tr h="370840">
                <a:tc>
                  <a:txBody>
                    <a:bodyPr/>
                    <a:lstStyle/>
                    <a:p>
                      <a:r>
                        <a:rPr lang="en-US" dirty="0"/>
                        <a:t>46-99</a:t>
                      </a:r>
                    </a:p>
                  </a:txBody>
                  <a:tcPr/>
                </a:tc>
                <a:tc>
                  <a:txBody>
                    <a:bodyPr/>
                    <a:lstStyle/>
                    <a:p>
                      <a:pPr algn="ctr"/>
                      <a:r>
                        <a:rPr lang="en-US" dirty="0"/>
                        <a:t>30%</a:t>
                      </a:r>
                    </a:p>
                  </a:txBody>
                  <a:tcPr/>
                </a:tc>
                <a:tc>
                  <a:txBody>
                    <a:bodyPr/>
                    <a:lstStyle/>
                    <a:p>
                      <a:pPr algn="ctr"/>
                      <a:r>
                        <a:rPr lang="en-US" dirty="0"/>
                        <a:t>15%</a:t>
                      </a:r>
                    </a:p>
                  </a:txBody>
                  <a:tcPr/>
                </a:tc>
                <a:extLst>
                  <a:ext uri="{0D108BD9-81ED-4DB2-BD59-A6C34878D82A}">
                    <a16:rowId xmlns:a16="http://schemas.microsoft.com/office/drawing/2014/main" val="1511667425"/>
                  </a:ext>
                </a:extLst>
              </a:tr>
            </a:tbl>
          </a:graphicData>
        </a:graphic>
      </p:graphicFrame>
      <p:sp>
        <p:nvSpPr>
          <p:cNvPr id="4" name="TextBox 3">
            <a:extLst>
              <a:ext uri="{FF2B5EF4-FFF2-40B4-BE49-F238E27FC236}">
                <a16:creationId xmlns:a16="http://schemas.microsoft.com/office/drawing/2014/main" id="{187BA777-CC4C-1330-EC58-35C7ECFCCA49}"/>
              </a:ext>
            </a:extLst>
          </p:cNvPr>
          <p:cNvSpPr txBox="1"/>
          <p:nvPr/>
        </p:nvSpPr>
        <p:spPr>
          <a:xfrm>
            <a:off x="6547186" y="4659003"/>
            <a:ext cx="4050642" cy="1938992"/>
          </a:xfrm>
          <a:prstGeom prst="rect">
            <a:avLst/>
          </a:prstGeom>
          <a:noFill/>
        </p:spPr>
        <p:txBody>
          <a:bodyPr wrap="square" rtlCol="0">
            <a:spAutoFit/>
          </a:bodyPr>
          <a:lstStyle/>
          <a:p>
            <a:pPr marL="342900" indent="-342900">
              <a:buAutoNum type="alphaLcParenR"/>
            </a:pPr>
            <a:r>
              <a:rPr lang="en-US" sz="2400" dirty="0"/>
              <a:t>Chances of 13-18?</a:t>
            </a:r>
          </a:p>
          <a:p>
            <a:pPr marL="342900" indent="-342900">
              <a:buAutoNum type="alphaLcParenR"/>
            </a:pPr>
            <a:r>
              <a:rPr lang="en-US" sz="2400" dirty="0"/>
              <a:t>Chances of cosplay &amp; 3-18?</a:t>
            </a:r>
          </a:p>
          <a:p>
            <a:pPr marL="342900" indent="-342900">
              <a:buAutoNum type="alphaLcParenR"/>
            </a:pPr>
            <a:r>
              <a:rPr lang="en-US" sz="2400" dirty="0"/>
              <a:t>Chances of cosplay?</a:t>
            </a:r>
          </a:p>
          <a:p>
            <a:pPr marL="342900" indent="-342900">
              <a:buAutoNum type="alphaLcParenR"/>
            </a:pPr>
            <a:r>
              <a:rPr lang="en-US" sz="2400" dirty="0"/>
              <a:t>Attendee is in costume.  Chances she is 13-18?</a:t>
            </a:r>
          </a:p>
        </p:txBody>
      </p:sp>
    </p:spTree>
    <p:extLst>
      <p:ext uri="{BB962C8B-B14F-4D97-AF65-F5344CB8AC3E}">
        <p14:creationId xmlns:p14="http://schemas.microsoft.com/office/powerpoint/2010/main" val="10296722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281D6-538E-470B-8593-1645051A5D88}"/>
              </a:ext>
            </a:extLst>
          </p:cNvPr>
          <p:cNvSpPr>
            <a:spLocks noGrp="1"/>
          </p:cNvSpPr>
          <p:nvPr>
            <p:ph type="title"/>
          </p:nvPr>
        </p:nvSpPr>
        <p:spPr/>
        <p:txBody>
          <a:bodyPr/>
          <a:lstStyle/>
          <a:p>
            <a:r>
              <a:rPr lang="en-US" dirty="0">
                <a:cs typeface="Calibri Light"/>
              </a:rPr>
              <a:t>What's next?</a:t>
            </a:r>
            <a:endParaRPr lang="en-US" dirty="0"/>
          </a:p>
        </p:txBody>
      </p:sp>
      <p:sp>
        <p:nvSpPr>
          <p:cNvPr id="3" name="Content Placeholder 2">
            <a:extLst>
              <a:ext uri="{FF2B5EF4-FFF2-40B4-BE49-F238E27FC236}">
                <a16:creationId xmlns:a16="http://schemas.microsoft.com/office/drawing/2014/main" id="{353D13DB-AC28-44B4-9F3D-9E5BE9FB00F4}"/>
              </a:ext>
            </a:extLst>
          </p:cNvPr>
          <p:cNvSpPr>
            <a:spLocks noGrp="1"/>
          </p:cNvSpPr>
          <p:nvPr>
            <p:ph idx="1"/>
          </p:nvPr>
        </p:nvSpPr>
        <p:spPr/>
        <p:txBody>
          <a:bodyPr vert="horz" lIns="91440" tIns="45720" rIns="91440" bIns="45720" rtlCol="0" anchor="t">
            <a:normAutofit/>
          </a:bodyPr>
          <a:lstStyle/>
          <a:p>
            <a:pPr marL="0" indent="0">
              <a:buNone/>
            </a:pPr>
            <a:r>
              <a:rPr lang="en-US" dirty="0">
                <a:cs typeface="Calibri"/>
              </a:rPr>
              <a:t>Online homework</a:t>
            </a:r>
            <a:endParaRPr lang="en-US" sz="2400" dirty="0">
              <a:cs typeface="Calibri"/>
            </a:endParaRPr>
          </a:p>
          <a:p>
            <a:pPr marL="0" indent="0">
              <a:buNone/>
            </a:pPr>
            <a:endParaRPr lang="en-US" dirty="0">
              <a:cs typeface="Calibri"/>
            </a:endParaRPr>
          </a:p>
          <a:p>
            <a:pPr marL="0" indent="0">
              <a:buNone/>
            </a:pPr>
            <a:r>
              <a:rPr lang="en-US" dirty="0">
                <a:cs typeface="Calibri"/>
              </a:rPr>
              <a:t>Next time – introduction to distributions</a:t>
            </a:r>
          </a:p>
          <a:p>
            <a:pPr marL="0" indent="0">
              <a:buNone/>
            </a:pPr>
            <a:endParaRPr lang="en-US" sz="2400" dirty="0">
              <a:cs typeface="Calibri"/>
            </a:endParaRPr>
          </a:p>
          <a:p>
            <a:pPr marL="0" indent="0">
              <a:buNone/>
            </a:pPr>
            <a:endParaRPr lang="en-US" sz="2400" dirty="0">
              <a:cs typeface="Calibri"/>
            </a:endParaRPr>
          </a:p>
        </p:txBody>
      </p:sp>
    </p:spTree>
    <p:extLst>
      <p:ext uri="{BB962C8B-B14F-4D97-AF65-F5344CB8AC3E}">
        <p14:creationId xmlns:p14="http://schemas.microsoft.com/office/powerpoint/2010/main" val="8243855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69</TotalTime>
  <Words>656</Words>
  <Application>Microsoft Office PowerPoint</Application>
  <PresentationFormat>Widescreen</PresentationFormat>
  <Paragraphs>53</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Arial Unicode MS</vt:lpstr>
      <vt:lpstr>Calibri</vt:lpstr>
      <vt:lpstr>Calibri Light</vt:lpstr>
      <vt:lpstr>office theme</vt:lpstr>
      <vt:lpstr>Probability Examples</vt:lpstr>
      <vt:lpstr>Batman &amp; Robin</vt:lpstr>
      <vt:lpstr>Tom &amp; Tammy</vt:lpstr>
      <vt:lpstr>Gladiator </vt:lpstr>
      <vt:lpstr>The die is cast</vt:lpstr>
      <vt:lpstr>Double Elimination</vt:lpstr>
      <vt:lpstr>Dragon*Con</vt:lpstr>
      <vt:lpstr>What's next?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Riley, Doug A.</cp:lastModifiedBy>
  <cp:revision>3796</cp:revision>
  <dcterms:created xsi:type="dcterms:W3CDTF">2021-08-30T20:18:44Z</dcterms:created>
  <dcterms:modified xsi:type="dcterms:W3CDTF">2022-09-22T15:45:32Z</dcterms:modified>
</cp:coreProperties>
</file>