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41"/>
  </p:notesMasterIdLst>
  <p:sldIdLst>
    <p:sldId id="256" r:id="rId2"/>
    <p:sldId id="257" r:id="rId3"/>
    <p:sldId id="299" r:id="rId4"/>
    <p:sldId id="300" r:id="rId5"/>
    <p:sldId id="258" r:id="rId6"/>
    <p:sldId id="259" r:id="rId7"/>
    <p:sldId id="260" r:id="rId8"/>
    <p:sldId id="261" r:id="rId9"/>
    <p:sldId id="294" r:id="rId10"/>
    <p:sldId id="293" r:id="rId11"/>
    <p:sldId id="264" r:id="rId12"/>
    <p:sldId id="268" r:id="rId13"/>
    <p:sldId id="267" r:id="rId14"/>
    <p:sldId id="265" r:id="rId15"/>
    <p:sldId id="269" r:id="rId16"/>
    <p:sldId id="270" r:id="rId17"/>
    <p:sldId id="271" r:id="rId18"/>
    <p:sldId id="272" r:id="rId19"/>
    <p:sldId id="273" r:id="rId20"/>
    <p:sldId id="266" r:id="rId21"/>
    <p:sldId id="274" r:id="rId22"/>
    <p:sldId id="275" r:id="rId23"/>
    <p:sldId id="276" r:id="rId24"/>
    <p:sldId id="283" r:id="rId25"/>
    <p:sldId id="277" r:id="rId26"/>
    <p:sldId id="284" r:id="rId27"/>
    <p:sldId id="285" r:id="rId28"/>
    <p:sldId id="286" r:id="rId29"/>
    <p:sldId id="287" r:id="rId30"/>
    <p:sldId id="288" r:id="rId31"/>
    <p:sldId id="289" r:id="rId32"/>
    <p:sldId id="290" r:id="rId33"/>
    <p:sldId id="291" r:id="rId34"/>
    <p:sldId id="292" r:id="rId35"/>
    <p:sldId id="278" r:id="rId36"/>
    <p:sldId id="279" r:id="rId37"/>
    <p:sldId id="280" r:id="rId38"/>
    <p:sldId id="281" r:id="rId39"/>
    <p:sldId id="282" r:id="rId40"/>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658" autoAdjust="0"/>
  </p:normalViewPr>
  <p:slideViewPr>
    <p:cSldViewPr>
      <p:cViewPr varScale="1">
        <p:scale>
          <a:sx n="93" d="100"/>
          <a:sy n="93" d="100"/>
        </p:scale>
        <p:origin x="212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71683"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686"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71687"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B23FC5A-5528-4E52-B70C-3815CA7E19B3}" type="slidenum">
              <a:rPr lang="en-US"/>
              <a:pPr>
                <a:defRPr/>
              </a:pPr>
              <a:t>‹#›</a:t>
            </a:fld>
            <a:endParaRPr lang="en-US"/>
          </a:p>
        </p:txBody>
      </p:sp>
    </p:spTree>
    <p:extLst>
      <p:ext uri="{BB962C8B-B14F-4D97-AF65-F5344CB8AC3E}">
        <p14:creationId xmlns:p14="http://schemas.microsoft.com/office/powerpoint/2010/main" val="688361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BA4C307-8643-4FA6-B2B3-C9F97829D87B}" type="slidenum">
              <a:rPr lang="en-US" smtClean="0"/>
              <a:pPr/>
              <a:t>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kern="1200" dirty="0">
                <a:solidFill>
                  <a:schemeClr val="tx1"/>
                </a:solidFill>
                <a:latin typeface="Arial" charset="0"/>
                <a:ea typeface="+mn-ea"/>
                <a:cs typeface="+mn-cs"/>
              </a:rPr>
              <a:t>Site-directed mutagenesis is a molecular biology technique in which a mutation is created at a defined site in a DNA molecule.</a:t>
            </a:r>
          </a:p>
          <a:p>
            <a:r>
              <a:rPr lang="en-US" sz="1200" b="0" kern="1200" dirty="0">
                <a:solidFill>
                  <a:schemeClr val="tx1"/>
                </a:solidFill>
                <a:latin typeface="Arial" charset="0"/>
                <a:ea typeface="+mn-ea"/>
                <a:cs typeface="+mn-cs"/>
              </a:rPr>
              <a:t>Ames Test – test for detecting</a:t>
            </a:r>
            <a:r>
              <a:rPr lang="en-US" sz="1200" b="0" kern="1200" baseline="0" dirty="0">
                <a:solidFill>
                  <a:schemeClr val="tx1"/>
                </a:solidFill>
                <a:latin typeface="Arial" charset="0"/>
                <a:ea typeface="+mn-ea"/>
                <a:cs typeface="+mn-cs"/>
              </a:rPr>
              <a:t> mutagens</a:t>
            </a:r>
            <a:r>
              <a:rPr lang="en-US" sz="1200" b="0" kern="1200" dirty="0">
                <a:solidFill>
                  <a:schemeClr val="tx1"/>
                </a:solidFill>
                <a:latin typeface="Arial" charset="0"/>
                <a:ea typeface="+mn-ea"/>
                <a:cs typeface="+mn-cs"/>
              </a:rPr>
              <a:t> using histidine </a:t>
            </a:r>
            <a:r>
              <a:rPr lang="en-US" sz="1200" b="0" kern="1200" dirty="0" err="1">
                <a:solidFill>
                  <a:schemeClr val="tx1"/>
                </a:solidFill>
                <a:latin typeface="Arial" charset="0"/>
                <a:ea typeface="+mn-ea"/>
                <a:cs typeface="+mn-cs"/>
              </a:rPr>
              <a:t>auxotrophs</a:t>
            </a:r>
            <a:r>
              <a:rPr lang="en-US" sz="1200" b="0" kern="1200" baseline="0" dirty="0">
                <a:solidFill>
                  <a:schemeClr val="tx1"/>
                </a:solidFill>
                <a:latin typeface="Arial" charset="0"/>
                <a:ea typeface="+mn-ea"/>
                <a:cs typeface="+mn-cs"/>
              </a:rPr>
              <a:t> of </a:t>
            </a:r>
            <a:r>
              <a:rPr lang="en-US" sz="1200" b="0" i="1" kern="1200" baseline="0" dirty="0">
                <a:solidFill>
                  <a:schemeClr val="tx1"/>
                </a:solidFill>
                <a:latin typeface="Arial" charset="0"/>
                <a:ea typeface="+mn-ea"/>
                <a:cs typeface="+mn-cs"/>
              </a:rPr>
              <a:t>Salmonella </a:t>
            </a:r>
            <a:r>
              <a:rPr lang="en-US" sz="1200" b="0" i="1" kern="1200" baseline="0" dirty="0" err="1">
                <a:solidFill>
                  <a:schemeClr val="tx1"/>
                </a:solidFill>
                <a:latin typeface="Arial" charset="0"/>
                <a:ea typeface="+mn-ea"/>
                <a:cs typeface="+mn-cs"/>
              </a:rPr>
              <a:t>typhimurium</a:t>
            </a:r>
            <a:r>
              <a:rPr lang="en-US" sz="1200" b="0" i="0" kern="1200" baseline="0" dirty="0">
                <a:solidFill>
                  <a:schemeClr val="tx1"/>
                </a:solidFill>
                <a:latin typeface="Arial" charset="0"/>
                <a:ea typeface="+mn-ea"/>
                <a:cs typeface="+mn-cs"/>
              </a:rPr>
              <a:t>.  </a:t>
            </a:r>
          </a:p>
          <a:p>
            <a:r>
              <a:rPr lang="en-US" sz="1200" b="0" i="0" kern="1200" baseline="0" dirty="0">
                <a:solidFill>
                  <a:schemeClr val="tx1"/>
                </a:solidFill>
                <a:latin typeface="Arial" charset="0"/>
                <a:ea typeface="+mn-ea"/>
                <a:cs typeface="+mn-cs"/>
              </a:rPr>
              <a:t>Most mutagens are also carcinogens.</a:t>
            </a:r>
            <a:br>
              <a:rPr lang="en-US" sz="1200" b="0" kern="1200" dirty="0">
                <a:solidFill>
                  <a:schemeClr val="tx1"/>
                </a:solidFill>
                <a:latin typeface="Arial" charset="0"/>
                <a:ea typeface="+mn-ea"/>
                <a:cs typeface="+mn-cs"/>
              </a:rPr>
            </a:br>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23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26</a:t>
            </a:fld>
            <a:endParaRPr lang="en-US"/>
          </a:p>
        </p:txBody>
      </p:sp>
    </p:spTree>
    <p:extLst>
      <p:ext uri="{BB962C8B-B14F-4D97-AF65-F5344CB8AC3E}">
        <p14:creationId xmlns:p14="http://schemas.microsoft.com/office/powerpoint/2010/main" val="816743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Genomics defined - the branch of molecular genetics concerned with the study of genomes, specifically the identification and sequencing of their constituent genes and the application of this knowledge in medicine, pharmacy, agriculture, </a:t>
            </a:r>
            <a:r>
              <a:rPr lang="en-US" dirty="0" err="1"/>
              <a:t>etc</a:t>
            </a:r>
            <a:r>
              <a:rPr lang="en-US" dirty="0"/>
              <a:t> </a:t>
            </a:r>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39</a:t>
            </a:fld>
            <a:endParaRPr lang="en-US"/>
          </a:p>
        </p:txBody>
      </p:sp>
    </p:spTree>
    <p:extLst>
      <p:ext uri="{BB962C8B-B14F-4D97-AF65-F5344CB8AC3E}">
        <p14:creationId xmlns:p14="http://schemas.microsoft.com/office/powerpoint/2010/main" val="3184943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Griffith – transforming principal</a:t>
            </a:r>
          </a:p>
          <a:p>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2</a:t>
            </a:fld>
            <a:endParaRPr lang="en-US"/>
          </a:p>
        </p:txBody>
      </p:sp>
    </p:spTree>
    <p:extLst>
      <p:ext uri="{BB962C8B-B14F-4D97-AF65-F5344CB8AC3E}">
        <p14:creationId xmlns:p14="http://schemas.microsoft.com/office/powerpoint/2010/main" val="2671479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Clamp proteins form a sliding clamp around DNA, helping the DNA polymerase maintain contact with its template and thereby assisting with </a:t>
            </a:r>
            <a:r>
              <a:rPr lang="en-US" dirty="0" err="1"/>
              <a:t>processivity</a:t>
            </a:r>
            <a:r>
              <a:rPr lang="en-US" dirty="0"/>
              <a:t>. </a:t>
            </a:r>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Antisense strand</a:t>
            </a:r>
            <a:r>
              <a:rPr lang="en-US" baseline="0" dirty="0"/>
              <a:t> – DNA strand that is used as a template in the synthesis of RNA by RNA polymerase.  </a:t>
            </a:r>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11</a:t>
            </a:fld>
            <a:endParaRPr lang="en-US"/>
          </a:p>
        </p:txBody>
      </p:sp>
    </p:spTree>
    <p:extLst>
      <p:ext uri="{BB962C8B-B14F-4D97-AF65-F5344CB8AC3E}">
        <p14:creationId xmlns:p14="http://schemas.microsoft.com/office/powerpoint/2010/main" val="2493205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14</a:t>
            </a:fld>
            <a:endParaRPr lang="en-US"/>
          </a:p>
        </p:txBody>
      </p:sp>
    </p:spTree>
    <p:extLst>
      <p:ext uri="{BB962C8B-B14F-4D97-AF65-F5344CB8AC3E}">
        <p14:creationId xmlns:p14="http://schemas.microsoft.com/office/powerpoint/2010/main" val="3480059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Aminoacyl-tRNA</a:t>
            </a:r>
            <a:r>
              <a:rPr lang="en-US" dirty="0"/>
              <a:t> </a:t>
            </a:r>
            <a:r>
              <a:rPr lang="en-US" dirty="0" err="1"/>
              <a:t>Synthetases</a:t>
            </a:r>
            <a:r>
              <a:rPr lang="en-US" dirty="0"/>
              <a:t>—serve</a:t>
            </a:r>
            <a:r>
              <a:rPr lang="en-US" baseline="0" dirty="0"/>
              <a:t> to attach appropriate amino acid to 3’ terminus of </a:t>
            </a:r>
            <a:r>
              <a:rPr lang="en-US" baseline="0" dirty="0" err="1"/>
              <a:t>tRNA</a:t>
            </a:r>
            <a:r>
              <a:rPr lang="en-US" baseline="0" dirty="0"/>
              <a:t> molecule depending upon the </a:t>
            </a:r>
            <a:r>
              <a:rPr lang="en-US" baseline="0" dirty="0" err="1"/>
              <a:t>anticodon</a:t>
            </a:r>
            <a:r>
              <a:rPr lang="en-US" baseline="0" dirty="0"/>
              <a:t> present in that </a:t>
            </a:r>
            <a:r>
              <a:rPr lang="en-US" baseline="0" dirty="0" err="1"/>
              <a:t>tRNA</a:t>
            </a:r>
            <a:r>
              <a:rPr lang="en-US" baseline="0" dirty="0"/>
              <a:t> molecule.  Forms an </a:t>
            </a:r>
            <a:r>
              <a:rPr lang="en-US" baseline="0" dirty="0" err="1"/>
              <a:t>aminoacyl</a:t>
            </a:r>
            <a:r>
              <a:rPr lang="en-US" baseline="0" dirty="0"/>
              <a:t> </a:t>
            </a:r>
            <a:r>
              <a:rPr lang="en-US" baseline="0" dirty="0" err="1"/>
              <a:t>tRNA</a:t>
            </a:r>
            <a:r>
              <a:rPr lang="en-US" baseline="0" dirty="0"/>
              <a:t>.</a:t>
            </a:r>
          </a:p>
          <a:p>
            <a:r>
              <a:rPr lang="en-US" baseline="0" dirty="0" err="1"/>
              <a:t>Peptidyl</a:t>
            </a:r>
            <a:r>
              <a:rPr lang="en-US" baseline="0" dirty="0"/>
              <a:t> </a:t>
            </a:r>
            <a:r>
              <a:rPr lang="en-US" baseline="0" dirty="0" err="1"/>
              <a:t>transferase</a:t>
            </a:r>
            <a:r>
              <a:rPr lang="en-US" baseline="0" dirty="0"/>
              <a:t> is a ribozyme. </a:t>
            </a:r>
            <a:r>
              <a:rPr lang="en-US" sz="1200" dirty="0">
                <a:effectLst/>
              </a:rPr>
              <a:t>The enzyme responsible for the formation of the peptide bond on the ribosome during protein biosynthesis, </a:t>
            </a:r>
            <a:r>
              <a:rPr lang="en-US" sz="1200" dirty="0" err="1">
                <a:effectLst/>
              </a:rPr>
              <a:t>peptidyl-tRNA</a:t>
            </a:r>
            <a:r>
              <a:rPr lang="en-US" sz="1200" dirty="0">
                <a:effectLst/>
              </a:rPr>
              <a:t> + </a:t>
            </a:r>
            <a:r>
              <a:rPr lang="en-US" sz="1200" dirty="0" err="1">
                <a:effectLst/>
              </a:rPr>
              <a:t>aminoacyl-tRNA</a:t>
            </a:r>
            <a:r>
              <a:rPr lang="en-US" sz="1200" dirty="0">
                <a:effectLst/>
              </a:rPr>
              <a:t> → </a:t>
            </a:r>
            <a:r>
              <a:rPr lang="en-US" sz="1200" dirty="0" err="1">
                <a:effectLst/>
              </a:rPr>
              <a:t>tRNA</a:t>
            </a:r>
            <a:r>
              <a:rPr lang="en-US" sz="1200" dirty="0">
                <a:effectLst/>
              </a:rPr>
              <a:t> + </a:t>
            </a:r>
            <a:r>
              <a:rPr lang="en-US" sz="1200" dirty="0" err="1">
                <a:effectLst/>
              </a:rPr>
              <a:t>peptidylaminoacyl-tRNA</a:t>
            </a:r>
            <a:r>
              <a:rPr lang="en-US" sz="1200" dirty="0">
                <a:effectLst/>
              </a:rPr>
              <a:t>.</a:t>
            </a:r>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20</a:t>
            </a:fld>
            <a:endParaRPr lang="en-US"/>
          </a:p>
        </p:txBody>
      </p:sp>
    </p:spTree>
    <p:extLst>
      <p:ext uri="{BB962C8B-B14F-4D97-AF65-F5344CB8AC3E}">
        <p14:creationId xmlns:p14="http://schemas.microsoft.com/office/powerpoint/2010/main" val="1268661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Arial" charset="0"/>
                <a:ea typeface="+mn-ea"/>
                <a:cs typeface="+mn-cs"/>
              </a:rPr>
              <a:t>Attenuation - In many repressible </a:t>
            </a:r>
            <a:r>
              <a:rPr lang="en-US" sz="1200" kern="1200" dirty="0" err="1">
                <a:solidFill>
                  <a:schemeClr val="tx1"/>
                </a:solidFill>
                <a:latin typeface="Arial" charset="0"/>
                <a:ea typeface="+mn-ea"/>
                <a:cs typeface="+mn-cs"/>
              </a:rPr>
              <a:t>operons</a:t>
            </a:r>
            <a:r>
              <a:rPr lang="en-US" sz="1200" kern="1200" dirty="0">
                <a:solidFill>
                  <a:schemeClr val="tx1"/>
                </a:solidFill>
                <a:latin typeface="Arial" charset="0"/>
                <a:ea typeface="+mn-ea"/>
                <a:cs typeface="+mn-cs"/>
              </a:rPr>
              <a:t>, transcription that initiates at the promoter can terminate prematurely in a leader region that precedes the first structural gene. (</a:t>
            </a:r>
            <a:r>
              <a:rPr lang="en-US" sz="1200" i="1" kern="1200" dirty="0">
                <a:solidFill>
                  <a:schemeClr val="tx1"/>
                </a:solidFill>
                <a:latin typeface="Arial" charset="0"/>
                <a:ea typeface="+mn-ea"/>
                <a:cs typeface="+mn-cs"/>
              </a:rPr>
              <a:t>i.e.</a:t>
            </a:r>
            <a:r>
              <a:rPr lang="en-US" sz="1200" kern="1200" dirty="0">
                <a:solidFill>
                  <a:schemeClr val="tx1"/>
                </a:solidFill>
                <a:latin typeface="Arial" charset="0"/>
                <a:ea typeface="+mn-ea"/>
                <a:cs typeface="+mn-cs"/>
              </a:rPr>
              <a:t> the polymerase terminates transcription before it gets to the first gene in the </a:t>
            </a:r>
            <a:r>
              <a:rPr lang="en-US" sz="1200" kern="1200" dirty="0" err="1">
                <a:solidFill>
                  <a:schemeClr val="tx1"/>
                </a:solidFill>
                <a:latin typeface="Arial" charset="0"/>
                <a:ea typeface="+mn-ea"/>
                <a:cs typeface="+mn-cs"/>
              </a:rPr>
              <a:t>operon</a:t>
            </a:r>
            <a:r>
              <a:rPr lang="en-US" sz="1200" kern="1200" dirty="0">
                <a:solidFill>
                  <a:schemeClr val="tx1"/>
                </a:solidFill>
                <a:latin typeface="Arial" charset="0"/>
                <a:ea typeface="+mn-ea"/>
                <a:cs typeface="+mn-cs"/>
              </a:rPr>
              <a:t>). This phenomenon is called ATTENUATION.</a:t>
            </a:r>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21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Transposition</a:t>
            </a:r>
            <a:r>
              <a:rPr lang="en-US" baseline="0" dirty="0"/>
              <a:t> mutation results from insertion of a </a:t>
            </a:r>
            <a:r>
              <a:rPr lang="en-US" baseline="0" dirty="0" err="1"/>
              <a:t>transposon</a:t>
            </a:r>
            <a:r>
              <a:rPr lang="en-US" baseline="0" dirty="0"/>
              <a:t> or transposable genetic element.</a:t>
            </a:r>
            <a:endParaRPr lang="en-US" dirty="0"/>
          </a:p>
        </p:txBody>
      </p:sp>
      <p:sp>
        <p:nvSpPr>
          <p:cNvPr id="4" name="Slide Number Placeholder 3"/>
          <p:cNvSpPr>
            <a:spLocks noGrp="1"/>
          </p:cNvSpPr>
          <p:nvPr>
            <p:ph type="sldNum" sz="quarter" idx="10"/>
          </p:nvPr>
        </p:nvSpPr>
        <p:spPr/>
        <p:txBody>
          <a:bodyPr/>
          <a:lstStyle/>
          <a:p>
            <a:pPr>
              <a:defRPr/>
            </a:pPr>
            <a:fld id="{EB23FC5A-5528-4E52-B70C-3815CA7E19B3}"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2D42F1-336A-401E-A9B6-CE302336676B}" type="slidenum">
              <a:rPr lang="en-US" smtClean="0"/>
              <a:pPr>
                <a:defRPr/>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41BF18D-3C15-4DD5-A063-FE5FD6F16F6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0C8E5CA-8BC7-481E-9482-F80AB2C77271}"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a:t>Click to edit Master title style</a:t>
            </a:r>
          </a:p>
        </p:txBody>
      </p:sp>
      <p:sp>
        <p:nvSpPr>
          <p:cNvPr id="3" name="Text Placeholder 2"/>
          <p:cNvSpPr>
            <a:spLocks noGrp="1"/>
          </p:cNvSpPr>
          <p:nvPr>
            <p:ph type="body" sz="half" idx="1"/>
          </p:nvPr>
        </p:nvSpPr>
        <p:spPr>
          <a:xfrm>
            <a:off x="455613" y="1598613"/>
            <a:ext cx="4037012" cy="44973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5025" y="1598613"/>
            <a:ext cx="4037013" cy="44973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8"/>
          <p:cNvSpPr>
            <a:spLocks noGrp="1" noChangeArrowheads="1"/>
          </p:cNvSpPr>
          <p:nvPr>
            <p:ph type="dt" sz="half" idx="10"/>
          </p:nvPr>
        </p:nvSpPr>
        <p:spPr>
          <a:ln/>
        </p:spPr>
        <p:txBody>
          <a:bodyPr/>
          <a:lstStyle>
            <a:lvl1pPr>
              <a:defRPr/>
            </a:lvl1pPr>
          </a:lstStyle>
          <a:p>
            <a:pPr>
              <a:defRPr/>
            </a:pPr>
            <a:endParaRPr lang="en-US"/>
          </a:p>
        </p:txBody>
      </p:sp>
      <p:sp>
        <p:nvSpPr>
          <p:cNvPr id="6" name="Rectangle 69"/>
          <p:cNvSpPr>
            <a:spLocks noGrp="1" noChangeArrowheads="1"/>
          </p:cNvSpPr>
          <p:nvPr>
            <p:ph type="ftr" sz="quarter" idx="11"/>
          </p:nvPr>
        </p:nvSpPr>
        <p:spPr>
          <a:ln/>
        </p:spPr>
        <p:txBody>
          <a:bodyPr/>
          <a:lstStyle>
            <a:lvl1pPr>
              <a:defRPr/>
            </a:lvl1pPr>
          </a:lstStyle>
          <a:p>
            <a:pPr>
              <a:defRPr/>
            </a:pPr>
            <a:endParaRPr lang="en-US"/>
          </a:p>
        </p:txBody>
      </p:sp>
      <p:sp>
        <p:nvSpPr>
          <p:cNvPr id="7" name="Rectangle 70"/>
          <p:cNvSpPr>
            <a:spLocks noGrp="1" noChangeArrowheads="1"/>
          </p:cNvSpPr>
          <p:nvPr>
            <p:ph type="sldNum" sz="quarter" idx="12"/>
          </p:nvPr>
        </p:nvSpPr>
        <p:spPr>
          <a:ln/>
        </p:spPr>
        <p:txBody>
          <a:bodyPr/>
          <a:lstStyle>
            <a:lvl1pPr>
              <a:defRPr/>
            </a:lvl1pPr>
          </a:lstStyle>
          <a:p>
            <a:pPr>
              <a:defRPr/>
            </a:pPr>
            <a:fld id="{5B1F324E-F3A3-4A34-9F62-23218BFE9F8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a:t>Click to edit Master title style</a:t>
            </a:r>
          </a:p>
        </p:txBody>
      </p:sp>
      <p:sp>
        <p:nvSpPr>
          <p:cNvPr id="3" name="Text Placeholder 2"/>
          <p:cNvSpPr>
            <a:spLocks noGrp="1"/>
          </p:cNvSpPr>
          <p:nvPr>
            <p:ph type="body" sz="half" idx="1"/>
          </p:nvPr>
        </p:nvSpPr>
        <p:spPr>
          <a:xfrm>
            <a:off x="455613" y="1598613"/>
            <a:ext cx="4037012" cy="44973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5025" y="1598613"/>
            <a:ext cx="4037013" cy="4497387"/>
          </a:xfrm>
        </p:spPr>
        <p:txBody>
          <a:bodyPr/>
          <a:lstStyle/>
          <a:p>
            <a:pPr lvl="0"/>
            <a:endParaRPr lang="en-US" noProof="0"/>
          </a:p>
        </p:txBody>
      </p:sp>
      <p:sp>
        <p:nvSpPr>
          <p:cNvPr id="5" name="Rectangle 68"/>
          <p:cNvSpPr>
            <a:spLocks noGrp="1" noChangeArrowheads="1"/>
          </p:cNvSpPr>
          <p:nvPr>
            <p:ph type="dt" sz="half" idx="10"/>
          </p:nvPr>
        </p:nvSpPr>
        <p:spPr>
          <a:ln/>
        </p:spPr>
        <p:txBody>
          <a:bodyPr/>
          <a:lstStyle>
            <a:lvl1pPr>
              <a:defRPr/>
            </a:lvl1pPr>
          </a:lstStyle>
          <a:p>
            <a:pPr>
              <a:defRPr/>
            </a:pPr>
            <a:endParaRPr lang="en-US"/>
          </a:p>
        </p:txBody>
      </p:sp>
      <p:sp>
        <p:nvSpPr>
          <p:cNvPr id="6" name="Rectangle 69"/>
          <p:cNvSpPr>
            <a:spLocks noGrp="1" noChangeArrowheads="1"/>
          </p:cNvSpPr>
          <p:nvPr>
            <p:ph type="ftr" sz="quarter" idx="11"/>
          </p:nvPr>
        </p:nvSpPr>
        <p:spPr>
          <a:ln/>
        </p:spPr>
        <p:txBody>
          <a:bodyPr/>
          <a:lstStyle>
            <a:lvl1pPr>
              <a:defRPr/>
            </a:lvl1pPr>
          </a:lstStyle>
          <a:p>
            <a:pPr>
              <a:defRPr/>
            </a:pPr>
            <a:endParaRPr lang="en-US"/>
          </a:p>
        </p:txBody>
      </p:sp>
      <p:sp>
        <p:nvSpPr>
          <p:cNvPr id="7" name="Rectangle 70"/>
          <p:cNvSpPr>
            <a:spLocks noGrp="1" noChangeArrowheads="1"/>
          </p:cNvSpPr>
          <p:nvPr>
            <p:ph type="sldNum" sz="quarter" idx="12"/>
          </p:nvPr>
        </p:nvSpPr>
        <p:spPr>
          <a:ln/>
        </p:spPr>
        <p:txBody>
          <a:bodyPr/>
          <a:lstStyle>
            <a:lvl1pPr>
              <a:defRPr/>
            </a:lvl1pPr>
          </a:lstStyle>
          <a:p>
            <a:pPr>
              <a:defRPr/>
            </a:pPr>
            <a:fld id="{F9EC8472-CD8D-4E99-B775-356AA0A95E1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B21B6D8-0110-4C32-8E6C-486483F5A0B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5EC5313-91B2-4CCD-9C16-352A8EA3A073}" type="slidenum">
              <a:rPr lang="en-US" smtClean="0"/>
              <a:pPr>
                <a:defRPr/>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DB18CCD-259E-464C-A361-83A33770B04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55C4B706-0685-4B60-B407-AE85C885E27B}" type="slidenum">
              <a:rPr lang="en-US" smtClean="0"/>
              <a:pPr>
                <a:defRPr/>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1B860576-166A-411F-89DF-5DDEE04A63BC}"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E074AC1-E6DA-4451-90B3-EC7F92E55D0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342402E-2748-4F66-AAD0-854C3A0DD62D}" type="slidenum">
              <a:rPr lang="en-US" smtClean="0"/>
              <a:pPr>
                <a:defRPr/>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D62D0C5-3AD4-499B-8465-413C527E5E62}"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pPr>
              <a:defRPr/>
            </a:pPr>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pPr>
              <a:defRPr/>
            </a:pPr>
            <a:fld id="{3A784372-CD54-4E60-873A-43FE5990D6B4}"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ing.com/videos/riverview/relatedvideo?q=dna+replication+animation+video&amp;mid=B0FA513BC636DB3B1C27B0FA513BC636DB3B1C27&amp;FORM=VIRE" TargetMode="External"/><Relationship Id="rId2" Type="http://schemas.openxmlformats.org/officeDocument/2006/relationships/hyperlink" Target="http://www.wiley.com/college/pratt/0471393878/student/animations/dna_replication/index.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WsofH466lq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5bLEDd-PSTQ"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commons/8/8f/DNA_replication_en.svg"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a:t>Molecular and Microbial Genetics</a:t>
            </a:r>
          </a:p>
        </p:txBody>
      </p:sp>
      <p:sp>
        <p:nvSpPr>
          <p:cNvPr id="2051" name="Rectangle 3"/>
          <p:cNvSpPr>
            <a:spLocks noGrp="1" noChangeArrowheads="1"/>
          </p:cNvSpPr>
          <p:nvPr>
            <p:ph type="subTitle" idx="1"/>
          </p:nvPr>
        </p:nvSpPr>
        <p:spPr/>
        <p:txBody>
          <a:bodyPr/>
          <a:lstStyle/>
          <a:p>
            <a:pPr eaLnBrk="1" hangingPunct="1">
              <a:defRPr/>
            </a:pPr>
            <a:r>
              <a:rPr lang="en-US" dirty="0"/>
              <a:t>Reproduction and Development of Microbes</a:t>
            </a:r>
          </a:p>
          <a:p>
            <a:pPr eaLnBrk="1" hangingPunct="1">
              <a:defRPr/>
            </a:pP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en-US" dirty="0"/>
              <a:t>Replication of DNA </a:t>
            </a:r>
            <a:br>
              <a:rPr lang="en-US" dirty="0"/>
            </a:br>
            <a:r>
              <a:rPr lang="en-US" sz="3200" dirty="0"/>
              <a:t>Animation of the Process</a:t>
            </a:r>
          </a:p>
        </p:txBody>
      </p:sp>
      <p:sp>
        <p:nvSpPr>
          <p:cNvPr id="3" name="Content Placeholder 2"/>
          <p:cNvSpPr>
            <a:spLocks noGrp="1"/>
          </p:cNvSpPr>
          <p:nvPr>
            <p:ph idx="1"/>
          </p:nvPr>
        </p:nvSpPr>
        <p:spPr/>
        <p:txBody>
          <a:bodyPr/>
          <a:lstStyle/>
          <a:p>
            <a:pPr>
              <a:buFont typeface="Wingdings" pitchFamily="2" charset="2"/>
              <a:buNone/>
              <a:defRPr/>
            </a:pPr>
            <a:endParaRPr lang="en-US" u="sng" dirty="0">
              <a:hlinkClick r:id="rId2"/>
            </a:endParaRPr>
          </a:p>
          <a:p>
            <a:pPr>
              <a:defRPr/>
            </a:pPr>
            <a:r>
              <a:rPr lang="en-US" dirty="0">
                <a:hlinkClick r:id="rId3"/>
              </a:rPr>
              <a:t>Bing Videos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eaLnBrk="1" hangingPunct="1">
              <a:defRPr/>
            </a:pPr>
            <a:r>
              <a:rPr lang="en-US" dirty="0"/>
              <a:t>Gene Expression</a:t>
            </a:r>
          </a:p>
        </p:txBody>
      </p:sp>
      <p:sp>
        <p:nvSpPr>
          <p:cNvPr id="35843" name="Rectangle 3"/>
          <p:cNvSpPr>
            <a:spLocks noGrp="1" noChangeArrowheads="1"/>
          </p:cNvSpPr>
          <p:nvPr>
            <p:ph idx="1"/>
          </p:nvPr>
        </p:nvSpPr>
        <p:spPr>
          <a:xfrm>
            <a:off x="455613" y="1598613"/>
            <a:ext cx="8226425" cy="4954587"/>
          </a:xfrm>
        </p:spPr>
        <p:txBody>
          <a:bodyPr/>
          <a:lstStyle/>
          <a:p>
            <a:pPr eaLnBrk="1" hangingPunct="1">
              <a:lnSpc>
                <a:spcPct val="90000"/>
              </a:lnSpc>
              <a:defRPr/>
            </a:pPr>
            <a:r>
              <a:rPr lang="en-US" sz="3200" dirty="0"/>
              <a:t>Transcription</a:t>
            </a:r>
          </a:p>
          <a:p>
            <a:pPr lvl="1" eaLnBrk="1" hangingPunct="1">
              <a:lnSpc>
                <a:spcPct val="90000"/>
              </a:lnSpc>
              <a:defRPr/>
            </a:pPr>
            <a:r>
              <a:rPr lang="en-US" sz="2400" dirty="0"/>
              <a:t>RNA molecules</a:t>
            </a:r>
          </a:p>
          <a:p>
            <a:pPr lvl="2" eaLnBrk="1" hangingPunct="1">
              <a:lnSpc>
                <a:spcPct val="90000"/>
              </a:lnSpc>
              <a:defRPr/>
            </a:pPr>
            <a:r>
              <a:rPr lang="en-US" dirty="0"/>
              <a:t>Similarities and differences with DNA</a:t>
            </a:r>
          </a:p>
          <a:p>
            <a:pPr lvl="1" eaLnBrk="1" hangingPunct="1">
              <a:lnSpc>
                <a:spcPct val="90000"/>
              </a:lnSpc>
              <a:defRPr/>
            </a:pPr>
            <a:r>
              <a:rPr lang="en-US" sz="2400" dirty="0"/>
              <a:t>RNA polymerase</a:t>
            </a:r>
          </a:p>
          <a:p>
            <a:pPr lvl="1" eaLnBrk="1" hangingPunct="1">
              <a:lnSpc>
                <a:spcPct val="90000"/>
              </a:lnSpc>
              <a:defRPr/>
            </a:pPr>
            <a:r>
              <a:rPr lang="en-US" sz="2400" dirty="0"/>
              <a:t>DNA</a:t>
            </a:r>
          </a:p>
          <a:p>
            <a:pPr lvl="2" eaLnBrk="1" hangingPunct="1">
              <a:lnSpc>
                <a:spcPct val="90000"/>
              </a:lnSpc>
              <a:defRPr/>
            </a:pPr>
            <a:r>
              <a:rPr lang="en-US" dirty="0"/>
              <a:t>Sense strand</a:t>
            </a:r>
          </a:p>
          <a:p>
            <a:pPr lvl="2" eaLnBrk="1" hangingPunct="1">
              <a:lnSpc>
                <a:spcPct val="90000"/>
              </a:lnSpc>
              <a:defRPr/>
            </a:pPr>
            <a:r>
              <a:rPr lang="en-US" dirty="0"/>
              <a:t>Antisense strand</a:t>
            </a:r>
          </a:p>
          <a:p>
            <a:pPr lvl="1" eaLnBrk="1" hangingPunct="1">
              <a:lnSpc>
                <a:spcPct val="90000"/>
              </a:lnSpc>
              <a:defRPr/>
            </a:pPr>
            <a:r>
              <a:rPr lang="en-US" sz="2400" dirty="0"/>
              <a:t>Stages of transcription</a:t>
            </a:r>
          </a:p>
          <a:p>
            <a:pPr lvl="2" eaLnBrk="1" hangingPunct="1">
              <a:lnSpc>
                <a:spcPct val="90000"/>
              </a:lnSpc>
              <a:defRPr/>
            </a:pPr>
            <a:r>
              <a:rPr lang="en-US" dirty="0"/>
              <a:t>Initiation – promoter, initiation complex</a:t>
            </a:r>
          </a:p>
          <a:p>
            <a:pPr lvl="2" eaLnBrk="1" hangingPunct="1">
              <a:lnSpc>
                <a:spcPct val="90000"/>
              </a:lnSpc>
              <a:defRPr/>
            </a:pPr>
            <a:r>
              <a:rPr lang="en-US" dirty="0"/>
              <a:t>Elongation – “transcription bubble”</a:t>
            </a:r>
          </a:p>
          <a:p>
            <a:pPr lvl="2" eaLnBrk="1" hangingPunct="1">
              <a:lnSpc>
                <a:spcPct val="90000"/>
              </a:lnSpc>
              <a:defRPr/>
            </a:pPr>
            <a:r>
              <a:rPr lang="en-US" dirty="0"/>
              <a:t>Termination – hairpin loops, rho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Grp="1" noChangeArrowheads="1"/>
          </p:cNvSpPr>
          <p:nvPr>
            <p:ph type="title"/>
          </p:nvPr>
        </p:nvSpPr>
        <p:spPr/>
        <p:txBody>
          <a:bodyPr/>
          <a:lstStyle/>
          <a:p>
            <a:pPr algn="ctr" eaLnBrk="1" hangingPunct="1">
              <a:defRPr/>
            </a:pPr>
            <a:r>
              <a:rPr lang="en-US" dirty="0"/>
              <a:t>Transcription Process</a:t>
            </a:r>
          </a:p>
        </p:txBody>
      </p:sp>
      <p:pic>
        <p:nvPicPr>
          <p:cNvPr id="11267" name="Picture 4" descr="transcription-sense and antisense"/>
          <p:cNvPicPr>
            <a:picLocks noGrp="1" noChangeAspect="1" noChangeArrowheads="1"/>
          </p:cNvPicPr>
          <p:nvPr>
            <p:ph idx="1"/>
          </p:nvPr>
        </p:nvPicPr>
        <p:blipFill>
          <a:blip r:embed="rId2" cstate="print"/>
          <a:stretch>
            <a:fillRect/>
          </a:stretch>
        </p:blipFill>
        <p:spPr>
          <a:xfrm>
            <a:off x="1714500" y="2514600"/>
            <a:ext cx="5715000" cy="3048000"/>
          </a:xfr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5"/>
          <p:cNvSpPr>
            <a:spLocks noGrp="1" noChangeArrowheads="1"/>
          </p:cNvSpPr>
          <p:nvPr>
            <p:ph type="title"/>
          </p:nvPr>
        </p:nvSpPr>
        <p:spPr>
          <a:xfrm>
            <a:off x="455613" y="228600"/>
            <a:ext cx="8226425" cy="914400"/>
          </a:xfrm>
        </p:spPr>
        <p:txBody>
          <a:bodyPr/>
          <a:lstStyle/>
          <a:p>
            <a:pPr algn="ctr" eaLnBrk="1" hangingPunct="1">
              <a:defRPr/>
            </a:pPr>
            <a:r>
              <a:rPr lang="en-US" dirty="0"/>
              <a:t>Transcription “Bubble”</a:t>
            </a:r>
          </a:p>
        </p:txBody>
      </p:sp>
      <p:pic>
        <p:nvPicPr>
          <p:cNvPr id="12291" name="Picture 8" descr="transcription bubble"/>
          <p:cNvPicPr>
            <a:picLocks noChangeAspect="1" noChangeArrowheads="1"/>
          </p:cNvPicPr>
          <p:nvPr/>
        </p:nvPicPr>
        <p:blipFill>
          <a:blip r:embed="rId2" cstate="print"/>
          <a:srcRect/>
          <a:stretch>
            <a:fillRect/>
          </a:stretch>
        </p:blipFill>
        <p:spPr bwMode="auto">
          <a:xfrm>
            <a:off x="914400" y="1226644"/>
            <a:ext cx="7620000" cy="5328144"/>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pPr algn="ctr" eaLnBrk="1" hangingPunct="1">
              <a:defRPr/>
            </a:pPr>
            <a:r>
              <a:rPr lang="en-US" dirty="0"/>
              <a:t>Transcription</a:t>
            </a:r>
            <a:br>
              <a:rPr lang="en-US" sz="4000" dirty="0"/>
            </a:br>
            <a:r>
              <a:rPr lang="en-US" sz="3200" dirty="0"/>
              <a:t>Animation of the Process</a:t>
            </a:r>
          </a:p>
        </p:txBody>
      </p:sp>
      <p:sp>
        <p:nvSpPr>
          <p:cNvPr id="36867" name="Rectangle 3"/>
          <p:cNvSpPr>
            <a:spLocks noGrp="1" noChangeArrowheads="1"/>
          </p:cNvSpPr>
          <p:nvPr>
            <p:ph idx="1"/>
          </p:nvPr>
        </p:nvSpPr>
        <p:spPr>
          <a:xfrm>
            <a:off x="533400" y="2133600"/>
            <a:ext cx="8148638" cy="3962400"/>
          </a:xfrm>
        </p:spPr>
        <p:txBody>
          <a:bodyPr/>
          <a:lstStyle/>
          <a:p>
            <a:pPr>
              <a:defRPr/>
            </a:pPr>
            <a:r>
              <a:rPr lang="en-US" dirty="0">
                <a:hlinkClick r:id="rId3"/>
              </a:rPr>
              <a:t>https://www.youtube.com/watch?v=WsofH466lqk</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transcription-translation"/>
          <p:cNvPicPr>
            <a:picLocks noGrp="1" noChangeAspect="1" noChangeArrowheads="1"/>
          </p:cNvPicPr>
          <p:nvPr>
            <p:ph idx="4294967295"/>
          </p:nvPr>
        </p:nvPicPr>
        <p:blipFill>
          <a:blip r:embed="rId2" cstate="print"/>
          <a:srcRect/>
          <a:stretch>
            <a:fillRect/>
          </a:stretch>
        </p:blipFill>
        <p:spPr>
          <a:xfrm>
            <a:off x="3939206" y="381000"/>
            <a:ext cx="4976194" cy="6476999"/>
          </a:xfrm>
          <a:noFill/>
        </p:spPr>
      </p:pic>
      <p:sp>
        <p:nvSpPr>
          <p:cNvPr id="14339" name="Text Box 7"/>
          <p:cNvSpPr txBox="1">
            <a:spLocks noChangeArrowheads="1"/>
          </p:cNvSpPr>
          <p:nvPr/>
        </p:nvSpPr>
        <p:spPr bwMode="auto">
          <a:xfrm>
            <a:off x="304800" y="1524000"/>
            <a:ext cx="2819400" cy="1465263"/>
          </a:xfrm>
          <a:prstGeom prst="rect">
            <a:avLst/>
          </a:prstGeom>
          <a:noFill/>
          <a:ln w="9525">
            <a:noFill/>
            <a:miter lim="800000"/>
            <a:headEnd/>
            <a:tailEnd/>
          </a:ln>
        </p:spPr>
        <p:txBody>
          <a:bodyPr>
            <a:spAutoFit/>
          </a:bodyPr>
          <a:lstStyle/>
          <a:p>
            <a:pPr>
              <a:spcBef>
                <a:spcPct val="50000"/>
              </a:spcBef>
            </a:pPr>
            <a:r>
              <a:rPr lang="en-US"/>
              <a:t>Close connection between transcription and translation.  In bacteria the two processes are occurring simultaneously.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ctr" eaLnBrk="1" hangingPunct="1">
              <a:defRPr/>
            </a:pPr>
            <a:r>
              <a:rPr lang="en-US" dirty="0"/>
              <a:t>Translation</a:t>
            </a:r>
          </a:p>
        </p:txBody>
      </p:sp>
      <p:sp>
        <p:nvSpPr>
          <p:cNvPr id="45059" name="Rectangle 3"/>
          <p:cNvSpPr>
            <a:spLocks noGrp="1" noChangeArrowheads="1"/>
          </p:cNvSpPr>
          <p:nvPr>
            <p:ph idx="1"/>
          </p:nvPr>
        </p:nvSpPr>
        <p:spPr>
          <a:xfrm>
            <a:off x="455613" y="1598613"/>
            <a:ext cx="8226425" cy="4878387"/>
          </a:xfrm>
        </p:spPr>
        <p:txBody>
          <a:bodyPr/>
          <a:lstStyle/>
          <a:p>
            <a:pPr eaLnBrk="1" hangingPunct="1">
              <a:lnSpc>
                <a:spcPct val="90000"/>
              </a:lnSpc>
              <a:defRPr/>
            </a:pPr>
            <a:r>
              <a:rPr lang="en-US" sz="2800" dirty="0"/>
              <a:t>Genetic code is written as a triplet one</a:t>
            </a:r>
          </a:p>
          <a:p>
            <a:pPr lvl="1" eaLnBrk="1" hangingPunct="1">
              <a:lnSpc>
                <a:spcPct val="90000"/>
              </a:lnSpc>
              <a:defRPr/>
            </a:pPr>
            <a:r>
              <a:rPr lang="en-US" sz="2400" dirty="0" err="1"/>
              <a:t>Codon</a:t>
            </a:r>
            <a:r>
              <a:rPr lang="en-US" sz="2400" dirty="0"/>
              <a:t> – 3 bases in a RNA molecule that codes for one amino acid</a:t>
            </a:r>
          </a:p>
          <a:p>
            <a:pPr eaLnBrk="1" hangingPunct="1">
              <a:lnSpc>
                <a:spcPct val="90000"/>
              </a:lnSpc>
              <a:defRPr/>
            </a:pPr>
            <a:r>
              <a:rPr lang="en-US" sz="2800" dirty="0"/>
              <a:t>Three RNA species are involved</a:t>
            </a:r>
          </a:p>
          <a:p>
            <a:pPr lvl="1" eaLnBrk="1" hangingPunct="1">
              <a:lnSpc>
                <a:spcPct val="90000"/>
              </a:lnSpc>
              <a:defRPr/>
            </a:pPr>
            <a:r>
              <a:rPr lang="en-US" sz="2400" dirty="0" err="1"/>
              <a:t>tRNA</a:t>
            </a:r>
            <a:r>
              <a:rPr lang="en-US" sz="2400" dirty="0"/>
              <a:t>, </a:t>
            </a:r>
            <a:r>
              <a:rPr lang="en-US" sz="2400" dirty="0" err="1"/>
              <a:t>rRNA</a:t>
            </a:r>
            <a:r>
              <a:rPr lang="en-US" sz="2400" dirty="0"/>
              <a:t>, mRNA</a:t>
            </a:r>
          </a:p>
          <a:p>
            <a:pPr eaLnBrk="1" hangingPunct="1">
              <a:lnSpc>
                <a:spcPct val="90000"/>
              </a:lnSpc>
              <a:defRPr/>
            </a:pPr>
            <a:r>
              <a:rPr lang="en-US" sz="2800" dirty="0"/>
              <a:t>Involvement of complete ribosome</a:t>
            </a:r>
          </a:p>
          <a:p>
            <a:pPr lvl="1" eaLnBrk="1" hangingPunct="1">
              <a:lnSpc>
                <a:spcPct val="90000"/>
              </a:lnSpc>
              <a:defRPr/>
            </a:pPr>
            <a:r>
              <a:rPr lang="en-US" sz="2400" dirty="0"/>
              <a:t>Large and small subunits</a:t>
            </a:r>
          </a:p>
          <a:p>
            <a:pPr lvl="1" eaLnBrk="1" hangingPunct="1">
              <a:lnSpc>
                <a:spcPct val="90000"/>
              </a:lnSpc>
              <a:defRPr/>
            </a:pPr>
            <a:r>
              <a:rPr lang="en-US" sz="2400" dirty="0" err="1"/>
              <a:t>Aminoacyl</a:t>
            </a:r>
            <a:r>
              <a:rPr lang="en-US" sz="2400" dirty="0"/>
              <a:t> site (A); </a:t>
            </a:r>
            <a:r>
              <a:rPr lang="en-US" sz="2400" dirty="0" err="1"/>
              <a:t>peptidyl</a:t>
            </a:r>
            <a:r>
              <a:rPr lang="en-US" sz="2400" dirty="0"/>
              <a:t> site (P); exit site (E)</a:t>
            </a:r>
          </a:p>
          <a:p>
            <a:pPr eaLnBrk="1" hangingPunct="1">
              <a:lnSpc>
                <a:spcPct val="90000"/>
              </a:lnSpc>
              <a:defRPr/>
            </a:pPr>
            <a:r>
              <a:rPr lang="en-US" sz="2800" dirty="0"/>
              <a:t>Key enzymes in process</a:t>
            </a:r>
          </a:p>
          <a:p>
            <a:pPr lvl="1" eaLnBrk="1" hangingPunct="1">
              <a:lnSpc>
                <a:spcPct val="90000"/>
              </a:lnSpc>
              <a:defRPr/>
            </a:pPr>
            <a:r>
              <a:rPr lang="en-US" sz="2400" dirty="0" err="1"/>
              <a:t>tRNA</a:t>
            </a:r>
            <a:r>
              <a:rPr lang="en-US" sz="2400" dirty="0"/>
              <a:t> </a:t>
            </a:r>
            <a:r>
              <a:rPr lang="en-US" sz="2400" dirty="0" err="1"/>
              <a:t>synthetases</a:t>
            </a:r>
            <a:endParaRPr lang="en-US" sz="2400" dirty="0"/>
          </a:p>
          <a:p>
            <a:pPr lvl="1" eaLnBrk="1" hangingPunct="1">
              <a:lnSpc>
                <a:spcPct val="90000"/>
              </a:lnSpc>
              <a:defRPr/>
            </a:pPr>
            <a:r>
              <a:rPr lang="en-US" sz="2400" dirty="0" err="1"/>
              <a:t>Peptidyl</a:t>
            </a:r>
            <a:r>
              <a:rPr lang="en-US" sz="2400" dirty="0"/>
              <a:t> </a:t>
            </a:r>
            <a:r>
              <a:rPr lang="en-US" sz="2400" dirty="0" err="1"/>
              <a:t>transferase</a:t>
            </a:r>
            <a:r>
              <a:rPr lang="en-US" sz="2400" dirty="0"/>
              <a:t> (located on ribosome)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eaLnBrk="1" hangingPunct="1">
              <a:defRPr/>
            </a:pPr>
            <a:r>
              <a:rPr lang="en-US" dirty="0"/>
              <a:t>Translation</a:t>
            </a:r>
          </a:p>
        </p:txBody>
      </p:sp>
      <p:sp>
        <p:nvSpPr>
          <p:cNvPr id="46083" name="Rectangle 3"/>
          <p:cNvSpPr>
            <a:spLocks noGrp="1" noChangeArrowheads="1"/>
          </p:cNvSpPr>
          <p:nvPr>
            <p:ph idx="1"/>
          </p:nvPr>
        </p:nvSpPr>
        <p:spPr/>
        <p:txBody>
          <a:bodyPr/>
          <a:lstStyle/>
          <a:p>
            <a:pPr eaLnBrk="1" hangingPunct="1">
              <a:defRPr/>
            </a:pPr>
            <a:r>
              <a:rPr lang="en-US" sz="3200" dirty="0"/>
              <a:t>Stages of Translation</a:t>
            </a:r>
          </a:p>
          <a:p>
            <a:pPr lvl="1" eaLnBrk="1" hangingPunct="1">
              <a:defRPr/>
            </a:pPr>
            <a:r>
              <a:rPr lang="en-US" sz="2800" dirty="0"/>
              <a:t>Initiation</a:t>
            </a:r>
          </a:p>
          <a:p>
            <a:pPr lvl="2" eaLnBrk="1" hangingPunct="1">
              <a:defRPr/>
            </a:pPr>
            <a:r>
              <a:rPr lang="en-US" sz="2400" dirty="0"/>
              <a:t>Initiation factors, initiator </a:t>
            </a:r>
            <a:r>
              <a:rPr lang="en-US" sz="2400" dirty="0" err="1"/>
              <a:t>tRNA</a:t>
            </a:r>
            <a:r>
              <a:rPr lang="en-US" sz="2400" dirty="0"/>
              <a:t>, mRNA with start codon, 30S ribosome subunit, energy</a:t>
            </a:r>
          </a:p>
          <a:p>
            <a:pPr lvl="1" eaLnBrk="1" hangingPunct="1">
              <a:defRPr/>
            </a:pPr>
            <a:r>
              <a:rPr lang="en-US" sz="2800" dirty="0"/>
              <a:t>Elongation</a:t>
            </a:r>
          </a:p>
          <a:p>
            <a:pPr lvl="2" eaLnBrk="1" hangingPunct="1">
              <a:defRPr/>
            </a:pPr>
            <a:r>
              <a:rPr lang="en-US" sz="2400" dirty="0"/>
              <a:t>Elongation factors</a:t>
            </a:r>
          </a:p>
          <a:p>
            <a:pPr lvl="1" eaLnBrk="1" hangingPunct="1">
              <a:defRPr/>
            </a:pPr>
            <a:r>
              <a:rPr lang="en-US" sz="2800" dirty="0"/>
              <a:t>Termination</a:t>
            </a:r>
          </a:p>
          <a:p>
            <a:pPr lvl="2" eaLnBrk="1" hangingPunct="1">
              <a:defRPr/>
            </a:pPr>
            <a:r>
              <a:rPr lang="en-US" sz="2400" dirty="0"/>
              <a:t>Stop codons</a:t>
            </a:r>
          </a:p>
          <a:p>
            <a:pPr lvl="2" eaLnBrk="1" hangingPunct="1">
              <a:defRPr/>
            </a:pPr>
            <a:r>
              <a:rPr lang="en-US" sz="2400" dirty="0"/>
              <a:t>Release factors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translation-1"/>
          <p:cNvPicPr>
            <a:picLocks noGrp="1" noChangeAspect="1" noChangeArrowheads="1"/>
          </p:cNvPicPr>
          <p:nvPr>
            <p:ph idx="4294967295"/>
          </p:nvPr>
        </p:nvPicPr>
        <p:blipFill>
          <a:blip r:embed="rId2" cstate="print"/>
          <a:srcRect/>
          <a:stretch>
            <a:fillRect/>
          </a:stretch>
        </p:blipFill>
        <p:spPr>
          <a:xfrm>
            <a:off x="1981200" y="26988"/>
            <a:ext cx="7162800" cy="6831012"/>
          </a:xfrm>
          <a:noFill/>
        </p:spPr>
      </p:pic>
      <p:sp>
        <p:nvSpPr>
          <p:cNvPr id="17411" name="Text Box 7"/>
          <p:cNvSpPr txBox="1">
            <a:spLocks noChangeArrowheads="1"/>
          </p:cNvSpPr>
          <p:nvPr/>
        </p:nvSpPr>
        <p:spPr bwMode="auto">
          <a:xfrm>
            <a:off x="228600" y="1524000"/>
            <a:ext cx="2133600" cy="954107"/>
          </a:xfrm>
          <a:prstGeom prst="rect">
            <a:avLst/>
          </a:prstGeom>
          <a:noFill/>
          <a:ln w="9525">
            <a:noFill/>
            <a:miter lim="800000"/>
            <a:headEnd/>
            <a:tailEnd/>
          </a:ln>
        </p:spPr>
        <p:txBody>
          <a:bodyPr wrap="square">
            <a:spAutoFit/>
          </a:bodyPr>
          <a:lstStyle/>
          <a:p>
            <a:pPr>
              <a:spcBef>
                <a:spcPct val="50000"/>
              </a:spcBef>
            </a:pPr>
            <a:r>
              <a:rPr lang="en-US" sz="2800" dirty="0"/>
              <a:t>Initiation of Translation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7"/>
          <p:cNvSpPr txBox="1">
            <a:spLocks noChangeArrowheads="1"/>
          </p:cNvSpPr>
          <p:nvPr/>
        </p:nvSpPr>
        <p:spPr bwMode="auto">
          <a:xfrm>
            <a:off x="838200" y="660400"/>
            <a:ext cx="7467600" cy="584775"/>
          </a:xfrm>
          <a:prstGeom prst="rect">
            <a:avLst/>
          </a:prstGeom>
          <a:noFill/>
          <a:ln w="9525">
            <a:noFill/>
            <a:miter lim="800000"/>
            <a:headEnd/>
            <a:tailEnd/>
          </a:ln>
        </p:spPr>
        <p:txBody>
          <a:bodyPr wrap="square">
            <a:spAutoFit/>
          </a:bodyPr>
          <a:lstStyle/>
          <a:p>
            <a:pPr algn="ctr">
              <a:spcBef>
                <a:spcPct val="50000"/>
              </a:spcBef>
            </a:pPr>
            <a:r>
              <a:rPr lang="en-US" sz="3200" dirty="0"/>
              <a:t>Elongation of the polypeptide chain</a:t>
            </a:r>
          </a:p>
        </p:txBody>
      </p:sp>
      <p:pic>
        <p:nvPicPr>
          <p:cNvPr id="18435" name="Picture 8" descr="translation elongation"/>
          <p:cNvPicPr>
            <a:picLocks noChangeAspect="1" noChangeArrowheads="1"/>
          </p:cNvPicPr>
          <p:nvPr/>
        </p:nvPicPr>
        <p:blipFill>
          <a:blip r:embed="rId2" cstate="print"/>
          <a:srcRect/>
          <a:stretch>
            <a:fillRect/>
          </a:stretch>
        </p:blipFill>
        <p:spPr bwMode="auto">
          <a:xfrm>
            <a:off x="457200" y="1270000"/>
            <a:ext cx="8382000" cy="558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28600" y="533400"/>
            <a:ext cx="8763000" cy="990600"/>
          </a:xfrm>
        </p:spPr>
        <p:txBody>
          <a:bodyPr>
            <a:normAutofit fontScale="90000"/>
          </a:bodyPr>
          <a:lstStyle/>
          <a:p>
            <a:pPr algn="ctr" eaLnBrk="1" hangingPunct="1">
              <a:defRPr/>
            </a:pPr>
            <a:r>
              <a:rPr lang="en-US" sz="4000" dirty="0"/>
              <a:t>DNA as Genetic Material – Historical Recognition </a:t>
            </a:r>
          </a:p>
        </p:txBody>
      </p:sp>
      <p:sp>
        <p:nvSpPr>
          <p:cNvPr id="25603" name="Rectangle 3"/>
          <p:cNvSpPr>
            <a:spLocks noGrp="1" noChangeArrowheads="1"/>
          </p:cNvSpPr>
          <p:nvPr>
            <p:ph idx="1"/>
          </p:nvPr>
        </p:nvSpPr>
        <p:spPr>
          <a:xfrm>
            <a:off x="457200" y="2209800"/>
            <a:ext cx="8226425" cy="4344987"/>
          </a:xfrm>
        </p:spPr>
        <p:txBody>
          <a:bodyPr>
            <a:normAutofit/>
          </a:bodyPr>
          <a:lstStyle/>
          <a:p>
            <a:pPr eaLnBrk="1" hangingPunct="1">
              <a:lnSpc>
                <a:spcPct val="90000"/>
              </a:lnSpc>
              <a:defRPr/>
            </a:pPr>
            <a:r>
              <a:rPr lang="en-US" sz="2800" dirty="0" err="1"/>
              <a:t>FredericK</a:t>
            </a:r>
            <a:r>
              <a:rPr lang="en-US" sz="2800" dirty="0"/>
              <a:t> Griffith – </a:t>
            </a:r>
            <a:r>
              <a:rPr lang="en-US" sz="2800" i="1" dirty="0"/>
              <a:t>Streptococcus </a:t>
            </a:r>
            <a:r>
              <a:rPr lang="en-US" sz="2800" i="1" dirty="0" err="1"/>
              <a:t>pneumoniae</a:t>
            </a:r>
            <a:r>
              <a:rPr lang="en-US" sz="2800" i="1" dirty="0"/>
              <a:t>, 1928</a:t>
            </a:r>
          </a:p>
          <a:p>
            <a:pPr eaLnBrk="1" hangingPunct="1">
              <a:lnSpc>
                <a:spcPct val="90000"/>
              </a:lnSpc>
              <a:defRPr/>
            </a:pPr>
            <a:r>
              <a:rPr lang="en-US" sz="2800" dirty="0"/>
              <a:t>Avery, MacLeod, &amp; McCarty – DNA as transforming principle, 1944</a:t>
            </a:r>
          </a:p>
          <a:p>
            <a:pPr eaLnBrk="1" hangingPunct="1">
              <a:lnSpc>
                <a:spcPct val="90000"/>
              </a:lnSpc>
              <a:defRPr/>
            </a:pPr>
            <a:r>
              <a:rPr lang="en-US" sz="2800" dirty="0"/>
              <a:t>Hershey &amp; Chase – DNA is genetic material in T2 bacteriophage; radioactive labeling, 1952</a:t>
            </a:r>
          </a:p>
          <a:p>
            <a:pPr eaLnBrk="1" hangingPunct="1">
              <a:lnSpc>
                <a:spcPct val="90000"/>
              </a:lnSpc>
              <a:defRPr/>
            </a:pPr>
            <a:r>
              <a:rPr lang="en-US" sz="2800" dirty="0"/>
              <a:t>Chargaff – DNA base ratios, 1951</a:t>
            </a:r>
          </a:p>
          <a:p>
            <a:pPr eaLnBrk="1" hangingPunct="1">
              <a:lnSpc>
                <a:spcPct val="90000"/>
              </a:lnSpc>
              <a:defRPr/>
            </a:pPr>
            <a:r>
              <a:rPr lang="en-US" sz="2800" dirty="0"/>
              <a:t>Watson &amp; Crick – Propose model for structure of DNA, 1953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pPr algn="ctr" eaLnBrk="1" hangingPunct="1">
              <a:defRPr/>
            </a:pPr>
            <a:r>
              <a:rPr lang="en-US" dirty="0"/>
              <a:t>Translation</a:t>
            </a:r>
            <a:br>
              <a:rPr lang="en-US" sz="4000" dirty="0"/>
            </a:br>
            <a:r>
              <a:rPr lang="en-US" sz="3200" dirty="0"/>
              <a:t>Animation of the Process</a:t>
            </a:r>
          </a:p>
        </p:txBody>
      </p:sp>
      <p:sp>
        <p:nvSpPr>
          <p:cNvPr id="37891" name="Rectangle 3"/>
          <p:cNvSpPr>
            <a:spLocks noGrp="1" noChangeArrowheads="1"/>
          </p:cNvSpPr>
          <p:nvPr>
            <p:ph idx="1"/>
          </p:nvPr>
        </p:nvSpPr>
        <p:spPr>
          <a:xfrm>
            <a:off x="381000" y="1981200"/>
            <a:ext cx="8301038" cy="4114800"/>
          </a:xfrm>
        </p:spPr>
        <p:txBody>
          <a:bodyPr/>
          <a:lstStyle/>
          <a:p>
            <a:pPr>
              <a:defRPr/>
            </a:pPr>
            <a:r>
              <a:rPr lang="en-US" sz="2800" dirty="0">
                <a:hlinkClick r:id="rId3"/>
              </a:rPr>
              <a:t>https://www.youtube.com/watch?v=5bLEDd-PSTQ</a:t>
            </a: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eaLnBrk="1" hangingPunct="1">
              <a:defRPr/>
            </a:pPr>
            <a:r>
              <a:rPr lang="en-US" dirty="0"/>
              <a:t>Regulation of Gene Expression</a:t>
            </a:r>
          </a:p>
        </p:txBody>
      </p:sp>
      <p:sp>
        <p:nvSpPr>
          <p:cNvPr id="52227" name="Rectangle 3"/>
          <p:cNvSpPr>
            <a:spLocks noGrp="1" noChangeArrowheads="1"/>
          </p:cNvSpPr>
          <p:nvPr>
            <p:ph idx="1"/>
          </p:nvPr>
        </p:nvSpPr>
        <p:spPr/>
        <p:txBody>
          <a:bodyPr/>
          <a:lstStyle/>
          <a:p>
            <a:pPr eaLnBrk="1" hangingPunct="1">
              <a:defRPr/>
            </a:pPr>
            <a:r>
              <a:rPr lang="en-US" sz="2800"/>
              <a:t>Regulatory Proteins – allosteric proteins that can bind to DNA at regions called operator genes (also called repressors)</a:t>
            </a:r>
          </a:p>
          <a:p>
            <a:pPr eaLnBrk="1" hangingPunct="1">
              <a:defRPr/>
            </a:pPr>
            <a:r>
              <a:rPr lang="en-US" sz="2800"/>
              <a:t>Operon – set of genes regulated and transcribed together</a:t>
            </a:r>
          </a:p>
          <a:p>
            <a:pPr lvl="1" eaLnBrk="1" hangingPunct="1">
              <a:defRPr/>
            </a:pPr>
            <a:r>
              <a:rPr lang="en-US" sz="2400"/>
              <a:t>Inducible operon – lactose</a:t>
            </a:r>
          </a:p>
          <a:p>
            <a:pPr lvl="1" eaLnBrk="1" hangingPunct="1">
              <a:defRPr/>
            </a:pPr>
            <a:r>
              <a:rPr lang="en-US" sz="2400"/>
              <a:t>Repressible operon – tryptophan</a:t>
            </a:r>
          </a:p>
          <a:p>
            <a:pPr lvl="1" eaLnBrk="1" hangingPunct="1">
              <a:defRPr/>
            </a:pPr>
            <a:r>
              <a:rPr lang="en-US" sz="2400"/>
              <a:t>Global regulation – catabolite repression</a:t>
            </a:r>
          </a:p>
          <a:p>
            <a:pPr lvl="1" eaLnBrk="1" hangingPunct="1">
              <a:defRPr/>
            </a:pPr>
            <a:r>
              <a:rPr lang="en-US" sz="2400"/>
              <a:t>Attenuation – interrupts transcription after it starts; it doesn’t require a DNA-binding protein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lgn="ctr" eaLnBrk="1" hangingPunct="1">
              <a:defRPr/>
            </a:pPr>
            <a:r>
              <a:rPr lang="en-US" dirty="0"/>
              <a:t>Mutations</a:t>
            </a:r>
          </a:p>
        </p:txBody>
      </p:sp>
      <p:sp>
        <p:nvSpPr>
          <p:cNvPr id="53251" name="Rectangle 3"/>
          <p:cNvSpPr>
            <a:spLocks noGrp="1" noChangeArrowheads="1"/>
          </p:cNvSpPr>
          <p:nvPr>
            <p:ph idx="1"/>
          </p:nvPr>
        </p:nvSpPr>
        <p:spPr>
          <a:xfrm>
            <a:off x="455613" y="1598613"/>
            <a:ext cx="8226425" cy="4725987"/>
          </a:xfrm>
        </p:spPr>
        <p:txBody>
          <a:bodyPr/>
          <a:lstStyle/>
          <a:p>
            <a:pPr eaLnBrk="1" hangingPunct="1">
              <a:lnSpc>
                <a:spcPct val="90000"/>
              </a:lnSpc>
              <a:defRPr/>
            </a:pPr>
            <a:r>
              <a:rPr lang="en-US" sz="2800"/>
              <a:t>Mutation – a chemical change in a cell’s DNA—only those that are inherited are significant genetically</a:t>
            </a:r>
          </a:p>
          <a:p>
            <a:pPr lvl="1" eaLnBrk="1" hangingPunct="1">
              <a:lnSpc>
                <a:spcPct val="90000"/>
              </a:lnSpc>
              <a:defRPr/>
            </a:pPr>
            <a:r>
              <a:rPr lang="en-US" sz="2400"/>
              <a:t>Types</a:t>
            </a:r>
          </a:p>
          <a:p>
            <a:pPr lvl="2" eaLnBrk="1" hangingPunct="1">
              <a:lnSpc>
                <a:spcPct val="90000"/>
              </a:lnSpc>
              <a:defRPr/>
            </a:pPr>
            <a:r>
              <a:rPr lang="en-US" sz="2000"/>
              <a:t>Deletion, insertion, base-pair substitution (transition &amp; transversion), transposition, duplication</a:t>
            </a:r>
          </a:p>
          <a:p>
            <a:pPr lvl="1" eaLnBrk="1" hangingPunct="1">
              <a:lnSpc>
                <a:spcPct val="90000"/>
              </a:lnSpc>
              <a:defRPr/>
            </a:pPr>
            <a:r>
              <a:rPr lang="en-US" sz="2400"/>
              <a:t>Spontaneous vs. induced</a:t>
            </a:r>
          </a:p>
          <a:p>
            <a:pPr lvl="1" eaLnBrk="1" hangingPunct="1">
              <a:lnSpc>
                <a:spcPct val="90000"/>
              </a:lnSpc>
              <a:defRPr/>
            </a:pPr>
            <a:r>
              <a:rPr lang="en-US" sz="2400"/>
              <a:t>Consequences of mutation</a:t>
            </a:r>
          </a:p>
          <a:p>
            <a:pPr lvl="2" eaLnBrk="1" hangingPunct="1">
              <a:lnSpc>
                <a:spcPct val="90000"/>
              </a:lnSpc>
              <a:defRPr/>
            </a:pPr>
            <a:r>
              <a:rPr lang="en-US" sz="2000"/>
              <a:t>Missense</a:t>
            </a:r>
          </a:p>
          <a:p>
            <a:pPr lvl="2" eaLnBrk="1" hangingPunct="1">
              <a:lnSpc>
                <a:spcPct val="90000"/>
              </a:lnSpc>
              <a:defRPr/>
            </a:pPr>
            <a:r>
              <a:rPr lang="en-US" sz="2000"/>
              <a:t>Nonsense</a:t>
            </a:r>
          </a:p>
          <a:p>
            <a:pPr lvl="2" eaLnBrk="1" hangingPunct="1">
              <a:lnSpc>
                <a:spcPct val="90000"/>
              </a:lnSpc>
              <a:defRPr/>
            </a:pPr>
            <a:r>
              <a:rPr lang="en-US" sz="2000"/>
              <a:t>Lethal</a:t>
            </a:r>
          </a:p>
          <a:p>
            <a:pPr lvl="2" eaLnBrk="1" hangingPunct="1">
              <a:lnSpc>
                <a:spcPct val="90000"/>
              </a:lnSpc>
              <a:defRPr/>
            </a:pPr>
            <a:r>
              <a:rPr lang="en-US" sz="2000"/>
              <a:t>Auxotroph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algn="ctr" eaLnBrk="1" hangingPunct="1">
              <a:defRPr/>
            </a:pPr>
            <a:r>
              <a:rPr lang="en-US" dirty="0"/>
              <a:t>Mutations</a:t>
            </a:r>
          </a:p>
        </p:txBody>
      </p:sp>
      <p:sp>
        <p:nvSpPr>
          <p:cNvPr id="54275" name="Rectangle 3"/>
          <p:cNvSpPr>
            <a:spLocks noGrp="1" noChangeArrowheads="1"/>
          </p:cNvSpPr>
          <p:nvPr>
            <p:ph idx="1"/>
          </p:nvPr>
        </p:nvSpPr>
        <p:spPr/>
        <p:txBody>
          <a:bodyPr/>
          <a:lstStyle/>
          <a:p>
            <a:pPr eaLnBrk="1" hangingPunct="1">
              <a:lnSpc>
                <a:spcPct val="90000"/>
              </a:lnSpc>
              <a:defRPr/>
            </a:pPr>
            <a:r>
              <a:rPr lang="en-US"/>
              <a:t>Selecting and Identifying Mutants</a:t>
            </a:r>
          </a:p>
          <a:p>
            <a:pPr lvl="1" eaLnBrk="1" hangingPunct="1">
              <a:lnSpc>
                <a:spcPct val="90000"/>
              </a:lnSpc>
              <a:defRPr/>
            </a:pPr>
            <a:r>
              <a:rPr lang="en-US"/>
              <a:t>Direct selection</a:t>
            </a:r>
          </a:p>
          <a:p>
            <a:pPr lvl="1" eaLnBrk="1" hangingPunct="1">
              <a:lnSpc>
                <a:spcPct val="90000"/>
              </a:lnSpc>
              <a:defRPr/>
            </a:pPr>
            <a:r>
              <a:rPr lang="en-US"/>
              <a:t>Indirection selection</a:t>
            </a:r>
          </a:p>
          <a:p>
            <a:pPr lvl="2" eaLnBrk="1" hangingPunct="1">
              <a:lnSpc>
                <a:spcPct val="90000"/>
              </a:lnSpc>
              <a:defRPr/>
            </a:pPr>
            <a:r>
              <a:rPr lang="en-US"/>
              <a:t>Auxotrophs</a:t>
            </a:r>
          </a:p>
          <a:p>
            <a:pPr lvl="1" eaLnBrk="1" hangingPunct="1">
              <a:lnSpc>
                <a:spcPct val="90000"/>
              </a:lnSpc>
              <a:defRPr/>
            </a:pPr>
            <a:r>
              <a:rPr lang="en-US"/>
              <a:t>Replica plating</a:t>
            </a:r>
          </a:p>
          <a:p>
            <a:pPr lvl="1" eaLnBrk="1" hangingPunct="1">
              <a:lnSpc>
                <a:spcPct val="90000"/>
              </a:lnSpc>
              <a:defRPr/>
            </a:pPr>
            <a:r>
              <a:rPr lang="en-US"/>
              <a:t>Site-directed mutagensis – a product of recombinant DNA technology; it allows the mutation of one particular gene</a:t>
            </a:r>
          </a:p>
          <a:p>
            <a:pPr eaLnBrk="1" hangingPunct="1">
              <a:lnSpc>
                <a:spcPct val="90000"/>
              </a:lnSpc>
              <a:defRPr/>
            </a:pPr>
            <a:r>
              <a:rPr lang="en-US"/>
              <a:t>Ames Test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533400" y="228600"/>
            <a:ext cx="8153400" cy="1143000"/>
          </a:xfrm>
        </p:spPr>
        <p:txBody>
          <a:bodyPr/>
          <a:lstStyle/>
          <a:p>
            <a:pPr algn="ctr" eaLnBrk="1" hangingPunct="1">
              <a:defRPr/>
            </a:pPr>
            <a:r>
              <a:rPr lang="en-US" dirty="0"/>
              <a:t>Mechanisms of Genetic Exchange</a:t>
            </a:r>
          </a:p>
        </p:txBody>
      </p:sp>
      <p:sp>
        <p:nvSpPr>
          <p:cNvPr id="61443" name="Rectangle 3"/>
          <p:cNvSpPr>
            <a:spLocks noGrp="1" noChangeArrowheads="1"/>
          </p:cNvSpPr>
          <p:nvPr>
            <p:ph idx="1"/>
          </p:nvPr>
        </p:nvSpPr>
        <p:spPr>
          <a:xfrm>
            <a:off x="304800" y="1447800"/>
            <a:ext cx="8610600" cy="5181600"/>
          </a:xfrm>
        </p:spPr>
        <p:txBody>
          <a:bodyPr/>
          <a:lstStyle/>
          <a:p>
            <a:pPr eaLnBrk="1" hangingPunct="1">
              <a:defRPr/>
            </a:pPr>
            <a:r>
              <a:rPr lang="en-US" sz="2800">
                <a:solidFill>
                  <a:schemeClr val="tx2"/>
                </a:solidFill>
              </a:rPr>
              <a:t>Bacterial Conjugation</a:t>
            </a:r>
            <a:r>
              <a:rPr lang="en-US" sz="2800">
                <a:solidFill>
                  <a:schemeClr val="bg1"/>
                </a:solidFill>
              </a:rPr>
              <a:t> </a:t>
            </a:r>
          </a:p>
          <a:p>
            <a:pPr lvl="1" eaLnBrk="1" hangingPunct="1">
              <a:defRPr/>
            </a:pPr>
            <a:r>
              <a:rPr lang="en-US" sz="2400"/>
              <a:t>Mechanism of transferring genetic information from one bacterium to another, followed by recombination with the recipient bacterium’s genetic material</a:t>
            </a:r>
          </a:p>
          <a:p>
            <a:pPr eaLnBrk="1" hangingPunct="1">
              <a:defRPr/>
            </a:pPr>
            <a:r>
              <a:rPr lang="en-US" sz="2800">
                <a:solidFill>
                  <a:schemeClr val="tx2"/>
                </a:solidFill>
              </a:rPr>
              <a:t>Transformation</a:t>
            </a:r>
          </a:p>
          <a:p>
            <a:pPr lvl="1" eaLnBrk="1" hangingPunct="1">
              <a:defRPr/>
            </a:pPr>
            <a:r>
              <a:rPr lang="en-US" sz="2400"/>
              <a:t>Uptake of DNA from the surrounding medium and recombination into the recipient bacterium’s genetic material</a:t>
            </a:r>
          </a:p>
          <a:p>
            <a:pPr eaLnBrk="1" hangingPunct="1">
              <a:defRPr/>
            </a:pPr>
            <a:r>
              <a:rPr lang="en-US" sz="2800">
                <a:solidFill>
                  <a:schemeClr val="tx2"/>
                </a:solidFill>
              </a:rPr>
              <a:t>Transduction</a:t>
            </a:r>
          </a:p>
          <a:p>
            <a:pPr lvl="1" eaLnBrk="1" hangingPunct="1">
              <a:defRPr/>
            </a:pPr>
            <a:r>
              <a:rPr lang="en-US" sz="2400"/>
              <a:t>Transfer of genetic material from one bacterium to another via bacteriophage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pPr algn="ctr" eaLnBrk="1" hangingPunct="1">
              <a:defRPr/>
            </a:pPr>
            <a:r>
              <a:rPr lang="en-US" sz="4000" dirty="0"/>
              <a:t>Microbial Genetic Exchange</a:t>
            </a:r>
            <a:br>
              <a:rPr lang="en-US" sz="4000" dirty="0"/>
            </a:br>
            <a:r>
              <a:rPr lang="en-US" sz="2400" dirty="0"/>
              <a:t>(See Lecture Notes)</a:t>
            </a:r>
            <a:endParaRPr lang="en-US" sz="4000" dirty="0"/>
          </a:p>
        </p:txBody>
      </p:sp>
      <p:sp>
        <p:nvSpPr>
          <p:cNvPr id="55299" name="Rectangle 3"/>
          <p:cNvSpPr>
            <a:spLocks noGrp="1" noChangeArrowheads="1"/>
          </p:cNvSpPr>
          <p:nvPr>
            <p:ph idx="1"/>
          </p:nvPr>
        </p:nvSpPr>
        <p:spPr/>
        <p:txBody>
          <a:bodyPr/>
          <a:lstStyle/>
          <a:p>
            <a:pPr eaLnBrk="1" hangingPunct="1">
              <a:lnSpc>
                <a:spcPct val="90000"/>
              </a:lnSpc>
              <a:defRPr/>
            </a:pPr>
            <a:r>
              <a:rPr lang="en-US" sz="2800"/>
              <a:t>Transformation</a:t>
            </a:r>
          </a:p>
          <a:p>
            <a:pPr lvl="1" eaLnBrk="1" hangingPunct="1">
              <a:lnSpc>
                <a:spcPct val="90000"/>
              </a:lnSpc>
              <a:defRPr/>
            </a:pPr>
            <a:r>
              <a:rPr lang="en-US" sz="2400"/>
              <a:t>Competence</a:t>
            </a:r>
          </a:p>
          <a:p>
            <a:pPr eaLnBrk="1" hangingPunct="1">
              <a:lnSpc>
                <a:spcPct val="90000"/>
              </a:lnSpc>
              <a:defRPr/>
            </a:pPr>
            <a:r>
              <a:rPr lang="en-US" sz="2800"/>
              <a:t>Conjugation</a:t>
            </a:r>
          </a:p>
          <a:p>
            <a:pPr lvl="1" eaLnBrk="1" hangingPunct="1">
              <a:lnSpc>
                <a:spcPct val="90000"/>
              </a:lnSpc>
              <a:defRPr/>
            </a:pPr>
            <a:r>
              <a:rPr lang="en-US" sz="2400"/>
              <a:t>Sex pilus</a:t>
            </a:r>
          </a:p>
          <a:p>
            <a:pPr lvl="1" eaLnBrk="1" hangingPunct="1">
              <a:lnSpc>
                <a:spcPct val="90000"/>
              </a:lnSpc>
              <a:defRPr/>
            </a:pPr>
            <a:r>
              <a:rPr lang="en-US" sz="2400"/>
              <a:t>F+ cells, F- cells, Hfr cells</a:t>
            </a:r>
          </a:p>
          <a:p>
            <a:pPr eaLnBrk="1" hangingPunct="1">
              <a:lnSpc>
                <a:spcPct val="90000"/>
              </a:lnSpc>
              <a:defRPr/>
            </a:pPr>
            <a:r>
              <a:rPr lang="en-US" sz="2800"/>
              <a:t>Transduction</a:t>
            </a:r>
          </a:p>
          <a:p>
            <a:pPr lvl="1" eaLnBrk="1" hangingPunct="1">
              <a:lnSpc>
                <a:spcPct val="90000"/>
              </a:lnSpc>
              <a:defRPr/>
            </a:pPr>
            <a:r>
              <a:rPr lang="en-US" sz="2400"/>
              <a:t>Lytic cycle</a:t>
            </a:r>
          </a:p>
          <a:p>
            <a:pPr lvl="2" eaLnBrk="1" hangingPunct="1">
              <a:lnSpc>
                <a:spcPct val="90000"/>
              </a:lnSpc>
              <a:defRPr/>
            </a:pPr>
            <a:r>
              <a:rPr lang="en-US" sz="2000"/>
              <a:t>Generalized transduction</a:t>
            </a:r>
          </a:p>
          <a:p>
            <a:pPr lvl="2" eaLnBrk="1" hangingPunct="1">
              <a:lnSpc>
                <a:spcPct val="90000"/>
              </a:lnSpc>
              <a:defRPr/>
            </a:pPr>
            <a:r>
              <a:rPr lang="en-US" sz="2000"/>
              <a:t>Specialized transduction</a:t>
            </a:r>
          </a:p>
          <a:p>
            <a:pPr lvl="1" eaLnBrk="1" hangingPunct="1">
              <a:lnSpc>
                <a:spcPct val="90000"/>
              </a:lnSpc>
              <a:defRPr/>
            </a:pPr>
            <a:r>
              <a:rPr lang="en-US" sz="2400"/>
              <a:t>Lysogenic cycle</a:t>
            </a:r>
          </a:p>
          <a:p>
            <a:pPr lvl="2" eaLnBrk="1" hangingPunct="1">
              <a:lnSpc>
                <a:spcPct val="90000"/>
              </a:lnSpc>
              <a:defRPr/>
            </a:pPr>
            <a:r>
              <a:rPr lang="en-US" sz="2000"/>
              <a:t>Prophage</a:t>
            </a:r>
          </a:p>
          <a:p>
            <a:pPr lvl="2" eaLnBrk="1" hangingPunct="1">
              <a:lnSpc>
                <a:spcPct val="90000"/>
              </a:lnSpc>
              <a:defRPr/>
            </a:pPr>
            <a:endParaRPr lang="en-US" sz="2000"/>
          </a:p>
          <a:p>
            <a:pPr lvl="1" eaLnBrk="1" hangingPunct="1">
              <a:lnSpc>
                <a:spcPct val="90000"/>
              </a:lnSpc>
              <a:defRPr/>
            </a:pPr>
            <a:endParaRPr lang="en-US" sz="2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ctr" eaLnBrk="1" hangingPunct="1">
              <a:defRPr/>
            </a:pPr>
            <a:r>
              <a:rPr lang="en-US" dirty="0"/>
              <a:t>Bacterial Conjugation</a:t>
            </a:r>
          </a:p>
        </p:txBody>
      </p:sp>
      <p:sp>
        <p:nvSpPr>
          <p:cNvPr id="62467" name="Rectangle 3"/>
          <p:cNvSpPr>
            <a:spLocks noGrp="1" noChangeArrowheads="1"/>
          </p:cNvSpPr>
          <p:nvPr>
            <p:ph idx="1"/>
          </p:nvPr>
        </p:nvSpPr>
        <p:spPr>
          <a:xfrm>
            <a:off x="381000" y="1981200"/>
            <a:ext cx="8458200" cy="4572000"/>
          </a:xfrm>
        </p:spPr>
        <p:txBody>
          <a:bodyPr/>
          <a:lstStyle/>
          <a:p>
            <a:pPr eaLnBrk="1" hangingPunct="1">
              <a:defRPr/>
            </a:pPr>
            <a:r>
              <a:rPr lang="en-US" sz="3200" dirty="0"/>
              <a:t>Discovered by Lederberg and Tatum (1946)</a:t>
            </a:r>
          </a:p>
          <a:p>
            <a:pPr lvl="1" eaLnBrk="1" hangingPunct="1">
              <a:defRPr/>
            </a:pPr>
            <a:r>
              <a:rPr lang="en-US" sz="2400" dirty="0"/>
              <a:t>Two auxotroph strains (one was </a:t>
            </a:r>
            <a:r>
              <a:rPr lang="en-US" sz="2400" i="1" dirty="0"/>
              <a:t>met bio</a:t>
            </a:r>
            <a:r>
              <a:rPr lang="en-US" sz="2400" dirty="0"/>
              <a:t> and the other </a:t>
            </a:r>
            <a:r>
              <a:rPr lang="en-US" sz="2400" i="1" dirty="0" err="1"/>
              <a:t>thr</a:t>
            </a:r>
            <a:r>
              <a:rPr lang="en-US" sz="2400" i="1" dirty="0"/>
              <a:t> </a:t>
            </a:r>
            <a:r>
              <a:rPr lang="en-US" sz="2400" i="1" dirty="0" err="1"/>
              <a:t>leu</a:t>
            </a:r>
            <a:r>
              <a:rPr lang="en-US" sz="2400" i="1" dirty="0"/>
              <a:t> </a:t>
            </a:r>
            <a:r>
              <a:rPr lang="en-US" sz="2400" i="1" dirty="0" err="1"/>
              <a:t>thi</a:t>
            </a:r>
            <a:r>
              <a:rPr lang="en-US" sz="2400" dirty="0"/>
              <a:t>)</a:t>
            </a:r>
          </a:p>
          <a:p>
            <a:pPr lvl="1" eaLnBrk="1" hangingPunct="1">
              <a:defRPr/>
            </a:pPr>
            <a:r>
              <a:rPr lang="en-US" sz="2400" dirty="0"/>
              <a:t>Culture together on complete medium</a:t>
            </a:r>
          </a:p>
          <a:p>
            <a:pPr lvl="1" eaLnBrk="1" hangingPunct="1">
              <a:defRPr/>
            </a:pPr>
            <a:r>
              <a:rPr lang="en-US" sz="2400" dirty="0"/>
              <a:t>Subculture on minimal medium</a:t>
            </a:r>
          </a:p>
          <a:p>
            <a:pPr lvl="2" eaLnBrk="1" hangingPunct="1">
              <a:defRPr/>
            </a:pPr>
            <a:r>
              <a:rPr lang="en-US" sz="2000" dirty="0"/>
              <a:t>Some cells were </a:t>
            </a:r>
            <a:r>
              <a:rPr lang="en-US" sz="2000" dirty="0" err="1"/>
              <a:t>prototrophs</a:t>
            </a:r>
            <a:r>
              <a:rPr lang="en-US" sz="2000" dirty="0"/>
              <a:t> (10</a:t>
            </a:r>
            <a:r>
              <a:rPr lang="en-US" sz="2000" baseline="30000" dirty="0"/>
              <a:t>-7</a:t>
            </a:r>
            <a:r>
              <a:rPr lang="en-US" sz="2000" dirty="0"/>
              <a:t>)… and 2-3 independent gene mutations unlikely to create </a:t>
            </a:r>
            <a:r>
              <a:rPr lang="en-US" sz="2000" dirty="0" err="1"/>
              <a:t>revertants</a:t>
            </a:r>
            <a:endParaRPr lang="en-US" sz="2000" dirty="0"/>
          </a:p>
          <a:p>
            <a:pPr lvl="2" eaLnBrk="1" hangingPunct="1">
              <a:defRPr/>
            </a:pPr>
            <a:r>
              <a:rPr lang="en-US" sz="2000" dirty="0"/>
              <a:t>One strain had provided genetic material to replace defective genes in the 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The image “file:///C:/Documents%20and%20Settings/Benjamin/Desktop/Course%20Material/Genetics%20lectures/From%20Publisher/Chapter_06/Present/Figures/06_03.jpg” cannot be displayed, because it contains errors."/>
          <p:cNvPicPr>
            <a:picLocks noChangeAspect="1" noChangeArrowheads="1"/>
          </p:cNvPicPr>
          <p:nvPr/>
        </p:nvPicPr>
        <p:blipFill>
          <a:blip r:embed="rId2" cstate="print"/>
          <a:srcRect/>
          <a:stretch>
            <a:fillRect/>
          </a:stretch>
        </p:blipFill>
        <p:spPr bwMode="auto">
          <a:xfrm>
            <a:off x="1524000" y="0"/>
            <a:ext cx="6705600"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76200"/>
            <a:ext cx="7772400" cy="1143000"/>
          </a:xfrm>
        </p:spPr>
        <p:txBody>
          <a:bodyPr/>
          <a:lstStyle/>
          <a:p>
            <a:pPr eaLnBrk="1" hangingPunct="1">
              <a:defRPr/>
            </a:pPr>
            <a:r>
              <a:rPr lang="en-US" dirty="0"/>
              <a:t>Bernard Davis</a:t>
            </a:r>
          </a:p>
        </p:txBody>
      </p:sp>
      <p:sp>
        <p:nvSpPr>
          <p:cNvPr id="64515" name="Rectangle 3"/>
          <p:cNvSpPr>
            <a:spLocks noGrp="1" noChangeArrowheads="1"/>
          </p:cNvSpPr>
          <p:nvPr>
            <p:ph idx="1"/>
          </p:nvPr>
        </p:nvSpPr>
        <p:spPr>
          <a:xfrm>
            <a:off x="76200" y="1371600"/>
            <a:ext cx="3962400" cy="5257800"/>
          </a:xfrm>
        </p:spPr>
        <p:txBody>
          <a:bodyPr/>
          <a:lstStyle/>
          <a:p>
            <a:pPr eaLnBrk="1" hangingPunct="1">
              <a:defRPr/>
            </a:pPr>
            <a:r>
              <a:rPr lang="en-US" sz="2800" dirty="0"/>
              <a:t>Demonstrated using a U-shaped culture tube that contact between donor and recipient cells was necessary for the transfer of genetic material</a:t>
            </a:r>
          </a:p>
          <a:p>
            <a:pPr eaLnBrk="1" hangingPunct="1">
              <a:defRPr/>
            </a:pPr>
            <a:r>
              <a:rPr lang="en-US" sz="2800" dirty="0"/>
              <a:t>Now known that transfer occurs through an F </a:t>
            </a:r>
            <a:r>
              <a:rPr lang="en-US" sz="2800" dirty="0" err="1"/>
              <a:t>pilus</a:t>
            </a:r>
            <a:endParaRPr lang="en-US" sz="2800" dirty="0"/>
          </a:p>
        </p:txBody>
      </p:sp>
      <p:pic>
        <p:nvPicPr>
          <p:cNvPr id="27652" name="Picture 4" descr="The image “file:///C:/Documents%20and%20Settings/Benjamin/Desktop/Course%20Material/Genetics%20lectures/From%20Publisher/Chapter_06/Present/Figures/06_04.jpg” cannot be displayed, because it contains errors."/>
          <p:cNvPicPr>
            <a:picLocks noChangeAspect="1" noChangeArrowheads="1"/>
          </p:cNvPicPr>
          <p:nvPr/>
        </p:nvPicPr>
        <p:blipFill>
          <a:blip r:embed="rId2" cstate="print"/>
          <a:srcRect/>
          <a:stretch>
            <a:fillRect/>
          </a:stretch>
        </p:blipFill>
        <p:spPr bwMode="auto">
          <a:xfrm>
            <a:off x="4222750" y="1374775"/>
            <a:ext cx="4921250" cy="548322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endParaRPr lang="en-US"/>
          </a:p>
        </p:txBody>
      </p:sp>
      <p:sp>
        <p:nvSpPr>
          <p:cNvPr id="65539" name="Rectangle 3"/>
          <p:cNvSpPr>
            <a:spLocks noGrp="1" noChangeArrowheads="1"/>
          </p:cNvSpPr>
          <p:nvPr>
            <p:ph type="body" sz="half" idx="1"/>
          </p:nvPr>
        </p:nvSpPr>
        <p:spPr>
          <a:xfrm>
            <a:off x="455613" y="1598613"/>
            <a:ext cx="4032250" cy="4497387"/>
          </a:xfrm>
        </p:spPr>
        <p:txBody>
          <a:bodyPr/>
          <a:lstStyle/>
          <a:p>
            <a:pPr eaLnBrk="1" hangingPunct="1">
              <a:defRPr/>
            </a:pPr>
            <a:endParaRPr lang="en-US" sz="2800"/>
          </a:p>
        </p:txBody>
      </p:sp>
      <p:sp>
        <p:nvSpPr>
          <p:cNvPr id="28676" name="Rectangle 4"/>
          <p:cNvSpPr>
            <a:spLocks noGrp="1" noChangeArrowheads="1" noTextEdit="1"/>
          </p:cNvSpPr>
          <p:nvPr>
            <p:ph type="clipArt" sz="half" idx="2"/>
          </p:nvPr>
        </p:nvSpPr>
        <p:spPr>
          <a:xfrm>
            <a:off x="4649788" y="1598613"/>
            <a:ext cx="4032250" cy="4497387"/>
          </a:xfrm>
        </p:spPr>
        <p:txBody>
          <a:bodyPr/>
          <a:lstStyle/>
          <a:p>
            <a:endParaRPr lang="en-US"/>
          </a:p>
        </p:txBody>
      </p:sp>
      <p:pic>
        <p:nvPicPr>
          <p:cNvPr id="28677" name="Picture 5" descr="The image “file:///C:/Documents%20and%20Settings/Benjamin/Desktop/Course%20Material/Genetics%20lectures/From%20Publisher/Chapter_06/Present/Figures/06_06.jpg” cannot be displayed, because it contains errors."/>
          <p:cNvPicPr>
            <a:picLocks noChangeAspect="1" noChangeArrowheads="1"/>
          </p:cNvPicPr>
          <p:nvPr/>
        </p:nvPicPr>
        <p:blipFill>
          <a:blip r:embed="rId2" cstate="print"/>
          <a:srcRect/>
          <a:stretch>
            <a:fillRect/>
          </a:stretch>
        </p:blipFill>
        <p:spPr bwMode="auto">
          <a:xfrm>
            <a:off x="1066800" y="0"/>
            <a:ext cx="6934200" cy="6858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F34D414-0736-2284-A8B5-7708794141DF}"/>
              </a:ext>
            </a:extLst>
          </p:cNvPr>
          <p:cNvSpPr>
            <a:spLocks noGrp="1"/>
          </p:cNvSpPr>
          <p:nvPr>
            <p:ph type="title"/>
          </p:nvPr>
        </p:nvSpPr>
        <p:spPr>
          <a:xfrm>
            <a:off x="457200" y="533400"/>
            <a:ext cx="8229600" cy="990600"/>
          </a:xfrm>
        </p:spPr>
        <p:txBody>
          <a:bodyPr/>
          <a:lstStyle/>
          <a:p>
            <a:r>
              <a:rPr lang="en-US" dirty="0"/>
              <a:t>Griffith Experiment</a:t>
            </a:r>
          </a:p>
        </p:txBody>
      </p:sp>
      <p:pic>
        <p:nvPicPr>
          <p:cNvPr id="2" name="Picture 1" descr="Diagram illustrating Frederick Griffith's experiment with S and R bacteria.&#10;&#10;1. Rough strain (nonpathogenic). When this strain is injected into a mouse, the mouse lives.&#10;&#10;2. Smooth strain (pathogenic). When this strain is injected into a mouse, the mouse gets pneumonia and dies.&#10;&#10;3. Heat-killed smooth strain. When heat-killed smooth cells are injected into a mouse, the mouse lives.&#10;&#10;4. Rough strain &amp; heat-killed smooth strain. When these two types of cells are injected into a mouse as a mixture, the mouse gets pneumonia and dies.">
            <a:extLst>
              <a:ext uri="{FF2B5EF4-FFF2-40B4-BE49-F238E27FC236}">
                <a16:creationId xmlns:a16="http://schemas.microsoft.com/office/drawing/2014/main" id="{FC96ABDF-1744-B983-AEDC-A5B3F37D3F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76828" y="1600200"/>
            <a:ext cx="7590343" cy="4876800"/>
          </a:xfrm>
          <a:prstGeom prst="rect">
            <a:avLst/>
          </a:prstGeom>
          <a:noFill/>
          <a:ln>
            <a:noFill/>
          </a:ln>
        </p:spPr>
      </p:pic>
    </p:spTree>
    <p:extLst>
      <p:ext uri="{BB962C8B-B14F-4D97-AF65-F5344CB8AC3E}">
        <p14:creationId xmlns:p14="http://schemas.microsoft.com/office/powerpoint/2010/main" val="2020566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25400" y="609600"/>
            <a:ext cx="3200400" cy="1219200"/>
          </a:xfrm>
        </p:spPr>
        <p:txBody>
          <a:bodyPr/>
          <a:lstStyle/>
          <a:p>
            <a:pPr eaLnBrk="1" hangingPunct="1">
              <a:defRPr/>
            </a:pPr>
            <a:r>
              <a:rPr lang="en-US" sz="3600" dirty="0"/>
              <a:t>Conversion of F</a:t>
            </a:r>
            <a:r>
              <a:rPr lang="en-US" sz="3600" baseline="30000" dirty="0"/>
              <a:t>+</a:t>
            </a:r>
            <a:r>
              <a:rPr lang="en-US" sz="3600" dirty="0"/>
              <a:t> to </a:t>
            </a:r>
            <a:r>
              <a:rPr lang="en-US" sz="3600" dirty="0" err="1"/>
              <a:t>Hfr</a:t>
            </a:r>
            <a:endParaRPr lang="en-US" sz="3600" dirty="0"/>
          </a:p>
        </p:txBody>
      </p:sp>
      <p:sp>
        <p:nvSpPr>
          <p:cNvPr id="66563" name="Rectangle 3"/>
          <p:cNvSpPr>
            <a:spLocks noGrp="1" noChangeArrowheads="1"/>
          </p:cNvSpPr>
          <p:nvPr>
            <p:ph type="body" sz="half" idx="1"/>
          </p:nvPr>
        </p:nvSpPr>
        <p:spPr>
          <a:xfrm>
            <a:off x="0" y="2133600"/>
            <a:ext cx="3505200" cy="4191000"/>
          </a:xfrm>
        </p:spPr>
        <p:txBody>
          <a:bodyPr/>
          <a:lstStyle/>
          <a:p>
            <a:pPr eaLnBrk="1" hangingPunct="1">
              <a:defRPr/>
            </a:pPr>
            <a:r>
              <a:rPr lang="en-US" sz="2200" dirty="0"/>
              <a:t>F plasmid integrates into host chromosome</a:t>
            </a:r>
          </a:p>
          <a:p>
            <a:pPr eaLnBrk="1" hangingPunct="1">
              <a:defRPr/>
            </a:pPr>
            <a:r>
              <a:rPr lang="en-US" sz="2200" dirty="0"/>
              <a:t>Transfer always begins from one end of integrated F  plasmid</a:t>
            </a:r>
          </a:p>
          <a:p>
            <a:pPr eaLnBrk="1" hangingPunct="1">
              <a:defRPr/>
            </a:pPr>
            <a:r>
              <a:rPr lang="en-US" sz="2200" dirty="0"/>
              <a:t>One strand of duplex “peeled off” and transferred through </a:t>
            </a:r>
            <a:r>
              <a:rPr lang="en-US" sz="2200" dirty="0" err="1"/>
              <a:t>pilus</a:t>
            </a:r>
            <a:endParaRPr lang="en-US" sz="2200" dirty="0"/>
          </a:p>
          <a:p>
            <a:pPr eaLnBrk="1" hangingPunct="1">
              <a:defRPr/>
            </a:pPr>
            <a:r>
              <a:rPr lang="en-US" sz="2200" dirty="0"/>
              <a:t>Second strand synthesis and recombination occurs in recipient</a:t>
            </a:r>
          </a:p>
        </p:txBody>
      </p:sp>
      <p:pic>
        <p:nvPicPr>
          <p:cNvPr id="29700" name="Picture 4" descr="The image “file:///C:/Documents%20and%20Settings/Benjamin/Desktop/Course%20Material/Genetics%20lectures/From%20Publisher/Chapter_06/Present/Figures/06_10.jpg” cannot be displayed, because it contains errors."/>
          <p:cNvPicPr>
            <a:picLocks noChangeAspect="1" noChangeArrowheads="1"/>
          </p:cNvPicPr>
          <p:nvPr/>
        </p:nvPicPr>
        <p:blipFill>
          <a:blip r:embed="rId2" cstate="print"/>
          <a:srcRect/>
          <a:stretch>
            <a:fillRect/>
          </a:stretch>
        </p:blipFill>
        <p:spPr bwMode="auto">
          <a:xfrm>
            <a:off x="3505200" y="0"/>
            <a:ext cx="5638800" cy="68580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381000"/>
            <a:ext cx="3048000" cy="1143000"/>
          </a:xfrm>
        </p:spPr>
        <p:txBody>
          <a:bodyPr>
            <a:normAutofit fontScale="90000"/>
          </a:bodyPr>
          <a:lstStyle/>
          <a:p>
            <a:pPr eaLnBrk="1" hangingPunct="1">
              <a:defRPr/>
            </a:pPr>
            <a:r>
              <a:rPr lang="en-US" sz="3600" dirty="0" err="1"/>
              <a:t>Hfr</a:t>
            </a:r>
            <a:r>
              <a:rPr lang="en-US" sz="3600" dirty="0"/>
              <a:t> to F</a:t>
            </a:r>
            <a:r>
              <a:rPr lang="en-US" sz="3600" dirty="0">
                <a:latin typeface="Tahoma" charset="0"/>
              </a:rPr>
              <a:t>’</a:t>
            </a:r>
            <a:r>
              <a:rPr lang="en-US" sz="3600" dirty="0"/>
              <a:t> Conversion</a:t>
            </a:r>
          </a:p>
        </p:txBody>
      </p:sp>
      <p:sp>
        <p:nvSpPr>
          <p:cNvPr id="67587" name="Rectangle 3"/>
          <p:cNvSpPr>
            <a:spLocks noGrp="1" noChangeArrowheads="1"/>
          </p:cNvSpPr>
          <p:nvPr>
            <p:ph type="body" sz="half" idx="1"/>
          </p:nvPr>
        </p:nvSpPr>
        <p:spPr>
          <a:xfrm>
            <a:off x="76200" y="1828800"/>
            <a:ext cx="4191000" cy="4800600"/>
          </a:xfrm>
        </p:spPr>
        <p:txBody>
          <a:bodyPr/>
          <a:lstStyle/>
          <a:p>
            <a:pPr eaLnBrk="1" hangingPunct="1">
              <a:defRPr/>
            </a:pPr>
            <a:r>
              <a:rPr lang="en-US" sz="2800"/>
              <a:t>Integrated F plasmid can excise</a:t>
            </a:r>
          </a:p>
          <a:p>
            <a:pPr lvl="1" eaLnBrk="1" hangingPunct="1">
              <a:defRPr/>
            </a:pPr>
            <a:r>
              <a:rPr lang="en-US" sz="2400"/>
              <a:t>Often includes portion of host chromosome</a:t>
            </a:r>
          </a:p>
          <a:p>
            <a:pPr lvl="1" eaLnBrk="1" hangingPunct="1">
              <a:defRPr/>
            </a:pPr>
            <a:r>
              <a:rPr lang="en-US" sz="2400"/>
              <a:t>New plasmid called F</a:t>
            </a:r>
            <a:r>
              <a:rPr lang="en-US" sz="2400">
                <a:latin typeface="Tahoma" charset="0"/>
              </a:rPr>
              <a:t>’</a:t>
            </a:r>
          </a:p>
          <a:p>
            <a:pPr lvl="1" eaLnBrk="1" hangingPunct="1">
              <a:defRPr/>
            </a:pPr>
            <a:r>
              <a:rPr lang="en-US" sz="2400"/>
              <a:t>Cell with</a:t>
            </a:r>
            <a:r>
              <a:rPr lang="en-US" sz="2400">
                <a:latin typeface="Tahoma" charset="0"/>
              </a:rPr>
              <a:t> </a:t>
            </a:r>
            <a:r>
              <a:rPr lang="en-US" sz="2400"/>
              <a:t>F</a:t>
            </a:r>
            <a:r>
              <a:rPr lang="en-US" sz="2400">
                <a:latin typeface="Tahoma" charset="0"/>
              </a:rPr>
              <a:t>’ is </a:t>
            </a:r>
            <a:r>
              <a:rPr lang="en-US" sz="2400"/>
              <a:t>partially diploid and called a merozygote (very useful for studying genetic regulation in bacterial systems)</a:t>
            </a:r>
          </a:p>
        </p:txBody>
      </p:sp>
      <p:pic>
        <p:nvPicPr>
          <p:cNvPr id="30724" name="Picture 4" descr="The image “file:///C:/Documents%20and%20Settings/Benjamin/Desktop/Course%20Material/Genetics%20lectures/From%20Publisher/Chapter_06/Present/Figures/06_11.jpg” cannot be displayed, because it contains errors."/>
          <p:cNvPicPr>
            <a:picLocks noChangeAspect="1" noChangeArrowheads="1"/>
          </p:cNvPicPr>
          <p:nvPr/>
        </p:nvPicPr>
        <p:blipFill>
          <a:blip r:embed="rId2" cstate="print"/>
          <a:srcRect/>
          <a:stretch>
            <a:fillRect/>
          </a:stretch>
        </p:blipFill>
        <p:spPr bwMode="auto">
          <a:xfrm>
            <a:off x="4298950" y="0"/>
            <a:ext cx="4845050" cy="68580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152400"/>
            <a:ext cx="7772400" cy="1143000"/>
          </a:xfrm>
        </p:spPr>
        <p:txBody>
          <a:bodyPr/>
          <a:lstStyle/>
          <a:p>
            <a:pPr algn="ctr" eaLnBrk="1" hangingPunct="1">
              <a:defRPr/>
            </a:pPr>
            <a:r>
              <a:rPr lang="en-US" dirty="0"/>
              <a:t>Plasmids</a:t>
            </a:r>
          </a:p>
        </p:txBody>
      </p:sp>
      <p:sp>
        <p:nvSpPr>
          <p:cNvPr id="68611" name="Rectangle 3"/>
          <p:cNvSpPr>
            <a:spLocks noGrp="1" noChangeArrowheads="1"/>
          </p:cNvSpPr>
          <p:nvPr>
            <p:ph idx="1"/>
          </p:nvPr>
        </p:nvSpPr>
        <p:spPr>
          <a:xfrm>
            <a:off x="152400" y="1447800"/>
            <a:ext cx="8686800" cy="5105400"/>
          </a:xfrm>
        </p:spPr>
        <p:txBody>
          <a:bodyPr/>
          <a:lstStyle/>
          <a:p>
            <a:pPr eaLnBrk="1" hangingPunct="1">
              <a:defRPr/>
            </a:pPr>
            <a:r>
              <a:rPr lang="en-US" sz="2800" dirty="0"/>
              <a:t>F factors are plasmids (F plasmids)</a:t>
            </a:r>
          </a:p>
          <a:p>
            <a:pPr lvl="1" eaLnBrk="1" hangingPunct="1">
              <a:defRPr/>
            </a:pPr>
            <a:r>
              <a:rPr lang="en-US" sz="2400" dirty="0"/>
              <a:t>Small, generally circular, independent </a:t>
            </a:r>
            <a:r>
              <a:rPr lang="en-US" sz="2400" dirty="0" err="1"/>
              <a:t>replicons</a:t>
            </a:r>
            <a:endParaRPr lang="en-US" sz="2400" dirty="0"/>
          </a:p>
          <a:p>
            <a:pPr eaLnBrk="1" hangingPunct="1">
              <a:defRPr/>
            </a:pPr>
            <a:r>
              <a:rPr lang="en-US" sz="2800" dirty="0"/>
              <a:t>R plasmids encode  resistance transfer factor (RTF, essential for genetic transfer) and one or more antibiotic resistance genes (r-determinants)</a:t>
            </a:r>
          </a:p>
          <a:p>
            <a:pPr eaLnBrk="1" hangingPunct="1">
              <a:defRPr/>
            </a:pPr>
            <a:r>
              <a:rPr lang="en-US" sz="2800" dirty="0"/>
              <a:t>Col plasmids (e.g. ColE1) encode proteins that are highly toxic to other bacteria (</a:t>
            </a:r>
            <a:r>
              <a:rPr lang="en-US" sz="2800" dirty="0" err="1"/>
              <a:t>colicins</a:t>
            </a:r>
            <a:r>
              <a:rPr lang="en-US" sz="2800" dirty="0"/>
              <a:t>), and complementary immunity proteins for protection</a:t>
            </a:r>
          </a:p>
          <a:p>
            <a:pPr eaLnBrk="1" hangingPunct="1">
              <a:defRPr/>
            </a:pPr>
            <a:r>
              <a:rPr lang="en-US" sz="2800" dirty="0"/>
              <a:t>Plasmids are a key to Recombinant DNA technology</a:t>
            </a:r>
            <a:endParaRPr lang="en-US" sz="2800" dirty="0">
              <a:solidFill>
                <a:schemeClr val="bg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76200" y="609600"/>
            <a:ext cx="2819400" cy="1143000"/>
          </a:xfrm>
        </p:spPr>
        <p:txBody>
          <a:bodyPr/>
          <a:lstStyle/>
          <a:p>
            <a:pPr eaLnBrk="1" hangingPunct="1">
              <a:defRPr/>
            </a:pPr>
            <a:r>
              <a:rPr lang="en-US" sz="3200"/>
              <a:t>Transduction Experiment</a:t>
            </a:r>
          </a:p>
        </p:txBody>
      </p:sp>
      <p:sp>
        <p:nvSpPr>
          <p:cNvPr id="69635" name="Rectangle 3"/>
          <p:cNvSpPr>
            <a:spLocks noGrp="1" noChangeArrowheads="1"/>
          </p:cNvSpPr>
          <p:nvPr>
            <p:ph type="body" sz="half" idx="1"/>
          </p:nvPr>
        </p:nvSpPr>
        <p:spPr>
          <a:xfrm>
            <a:off x="152400" y="2971800"/>
            <a:ext cx="2590800" cy="3429000"/>
          </a:xfrm>
        </p:spPr>
        <p:txBody>
          <a:bodyPr/>
          <a:lstStyle/>
          <a:p>
            <a:pPr eaLnBrk="1" hangingPunct="1">
              <a:defRPr/>
            </a:pPr>
            <a:r>
              <a:rPr lang="en-US" sz="2800" dirty="0"/>
              <a:t>Same set up as used in the conjugation experiment</a:t>
            </a:r>
          </a:p>
        </p:txBody>
      </p:sp>
      <p:pic>
        <p:nvPicPr>
          <p:cNvPr id="32772" name="Picture 4" descr="The image “file:///C:/Documents%20and%20Settings/Benjamin/Desktop/Course%20Material/Genetics%20lectures/From%20Publisher/Chapter_06/Present/Figures/06_17.jpg” cannot be displayed, because it contains errors."/>
          <p:cNvPicPr>
            <a:picLocks noChangeAspect="1" noChangeArrowheads="1"/>
          </p:cNvPicPr>
          <p:nvPr/>
        </p:nvPicPr>
        <p:blipFill>
          <a:blip r:embed="rId2" cstate="print"/>
          <a:srcRect/>
          <a:stretch>
            <a:fillRect/>
          </a:stretch>
        </p:blipFill>
        <p:spPr bwMode="auto">
          <a:xfrm>
            <a:off x="2914650" y="0"/>
            <a:ext cx="6229350" cy="6858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609600"/>
            <a:ext cx="2514600" cy="1143000"/>
          </a:xfrm>
        </p:spPr>
        <p:txBody>
          <a:bodyPr>
            <a:normAutofit/>
          </a:bodyPr>
          <a:lstStyle/>
          <a:p>
            <a:pPr eaLnBrk="1" hangingPunct="1">
              <a:defRPr/>
            </a:pPr>
            <a:r>
              <a:rPr lang="en-US" sz="3200" dirty="0"/>
              <a:t>Transduction Process</a:t>
            </a:r>
          </a:p>
        </p:txBody>
      </p:sp>
      <p:pic>
        <p:nvPicPr>
          <p:cNvPr id="33795" name="Picture 3" descr="The image “file:///C:/Documents%20and%20Settings/Benjamin/Desktop/Course%20Material/Genetics%20lectures/From%20Publisher/Chapter_06/Present/Figures/06_18.jpg” cannot be displayed, because it contains errors."/>
          <p:cNvPicPr>
            <a:picLocks noChangeAspect="1" noChangeArrowheads="1"/>
          </p:cNvPicPr>
          <p:nvPr/>
        </p:nvPicPr>
        <p:blipFill>
          <a:blip r:embed="rId2" cstate="print"/>
          <a:srcRect/>
          <a:stretch>
            <a:fillRect/>
          </a:stretch>
        </p:blipFill>
        <p:spPr bwMode="auto">
          <a:xfrm>
            <a:off x="2597150" y="228600"/>
            <a:ext cx="6546850" cy="66294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algn="ctr" eaLnBrk="1" hangingPunct="1">
              <a:defRPr/>
            </a:pPr>
            <a:r>
              <a:rPr lang="en-US" dirty="0"/>
              <a:t>Recombinant DNA Technology</a:t>
            </a:r>
          </a:p>
        </p:txBody>
      </p:sp>
      <p:sp>
        <p:nvSpPr>
          <p:cNvPr id="56323" name="Rectangle 3"/>
          <p:cNvSpPr>
            <a:spLocks noGrp="1" noChangeArrowheads="1"/>
          </p:cNvSpPr>
          <p:nvPr>
            <p:ph idx="1"/>
          </p:nvPr>
        </p:nvSpPr>
        <p:spPr/>
        <p:txBody>
          <a:bodyPr/>
          <a:lstStyle/>
          <a:p>
            <a:pPr eaLnBrk="1" hangingPunct="1">
              <a:lnSpc>
                <a:spcPct val="90000"/>
              </a:lnSpc>
              <a:defRPr/>
            </a:pPr>
            <a:r>
              <a:rPr lang="en-US" sz="2800"/>
              <a:t>Gene Cloning</a:t>
            </a:r>
          </a:p>
          <a:p>
            <a:pPr lvl="1" eaLnBrk="1" hangingPunct="1">
              <a:lnSpc>
                <a:spcPct val="90000"/>
              </a:lnSpc>
              <a:defRPr/>
            </a:pPr>
            <a:r>
              <a:rPr lang="en-US" sz="2400"/>
              <a:t>1. Obtain DNA – eukaryotic DNA requires removal of introns; production of cDNA</a:t>
            </a:r>
          </a:p>
          <a:p>
            <a:pPr lvl="1" eaLnBrk="1" hangingPunct="1">
              <a:lnSpc>
                <a:spcPct val="90000"/>
              </a:lnSpc>
              <a:defRPr/>
            </a:pPr>
            <a:r>
              <a:rPr lang="en-US" sz="2400"/>
              <a:t>2. Splice genes into a cloning vector – involves plasmids or viruses</a:t>
            </a:r>
          </a:p>
          <a:p>
            <a:pPr lvl="1" eaLnBrk="1" hangingPunct="1">
              <a:lnSpc>
                <a:spcPct val="90000"/>
              </a:lnSpc>
              <a:defRPr/>
            </a:pPr>
            <a:r>
              <a:rPr lang="en-US" sz="2400"/>
              <a:t>Put the recombinant DNA into a host cell – transformation (plasmid insertion) or transfection (virus insertion) of bacterial cells normally but can be animal or plant also</a:t>
            </a:r>
          </a:p>
          <a:p>
            <a:pPr lvl="1" eaLnBrk="1" hangingPunct="1">
              <a:lnSpc>
                <a:spcPct val="90000"/>
              </a:lnSpc>
              <a:defRPr/>
            </a:pPr>
            <a:r>
              <a:rPr lang="en-US" sz="2400"/>
              <a:t>Test to insure gene is in the host cell</a:t>
            </a:r>
          </a:p>
          <a:p>
            <a:pPr lvl="1" eaLnBrk="1" hangingPunct="1">
              <a:lnSpc>
                <a:spcPct val="90000"/>
              </a:lnSpc>
              <a:defRPr/>
            </a:pPr>
            <a:r>
              <a:rPr lang="en-US" sz="2400"/>
              <a:t>Propagate the host cell to produce a clone that carries the desired gene</a:t>
            </a:r>
          </a:p>
          <a:p>
            <a:pPr eaLnBrk="1" hangingPunct="1">
              <a:lnSpc>
                <a:spcPct val="90000"/>
              </a:lnSpc>
              <a:defRPr/>
            </a:pPr>
            <a:endParaRPr lang="en-US" sz="2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ormAutofit fontScale="90000"/>
          </a:bodyPr>
          <a:lstStyle/>
          <a:p>
            <a:pPr algn="ctr" eaLnBrk="1" hangingPunct="1">
              <a:defRPr/>
            </a:pPr>
            <a:r>
              <a:rPr lang="en-US" sz="4000" dirty="0"/>
              <a:t>Recombinant DNA Technology – Definitions</a:t>
            </a:r>
          </a:p>
        </p:txBody>
      </p:sp>
      <p:sp>
        <p:nvSpPr>
          <p:cNvPr id="57347" name="Rectangle 3"/>
          <p:cNvSpPr>
            <a:spLocks noGrp="1" noChangeArrowheads="1"/>
          </p:cNvSpPr>
          <p:nvPr>
            <p:ph idx="1"/>
          </p:nvPr>
        </p:nvSpPr>
        <p:spPr>
          <a:xfrm>
            <a:off x="455613" y="1598613"/>
            <a:ext cx="8226425" cy="4878387"/>
          </a:xfrm>
        </p:spPr>
        <p:txBody>
          <a:bodyPr/>
          <a:lstStyle/>
          <a:p>
            <a:pPr eaLnBrk="1" hangingPunct="1">
              <a:lnSpc>
                <a:spcPct val="90000"/>
              </a:lnSpc>
              <a:defRPr/>
            </a:pPr>
            <a:r>
              <a:rPr lang="en-US" sz="2400"/>
              <a:t>Intron – noncoding region of eukaryotic gene that is removed by enzymes after the gene has been transcribed into mRNA</a:t>
            </a:r>
          </a:p>
          <a:p>
            <a:pPr eaLnBrk="1" hangingPunct="1">
              <a:lnSpc>
                <a:spcPct val="90000"/>
              </a:lnSpc>
              <a:defRPr/>
            </a:pPr>
            <a:r>
              <a:rPr lang="en-US" sz="2400"/>
              <a:t>Restriction endonuclease – enzyme that recognizes particular base sequence in DNA and cleaves the molecule at a specific place</a:t>
            </a:r>
          </a:p>
          <a:p>
            <a:pPr eaLnBrk="1" hangingPunct="1">
              <a:lnSpc>
                <a:spcPct val="90000"/>
              </a:lnSpc>
              <a:defRPr/>
            </a:pPr>
            <a:r>
              <a:rPr lang="en-US" sz="2400"/>
              <a:t>Palindrome – base sequence having an axis of rotational symmetry, reads the same forward and backward</a:t>
            </a:r>
          </a:p>
          <a:p>
            <a:pPr eaLnBrk="1" hangingPunct="1">
              <a:lnSpc>
                <a:spcPct val="90000"/>
              </a:lnSpc>
              <a:defRPr/>
            </a:pPr>
            <a:r>
              <a:rPr lang="en-US" sz="2400"/>
              <a:t>Cohesive ends – “sticky ends”, short, complementary, single-strand regions of DNA</a:t>
            </a:r>
          </a:p>
          <a:p>
            <a:pPr eaLnBrk="1" hangingPunct="1">
              <a:lnSpc>
                <a:spcPct val="90000"/>
              </a:lnSpc>
              <a:defRPr/>
            </a:pPr>
            <a:r>
              <a:rPr lang="en-US" sz="2400"/>
              <a:t>Restriction fragment length polymorphism (RFLP) – banding pattern obtained in electrophoresis of DNA following restriction enzyme digestion of DNA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fontScale="90000"/>
          </a:bodyPr>
          <a:lstStyle/>
          <a:p>
            <a:pPr algn="ctr" eaLnBrk="1" hangingPunct="1">
              <a:defRPr/>
            </a:pPr>
            <a:r>
              <a:rPr lang="en-US" sz="4000"/>
              <a:t>Recombinant DNA Technology – Definitions cont’d</a:t>
            </a:r>
          </a:p>
        </p:txBody>
      </p:sp>
      <p:sp>
        <p:nvSpPr>
          <p:cNvPr id="58371" name="Rectangle 3"/>
          <p:cNvSpPr>
            <a:spLocks noGrp="1" noChangeArrowheads="1"/>
          </p:cNvSpPr>
          <p:nvPr>
            <p:ph idx="1"/>
          </p:nvPr>
        </p:nvSpPr>
        <p:spPr>
          <a:xfrm>
            <a:off x="455613" y="1598613"/>
            <a:ext cx="8226425" cy="4725987"/>
          </a:xfrm>
        </p:spPr>
        <p:txBody>
          <a:bodyPr/>
          <a:lstStyle/>
          <a:p>
            <a:pPr eaLnBrk="1" hangingPunct="1">
              <a:lnSpc>
                <a:spcPct val="80000"/>
              </a:lnSpc>
              <a:defRPr/>
            </a:pPr>
            <a:r>
              <a:rPr lang="en-US" sz="2800"/>
              <a:t>Blunt-end ligation – attaching pieces of DNA together that have blunt ends; that is, no overlapping ends</a:t>
            </a:r>
          </a:p>
          <a:p>
            <a:pPr eaLnBrk="1" hangingPunct="1">
              <a:lnSpc>
                <a:spcPct val="80000"/>
              </a:lnSpc>
              <a:defRPr/>
            </a:pPr>
            <a:r>
              <a:rPr lang="en-US" sz="2800"/>
              <a:t>Transfection – use of a virus as a cloning vector; its insertion into a host cell</a:t>
            </a:r>
          </a:p>
          <a:p>
            <a:pPr eaLnBrk="1" hangingPunct="1">
              <a:lnSpc>
                <a:spcPct val="80000"/>
              </a:lnSpc>
              <a:defRPr/>
            </a:pPr>
            <a:r>
              <a:rPr lang="en-US" sz="2800"/>
              <a:t>Electroporation – use of high-voltage electrical impulses to introduce DNA into a host cell</a:t>
            </a:r>
          </a:p>
          <a:p>
            <a:pPr eaLnBrk="1" hangingPunct="1">
              <a:lnSpc>
                <a:spcPct val="80000"/>
              </a:lnSpc>
              <a:defRPr/>
            </a:pPr>
            <a:r>
              <a:rPr lang="en-US" sz="2800"/>
              <a:t>Microinjection – direct insertion of DNA into a host cell (some animal cells) using a micropipette</a:t>
            </a:r>
          </a:p>
          <a:p>
            <a:pPr eaLnBrk="1" hangingPunct="1">
              <a:lnSpc>
                <a:spcPct val="80000"/>
              </a:lnSpc>
              <a:defRPr/>
            </a:pPr>
            <a:r>
              <a:rPr lang="en-US" sz="2800"/>
              <a:t>Probe – a short DNA molecule complementary to its corresponding mRNA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eaLnBrk="1" hangingPunct="1">
              <a:defRPr/>
            </a:pPr>
            <a:r>
              <a:rPr lang="en-US" dirty="0"/>
              <a:t>Recombinant DNA Technology</a:t>
            </a:r>
          </a:p>
        </p:txBody>
      </p:sp>
      <p:sp>
        <p:nvSpPr>
          <p:cNvPr id="59395" name="Rectangle 3"/>
          <p:cNvSpPr>
            <a:spLocks noGrp="1" noChangeArrowheads="1"/>
          </p:cNvSpPr>
          <p:nvPr>
            <p:ph idx="1"/>
          </p:nvPr>
        </p:nvSpPr>
        <p:spPr/>
        <p:txBody>
          <a:bodyPr/>
          <a:lstStyle/>
          <a:p>
            <a:pPr eaLnBrk="1" hangingPunct="1">
              <a:defRPr/>
            </a:pPr>
            <a:r>
              <a:rPr lang="en-US" sz="2800" dirty="0"/>
              <a:t>Pharmaceutical and Therapeutic Applications – p. 252-254 in text</a:t>
            </a:r>
          </a:p>
          <a:p>
            <a:pPr eaLnBrk="1" hangingPunct="1">
              <a:defRPr/>
            </a:pPr>
            <a:r>
              <a:rPr lang="en-US" sz="2800" dirty="0"/>
              <a:t>Agricultural Applications – p. 254-256 in text</a:t>
            </a:r>
          </a:p>
          <a:p>
            <a:pPr eaLnBrk="1" hangingPunct="1">
              <a:defRPr/>
            </a:pPr>
            <a:r>
              <a:rPr lang="en-US" sz="2800" dirty="0"/>
              <a:t>PCR</a:t>
            </a:r>
          </a:p>
          <a:p>
            <a:pPr lvl="1" eaLnBrk="1" hangingPunct="1">
              <a:defRPr/>
            </a:pPr>
            <a:r>
              <a:rPr lang="en-US" sz="2400" dirty="0"/>
              <a:t>Figure 8.6, p. 245</a:t>
            </a:r>
          </a:p>
          <a:p>
            <a:pPr lvl="1" eaLnBrk="1" hangingPunct="1">
              <a:defRPr/>
            </a:pPr>
            <a:r>
              <a:rPr lang="en-US" sz="2400" dirty="0" err="1"/>
              <a:t>Taq</a:t>
            </a:r>
            <a:r>
              <a:rPr lang="en-US" sz="2400" dirty="0"/>
              <a:t> polymerase</a:t>
            </a:r>
          </a:p>
          <a:p>
            <a:pPr lvl="1" eaLnBrk="1" hangingPunct="1">
              <a:defRPr/>
            </a:pPr>
            <a:r>
              <a:rPr lang="en-US" sz="2400" dirty="0"/>
              <a:t>Criminal investigations</a:t>
            </a:r>
          </a:p>
          <a:p>
            <a:pPr lvl="1" eaLnBrk="1" hangingPunct="1">
              <a:defRPr/>
            </a:pPr>
            <a:r>
              <a:rPr lang="en-US" sz="2400" dirty="0"/>
              <a:t>Medical diagnosis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eaLnBrk="1" hangingPunct="1">
              <a:defRPr/>
            </a:pPr>
            <a:r>
              <a:rPr lang="en-US" dirty="0"/>
              <a:t>Genomics</a:t>
            </a:r>
          </a:p>
        </p:txBody>
      </p:sp>
      <p:sp>
        <p:nvSpPr>
          <p:cNvPr id="60419" name="Rectangle 3"/>
          <p:cNvSpPr>
            <a:spLocks noGrp="1" noChangeArrowheads="1"/>
          </p:cNvSpPr>
          <p:nvPr>
            <p:ph idx="1"/>
          </p:nvPr>
        </p:nvSpPr>
        <p:spPr>
          <a:xfrm>
            <a:off x="455613" y="1598613"/>
            <a:ext cx="8226425" cy="4878387"/>
          </a:xfrm>
        </p:spPr>
        <p:txBody>
          <a:bodyPr/>
          <a:lstStyle/>
          <a:p>
            <a:pPr eaLnBrk="1" hangingPunct="1">
              <a:lnSpc>
                <a:spcPct val="80000"/>
              </a:lnSpc>
              <a:defRPr/>
            </a:pPr>
            <a:r>
              <a:rPr lang="en-US" sz="2800" dirty="0"/>
              <a:t>Genomics – the study of an organism as revealed by the sequence of bases in its DNA</a:t>
            </a:r>
          </a:p>
          <a:p>
            <a:pPr lvl="1" eaLnBrk="1" hangingPunct="1">
              <a:lnSpc>
                <a:spcPct val="80000"/>
              </a:lnSpc>
              <a:defRPr/>
            </a:pPr>
            <a:r>
              <a:rPr lang="en-US" sz="2400" dirty="0"/>
              <a:t>Involves sequencing, assembling of sequenced stretches of DNA, and annotation of the sequenced genome to give the listing of bases carrying useful information, what are the genes and the gene products they produce </a:t>
            </a:r>
          </a:p>
          <a:p>
            <a:pPr eaLnBrk="1" hangingPunct="1">
              <a:lnSpc>
                <a:spcPct val="80000"/>
              </a:lnSpc>
              <a:defRPr/>
            </a:pPr>
            <a:r>
              <a:rPr lang="en-US" sz="2800" dirty="0"/>
              <a:t>Proteomics – the study of an organism as revealed by the complete set of proteins it contains</a:t>
            </a:r>
          </a:p>
          <a:p>
            <a:pPr eaLnBrk="1" hangingPunct="1">
              <a:lnSpc>
                <a:spcPct val="80000"/>
              </a:lnSpc>
              <a:defRPr/>
            </a:pPr>
            <a:r>
              <a:rPr lang="en-US" sz="2800" dirty="0"/>
              <a:t>Microarray technology – used to answer the question of what a gene does, what is its function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971079D-7E57-6FF7-6F44-34AED83AF18B}"/>
              </a:ext>
            </a:extLst>
          </p:cNvPr>
          <p:cNvSpPr>
            <a:spLocks noGrp="1"/>
          </p:cNvSpPr>
          <p:nvPr>
            <p:ph type="title"/>
          </p:nvPr>
        </p:nvSpPr>
        <p:spPr>
          <a:xfrm>
            <a:off x="457200" y="533400"/>
            <a:ext cx="8229600" cy="990600"/>
          </a:xfrm>
        </p:spPr>
        <p:txBody>
          <a:bodyPr/>
          <a:lstStyle/>
          <a:p>
            <a:r>
              <a:rPr lang="en-US" dirty="0"/>
              <a:t>Hershey &amp; Chase Experiment</a:t>
            </a:r>
          </a:p>
        </p:txBody>
      </p:sp>
      <p:pic>
        <p:nvPicPr>
          <p:cNvPr id="2" name="Picture 1" descr="1. One batch of phage was labeled with 35S, which is incorporated into the protein coat. Another batch was labeled with 32P, which is incorporated into the DNA.&#10;&#10;2. Bacteria were infected with the phage.&#10;&#10;3. The cultures were blended and centrifuged to separate the phage from the bacteria.&#10;&#10;4. Radioactivity was measured in the pellet and liquid (supernatant) for each experiment. 32P was found in the pellet (inside the bacteria), while 35S was found in the supernatant (outside of the bacteria)">
            <a:extLst>
              <a:ext uri="{FF2B5EF4-FFF2-40B4-BE49-F238E27FC236}">
                <a16:creationId xmlns:a16="http://schemas.microsoft.com/office/drawing/2014/main" id="{A24EDF4B-68EE-D86A-EDFD-4805570043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999255" y="1600200"/>
            <a:ext cx="7145489" cy="4876800"/>
          </a:xfrm>
          <a:prstGeom prst="rect">
            <a:avLst/>
          </a:prstGeom>
          <a:noFill/>
          <a:ln>
            <a:noFill/>
          </a:ln>
        </p:spPr>
      </p:pic>
    </p:spTree>
    <p:extLst>
      <p:ext uri="{BB962C8B-B14F-4D97-AF65-F5344CB8AC3E}">
        <p14:creationId xmlns:p14="http://schemas.microsoft.com/office/powerpoint/2010/main" val="3414958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defRPr/>
            </a:pPr>
            <a:r>
              <a:rPr lang="en-US" dirty="0"/>
              <a:t>Structure of Nucleic Acids</a:t>
            </a:r>
          </a:p>
        </p:txBody>
      </p:sp>
      <p:sp>
        <p:nvSpPr>
          <p:cNvPr id="26627" name="Rectangle 3"/>
          <p:cNvSpPr>
            <a:spLocks noGrp="1" noChangeArrowheads="1"/>
          </p:cNvSpPr>
          <p:nvPr>
            <p:ph idx="1"/>
          </p:nvPr>
        </p:nvSpPr>
        <p:spPr/>
        <p:txBody>
          <a:bodyPr/>
          <a:lstStyle/>
          <a:p>
            <a:pPr eaLnBrk="1" hangingPunct="1">
              <a:lnSpc>
                <a:spcPct val="90000"/>
              </a:lnSpc>
              <a:defRPr/>
            </a:pPr>
            <a:r>
              <a:rPr lang="en-US" sz="3200" dirty="0"/>
              <a:t>Nucleotides</a:t>
            </a:r>
          </a:p>
          <a:p>
            <a:pPr lvl="1" eaLnBrk="1" hangingPunct="1">
              <a:lnSpc>
                <a:spcPct val="90000"/>
              </a:lnSpc>
              <a:defRPr/>
            </a:pPr>
            <a:r>
              <a:rPr lang="en-US" sz="2400" dirty="0"/>
              <a:t>Sugar, phosphate, nitrogenous base</a:t>
            </a:r>
          </a:p>
          <a:p>
            <a:pPr lvl="1" eaLnBrk="1" hangingPunct="1">
              <a:lnSpc>
                <a:spcPct val="90000"/>
              </a:lnSpc>
              <a:defRPr/>
            </a:pPr>
            <a:r>
              <a:rPr lang="en-US" sz="2400" dirty="0"/>
              <a:t>Polymerization</a:t>
            </a:r>
          </a:p>
          <a:p>
            <a:pPr lvl="1" eaLnBrk="1" hangingPunct="1">
              <a:lnSpc>
                <a:spcPct val="90000"/>
              </a:lnSpc>
              <a:defRPr/>
            </a:pPr>
            <a:r>
              <a:rPr lang="en-US" sz="2400" dirty="0"/>
              <a:t>Purines and </a:t>
            </a:r>
            <a:r>
              <a:rPr lang="en-US" sz="2400" dirty="0" err="1"/>
              <a:t>pyrimidines</a:t>
            </a:r>
            <a:endParaRPr lang="en-US" sz="2400" dirty="0"/>
          </a:p>
          <a:p>
            <a:pPr lvl="2" eaLnBrk="1" hangingPunct="1">
              <a:lnSpc>
                <a:spcPct val="90000"/>
              </a:lnSpc>
              <a:defRPr/>
            </a:pPr>
            <a:r>
              <a:rPr lang="en-US" sz="2400" dirty="0"/>
              <a:t>A, T, G, C</a:t>
            </a:r>
          </a:p>
          <a:p>
            <a:pPr eaLnBrk="1" hangingPunct="1">
              <a:lnSpc>
                <a:spcPct val="90000"/>
              </a:lnSpc>
              <a:defRPr/>
            </a:pPr>
            <a:r>
              <a:rPr lang="en-US" sz="3200" dirty="0"/>
              <a:t>Single and double-strand molecules</a:t>
            </a:r>
          </a:p>
          <a:p>
            <a:pPr eaLnBrk="1" hangingPunct="1">
              <a:lnSpc>
                <a:spcPct val="90000"/>
              </a:lnSpc>
              <a:defRPr/>
            </a:pPr>
            <a:r>
              <a:rPr lang="en-US" sz="3200" dirty="0"/>
              <a:t>Double Helix (DNA)</a:t>
            </a:r>
          </a:p>
          <a:p>
            <a:pPr lvl="1" eaLnBrk="1" hangingPunct="1">
              <a:lnSpc>
                <a:spcPct val="90000"/>
              </a:lnSpc>
              <a:defRPr/>
            </a:pPr>
            <a:r>
              <a:rPr lang="en-US" sz="2400" dirty="0"/>
              <a:t>Antiparallel</a:t>
            </a:r>
          </a:p>
          <a:p>
            <a:pPr lvl="1" eaLnBrk="1" hangingPunct="1">
              <a:lnSpc>
                <a:spcPct val="90000"/>
              </a:lnSpc>
              <a:defRPr/>
            </a:pPr>
            <a:r>
              <a:rPr lang="en-US" sz="2400" dirty="0"/>
              <a:t>Polarity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defRPr/>
            </a:pPr>
            <a:r>
              <a:rPr lang="en-US" dirty="0"/>
              <a:t>Replication of DNA</a:t>
            </a:r>
          </a:p>
        </p:txBody>
      </p:sp>
      <p:sp>
        <p:nvSpPr>
          <p:cNvPr id="27651" name="Rectangle 3"/>
          <p:cNvSpPr>
            <a:spLocks noGrp="1" noChangeArrowheads="1"/>
          </p:cNvSpPr>
          <p:nvPr>
            <p:ph idx="1"/>
          </p:nvPr>
        </p:nvSpPr>
        <p:spPr>
          <a:xfrm>
            <a:off x="455613" y="1598613"/>
            <a:ext cx="8226425" cy="4878387"/>
          </a:xfrm>
        </p:spPr>
        <p:txBody>
          <a:bodyPr/>
          <a:lstStyle/>
          <a:p>
            <a:pPr eaLnBrk="1" hangingPunct="1">
              <a:defRPr/>
            </a:pPr>
            <a:r>
              <a:rPr lang="en-US" sz="2800" dirty="0"/>
              <a:t>Synthesis of DNA</a:t>
            </a:r>
          </a:p>
          <a:p>
            <a:pPr lvl="1" eaLnBrk="1" hangingPunct="1">
              <a:defRPr/>
            </a:pPr>
            <a:r>
              <a:rPr lang="en-US" sz="2400" dirty="0"/>
              <a:t>Free nucleotides (activated)</a:t>
            </a:r>
          </a:p>
          <a:p>
            <a:pPr lvl="1" eaLnBrk="1" hangingPunct="1">
              <a:defRPr/>
            </a:pPr>
            <a:r>
              <a:rPr lang="en-US" sz="2400" dirty="0"/>
              <a:t>Pyrophosphate formation</a:t>
            </a:r>
          </a:p>
          <a:p>
            <a:pPr lvl="1" eaLnBrk="1" hangingPunct="1">
              <a:defRPr/>
            </a:pPr>
            <a:r>
              <a:rPr lang="en-US" sz="2400" dirty="0"/>
              <a:t>Complementarity</a:t>
            </a:r>
          </a:p>
          <a:p>
            <a:pPr lvl="1" eaLnBrk="1" hangingPunct="1">
              <a:defRPr/>
            </a:pPr>
            <a:r>
              <a:rPr lang="en-US" sz="2400" dirty="0"/>
              <a:t>Replication fork or </a:t>
            </a:r>
            <a:r>
              <a:rPr lang="en-US" sz="2400" dirty="0" err="1"/>
              <a:t>replisome</a:t>
            </a:r>
            <a:r>
              <a:rPr lang="en-US" sz="2400" dirty="0"/>
              <a:t> (replication apparatus)</a:t>
            </a:r>
          </a:p>
          <a:p>
            <a:pPr eaLnBrk="1" hangingPunct="1">
              <a:defRPr/>
            </a:pPr>
            <a:r>
              <a:rPr lang="en-US" sz="2800" dirty="0"/>
              <a:t>Mechanics of replication</a:t>
            </a:r>
          </a:p>
          <a:p>
            <a:pPr lvl="1" eaLnBrk="1" hangingPunct="1">
              <a:defRPr/>
            </a:pPr>
            <a:r>
              <a:rPr lang="en-US" sz="2400" dirty="0"/>
              <a:t>Semiconservative replication</a:t>
            </a:r>
          </a:p>
          <a:p>
            <a:pPr lvl="2" eaLnBrk="1" hangingPunct="1">
              <a:defRPr/>
            </a:pPr>
            <a:r>
              <a:rPr lang="en-US" sz="2000" dirty="0"/>
              <a:t>Old strand and new strand</a:t>
            </a:r>
          </a:p>
          <a:p>
            <a:pPr lvl="1" eaLnBrk="1" hangingPunct="1">
              <a:defRPr/>
            </a:pPr>
            <a:r>
              <a:rPr lang="en-US" sz="2400" dirty="0"/>
              <a:t>Templates</a:t>
            </a:r>
          </a:p>
          <a:p>
            <a:pPr lvl="1" eaLnBrk="1" hangingPunct="1">
              <a:defRPr/>
            </a:pPr>
            <a:r>
              <a:rPr lang="en-US" sz="2400" dirty="0"/>
              <a:t>Replication origin and terminus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09600" y="304800"/>
            <a:ext cx="8226425" cy="838200"/>
          </a:xfrm>
        </p:spPr>
        <p:txBody>
          <a:bodyPr/>
          <a:lstStyle/>
          <a:p>
            <a:pPr algn="ctr" eaLnBrk="1" hangingPunct="1">
              <a:defRPr/>
            </a:pPr>
            <a:r>
              <a:rPr lang="en-US" dirty="0"/>
              <a:t>Replication of DNA cont’d</a:t>
            </a:r>
          </a:p>
        </p:txBody>
      </p:sp>
      <p:sp>
        <p:nvSpPr>
          <p:cNvPr id="28675" name="Rectangle 3"/>
          <p:cNvSpPr>
            <a:spLocks noGrp="1" noChangeArrowheads="1"/>
          </p:cNvSpPr>
          <p:nvPr>
            <p:ph idx="1"/>
          </p:nvPr>
        </p:nvSpPr>
        <p:spPr>
          <a:xfrm>
            <a:off x="455613" y="1143000"/>
            <a:ext cx="8226425" cy="5486400"/>
          </a:xfrm>
        </p:spPr>
        <p:txBody>
          <a:bodyPr>
            <a:normAutofit lnSpcReduction="10000"/>
          </a:bodyPr>
          <a:lstStyle/>
          <a:p>
            <a:pPr eaLnBrk="1" hangingPunct="1">
              <a:lnSpc>
                <a:spcPct val="90000"/>
              </a:lnSpc>
              <a:defRPr/>
            </a:pPr>
            <a:r>
              <a:rPr lang="en-US" sz="2800" dirty="0"/>
              <a:t>Replication Apparatus</a:t>
            </a:r>
          </a:p>
          <a:p>
            <a:pPr lvl="1" eaLnBrk="1" hangingPunct="1">
              <a:lnSpc>
                <a:spcPct val="90000"/>
              </a:lnSpc>
              <a:defRPr/>
            </a:pPr>
            <a:r>
              <a:rPr lang="en-US" sz="2400" dirty="0"/>
              <a:t>Functions:</a:t>
            </a:r>
          </a:p>
          <a:p>
            <a:pPr lvl="2" eaLnBrk="1" hangingPunct="1">
              <a:lnSpc>
                <a:spcPct val="90000"/>
              </a:lnSpc>
              <a:defRPr/>
            </a:pPr>
            <a:r>
              <a:rPr lang="en-US" sz="2000" dirty="0"/>
              <a:t>Separation of strands of old </a:t>
            </a:r>
            <a:r>
              <a:rPr lang="en-US" sz="2000" dirty="0" err="1"/>
              <a:t>dsDNA</a:t>
            </a:r>
            <a:endParaRPr lang="en-US" sz="2000" dirty="0"/>
          </a:p>
          <a:p>
            <a:pPr lvl="2" eaLnBrk="1" hangingPunct="1">
              <a:lnSpc>
                <a:spcPct val="90000"/>
              </a:lnSpc>
              <a:defRPr/>
            </a:pPr>
            <a:r>
              <a:rPr lang="en-US" sz="2000" dirty="0"/>
              <a:t>Synthesis of two new single strands of DNA</a:t>
            </a:r>
          </a:p>
          <a:p>
            <a:pPr lvl="2" eaLnBrk="1" hangingPunct="1">
              <a:lnSpc>
                <a:spcPct val="90000"/>
              </a:lnSpc>
              <a:defRPr/>
            </a:pPr>
            <a:r>
              <a:rPr lang="en-US" sz="2000" dirty="0"/>
              <a:t>Movement of the replication fork</a:t>
            </a:r>
          </a:p>
          <a:p>
            <a:pPr lvl="1" eaLnBrk="1" hangingPunct="1">
              <a:lnSpc>
                <a:spcPct val="90000"/>
              </a:lnSpc>
              <a:defRPr/>
            </a:pPr>
            <a:r>
              <a:rPr lang="en-US" sz="2400" dirty="0"/>
              <a:t>Enzymes involved:</a:t>
            </a:r>
          </a:p>
          <a:p>
            <a:pPr lvl="2" eaLnBrk="1" hangingPunct="1">
              <a:lnSpc>
                <a:spcPct val="90000"/>
              </a:lnSpc>
              <a:defRPr/>
            </a:pPr>
            <a:r>
              <a:rPr lang="en-US" sz="2000" dirty="0"/>
              <a:t>DNA </a:t>
            </a:r>
            <a:r>
              <a:rPr lang="en-US" sz="2000" dirty="0" err="1"/>
              <a:t>helicase</a:t>
            </a:r>
            <a:endParaRPr lang="en-US" sz="2000" dirty="0"/>
          </a:p>
          <a:p>
            <a:pPr lvl="2" eaLnBrk="1" hangingPunct="1">
              <a:lnSpc>
                <a:spcPct val="90000"/>
              </a:lnSpc>
              <a:defRPr/>
            </a:pPr>
            <a:r>
              <a:rPr lang="en-US" sz="2000" dirty="0"/>
              <a:t>Topoisomerase (DNA </a:t>
            </a:r>
            <a:r>
              <a:rPr lang="en-US" sz="2000" dirty="0" err="1"/>
              <a:t>Gyrase</a:t>
            </a:r>
            <a:r>
              <a:rPr lang="en-US" sz="2000" dirty="0"/>
              <a:t>)</a:t>
            </a:r>
          </a:p>
          <a:p>
            <a:pPr lvl="2" eaLnBrk="1" hangingPunct="1">
              <a:lnSpc>
                <a:spcPct val="90000"/>
              </a:lnSpc>
              <a:defRPr/>
            </a:pPr>
            <a:r>
              <a:rPr lang="en-US" sz="2000" dirty="0"/>
              <a:t>Single-strand binding protein (SSB) – Stabilizing proteins</a:t>
            </a:r>
          </a:p>
          <a:p>
            <a:pPr lvl="2" eaLnBrk="1" hangingPunct="1">
              <a:lnSpc>
                <a:spcPct val="90000"/>
              </a:lnSpc>
              <a:defRPr/>
            </a:pPr>
            <a:r>
              <a:rPr lang="en-US" sz="2000" dirty="0"/>
              <a:t>DNA polymerase III (</a:t>
            </a:r>
            <a:r>
              <a:rPr lang="en-US" sz="2000" dirty="0" err="1"/>
              <a:t>replicase</a:t>
            </a:r>
            <a:r>
              <a:rPr lang="en-US" sz="2000" dirty="0"/>
              <a:t>)</a:t>
            </a:r>
          </a:p>
          <a:p>
            <a:pPr lvl="2" eaLnBrk="1" hangingPunct="1">
              <a:lnSpc>
                <a:spcPct val="90000"/>
              </a:lnSpc>
              <a:defRPr/>
            </a:pPr>
            <a:r>
              <a:rPr lang="en-US" sz="2000" dirty="0"/>
              <a:t>Sliding Clamp</a:t>
            </a:r>
          </a:p>
          <a:p>
            <a:pPr lvl="2" eaLnBrk="1" hangingPunct="1">
              <a:lnSpc>
                <a:spcPct val="90000"/>
              </a:lnSpc>
              <a:defRPr/>
            </a:pPr>
            <a:r>
              <a:rPr lang="en-US" sz="2000" dirty="0"/>
              <a:t>DNA polymerase I</a:t>
            </a:r>
          </a:p>
          <a:p>
            <a:pPr lvl="2" eaLnBrk="1" hangingPunct="1">
              <a:lnSpc>
                <a:spcPct val="90000"/>
              </a:lnSpc>
              <a:defRPr/>
            </a:pPr>
            <a:r>
              <a:rPr lang="en-US" sz="2000" dirty="0" err="1"/>
              <a:t>Primase</a:t>
            </a:r>
            <a:endParaRPr lang="en-US" sz="2000" dirty="0"/>
          </a:p>
          <a:p>
            <a:pPr lvl="2" eaLnBrk="1" hangingPunct="1">
              <a:lnSpc>
                <a:spcPct val="90000"/>
              </a:lnSpc>
              <a:defRPr/>
            </a:pPr>
            <a:r>
              <a:rPr lang="en-US" sz="2000" dirty="0"/>
              <a:t>DNA </a:t>
            </a:r>
            <a:r>
              <a:rPr lang="en-US" sz="2000" dirty="0" err="1"/>
              <a:t>ligase</a:t>
            </a:r>
            <a:endParaRPr lang="en-US" sz="2000" dirty="0"/>
          </a:p>
          <a:p>
            <a:pPr lvl="1" eaLnBrk="1" hangingPunct="1">
              <a:lnSpc>
                <a:spcPct val="90000"/>
              </a:lnSpc>
              <a:defRPr/>
            </a:pPr>
            <a:r>
              <a:rPr lang="en-US" sz="2400" dirty="0"/>
              <a:t>Continuous and discontinuous replication – </a:t>
            </a:r>
            <a:r>
              <a:rPr lang="en-US" sz="2400" dirty="0" err="1"/>
              <a:t>Okasaki</a:t>
            </a:r>
            <a:r>
              <a:rPr lang="en-US" sz="2400" dirty="0"/>
              <a:t> fragments; leading and lagging strands; bidirectional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5613" y="0"/>
            <a:ext cx="8226425" cy="1143000"/>
          </a:xfrm>
        </p:spPr>
        <p:txBody>
          <a:bodyPr/>
          <a:lstStyle/>
          <a:p>
            <a:pPr algn="ctr" eaLnBrk="1" hangingPunct="1">
              <a:defRPr/>
            </a:pPr>
            <a:r>
              <a:rPr lang="en-US" dirty="0"/>
              <a:t>Replication of DNA cont’d</a:t>
            </a:r>
          </a:p>
        </p:txBody>
      </p:sp>
      <p:sp>
        <p:nvSpPr>
          <p:cNvPr id="29699" name="Rectangle 3"/>
          <p:cNvSpPr>
            <a:spLocks noGrp="1" noChangeArrowheads="1"/>
          </p:cNvSpPr>
          <p:nvPr>
            <p:ph type="body" sz="half" idx="1"/>
          </p:nvPr>
        </p:nvSpPr>
        <p:spPr>
          <a:xfrm>
            <a:off x="455613" y="838200"/>
            <a:ext cx="8231187" cy="5257800"/>
          </a:xfrm>
        </p:spPr>
        <p:txBody>
          <a:bodyPr/>
          <a:lstStyle/>
          <a:p>
            <a:pPr eaLnBrk="1" hangingPunct="1">
              <a:defRPr/>
            </a:pPr>
            <a:endParaRPr lang="en-US" sz="2400" dirty="0"/>
          </a:p>
        </p:txBody>
      </p:sp>
      <p:pic>
        <p:nvPicPr>
          <p:cNvPr id="8196" name="Picture 7" descr="DNA polymerase-replication"/>
          <p:cNvPicPr>
            <a:picLocks noGrp="1" noChangeAspect="1" noChangeArrowheads="1"/>
          </p:cNvPicPr>
          <p:nvPr>
            <p:ph sz="half" idx="2"/>
          </p:nvPr>
        </p:nvPicPr>
        <p:blipFill>
          <a:blip r:embed="rId2" cstate="print"/>
          <a:srcRect/>
          <a:stretch>
            <a:fillRect/>
          </a:stretch>
        </p:blipFill>
        <p:spPr>
          <a:xfrm>
            <a:off x="762000" y="1143000"/>
            <a:ext cx="7677728" cy="5715000"/>
          </a:xfr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DNA Replication</a:t>
            </a:r>
            <a:br>
              <a:rPr lang="en-US" dirty="0"/>
            </a:br>
            <a:endParaRPr lang="en-US" sz="1000" dirty="0"/>
          </a:p>
        </p:txBody>
      </p:sp>
      <p:pic>
        <p:nvPicPr>
          <p:cNvPr id="3" name="Picture 2" descr="File:DNA replication en.svg">
            <a:hlinkClick r:id="rId2"/>
          </p:cNvPr>
          <p:cNvPicPr>
            <a:picLocks noChangeAspect="1" noChangeArrowheads="1"/>
          </p:cNvPicPr>
          <p:nvPr/>
        </p:nvPicPr>
        <p:blipFill>
          <a:blip r:embed="rId3" cstate="print"/>
          <a:srcRect/>
          <a:stretch>
            <a:fillRect/>
          </a:stretch>
        </p:blipFill>
        <p:spPr bwMode="auto">
          <a:xfrm>
            <a:off x="0" y="1447800"/>
            <a:ext cx="9144001" cy="4724401"/>
          </a:xfrm>
          <a:prstGeom prst="rect">
            <a:avLst/>
          </a:prstGeom>
          <a:noFill/>
        </p:spPr>
      </p:pic>
      <p:sp>
        <p:nvSpPr>
          <p:cNvPr id="4" name="TextBox 3"/>
          <p:cNvSpPr txBox="1"/>
          <p:nvPr/>
        </p:nvSpPr>
        <p:spPr>
          <a:xfrm>
            <a:off x="2438400" y="6400800"/>
            <a:ext cx="4114800" cy="246221"/>
          </a:xfrm>
          <a:prstGeom prst="rect">
            <a:avLst/>
          </a:prstGeom>
          <a:noFill/>
        </p:spPr>
        <p:txBody>
          <a:bodyPr wrap="square" rtlCol="0">
            <a:spAutoFit/>
          </a:bodyPr>
          <a:lstStyle/>
          <a:p>
            <a:r>
              <a:rPr lang="en-US" sz="1000" dirty="0"/>
              <a:t>http://en.wikipedia.org/wiki/File:DNA_replication_en.svg</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2557</TotalTime>
  <Words>1613</Words>
  <Application>Microsoft Office PowerPoint</Application>
  <PresentationFormat>On-screen Show (4:3)</PresentationFormat>
  <Paragraphs>222</Paragraphs>
  <Slides>39</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Tahoma</vt:lpstr>
      <vt:lpstr>Wingdings</vt:lpstr>
      <vt:lpstr>Clarity</vt:lpstr>
      <vt:lpstr>Molecular and Microbial Genetics</vt:lpstr>
      <vt:lpstr>DNA as Genetic Material – Historical Recognition </vt:lpstr>
      <vt:lpstr>Griffith Experiment</vt:lpstr>
      <vt:lpstr>Hershey &amp; Chase Experiment</vt:lpstr>
      <vt:lpstr>Structure of Nucleic Acids</vt:lpstr>
      <vt:lpstr>Replication of DNA</vt:lpstr>
      <vt:lpstr>Replication of DNA cont’d</vt:lpstr>
      <vt:lpstr>Replication of DNA cont’d</vt:lpstr>
      <vt:lpstr>DNA Replication </vt:lpstr>
      <vt:lpstr>Replication of DNA  Animation of the Process</vt:lpstr>
      <vt:lpstr>Gene Expression</vt:lpstr>
      <vt:lpstr>Transcription Process</vt:lpstr>
      <vt:lpstr>Transcription “Bubble”</vt:lpstr>
      <vt:lpstr>Transcription Animation of the Process</vt:lpstr>
      <vt:lpstr>PowerPoint Presentation</vt:lpstr>
      <vt:lpstr>Translation</vt:lpstr>
      <vt:lpstr>Translation</vt:lpstr>
      <vt:lpstr>PowerPoint Presentation</vt:lpstr>
      <vt:lpstr>PowerPoint Presentation</vt:lpstr>
      <vt:lpstr>Translation Animation of the Process</vt:lpstr>
      <vt:lpstr>Regulation of Gene Expression</vt:lpstr>
      <vt:lpstr>Mutations</vt:lpstr>
      <vt:lpstr>Mutations</vt:lpstr>
      <vt:lpstr>Mechanisms of Genetic Exchange</vt:lpstr>
      <vt:lpstr>Microbial Genetic Exchange (See Lecture Notes)</vt:lpstr>
      <vt:lpstr>Bacterial Conjugation</vt:lpstr>
      <vt:lpstr>PowerPoint Presentation</vt:lpstr>
      <vt:lpstr>Bernard Davis</vt:lpstr>
      <vt:lpstr>PowerPoint Presentation</vt:lpstr>
      <vt:lpstr>Conversion of F+ to Hfr</vt:lpstr>
      <vt:lpstr>Hfr to F’ Conversion</vt:lpstr>
      <vt:lpstr>Plasmids</vt:lpstr>
      <vt:lpstr>Transduction Experiment</vt:lpstr>
      <vt:lpstr>Transduction Process</vt:lpstr>
      <vt:lpstr>Recombinant DNA Technology</vt:lpstr>
      <vt:lpstr>Recombinant DNA Technology – Definitions</vt:lpstr>
      <vt:lpstr>Recombinant DNA Technology – Definitions cont’d</vt:lpstr>
      <vt:lpstr>Recombinant DNA Technology</vt:lpstr>
      <vt:lpstr>Genomics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Molecular and Microbial Genetics</dc:title>
  <dc:creator>evo070</dc:creator>
  <cp:lastModifiedBy>Shew, Wayne</cp:lastModifiedBy>
  <cp:revision>48</cp:revision>
  <dcterms:created xsi:type="dcterms:W3CDTF">2004-03-08T16:52:44Z</dcterms:created>
  <dcterms:modified xsi:type="dcterms:W3CDTF">2024-03-11T17:10:30Z</dcterms:modified>
</cp:coreProperties>
</file>