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7" r:id="rId4"/>
    <p:sldId id="279" r:id="rId5"/>
    <p:sldId id="280" r:id="rId6"/>
    <p:sldId id="281" r:id="rId7"/>
    <p:sldId id="278" r:id="rId8"/>
    <p:sldId id="283" r:id="rId9"/>
    <p:sldId id="27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B6F71-B74B-B037-0826-76BC61D75C8E}" v="1268" dt="2021-09-01T18:57:23.172"/>
    <p1510:client id="{31EE6683-FA70-4337-0009-68DAD46A1A86}" v="3945" dt="2021-09-27T17:06:45.957"/>
    <p1510:client id="{383DA3A4-59A6-D6B4-A3D9-05FB6162EB4B}" v="216" dt="2021-09-16T13:56:06.806"/>
    <p1510:client id="{3A0CE06A-B75B-903D-1EA1-1651D14FF056}" v="663" dt="2021-09-22T23:36:08.779"/>
    <p1510:client id="{4852A914-9056-23EF-C15A-CEB6C0B50FB5}" v="90" dt="2021-08-31T02:04:46.459"/>
    <p1510:client id="{4CCBC146-5170-41A1-856F-E61ED974DA3F}" v="677" dt="2021-08-30T20:39:45.303"/>
    <p1510:client id="{653600C1-03C4-3995-BB4F-F76C8F3B8283}" v="236" dt="2021-09-21T16:42:16.887"/>
    <p1510:client id="{6D4F67C2-0C7B-CEAB-B37F-19FB6410A1C7}" v="185" dt="2021-09-28T14:18:15.961"/>
    <p1510:client id="{7F85B83E-AE7C-8AA5-3C18-E8695D6AC63B}" v="4212" dt="2021-09-14T19:54:51.086"/>
    <p1510:client id="{88FDAE53-11BB-5827-2066-7EB104919C1A}" v="816" dt="2021-09-20T21:55:18.311"/>
    <p1510:client id="{8B622A1F-206E-F94E-5DEF-1545EDB410A5}" v="724" dt="2021-09-14T20:23:56.525"/>
    <p1510:client id="{974F0A3A-C4D6-8C1F-046E-69709545985D}" v="935" dt="2021-09-14T21:03:26.979"/>
    <p1510:client id="{9FB17049-351D-8806-027E-54E4A3906B40}" v="1966" dt="2021-09-15T21:30:05.622"/>
    <p1510:client id="{A963BA9E-9262-16F3-A1AD-C6624570A06A}" v="2626" dt="2021-09-21T01:31:42.710"/>
    <p1510:client id="{A99C56E4-9D69-2B49-E3B0-B09ACFC4BB1C}" v="316" dt="2021-09-22T21:41:09.615"/>
    <p1510:client id="{C15C2FEC-FA90-5B1D-22A0-ADEF9DE686F6}" v="4623" dt="2021-09-20T20:27:05.269"/>
    <p1510:client id="{D33AA581-559D-98AD-A481-EDDA7FB63E76}" v="4" dt="2021-09-02T14:42:51.046"/>
    <p1510:client id="{E1464301-08BF-3B85-BED5-B6367C9A50F0}" v="4196" dt="2021-09-02T03:58:35.946"/>
    <p1510:client id="{E6DE23DF-E78F-C7D8-5F0F-C76A05763909}" v="2919" dt="2021-09-16T00:44:09.6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.stackexchange.com/questions/258541/meaning-of-the-scales-begin-to-tip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reebie.photography/sport/slides/six_dice.htm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wmopen-concepts-statistics/chapter/continuous-probability-distribution-2-of-2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stats.libretexts.org/Courses/Lumen_Learning/Book%3A_Concepts_in_Statistics_(Lumen)/06%3A_Probability_and_Probability_Distributions/6.23%3A_Continuous_Probability_Distribution_(2_of_2)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covillage.org/our-work/education/gen-trainings/traumatransformation/children-smiling-in-a-huddle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nversation.com/testing-the-test-naplan-makes-for-stressed-kids-and-a-narrow-curriculum-10965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Probability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>
                <a:cs typeface="Calibri"/>
              </a:rPr>
              <a:t>Random Variables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9C5D0-279E-4CFD-86EA-37719D15A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The Idea – </a:t>
            </a:r>
            <a:r>
              <a:rPr lang="en-US" sz="3200" dirty="0">
                <a:cs typeface="Calibri Light"/>
              </a:rPr>
              <a:t>Random Variable as a Numerical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7342D-407C-4FCA-AC17-3FA21D72E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625"/>
            <a:ext cx="10515600" cy="3860049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Often we are not interested in the outcome of a random phenomenon </a:t>
            </a:r>
            <a:r>
              <a:rPr lang="en-US" i="1" dirty="0">
                <a:ea typeface="+mn-lt"/>
                <a:cs typeface="+mn-lt"/>
              </a:rPr>
              <a:t>per se</a:t>
            </a:r>
            <a:r>
              <a:rPr lang="en-US" dirty="0">
                <a:cs typeface="Calibri"/>
              </a:rPr>
              <a:t>, but instead a numerical summary of that outcome.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A </a:t>
            </a:r>
            <a:r>
              <a:rPr lang="en-US" b="1" dirty="0">
                <a:cs typeface="Calibri"/>
              </a:rPr>
              <a:t>Random Variable</a:t>
            </a:r>
            <a:r>
              <a:rPr lang="en-US" dirty="0">
                <a:cs typeface="Calibri"/>
              </a:rPr>
              <a:t> is a numerical summary of an outcome of a random phenomenon.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A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b="1" dirty="0">
                <a:ea typeface="+mn-lt"/>
                <a:cs typeface="+mn-lt"/>
              </a:rPr>
              <a:t>Probability Distribution</a:t>
            </a:r>
            <a:r>
              <a:rPr lang="en-US" dirty="0">
                <a:ea typeface="+mn-lt"/>
                <a:cs typeface="+mn-lt"/>
              </a:rPr>
              <a:t> assigns a probability to each outcome (or range of outcomes) of the R.V. </a:t>
            </a: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0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>
                <a:cs typeface="Calibri"/>
              </a:rPr>
              <a:t>Ex:</a:t>
            </a:r>
            <a:r>
              <a:rPr lang="en-US" sz="2200" dirty="0">
                <a:cs typeface="Calibri"/>
              </a:rPr>
              <a:t>  Flip a fair coin 4 times, we want to count the number of heads.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>
                <a:cs typeface="Calibri"/>
              </a:rPr>
              <a:t>S = {HHHH, THHH, HTHH, …, TTTT}           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>
                <a:cs typeface="Calibri"/>
              </a:rPr>
              <a:t>X = number of heads </a:t>
            </a:r>
            <a:r>
              <a:rPr lang="en-US" sz="2000" dirty="0">
                <a:cs typeface="Calibri"/>
              </a:rPr>
              <a:t>           </a:t>
            </a: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b="1" dirty="0">
              <a:cs typeface="Calibri"/>
            </a:endParaRPr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13050540-048C-4B49-B1A3-A329034E2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09677" y="-204370"/>
            <a:ext cx="2200702" cy="22007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F9E8DE-EBF4-4359-93B7-991D45C8DDC1}"/>
              </a:ext>
            </a:extLst>
          </p:cNvPr>
          <p:cNvSpPr txBox="1"/>
          <p:nvPr/>
        </p:nvSpPr>
        <p:spPr>
          <a:xfrm>
            <a:off x="3100136" y="478455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  <a:cs typeface="Calibri"/>
              </a:rPr>
              <a:t>&lt;- </a:t>
            </a:r>
            <a:r>
              <a:rPr lang="en-US" b="1" dirty="0">
                <a:solidFill>
                  <a:srgbClr val="FF0000"/>
                </a:solidFill>
                <a:cs typeface="Calibri"/>
              </a:rPr>
              <a:t>Random Variable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47F16B5-D57F-4D57-9F85-2A70B0927C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699371"/>
              </p:ext>
            </p:extLst>
          </p:nvPr>
        </p:nvGraphicFramePr>
        <p:xfrm>
          <a:off x="8873289" y="3850104"/>
          <a:ext cx="1430816" cy="2214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473">
                  <a:extLst>
                    <a:ext uri="{9D8B030D-6E8A-4147-A177-3AD203B41FA5}">
                      <a16:colId xmlns:a16="http://schemas.microsoft.com/office/drawing/2014/main" val="3044788675"/>
                    </a:ext>
                  </a:extLst>
                </a:gridCol>
                <a:gridCol w="869343">
                  <a:extLst>
                    <a:ext uri="{9D8B030D-6E8A-4147-A177-3AD203B41FA5}">
                      <a16:colId xmlns:a16="http://schemas.microsoft.com/office/drawing/2014/main" val="543519265"/>
                    </a:ext>
                  </a:extLst>
                </a:gridCol>
              </a:tblGrid>
              <a:tr h="372530"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P(X=x)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285879"/>
                  </a:ext>
                </a:extLst>
              </a:tr>
              <a:tr h="362727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689163"/>
                  </a:ext>
                </a:extLst>
              </a:tr>
              <a:tr h="362727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4/16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861243"/>
                  </a:ext>
                </a:extLst>
              </a:tr>
              <a:tr h="37253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6/16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405462"/>
                  </a:ext>
                </a:extLst>
              </a:tr>
              <a:tr h="362727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4/16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663143"/>
                  </a:ext>
                </a:extLst>
              </a:tr>
              <a:tr h="37253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80063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E766B45-E753-4274-B71B-52162190ABD6}"/>
              </a:ext>
            </a:extLst>
          </p:cNvPr>
          <p:cNvSpPr txBox="1"/>
          <p:nvPr/>
        </p:nvSpPr>
        <p:spPr>
          <a:xfrm>
            <a:off x="6190248" y="482666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cs typeface="Calibri"/>
              </a:rPr>
              <a:t>Probability Distribution</a:t>
            </a:r>
            <a:r>
              <a:rPr lang="en-US" dirty="0">
                <a:solidFill>
                  <a:srgbClr val="FF0000"/>
                </a:solidFill>
                <a:cs typeface="Calibri"/>
              </a:rPr>
              <a:t> -&gt;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1C2392-6B71-42BD-A48B-D3E1F669EF66}"/>
              </a:ext>
            </a:extLst>
          </p:cNvPr>
          <p:cNvSpPr txBox="1"/>
          <p:nvPr/>
        </p:nvSpPr>
        <p:spPr>
          <a:xfrm>
            <a:off x="836696" y="5368590"/>
            <a:ext cx="6964279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A random variable is </a:t>
            </a:r>
            <a:r>
              <a:rPr lang="en-US" sz="2400" b="1" dirty="0"/>
              <a:t>discrete</a:t>
            </a:r>
            <a:r>
              <a:rPr lang="en-US" sz="2400" dirty="0"/>
              <a:t>, if the possible outcomes can be listed in a table, otherwise it is </a:t>
            </a:r>
            <a:r>
              <a:rPr lang="en-US" sz="2400" b="1" dirty="0"/>
              <a:t>continuous</a:t>
            </a:r>
            <a:r>
              <a:rPr lang="en-US" sz="2400" dirty="0"/>
              <a:t>.</a:t>
            </a: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051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08493-3488-4619-AD56-AF1B42A11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 Bad Circuits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381EB-C8BC-45AA-8807-6BCD5E44D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A factory manufactures circuits for automobiles.  Each circuit, independently, has a chance of .034 of being defective.  Find the probability of having two or fewer defective circuits in a batch of 20.   </a:t>
            </a:r>
          </a:p>
        </p:txBody>
      </p:sp>
      <p:pic>
        <p:nvPicPr>
          <p:cNvPr id="8" name="Picture 8" descr="Free Images : technology, pen, isolated, line, green ...">
            <a:extLst>
              <a:ext uri="{FF2B5EF4-FFF2-40B4-BE49-F238E27FC236}">
                <a16:creationId xmlns:a16="http://schemas.microsoft.com/office/drawing/2014/main" id="{84C9F316-D5FE-4D54-958E-90AB4B751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84" y="4475747"/>
            <a:ext cx="2743200" cy="20574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FA2D4A3-1F98-4666-9601-646FA1B3F7F0}"/>
              </a:ext>
            </a:extLst>
          </p:cNvPr>
          <p:cNvSpPr txBox="1"/>
          <p:nvPr/>
        </p:nvSpPr>
        <p:spPr>
          <a:xfrm>
            <a:off x="4091603" y="4244914"/>
            <a:ext cx="758590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cs typeface="Calibri"/>
              </a:rPr>
              <a:t>This is an example of a </a:t>
            </a:r>
            <a:r>
              <a:rPr lang="en-US" sz="2400" b="1" dirty="0">
                <a:solidFill>
                  <a:srgbClr val="000000"/>
                </a:solidFill>
                <a:cs typeface="Calibri"/>
              </a:rPr>
              <a:t>binomial random variable.  </a:t>
            </a:r>
          </a:p>
        </p:txBody>
      </p:sp>
    </p:spTree>
    <p:extLst>
      <p:ext uri="{BB962C8B-B14F-4D97-AF65-F5344CB8AC3E}">
        <p14:creationId xmlns:p14="http://schemas.microsoft.com/office/powerpoint/2010/main" val="3950324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C76BB-3F82-440E-A338-8342B47E8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cs typeface="Calibri Light"/>
              </a:rPr>
              <a:t>Mean, Expected Value &amp; Standard Deviation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9DEA6-01C3-4BE7-9202-4621EE21C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028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For a discrete R.V., the </a:t>
            </a:r>
            <a:r>
              <a:rPr lang="en-US" b="1" dirty="0">
                <a:cs typeface="Calibri" panose="020F0502020204030204"/>
              </a:rPr>
              <a:t>mean</a:t>
            </a:r>
            <a:r>
              <a:rPr lang="en-US" dirty="0">
                <a:cs typeface="Calibri" panose="020F0502020204030204"/>
              </a:rPr>
              <a:t>, or </a:t>
            </a:r>
            <a:r>
              <a:rPr lang="en-US" b="1" dirty="0">
                <a:cs typeface="Calibri" panose="020F0502020204030204"/>
              </a:rPr>
              <a:t>expected value</a:t>
            </a:r>
            <a:r>
              <a:rPr lang="en-US" dirty="0">
                <a:cs typeface="Calibri" panose="020F0502020204030204"/>
              </a:rPr>
              <a:t>, is given by </a:t>
            </a:r>
            <a:endParaRPr lang="en-US" dirty="0"/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                                </a:t>
            </a:r>
            <a:r>
              <a:rPr lang="en-US" b="1" dirty="0">
                <a:cs typeface="Calibri" panose="020F0502020204030204"/>
              </a:rPr>
              <a:t>µ</a:t>
            </a:r>
            <a:r>
              <a:rPr lang="en-US" dirty="0">
                <a:cs typeface="Calibri" panose="020F0502020204030204"/>
              </a:rPr>
              <a:t> = E(X) = </a:t>
            </a:r>
            <a:r>
              <a:rPr lang="en-US" sz="3600" dirty="0">
                <a:cs typeface="Calibri" panose="020F0502020204030204"/>
              </a:rPr>
              <a:t>Σ </a:t>
            </a:r>
            <a:r>
              <a:rPr lang="en-US" dirty="0">
                <a:cs typeface="Calibri" panose="020F0502020204030204"/>
              </a:rPr>
              <a:t>x P(X=x)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C096B3-20D8-4026-8201-4DB9329587A7}"/>
              </a:ext>
            </a:extLst>
          </p:cNvPr>
          <p:cNvSpPr txBox="1"/>
          <p:nvPr/>
        </p:nvSpPr>
        <p:spPr>
          <a:xfrm>
            <a:off x="6493044" y="2412332"/>
            <a:ext cx="5039224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&lt;- Notation X = random variable</a:t>
            </a: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                      x = possible values of X</a:t>
            </a:r>
          </a:p>
          <a:p>
            <a:r>
              <a:rPr lang="en-US" b="1" dirty="0">
                <a:cs typeface="Calibri"/>
              </a:rPr>
              <a:t>                               Case sensitive </a:t>
            </a:r>
            <a:endParaRPr lang="en-US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17BA2C-1252-4D1E-A303-354F71E3CAFB}"/>
              </a:ext>
            </a:extLst>
          </p:cNvPr>
          <p:cNvSpPr txBox="1"/>
          <p:nvPr/>
        </p:nvSpPr>
        <p:spPr>
          <a:xfrm>
            <a:off x="838202" y="2923674"/>
            <a:ext cx="522972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cs typeface="Calibri"/>
              </a:rPr>
              <a:t>The expected value is a weighted average, or long run average.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4E32F6-7CB8-40C4-B379-3E06DA8BB9C7}"/>
              </a:ext>
            </a:extLst>
          </p:cNvPr>
          <p:cNvSpPr txBox="1"/>
          <p:nvPr/>
        </p:nvSpPr>
        <p:spPr>
          <a:xfrm>
            <a:off x="838201" y="3805990"/>
            <a:ext cx="7776408" cy="2492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The </a:t>
            </a:r>
            <a:r>
              <a:rPr lang="en-US" sz="2800" b="1" dirty="0">
                <a:solidFill>
                  <a:srgbClr val="000000"/>
                </a:solidFill>
                <a:cs typeface="Calibri"/>
              </a:rPr>
              <a:t>variance </a:t>
            </a:r>
            <a:r>
              <a:rPr lang="en-US" sz="2800" dirty="0">
                <a:solidFill>
                  <a:srgbClr val="000000"/>
                </a:solidFill>
                <a:cs typeface="Calibri"/>
              </a:rPr>
              <a:t>of a R.V. is given by:</a:t>
            </a:r>
          </a:p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                                </a:t>
            </a:r>
            <a:r>
              <a:rPr lang="en-US" sz="2800" dirty="0">
                <a:ea typeface="+mn-lt"/>
                <a:cs typeface="+mn-lt"/>
              </a:rPr>
              <a:t>σ</a:t>
            </a:r>
            <a:r>
              <a:rPr lang="en-US" sz="2800" baseline="30000" dirty="0">
                <a:ea typeface="+mn-lt"/>
                <a:cs typeface="+mn-lt"/>
              </a:rPr>
              <a:t>2</a:t>
            </a:r>
            <a:r>
              <a:rPr lang="en-US" sz="2800" dirty="0">
                <a:ea typeface="+mn-lt"/>
                <a:cs typeface="+mn-lt"/>
              </a:rPr>
              <a:t> = </a:t>
            </a:r>
            <a:r>
              <a:rPr lang="en-US" sz="3600" dirty="0">
                <a:ea typeface="+mn-lt"/>
                <a:cs typeface="+mn-lt"/>
              </a:rPr>
              <a:t>Σ</a:t>
            </a:r>
            <a:r>
              <a:rPr lang="en-US" sz="2800" dirty="0">
                <a:ea typeface="+mn-lt"/>
                <a:cs typeface="+mn-lt"/>
              </a:rPr>
              <a:t> (x - µ)</a:t>
            </a:r>
            <a:r>
              <a:rPr lang="en-US" sz="2800" baseline="30000" dirty="0">
                <a:ea typeface="+mn-lt"/>
                <a:cs typeface="+mn-lt"/>
              </a:rPr>
              <a:t>2</a:t>
            </a:r>
            <a:r>
              <a:rPr lang="en-US" sz="2800" dirty="0">
                <a:ea typeface="+mn-lt"/>
                <a:cs typeface="+mn-lt"/>
              </a:rPr>
              <a:t> P(X=x)</a:t>
            </a:r>
          </a:p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And the </a:t>
            </a:r>
            <a:r>
              <a:rPr lang="en-US" sz="2800" b="1" dirty="0">
                <a:solidFill>
                  <a:srgbClr val="000000"/>
                </a:solidFill>
                <a:cs typeface="Calibri"/>
              </a:rPr>
              <a:t>standard deviation</a:t>
            </a:r>
            <a:r>
              <a:rPr lang="en-US" sz="2800" dirty="0">
                <a:solidFill>
                  <a:srgbClr val="000000"/>
                </a:solidFill>
                <a:cs typeface="Calibri"/>
              </a:rPr>
              <a:t> is given by:</a:t>
            </a:r>
          </a:p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                                </a:t>
            </a:r>
            <a:r>
              <a:rPr lang="en-US" sz="2800" dirty="0">
                <a:solidFill>
                  <a:srgbClr val="000000"/>
                </a:solidFill>
                <a:ea typeface="+mn-lt"/>
                <a:cs typeface="+mn-lt"/>
              </a:rPr>
              <a:t> </a:t>
            </a:r>
            <a:r>
              <a:rPr lang="en-US" sz="2800" dirty="0">
                <a:cs typeface="Calibri"/>
              </a:rPr>
              <a:t>σ</a:t>
            </a:r>
            <a:r>
              <a:rPr lang="en-US" sz="2800" baseline="30000" dirty="0">
                <a:cs typeface="Calibri"/>
              </a:rPr>
              <a:t> </a:t>
            </a:r>
            <a:r>
              <a:rPr lang="en-US" sz="2800" dirty="0">
                <a:cs typeface="Calibri"/>
              </a:rPr>
              <a:t>= [ </a:t>
            </a:r>
            <a:r>
              <a:rPr lang="en-US" sz="3600" dirty="0">
                <a:cs typeface="Calibri"/>
              </a:rPr>
              <a:t>Σ</a:t>
            </a:r>
            <a:r>
              <a:rPr lang="en-US" sz="2800" dirty="0">
                <a:cs typeface="Calibri"/>
              </a:rPr>
              <a:t> (x - µ)</a:t>
            </a:r>
            <a:r>
              <a:rPr lang="en-US" sz="2800" baseline="30000" dirty="0">
                <a:cs typeface="Calibri"/>
              </a:rPr>
              <a:t>2</a:t>
            </a:r>
            <a:r>
              <a:rPr lang="en-US" sz="2800" dirty="0">
                <a:cs typeface="Calibri"/>
              </a:rPr>
              <a:t> P(X=x) ]</a:t>
            </a:r>
            <a:r>
              <a:rPr lang="en-US" sz="2800" baseline="30000" dirty="0">
                <a:cs typeface="Calibri"/>
              </a:rPr>
              <a:t>½</a:t>
            </a:r>
            <a:r>
              <a:rPr lang="en-US" sz="2800" dirty="0">
                <a:cs typeface="Calibri"/>
              </a:rPr>
              <a:t> </a:t>
            </a:r>
            <a:endParaRPr lang="en-US" sz="2800" dirty="0">
              <a:solidFill>
                <a:srgbClr val="000000"/>
              </a:solidFill>
              <a:cs typeface="Calibri"/>
            </a:endParaRPr>
          </a:p>
          <a:p>
            <a:endParaRPr lang="en-US" sz="2800" dirty="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6791B34F-F7E9-4880-8106-848F2E9638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895346" y="4559864"/>
            <a:ext cx="2562727" cy="19693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17B0DB5-BFDD-4ED1-95A3-E163C9A19FD3}"/>
              </a:ext>
            </a:extLst>
          </p:cNvPr>
          <p:cNvSpPr txBox="1"/>
          <p:nvPr/>
        </p:nvSpPr>
        <p:spPr>
          <a:xfrm>
            <a:off x="840207" y="5697050"/>
            <a:ext cx="624238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We saw something similar before, with the sample mean &amp; standard deviation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25822C-8632-4F87-92D5-9CA4A857193D}"/>
              </a:ext>
            </a:extLst>
          </p:cNvPr>
          <p:cNvSpPr txBox="1"/>
          <p:nvPr/>
        </p:nvSpPr>
        <p:spPr>
          <a:xfrm>
            <a:off x="6695576" y="3497179"/>
            <a:ext cx="522972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A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continuous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R.V. has similar definitions with the </a:t>
            </a:r>
            <a:r>
              <a:rPr lang="en-US" sz="2400" i="1" dirty="0">
                <a:solidFill>
                  <a:srgbClr val="FF0000"/>
                </a:solidFill>
                <a:cs typeface="Calibri"/>
              </a:rPr>
              <a:t>summation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replaced with an </a:t>
            </a:r>
            <a:r>
              <a:rPr lang="en-US" sz="2400" i="1" dirty="0">
                <a:solidFill>
                  <a:srgbClr val="FF0000"/>
                </a:solidFill>
                <a:cs typeface="Calibri"/>
              </a:rPr>
              <a:t>integral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59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9" grpId="0"/>
      <p:bldP spid="14" grpId="0" build="p"/>
      <p:bldP spid="1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A4143DD6-D0EE-4CB6-A6C8-9EAECCEA8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306424" y="180254"/>
            <a:ext cx="2392279" cy="15946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49FD05-9381-460D-ADFC-344D8B507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 A Die Roll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CF4F1-B615-412C-B247-03A115467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Roll a fair six-sided die, find the mean and standard deviation of the pips showing.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X = number on the die </a:t>
            </a:r>
            <a:r>
              <a:rPr lang="en-US" sz="2400" dirty="0">
                <a:solidFill>
                  <a:srgbClr val="FF0000"/>
                </a:solidFill>
                <a:cs typeface="Calibri" panose="020F0502020204030204"/>
              </a:rPr>
              <a:t>&lt;- Random Variable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72596EF-D64A-4468-8A5A-9008DD12CC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665362"/>
              </p:ext>
            </p:extLst>
          </p:nvPr>
        </p:nvGraphicFramePr>
        <p:xfrm>
          <a:off x="9675394" y="2536658"/>
          <a:ext cx="1982420" cy="2688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210">
                  <a:extLst>
                    <a:ext uri="{9D8B030D-6E8A-4147-A177-3AD203B41FA5}">
                      <a16:colId xmlns:a16="http://schemas.microsoft.com/office/drawing/2014/main" val="284313262"/>
                    </a:ext>
                  </a:extLst>
                </a:gridCol>
                <a:gridCol w="991210">
                  <a:extLst>
                    <a:ext uri="{9D8B030D-6E8A-4147-A177-3AD203B41FA5}">
                      <a16:colId xmlns:a16="http://schemas.microsoft.com/office/drawing/2014/main" val="3283744189"/>
                    </a:ext>
                  </a:extLst>
                </a:gridCol>
              </a:tblGrid>
              <a:tr h="494166"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P(X=x)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073617"/>
                  </a:ext>
                </a:extLst>
              </a:tr>
              <a:tr h="348823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757662"/>
                  </a:ext>
                </a:extLst>
              </a:tr>
              <a:tr h="348823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790033"/>
                  </a:ext>
                </a:extLst>
              </a:tr>
              <a:tr h="358512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3314029"/>
                  </a:ext>
                </a:extLst>
              </a:tr>
              <a:tr h="348823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704544"/>
                  </a:ext>
                </a:extLst>
              </a:tr>
              <a:tr h="348823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43328"/>
                  </a:ext>
                </a:extLst>
              </a:tr>
              <a:tr h="348823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69800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16AE2F2-1874-4556-892A-287E0C2C7D4A}"/>
              </a:ext>
            </a:extLst>
          </p:cNvPr>
          <p:cNvSpPr txBox="1"/>
          <p:nvPr/>
        </p:nvSpPr>
        <p:spPr>
          <a:xfrm>
            <a:off x="838200" y="3703721"/>
            <a:ext cx="345506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µ = E(X) </a:t>
            </a:r>
            <a:endParaRPr lang="en-US" dirty="0"/>
          </a:p>
          <a:p>
            <a:r>
              <a:rPr lang="en-US" sz="2400" dirty="0"/>
              <a:t>    = </a:t>
            </a:r>
            <a:r>
              <a:rPr lang="en-US" sz="2400" dirty="0">
                <a:cs typeface="Calibri"/>
              </a:rPr>
              <a:t> Σ x P(X=x)</a:t>
            </a:r>
          </a:p>
          <a:p>
            <a:r>
              <a:rPr lang="en-US" sz="2400" dirty="0">
                <a:cs typeface="Calibri"/>
              </a:rPr>
              <a:t>    = 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0BEEBF-04B6-4A53-8034-B0FD5C1A29F2}"/>
              </a:ext>
            </a:extLst>
          </p:cNvPr>
          <p:cNvSpPr txBox="1"/>
          <p:nvPr/>
        </p:nvSpPr>
        <p:spPr>
          <a:xfrm>
            <a:off x="6298533" y="2658979"/>
            <a:ext cx="419701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Probability Distribution -&gt;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C56993-1C2C-4E63-8D76-5202CB2BEB0D}"/>
              </a:ext>
            </a:extLst>
          </p:cNvPr>
          <p:cNvSpPr txBox="1"/>
          <p:nvPr/>
        </p:nvSpPr>
        <p:spPr>
          <a:xfrm>
            <a:off x="4335379" y="3703721"/>
            <a:ext cx="5159542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σ</a:t>
            </a:r>
            <a:r>
              <a:rPr lang="en-US" sz="2400" baseline="30000" dirty="0">
                <a:cs typeface="Calibri"/>
              </a:rPr>
              <a:t>2</a:t>
            </a:r>
            <a:r>
              <a:rPr lang="en-US" sz="2400" dirty="0">
                <a:cs typeface="Calibri"/>
              </a:rPr>
              <a:t> = Σ (x - µ)</a:t>
            </a:r>
            <a:r>
              <a:rPr lang="en-US" sz="2400" baseline="30000" dirty="0">
                <a:cs typeface="Calibri"/>
              </a:rPr>
              <a:t>2</a:t>
            </a:r>
            <a:r>
              <a:rPr lang="en-US" sz="2400" dirty="0">
                <a:cs typeface="Calibri"/>
              </a:rPr>
              <a:t> P(X=x)</a:t>
            </a:r>
            <a:endParaRPr lang="en-US" dirty="0"/>
          </a:p>
          <a:p>
            <a:r>
              <a:rPr lang="en-US" sz="2400" dirty="0"/>
              <a:t>     =  </a:t>
            </a:r>
            <a:r>
              <a:rPr lang="en-US" sz="2400" dirty="0">
                <a:ea typeface="+mn-lt"/>
                <a:cs typeface="+mn-lt"/>
              </a:rPr>
              <a:t>…</a:t>
            </a:r>
            <a:endParaRPr lang="en-US" sz="2400" b="1" dirty="0">
              <a:solidFill>
                <a:srgbClr val="FF0000"/>
              </a:solidFill>
              <a:cs typeface="Calibri"/>
            </a:endParaRPr>
          </a:p>
          <a:p>
            <a:endParaRPr lang="en-US" sz="2400" b="1" dirty="0">
              <a:solidFill>
                <a:srgbClr val="FF0000"/>
              </a:solidFill>
              <a:cs typeface="Calibri"/>
            </a:endParaRPr>
          </a:p>
          <a:p>
            <a:r>
              <a:rPr lang="en-US" sz="2400" dirty="0">
                <a:ea typeface="+mn-lt"/>
                <a:cs typeface="+mn-lt"/>
              </a:rPr>
              <a:t>σ =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 </a:t>
            </a:r>
            <a:r>
              <a:rPr lang="en-US" sz="2400" dirty="0">
                <a:ea typeface="+mn-lt"/>
                <a:cs typeface="+mn-lt"/>
              </a:rPr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31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3A5F9-C7F9-4D9B-8667-279DF5C58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cs typeface="Calibri Light"/>
              </a:rPr>
              <a:t>Continuous vs Discrete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1BEC9-52BD-43C2-BD6A-B77D81644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/>
              </a:rPr>
              <a:t>The </a:t>
            </a:r>
            <a:r>
              <a:rPr lang="en-US" sz="2400" b="1" dirty="0">
                <a:cs typeface="Calibri"/>
              </a:rPr>
              <a:t>probability distribution</a:t>
            </a:r>
            <a:r>
              <a:rPr lang="en-US" sz="2400" dirty="0">
                <a:cs typeface="Calibri"/>
              </a:rPr>
              <a:t> of a </a:t>
            </a:r>
            <a:r>
              <a:rPr lang="en-US" sz="2400" b="1" dirty="0">
                <a:cs typeface="Calibri"/>
              </a:rPr>
              <a:t>discrete random variable</a:t>
            </a:r>
            <a:r>
              <a:rPr lang="en-US" sz="2400" dirty="0">
                <a:cs typeface="Calibri"/>
              </a:rPr>
              <a:t> can be viewed as a table (or as a graph).  For a </a:t>
            </a:r>
            <a:r>
              <a:rPr lang="en-US" sz="2400" b="1" dirty="0">
                <a:cs typeface="Calibri"/>
              </a:rPr>
              <a:t>continuous random variable,</a:t>
            </a:r>
            <a:r>
              <a:rPr lang="en-US" sz="2400" dirty="0">
                <a:cs typeface="Calibri"/>
              </a:rPr>
              <a:t> the probability distribution is a curve, and the </a:t>
            </a:r>
            <a:r>
              <a:rPr lang="en-US" sz="2400" i="1" dirty="0">
                <a:cs typeface="Calibri"/>
              </a:rPr>
              <a:t>area under the curve</a:t>
            </a:r>
            <a:r>
              <a:rPr lang="en-US" sz="2400" dirty="0">
                <a:cs typeface="Calibri"/>
              </a:rPr>
              <a:t> gives the probability.</a:t>
            </a:r>
          </a:p>
        </p:txBody>
      </p:sp>
      <p:pic>
        <p:nvPicPr>
          <p:cNvPr id="4" name="Picture 4" descr="Chart&#10;&#10;Description automatically generated">
            <a:extLst>
              <a:ext uri="{FF2B5EF4-FFF2-40B4-BE49-F238E27FC236}">
                <a16:creationId xmlns:a16="http://schemas.microsoft.com/office/drawing/2014/main" id="{64494870-5F7C-4224-9584-89F0984CF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42849" y="3261510"/>
            <a:ext cx="3735802" cy="2099609"/>
          </a:xfrm>
          <a:prstGeom prst="rect">
            <a:avLst/>
          </a:prstGeom>
        </p:spPr>
      </p:pic>
      <p:pic>
        <p:nvPicPr>
          <p:cNvPr id="10" name="Picture 10" descr="Diagram&#10;&#10;Description automatically generated">
            <a:extLst>
              <a:ext uri="{FF2B5EF4-FFF2-40B4-BE49-F238E27FC236}">
                <a16:creationId xmlns:a16="http://schemas.microsoft.com/office/drawing/2014/main" id="{08D7BE1A-86F8-463B-9A94-2A66E53AC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253163" y="3208021"/>
            <a:ext cx="3505199" cy="2206591"/>
          </a:xfrm>
          <a:prstGeom prst="rect">
            <a:avLst/>
          </a:prstGeom>
        </p:spPr>
      </p:pic>
      <p:pic>
        <p:nvPicPr>
          <p:cNvPr id="13" name="Picture 13" descr="Chart&#10;&#10;Description automatically generated">
            <a:extLst>
              <a:ext uri="{FF2B5EF4-FFF2-40B4-BE49-F238E27FC236}">
                <a16:creationId xmlns:a16="http://schemas.microsoft.com/office/drawing/2014/main" id="{21DD3C09-0730-4C1A-8D8A-BB6A9E40B1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03584" y="3343301"/>
            <a:ext cx="3394909" cy="20262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3166558-926C-4D39-98C7-89DC4EAC2779}"/>
              </a:ext>
            </a:extLst>
          </p:cNvPr>
          <p:cNvSpPr txBox="1"/>
          <p:nvPr/>
        </p:nvSpPr>
        <p:spPr>
          <a:xfrm>
            <a:off x="1957135" y="5626768"/>
            <a:ext cx="875899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The total area under these curves is 1.   The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mean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and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standard deviation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describe the center and spread as before.</a:t>
            </a:r>
          </a:p>
        </p:txBody>
      </p:sp>
    </p:spTree>
    <p:extLst>
      <p:ext uri="{BB962C8B-B14F-4D97-AF65-F5344CB8AC3E}">
        <p14:creationId xmlns:p14="http://schemas.microsoft.com/office/powerpoint/2010/main" val="342571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D1D60-B1F9-457E-9BD3-FDF9A8B78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 </a:t>
            </a:r>
            <a:r>
              <a:rPr lang="en-US" sz="4000" dirty="0">
                <a:cs typeface="Calibri Light"/>
              </a:rPr>
              <a:t>Heights of 10-year </a:t>
            </a:r>
            <a:r>
              <a:rPr lang="en-US" sz="4000" dirty="0" err="1">
                <a:cs typeface="Calibri Light"/>
              </a:rPr>
              <a:t>olds</a:t>
            </a:r>
            <a:endParaRPr lang="en-US" sz="4000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2FCC3-584C-41AF-B154-0098EDF2C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0386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The height of 10-year </a:t>
            </a:r>
            <a:r>
              <a:rPr lang="en-US" sz="2400" dirty="0" err="1">
                <a:cs typeface="Calibri" panose="020F0502020204030204"/>
              </a:rPr>
              <a:t>olds</a:t>
            </a:r>
            <a:r>
              <a:rPr lang="en-US" sz="2400" dirty="0">
                <a:cs typeface="Calibri" panose="020F0502020204030204"/>
              </a:rPr>
              <a:t> is normally distributed with a mean of 55 inches and a standard deviation of 5 inches.  A random 10-year old is selected. </a:t>
            </a:r>
          </a:p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Let X = height of the selected 10-year old. </a:t>
            </a:r>
            <a:r>
              <a:rPr lang="en-US" sz="2400" dirty="0">
                <a:solidFill>
                  <a:srgbClr val="FF0000"/>
                </a:solidFill>
                <a:cs typeface="Calibri" panose="020F0502020204030204"/>
              </a:rPr>
              <a:t>&lt;- Random Variable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EDCF21D-9803-434A-BE4B-994692932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135979" y="4739299"/>
            <a:ext cx="2743200" cy="18310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7E17F9-B5D2-457F-8A7A-D624FDA308E5}"/>
              </a:ext>
            </a:extLst>
          </p:cNvPr>
          <p:cNvSpPr txBox="1"/>
          <p:nvPr/>
        </p:nvSpPr>
        <p:spPr>
          <a:xfrm>
            <a:off x="834189" y="3150268"/>
            <a:ext cx="2362200" cy="28050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P(50 &lt; X &lt; 60)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P(X &gt; 55)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P(55 &lt; X &lt; 60)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 X &gt; 60)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 X &gt; 65) =</a:t>
            </a:r>
          </a:p>
        </p:txBody>
      </p:sp>
      <p:pic>
        <p:nvPicPr>
          <p:cNvPr id="17" name="Picture 17" descr="Chart, histogram&#10;&#10;Description automatically generated">
            <a:extLst>
              <a:ext uri="{FF2B5EF4-FFF2-40B4-BE49-F238E27FC236}">
                <a16:creationId xmlns:a16="http://schemas.microsoft.com/office/drawing/2014/main" id="{8563B791-42E6-4B1B-ACD7-B2A9C5D633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429" y="3515846"/>
            <a:ext cx="5079330" cy="28141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B74425-D762-4C01-98F4-66CB91FEBA9A}"/>
              </a:ext>
            </a:extLst>
          </p:cNvPr>
          <p:cNvSpPr txBox="1"/>
          <p:nvPr/>
        </p:nvSpPr>
        <p:spPr>
          <a:xfrm>
            <a:off x="7093117" y="3393407"/>
            <a:ext cx="478856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Calibri"/>
              </a:rPr>
              <a:t>We've done this before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!  In this case we can use the 68-95-99.7 rule.</a:t>
            </a:r>
          </a:p>
        </p:txBody>
      </p:sp>
    </p:spTree>
    <p:extLst>
      <p:ext uri="{BB962C8B-B14F-4D97-AF65-F5344CB8AC3E}">
        <p14:creationId xmlns:p14="http://schemas.microsoft.com/office/powerpoint/2010/main" val="416808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E5637-1A2E-496F-9599-459D1981A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  </a:t>
            </a:r>
            <a:r>
              <a:rPr lang="en-US" sz="4000" dirty="0">
                <a:cs typeface="Calibri Light"/>
              </a:rPr>
              <a:t>2017 SAT Scores </a:t>
            </a:r>
            <a:endParaRPr lang="en-US" sz="40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FB951FA-19E0-4BA9-AE98-18BA196F38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629665" y="346511"/>
            <a:ext cx="3095113" cy="207889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F567D2-C243-4EB8-8CA8-65ED8FADE361}"/>
              </a:ext>
            </a:extLst>
          </p:cNvPr>
          <p:cNvSpPr txBox="1"/>
          <p:nvPr/>
        </p:nvSpPr>
        <p:spPr>
          <a:xfrm>
            <a:off x="902292" y="1509308"/>
            <a:ext cx="513252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HS seniors:  </a:t>
            </a:r>
            <a:r>
              <a:rPr lang="en-US" sz="2800" b="1" i="1" dirty="0">
                <a:cs typeface="Calibri"/>
              </a:rPr>
              <a:t> </a:t>
            </a:r>
            <a:r>
              <a:rPr lang="en-US" sz="2800" b="1" i="1" dirty="0">
                <a:ea typeface="+mn-lt"/>
                <a:cs typeface="+mn-lt"/>
              </a:rPr>
              <a:t>µ</a:t>
            </a:r>
            <a:r>
              <a:rPr lang="en-US" sz="2800" b="1" dirty="0">
                <a:cs typeface="Calibri"/>
              </a:rPr>
              <a:t> </a:t>
            </a:r>
            <a:r>
              <a:rPr lang="en-US" sz="2800" b="1" i="1" dirty="0">
                <a:cs typeface="Calibri"/>
              </a:rPr>
              <a:t>= 1060,  </a:t>
            </a:r>
            <a:r>
              <a:rPr lang="en-US" sz="2800" b="1" i="1" dirty="0">
                <a:ea typeface="+mn-lt"/>
                <a:cs typeface="+mn-lt"/>
              </a:rPr>
              <a:t>σ</a:t>
            </a:r>
            <a:r>
              <a:rPr lang="en-US" sz="2800" b="1" dirty="0">
                <a:cs typeface="Calibri"/>
              </a:rPr>
              <a:t> </a:t>
            </a:r>
            <a:r>
              <a:rPr lang="en-US" sz="2800" b="1" i="1" dirty="0">
                <a:cs typeface="Calibri"/>
              </a:rPr>
              <a:t>= 195 </a:t>
            </a:r>
            <a:endParaRPr lang="en-US" sz="2800" dirty="0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67D220-926B-4409-BC9E-147882656546}"/>
              </a:ext>
            </a:extLst>
          </p:cNvPr>
          <p:cNvSpPr txBox="1"/>
          <p:nvPr/>
        </p:nvSpPr>
        <p:spPr>
          <a:xfrm>
            <a:off x="901485" y="2451314"/>
            <a:ext cx="10001571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A student is picked at random, what are the chances she earned between a 1070 and 1110?</a:t>
            </a:r>
          </a:p>
          <a:p>
            <a:endParaRPr lang="en-US" sz="2800" dirty="0">
              <a:cs typeface="Calibri"/>
            </a:endParaRPr>
          </a:p>
          <a:p>
            <a:endParaRPr lang="en-US" sz="2800" dirty="0">
              <a:solidFill>
                <a:srgbClr val="FF0000"/>
              </a:solidFill>
              <a:cs typeface="Calibri"/>
            </a:endParaRPr>
          </a:p>
        </p:txBody>
      </p:sp>
      <p:pic>
        <p:nvPicPr>
          <p:cNvPr id="11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FCB235C8-1AD2-40FD-B525-B78988DDFE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" r="361" b="68273"/>
          <a:stretch/>
        </p:blipFill>
        <p:spPr>
          <a:xfrm>
            <a:off x="5410150" y="3510445"/>
            <a:ext cx="6538298" cy="280278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A9E41E8-0697-4333-BE31-6083C60755A7}"/>
              </a:ext>
            </a:extLst>
          </p:cNvPr>
          <p:cNvSpPr/>
          <p:nvPr/>
        </p:nvSpPr>
        <p:spPr>
          <a:xfrm flipH="1" flipV="1">
            <a:off x="8954151" y="4771650"/>
            <a:ext cx="710340" cy="4649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183C8A-6379-461F-9797-31FEB75CC8CD}"/>
              </a:ext>
            </a:extLst>
          </p:cNvPr>
          <p:cNvSpPr txBox="1"/>
          <p:nvPr/>
        </p:nvSpPr>
        <p:spPr>
          <a:xfrm>
            <a:off x="957224" y="5336173"/>
            <a:ext cx="458821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P(1070 &lt; X &lt; 1110) =….</a:t>
            </a:r>
            <a:endParaRPr lang="en-US" sz="2400" b="1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62AE95B-D434-4D28-B7EC-42F32EEE0FF9}"/>
              </a:ext>
            </a:extLst>
          </p:cNvPr>
          <p:cNvSpPr/>
          <p:nvPr/>
        </p:nvSpPr>
        <p:spPr>
          <a:xfrm flipH="1" flipV="1">
            <a:off x="9537683" y="5184734"/>
            <a:ext cx="710340" cy="4649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F662A8-FDAA-4F81-8898-47865C5527E0}"/>
              </a:ext>
            </a:extLst>
          </p:cNvPr>
          <p:cNvSpPr txBox="1"/>
          <p:nvPr/>
        </p:nvSpPr>
        <p:spPr>
          <a:xfrm>
            <a:off x="929150" y="3563521"/>
            <a:ext cx="33650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Calibri"/>
              </a:rPr>
              <a:t>Need z-scores and SNT!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0E5C31-3D9D-4641-B203-CF33431979E2}"/>
              </a:ext>
            </a:extLst>
          </p:cNvPr>
          <p:cNvSpPr txBox="1"/>
          <p:nvPr/>
        </p:nvSpPr>
        <p:spPr>
          <a:xfrm>
            <a:off x="959230" y="4275390"/>
            <a:ext cx="458821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 err="1">
                <a:ea typeface="+mn-lt"/>
                <a:cs typeface="+mn-lt"/>
              </a:rPr>
              <a:t>z</a:t>
            </a:r>
            <a:r>
              <a:rPr lang="en-US" sz="2400" baseline="-25000" dirty="0" err="1">
                <a:ea typeface="+mn-lt"/>
                <a:cs typeface="+mn-lt"/>
              </a:rPr>
              <a:t>lower</a:t>
            </a:r>
            <a:r>
              <a:rPr lang="en-US" sz="2400" dirty="0">
                <a:ea typeface="+mn-lt"/>
                <a:cs typeface="+mn-lt"/>
              </a:rPr>
              <a:t>= …</a:t>
            </a:r>
            <a:endParaRPr lang="en-US" sz="2400" b="1" dirty="0">
              <a:ea typeface="+mn-lt"/>
              <a:cs typeface="+mn-lt"/>
            </a:endParaRPr>
          </a:p>
          <a:p>
            <a:r>
              <a:rPr lang="en-US" sz="2400" dirty="0" err="1">
                <a:ea typeface="+mn-lt"/>
                <a:cs typeface="+mn-lt"/>
              </a:rPr>
              <a:t>z</a:t>
            </a:r>
            <a:r>
              <a:rPr lang="en-US" sz="2400" baseline="-25000" dirty="0" err="1">
                <a:ea typeface="+mn-lt"/>
                <a:cs typeface="+mn-lt"/>
              </a:rPr>
              <a:t>upper</a:t>
            </a:r>
            <a:r>
              <a:rPr lang="en-US" sz="2400" baseline="-25000" dirty="0">
                <a:ea typeface="+mn-lt"/>
                <a:cs typeface="+mn-lt"/>
              </a:rPr>
              <a:t> </a:t>
            </a:r>
            <a:r>
              <a:rPr lang="en-US" sz="2400" dirty="0">
                <a:ea typeface="+mn-lt"/>
                <a:cs typeface="+mn-lt"/>
              </a:rPr>
              <a:t>= …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043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3" grpId="0" animBg="1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281D6-538E-470B-8593-1645051A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What's next?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D13DB-AC28-44B4-9F3D-9E5BE9FB0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In-class worksheet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Online homework</a:t>
            </a: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Next time – more on distributions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438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687</Words>
  <Application>Microsoft Office PowerPoint</Application>
  <PresentationFormat>Widescreen</PresentationFormat>
  <Paragraphs>97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Probability</vt:lpstr>
      <vt:lpstr>The Idea – Random Variable as a Numerical Summary</vt:lpstr>
      <vt:lpstr>Example: Bad Circuits</vt:lpstr>
      <vt:lpstr>Mean, Expected Value &amp; Standard Deviation</vt:lpstr>
      <vt:lpstr>Example: A Die Roll</vt:lpstr>
      <vt:lpstr>Continuous vs Discrete</vt:lpstr>
      <vt:lpstr>Example: Heights of 10-year olds</vt:lpstr>
      <vt:lpstr>Example:  2017 SAT Scores </vt:lpstr>
      <vt:lpstr>What's 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Riley, Doug A.</cp:lastModifiedBy>
  <cp:revision>4524</cp:revision>
  <dcterms:created xsi:type="dcterms:W3CDTF">2021-08-30T20:18:44Z</dcterms:created>
  <dcterms:modified xsi:type="dcterms:W3CDTF">2023-09-25T17:11:30Z</dcterms:modified>
</cp:coreProperties>
</file>