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85" r:id="rId4"/>
    <p:sldId id="280" r:id="rId5"/>
    <p:sldId id="277" r:id="rId6"/>
    <p:sldId id="279" r:id="rId7"/>
    <p:sldId id="281" r:id="rId8"/>
    <p:sldId id="282" r:id="rId9"/>
    <p:sldId id="284" r:id="rId10"/>
    <p:sldId id="287" r:id="rId11"/>
    <p:sldId id="283" r:id="rId12"/>
    <p:sldId id="288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2D87B6D2-5F25-1B05-5F2F-6B925A7C8465}" v="3835" dt="2021-09-30T02:43:24.934"/>
    <p1510:client id="{31EE6683-FA70-4337-0009-68DAD46A1A86}" v="3945" dt="2021-09-27T17:06:45.957"/>
    <p1510:client id="{383DA3A4-59A6-D6B4-A3D9-05FB6162EB4B}" v="216" dt="2021-09-16T13:56:06.806"/>
    <p1510:client id="{3A0CE06A-B75B-903D-1EA1-1651D14FF056}" v="663" dt="2021-09-22T23:36:08.779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692B62D6-7345-01F9-A9CB-C2B241186559}" v="3301" dt="2021-09-29T04:50:37.857"/>
    <p1510:client id="{6D4F67C2-0C7B-CEAB-B37F-19FB6410A1C7}" v="185" dt="2021-09-28T14:18:15.961"/>
    <p1510:client id="{724E8233-1B5C-C40D-EAA3-E0972E62A000}" v="1283" dt="2021-09-30T14:24:16.089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A99C56E4-9D69-2B49-E3B0-B09ACFC4BB1C}" v="316" dt="2021-09-22T21:41:09.615"/>
    <p1510:client id="{C15C2FEC-FA90-5B1D-22A0-ADEF9DE686F6}" v="4623" dt="2021-09-20T20:27:05.269"/>
    <p1510:client id="{C997C08B-FC9F-D962-35B2-579B6454ECC7}" v="1989" dt="2021-09-29T18:57:40.418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tats.stackexchange.com/questions/219179/why-yates-correction-in-mcnemars-test-subtract-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dawnwright.com/continuity-correction-filling-the-cracks/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Urn_problem_qtl7.sv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umannhealth.com/foods-that-help-fight-diabetes/375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ats4stem.weebly.com/r-binomial-distribution.html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12359660/difference-between-complete-binary-tree-strict-binary-tree-full-binary-tr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ats4stem.weebly.com/r-binomial-distribution.html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lebratingfamilystories.blogspot.com/2013/12/mystery-monday-what-happened-to-hiram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coin-png/download/3271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inomial_Distribution.svg" TargetMode="External"/><Relationship Id="rId7" Type="http://schemas.openxmlformats.org/officeDocument/2006/relationships/hyperlink" Target="http://stats.stackexchange.com/questions/205403/fitting-negative-binomial-distribution-to-large-count-dat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stats.stackexchange.com/questions/176425/why-is-a-binomial-distribution-bell-shaped" TargetMode="Externa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The Binomial Random Variable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E9AA7-1B3F-40EA-BBE1-D035EC1D5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15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Understanding the Continuity Correction</a:t>
            </a:r>
            <a:endParaRPr lang="en-US" sz="4000" dirty="0"/>
          </a:p>
        </p:txBody>
      </p:sp>
      <p:pic>
        <p:nvPicPr>
          <p:cNvPr id="10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91222B66-3E0E-42BA-9B8F-66833E4F00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725" t="-134" r="-436" b="-481"/>
          <a:stretch/>
        </p:blipFill>
        <p:spPr>
          <a:xfrm>
            <a:off x="402609" y="1109195"/>
            <a:ext cx="3742257" cy="395196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78E9E59-DC4F-4E20-A055-5278D1609884}"/>
              </a:ext>
            </a:extLst>
          </p:cNvPr>
          <p:cNvGrpSpPr/>
          <p:nvPr/>
        </p:nvGrpSpPr>
        <p:grpSpPr>
          <a:xfrm>
            <a:off x="4430386" y="1790130"/>
            <a:ext cx="5345960" cy="461665"/>
            <a:chOff x="4430386" y="1790130"/>
            <a:chExt cx="5345960" cy="461665"/>
          </a:xfrm>
        </p:grpSpPr>
        <p:sp>
          <p:nvSpPr>
            <p:cNvPr id="16" name="Arrow: Left 15">
              <a:extLst>
                <a:ext uri="{FF2B5EF4-FFF2-40B4-BE49-F238E27FC236}">
                  <a16:creationId xmlns:a16="http://schemas.microsoft.com/office/drawing/2014/main" id="{1D336F57-FD4C-4C8C-A17A-112C13BBCA82}"/>
                </a:ext>
              </a:extLst>
            </p:cNvPr>
            <p:cNvSpPr/>
            <p:nvPr/>
          </p:nvSpPr>
          <p:spPr>
            <a:xfrm>
              <a:off x="4430386" y="1885171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B6EB60-9FB4-4B23-B5C9-DA2EFB0ED82A}"/>
                </a:ext>
              </a:extLst>
            </p:cNvPr>
            <p:cNvSpPr txBox="1"/>
            <p:nvPr/>
          </p:nvSpPr>
          <p:spPr>
            <a:xfrm>
              <a:off x="5156579" y="1790130"/>
              <a:ext cx="461976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PDF of binomial distribution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B18803-AF2A-4323-9BB0-AE62390F09CA}"/>
              </a:ext>
            </a:extLst>
          </p:cNvPr>
          <p:cNvGrpSpPr/>
          <p:nvPr/>
        </p:nvGrpSpPr>
        <p:grpSpPr>
          <a:xfrm>
            <a:off x="4430386" y="3632577"/>
            <a:ext cx="5345960" cy="461665"/>
            <a:chOff x="4430386" y="3632577"/>
            <a:chExt cx="5345960" cy="461665"/>
          </a:xfrm>
        </p:grpSpPr>
        <p:sp>
          <p:nvSpPr>
            <p:cNvPr id="18" name="Arrow: Left 17">
              <a:extLst>
                <a:ext uri="{FF2B5EF4-FFF2-40B4-BE49-F238E27FC236}">
                  <a16:creationId xmlns:a16="http://schemas.microsoft.com/office/drawing/2014/main" id="{77B8F924-7482-4721-95E3-D17FC8AF81AA}"/>
                </a:ext>
              </a:extLst>
            </p:cNvPr>
            <p:cNvSpPr/>
            <p:nvPr/>
          </p:nvSpPr>
          <p:spPr>
            <a:xfrm>
              <a:off x="4430386" y="3727619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FAF763-C4CF-4ECC-82E8-E770106D9585}"/>
                </a:ext>
              </a:extLst>
            </p:cNvPr>
            <p:cNvSpPr txBox="1"/>
            <p:nvPr/>
          </p:nvSpPr>
          <p:spPr>
            <a:xfrm>
              <a:off x="5156579" y="3632577"/>
              <a:ext cx="4619767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PDF of normal distribution</a:t>
              </a:r>
            </a:p>
          </p:txBody>
        </p:sp>
      </p:grpSp>
      <p:sp>
        <p:nvSpPr>
          <p:cNvPr id="24" name="TextBox 1">
            <a:extLst>
              <a:ext uri="{FF2B5EF4-FFF2-40B4-BE49-F238E27FC236}">
                <a16:creationId xmlns:a16="http://schemas.microsoft.com/office/drawing/2014/main" id="{76D331C6-469F-432A-AEFF-9D53203551AF}"/>
              </a:ext>
            </a:extLst>
          </p:cNvPr>
          <p:cNvSpPr txBox="1"/>
          <p:nvPr/>
        </p:nvSpPr>
        <p:spPr>
          <a:xfrm>
            <a:off x="6038708" y="2524408"/>
            <a:ext cx="5939050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cs typeface="Calibri"/>
              </a:rPr>
              <a:t>Continuity correction splits the difference between possible outcomes</a:t>
            </a:r>
          </a:p>
        </p:txBody>
      </p:sp>
      <p:pic>
        <p:nvPicPr>
          <p:cNvPr id="6" name="Picture 8" descr="Table&#10;&#10;Description automatically generated">
            <a:extLst>
              <a:ext uri="{FF2B5EF4-FFF2-40B4-BE49-F238E27FC236}">
                <a16:creationId xmlns:a16="http://schemas.microsoft.com/office/drawing/2014/main" id="{63F35B05-8505-47C8-91D9-D53DF31A6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37295" y="4576474"/>
            <a:ext cx="8247795" cy="21405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B6697B0-3A42-41D2-936F-7229F532D569}"/>
              </a:ext>
            </a:extLst>
          </p:cNvPr>
          <p:cNvSpPr txBox="1"/>
          <p:nvPr/>
        </p:nvSpPr>
        <p:spPr>
          <a:xfrm>
            <a:off x="697884" y="5213017"/>
            <a:ext cx="2720453" cy="120032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cs typeface="Calibri"/>
              </a:rPr>
              <a:t>Cases for continuity correction are in the table!</a:t>
            </a:r>
          </a:p>
        </p:txBody>
      </p:sp>
    </p:spTree>
    <p:extLst>
      <p:ext uri="{BB962C8B-B14F-4D97-AF65-F5344CB8AC3E}">
        <p14:creationId xmlns:p14="http://schemas.microsoft.com/office/powerpoint/2010/main" val="288375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2AD63-62D0-48D2-BFDB-2D0DB5551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Sampling – </a:t>
            </a:r>
            <a:r>
              <a:rPr lang="en-US" sz="3600" dirty="0">
                <a:cs typeface="Calibri Light"/>
              </a:rPr>
              <a:t>approximating by a binomial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E1C61-E0F5-4C9D-A342-124A4704B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066" y="1575416"/>
            <a:ext cx="10128914" cy="9735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Normally taking a sample has a </a:t>
            </a:r>
            <a:r>
              <a:rPr lang="en-US" b="1" dirty="0">
                <a:cs typeface="Calibri" panose="020F0502020204030204"/>
              </a:rPr>
              <a:t>hypergeometric distribution</a:t>
            </a:r>
            <a:r>
              <a:rPr lang="en-US" dirty="0">
                <a:cs typeface="Calibri" panose="020F0502020204030204"/>
              </a:rPr>
              <a:t>, as typically a sample is taken </a:t>
            </a:r>
            <a:r>
              <a:rPr lang="en-US" b="1" dirty="0">
                <a:cs typeface="Calibri" panose="020F0502020204030204"/>
              </a:rPr>
              <a:t>without replacement.</a:t>
            </a:r>
            <a:r>
              <a:rPr lang="en-US" dirty="0">
                <a:cs typeface="Calibri" panose="020F0502020204030204"/>
              </a:rPr>
              <a:t> 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B513F9D-25C9-4D86-A44D-4A50831D7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4788" y="2630907"/>
            <a:ext cx="2743200" cy="216484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C6F7E14-2930-412F-9B1A-5CFCC46F8CD5}"/>
              </a:ext>
            </a:extLst>
          </p:cNvPr>
          <p:cNvGrpSpPr/>
          <p:nvPr/>
        </p:nvGrpSpPr>
        <p:grpSpPr>
          <a:xfrm>
            <a:off x="3679759" y="2872000"/>
            <a:ext cx="2663322" cy="842370"/>
            <a:chOff x="3679759" y="4316388"/>
            <a:chExt cx="2663322" cy="842370"/>
          </a:xfrm>
        </p:grpSpPr>
        <p:sp>
          <p:nvSpPr>
            <p:cNvPr id="8" name="Arrow: Left 7">
              <a:extLst>
                <a:ext uri="{FF2B5EF4-FFF2-40B4-BE49-F238E27FC236}">
                  <a16:creationId xmlns:a16="http://schemas.microsoft.com/office/drawing/2014/main" id="{B71777B2-64E8-4FAF-9C83-8C1E1211E0E4}"/>
                </a:ext>
              </a:extLst>
            </p:cNvPr>
            <p:cNvSpPr/>
            <p:nvPr/>
          </p:nvSpPr>
          <p:spPr>
            <a:xfrm>
              <a:off x="3679759" y="4410007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332F54-027E-4845-9ED7-73D0DB973141}"/>
                </a:ext>
              </a:extLst>
            </p:cNvPr>
            <p:cNvSpPr txBox="1"/>
            <p:nvPr/>
          </p:nvSpPr>
          <p:spPr>
            <a:xfrm>
              <a:off x="4452866" y="4316388"/>
              <a:ext cx="1890215" cy="84237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With </a:t>
              </a:r>
              <a:endParaRPr lang="en-US" dirty="0"/>
            </a:p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replacement</a:t>
              </a:r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890DB9-A8AC-457C-A22F-13ABC4F07573}"/>
              </a:ext>
            </a:extLst>
          </p:cNvPr>
          <p:cNvGrpSpPr/>
          <p:nvPr/>
        </p:nvGrpSpPr>
        <p:grpSpPr>
          <a:xfrm>
            <a:off x="3679758" y="3975194"/>
            <a:ext cx="4403411" cy="830997"/>
            <a:chOff x="3679758" y="5442328"/>
            <a:chExt cx="4403411" cy="830997"/>
          </a:xfrm>
        </p:grpSpPr>
        <p:sp>
          <p:nvSpPr>
            <p:cNvPr id="9" name="Arrow: Left 8">
              <a:extLst>
                <a:ext uri="{FF2B5EF4-FFF2-40B4-BE49-F238E27FC236}">
                  <a16:creationId xmlns:a16="http://schemas.microsoft.com/office/drawing/2014/main" id="{ADAC526B-053C-431C-85A0-73FDADCA9069}"/>
                </a:ext>
              </a:extLst>
            </p:cNvPr>
            <p:cNvSpPr/>
            <p:nvPr/>
          </p:nvSpPr>
          <p:spPr>
            <a:xfrm>
              <a:off x="3679758" y="5535947"/>
              <a:ext cx="602776" cy="272955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298CE5-B25E-4008-9777-695E5F97C530}"/>
                </a:ext>
              </a:extLst>
            </p:cNvPr>
            <p:cNvSpPr txBox="1"/>
            <p:nvPr/>
          </p:nvSpPr>
          <p:spPr>
            <a:xfrm>
              <a:off x="4452865" y="5442328"/>
              <a:ext cx="3630304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Without </a:t>
              </a:r>
              <a:endParaRPr lang="en-US" dirty="0"/>
            </a:p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replacement</a:t>
              </a:r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1A05992-70E6-4EAD-BB07-461762D01CB8}"/>
              </a:ext>
            </a:extLst>
          </p:cNvPr>
          <p:cNvSpPr txBox="1"/>
          <p:nvPr/>
        </p:nvSpPr>
        <p:spPr>
          <a:xfrm>
            <a:off x="6009565" y="2449771"/>
            <a:ext cx="591630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cs typeface="Calibri"/>
              </a:rPr>
              <a:t>EX:</a:t>
            </a:r>
            <a:r>
              <a:rPr lang="en-US" sz="2400" dirty="0">
                <a:cs typeface="Calibri"/>
              </a:rPr>
              <a:t> Pull a ball from an urn three times.  What are the chances of getting two red balls?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CF0762-AE7C-4960-832C-7C44010EF2F9}"/>
              </a:ext>
            </a:extLst>
          </p:cNvPr>
          <p:cNvSpPr txBox="1"/>
          <p:nvPr/>
        </p:nvSpPr>
        <p:spPr>
          <a:xfrm>
            <a:off x="6673755" y="3489275"/>
            <a:ext cx="434681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With replacement: P(</a:t>
            </a:r>
            <a:r>
              <a:rPr lang="en-US" sz="2400" i="1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=2) =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…</a:t>
            </a:r>
            <a:r>
              <a:rPr lang="en-US" sz="2400" dirty="0">
                <a:cs typeface="Calibri"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F0F9F5-9B86-4BBB-B461-8611F1030C06}"/>
              </a:ext>
            </a:extLst>
          </p:cNvPr>
          <p:cNvSpPr txBox="1"/>
          <p:nvPr/>
        </p:nvSpPr>
        <p:spPr>
          <a:xfrm>
            <a:off x="6678304" y="4153467"/>
            <a:ext cx="54272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Without replacement: P(</a:t>
            </a:r>
            <a:r>
              <a:rPr lang="en-US" sz="2400" i="1" dirty="0">
                <a:cs typeface="Calibri"/>
              </a:rPr>
              <a:t>X</a:t>
            </a:r>
            <a:r>
              <a:rPr lang="en-US" sz="2400" dirty="0">
                <a:cs typeface="Calibri"/>
              </a:rPr>
              <a:t>=2) =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156FCF7-3838-4456-B044-DF0FF4AD6668}"/>
              </a:ext>
            </a:extLst>
          </p:cNvPr>
          <p:cNvSpPr txBox="1">
            <a:spLocks/>
          </p:cNvSpPr>
          <p:nvPr/>
        </p:nvSpPr>
        <p:spPr>
          <a:xfrm>
            <a:off x="899615" y="5150856"/>
            <a:ext cx="10686197" cy="14824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With replacement =&gt; </a:t>
            </a:r>
            <a:r>
              <a:rPr lang="en-US" b="1" dirty="0">
                <a:cs typeface="Calibri" panose="020F0502020204030204"/>
              </a:rPr>
              <a:t>Binomial! </a:t>
            </a:r>
            <a:r>
              <a:rPr lang="en-US" dirty="0">
                <a:cs typeface="Calibri" panose="020F0502020204030204"/>
              </a:rPr>
              <a:t>    Without =&gt; Hypergeometric.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300" dirty="0">
                <a:cs typeface="Calibri" panose="020F0502020204030204"/>
              </a:rPr>
              <a:t>However, if a sample size is less than </a:t>
            </a:r>
            <a:r>
              <a:rPr lang="en-US" sz="3300" b="1" dirty="0">
                <a:cs typeface="Calibri" panose="020F0502020204030204"/>
              </a:rPr>
              <a:t>10% of the population</a:t>
            </a:r>
            <a:r>
              <a:rPr lang="en-US" sz="3300" dirty="0">
                <a:cs typeface="Calibri" panose="020F0502020204030204"/>
              </a:rPr>
              <a:t>, a hypergeometric distribution is approximately binomial. 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8803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8ED4-068E-4B7B-80C3-323EE4B88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Diabetes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D9840-E7CF-4EFB-A083-E6B7D9FA4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177"/>
            <a:ext cx="10697570" cy="34301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In a population of several thousand senior citizens, it is known that 57% has diabetes.  A random sample of 50 seniors is taken for a dietary intervention study.  We are interested in the number of seniors, X, in the study with diabetes. </a:t>
            </a:r>
          </a:p>
        </p:txBody>
      </p:sp>
      <p:pic>
        <p:nvPicPr>
          <p:cNvPr id="7" name="Picture 7" descr="A picture containing person, holding, hand&#10;&#10;Description automatically generated">
            <a:extLst>
              <a:ext uri="{FF2B5EF4-FFF2-40B4-BE49-F238E27FC236}">
                <a16:creationId xmlns:a16="http://schemas.microsoft.com/office/drawing/2014/main" id="{4FA04116-9D19-4BC1-9BF2-2C805945B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6520" y="5007944"/>
            <a:ext cx="2743200" cy="1687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B3576C3-278E-4CF1-96CA-F4DFA594485D}"/>
              </a:ext>
            </a:extLst>
          </p:cNvPr>
          <p:cNvSpPr txBox="1"/>
          <p:nvPr/>
        </p:nvSpPr>
        <p:spPr>
          <a:xfrm>
            <a:off x="834788" y="2654489"/>
            <a:ext cx="436955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Is this a binomial distribution?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1FC2D0-71FC-4443-BC30-02EFF8703A75}"/>
              </a:ext>
            </a:extLst>
          </p:cNvPr>
          <p:cNvSpPr txBox="1"/>
          <p:nvPr/>
        </p:nvSpPr>
        <p:spPr>
          <a:xfrm>
            <a:off x="839337" y="3125337"/>
            <a:ext cx="558648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Can you approximate with a binomial?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7B8241-06B2-40BF-88D9-69797649EADB}"/>
              </a:ext>
            </a:extLst>
          </p:cNvPr>
          <p:cNvSpPr txBox="1"/>
          <p:nvPr/>
        </p:nvSpPr>
        <p:spPr>
          <a:xfrm>
            <a:off x="850710" y="3580262"/>
            <a:ext cx="902116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Can we approximate this binomial with a normal distribution?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92046F-11BC-439E-9478-0F396126A149}"/>
              </a:ext>
            </a:extLst>
          </p:cNvPr>
          <p:cNvSpPr txBox="1"/>
          <p:nvPr/>
        </p:nvSpPr>
        <p:spPr>
          <a:xfrm>
            <a:off x="3352799" y="4046560"/>
            <a:ext cx="215179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Find:  P(X &gt; 30) </a:t>
            </a:r>
          </a:p>
        </p:txBody>
      </p:sp>
    </p:spTree>
    <p:extLst>
      <p:ext uri="{BB962C8B-B14F-4D97-AF65-F5344CB8AC3E}">
        <p14:creationId xmlns:p14="http://schemas.microsoft.com/office/powerpoint/2010/main" val="3312871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In-class worksheet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b="1" dirty="0">
                <a:cs typeface="Calibri"/>
              </a:rPr>
              <a:t>Test II Wednesday!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600" dirty="0">
                <a:cs typeface="Calibri Light"/>
              </a:rPr>
              <a:t>Mathematics is full of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38600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Some random variables are very common, and much is known. 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The </a:t>
            </a:r>
            <a:r>
              <a:rPr lang="en-US" b="1" dirty="0">
                <a:cs typeface="Calibri"/>
              </a:rPr>
              <a:t>Binomial Random Variable</a:t>
            </a:r>
            <a:r>
              <a:rPr lang="en-US" dirty="0">
                <a:cs typeface="Calibri"/>
              </a:rPr>
              <a:t> counts the number of "successes" in a series in of </a:t>
            </a:r>
            <a:r>
              <a:rPr lang="en-US" i="1" dirty="0">
                <a:cs typeface="Calibri"/>
              </a:rPr>
              <a:t>n</a:t>
            </a:r>
            <a:r>
              <a:rPr lang="en-US" dirty="0">
                <a:cs typeface="Calibri"/>
              </a:rPr>
              <a:t> independent trials, where </a:t>
            </a:r>
            <a:r>
              <a:rPr lang="en-US" i="1" dirty="0">
                <a:cs typeface="Calibri"/>
              </a:rPr>
              <a:t>p</a:t>
            </a:r>
            <a:r>
              <a:rPr lang="en-US" dirty="0">
                <a:cs typeface="Calibri"/>
              </a:rPr>
              <a:t> is the probability of success.</a:t>
            </a: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73199" y="-136131"/>
            <a:ext cx="2200702" cy="2200702"/>
          </a:xfrm>
          <a:prstGeom prst="rect">
            <a:avLst/>
          </a:prstGeom>
        </p:spPr>
      </p:pic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02908F06-18D2-4300-8A26-D87B7896F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378747" y="3526764"/>
            <a:ext cx="8934446" cy="92366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9D8C9A2-C2A0-452A-B917-281EA2CA03AB}"/>
              </a:ext>
            </a:extLst>
          </p:cNvPr>
          <p:cNvGrpSpPr/>
          <p:nvPr/>
        </p:nvGrpSpPr>
        <p:grpSpPr>
          <a:xfrm>
            <a:off x="1879484" y="4254103"/>
            <a:ext cx="5508504" cy="720561"/>
            <a:chOff x="1879484" y="4254103"/>
            <a:chExt cx="5508504" cy="72056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029FCA-D5AB-4ED0-92CD-963B4FCD6C49}"/>
                </a:ext>
              </a:extLst>
            </p:cNvPr>
            <p:cNvSpPr txBox="1"/>
            <p:nvPr/>
          </p:nvSpPr>
          <p:spPr>
            <a:xfrm>
              <a:off x="2381534" y="4451444"/>
              <a:ext cx="5006454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Probability Distribution Function</a:t>
              </a:r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11BF789E-8DD1-4437-91A8-6840F1D4BBFF}"/>
                </a:ext>
              </a:extLst>
            </p:cNvPr>
            <p:cNvSpPr/>
            <p:nvPr/>
          </p:nvSpPr>
          <p:spPr>
            <a:xfrm>
              <a:off x="1879484" y="4254103"/>
              <a:ext cx="386686" cy="614149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42F2CD1-B4E9-48A1-A3F9-6F19FF2FE246}"/>
              </a:ext>
            </a:extLst>
          </p:cNvPr>
          <p:cNvGrpSpPr/>
          <p:nvPr/>
        </p:nvGrpSpPr>
        <p:grpSpPr>
          <a:xfrm>
            <a:off x="7763944" y="4444621"/>
            <a:ext cx="4132354" cy="1815882"/>
            <a:chOff x="7763944" y="4444621"/>
            <a:chExt cx="4132354" cy="1815882"/>
          </a:xfrm>
        </p:grpSpPr>
        <p:sp>
          <p:nvSpPr>
            <p:cNvPr id="17" name="Arrow: Up 16">
              <a:extLst>
                <a:ext uri="{FF2B5EF4-FFF2-40B4-BE49-F238E27FC236}">
                  <a16:creationId xmlns:a16="http://schemas.microsoft.com/office/drawing/2014/main" id="{68FE588F-0120-45A5-BE10-1DB707C48B53}"/>
                </a:ext>
              </a:extLst>
            </p:cNvPr>
            <p:cNvSpPr/>
            <p:nvPr/>
          </p:nvSpPr>
          <p:spPr>
            <a:xfrm>
              <a:off x="7763944" y="4690831"/>
              <a:ext cx="386686" cy="614149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E8D156-C0B3-4C0D-B415-FC75FFE95440}"/>
                </a:ext>
              </a:extLst>
            </p:cNvPr>
            <p:cNvSpPr txBox="1"/>
            <p:nvPr/>
          </p:nvSpPr>
          <p:spPr>
            <a:xfrm>
              <a:off x="8413844" y="4444621"/>
              <a:ext cx="3482454" cy="181588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cs typeface="Calibri"/>
                </a:rPr>
                <a:t>Combination notation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– gives the number of ways to pick </a:t>
              </a:r>
              <a:r>
                <a:rPr lang="en-US" sz="2800" i="1" dirty="0">
                  <a:solidFill>
                    <a:srgbClr val="FF0000"/>
                  </a:solidFill>
                  <a:cs typeface="Calibri"/>
                </a:rPr>
                <a:t>k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things from </a:t>
              </a:r>
              <a:r>
                <a:rPr lang="en-US" sz="2800" i="1" dirty="0">
                  <a:solidFill>
                    <a:srgbClr val="FF0000"/>
                  </a:solidFill>
                  <a:cs typeface="Calibri"/>
                </a:rPr>
                <a:t>n</a:t>
              </a:r>
              <a:r>
                <a:rPr lang="en-US" sz="2800" dirty="0">
                  <a:solidFill>
                    <a:srgbClr val="FF0000"/>
                  </a:solidFill>
                  <a:cs typeface="Calibri"/>
                </a:rPr>
                <a:t> objects.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3A9F1E1-F637-460A-A9D9-0561A51155A7}"/>
              </a:ext>
            </a:extLst>
          </p:cNvPr>
          <p:cNvSpPr txBox="1"/>
          <p:nvPr/>
        </p:nvSpPr>
        <p:spPr>
          <a:xfrm>
            <a:off x="904449" y="5180746"/>
            <a:ext cx="604140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cs typeface="Calibri"/>
              </a:rPr>
              <a:t>Here: n! = n(n – 1)(n – 2)…(3)(2)(1).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933C56-E150-4737-ABDE-45F7A5EFBCF6}"/>
              </a:ext>
            </a:extLst>
          </p:cNvPr>
          <p:cNvSpPr txBox="1"/>
          <p:nvPr/>
        </p:nvSpPr>
        <p:spPr>
          <a:xfrm>
            <a:off x="601923" y="6015535"/>
            <a:ext cx="76450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Binomial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 comes from the Binomial Theorem from Algebra.</a:t>
            </a:r>
          </a:p>
        </p:txBody>
      </p:sp>
    </p:spTree>
    <p:extLst>
      <p:ext uri="{BB962C8B-B14F-4D97-AF65-F5344CB8AC3E}">
        <p14:creationId xmlns:p14="http://schemas.microsoft.com/office/powerpoint/2010/main" val="25205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5135D-04C2-4020-9CBB-7088DC25D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Understanding the PDF: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D1BE8-A3AB-4703-96EC-2FB7E93C6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 probability distribution function comes from a binary tree of depth </a:t>
            </a:r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8FE332-D8E2-4A82-9D8A-443C24501353}"/>
              </a:ext>
            </a:extLst>
          </p:cNvPr>
          <p:cNvSpPr txBox="1"/>
          <p:nvPr/>
        </p:nvSpPr>
        <p:spPr>
          <a:xfrm>
            <a:off x="5260181" y="2533649"/>
            <a:ext cx="420293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Take a depth of 3, or </a:t>
            </a:r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 = 3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D09E4C3-9F6C-4DBC-90FA-E4D590EDC68D}"/>
              </a:ext>
            </a:extLst>
          </p:cNvPr>
          <p:cNvGrpSpPr/>
          <p:nvPr/>
        </p:nvGrpSpPr>
        <p:grpSpPr>
          <a:xfrm>
            <a:off x="914400" y="2476499"/>
            <a:ext cx="4052980" cy="3262314"/>
            <a:chOff x="1700212" y="2702718"/>
            <a:chExt cx="4052980" cy="3262314"/>
          </a:xfrm>
        </p:grpSpPr>
        <p:pic>
          <p:nvPicPr>
            <p:cNvPr id="7" name="Picture 7" descr="Diagram, shape&#10;&#10;Description automatically generated">
              <a:extLst>
                <a:ext uri="{FF2B5EF4-FFF2-40B4-BE49-F238E27FC236}">
                  <a16:creationId xmlns:a16="http://schemas.microsoft.com/office/drawing/2014/main" id="{C41B7FDA-155A-4C1A-89FE-79FEFAEC09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rcRect l="866" t="15278" r="433"/>
            <a:stretch/>
          </p:blipFill>
          <p:spPr>
            <a:xfrm>
              <a:off x="1700212" y="2702718"/>
              <a:ext cx="4052980" cy="326231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2D40CA9-9C57-41BE-948A-2691F384F21D}"/>
                </a:ext>
              </a:extLst>
            </p:cNvPr>
            <p:cNvSpPr txBox="1"/>
            <p:nvPr/>
          </p:nvSpPr>
          <p:spPr>
            <a:xfrm>
              <a:off x="1783556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25CD02-BDBF-491E-9D18-00EC03A7AAD2}"/>
                </a:ext>
              </a:extLst>
            </p:cNvPr>
            <p:cNvSpPr txBox="1"/>
            <p:nvPr/>
          </p:nvSpPr>
          <p:spPr>
            <a:xfrm>
              <a:off x="2176462" y="4295773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4ED632-CBEE-495B-BB34-7057034A5505}"/>
                </a:ext>
              </a:extLst>
            </p:cNvPr>
            <p:cNvSpPr txBox="1"/>
            <p:nvPr/>
          </p:nvSpPr>
          <p:spPr>
            <a:xfrm>
              <a:off x="2783681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BE95F2-816B-4B0E-911E-BFAFEFA96900}"/>
                </a:ext>
              </a:extLst>
            </p:cNvPr>
            <p:cNvSpPr txBox="1"/>
            <p:nvPr/>
          </p:nvSpPr>
          <p:spPr>
            <a:xfrm>
              <a:off x="3974306" y="4295774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447BC7D-E3B8-4315-8E78-C5D8ED9BDDED}"/>
                </a:ext>
              </a:extLst>
            </p:cNvPr>
            <p:cNvSpPr txBox="1"/>
            <p:nvPr/>
          </p:nvSpPr>
          <p:spPr>
            <a:xfrm>
              <a:off x="4772024" y="5117305"/>
              <a:ext cx="361950" cy="47357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9FAFA8-A943-4BE9-8DD2-52E778A1D92E}"/>
                </a:ext>
              </a:extLst>
            </p:cNvPr>
            <p:cNvSpPr txBox="1"/>
            <p:nvPr/>
          </p:nvSpPr>
          <p:spPr>
            <a:xfrm>
              <a:off x="3783806" y="5117305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CC71499-65D5-411A-BB9B-9D9437E65588}"/>
                </a:ext>
              </a:extLst>
            </p:cNvPr>
            <p:cNvSpPr txBox="1"/>
            <p:nvPr/>
          </p:nvSpPr>
          <p:spPr>
            <a:xfrm>
              <a:off x="2783681" y="3545680"/>
              <a:ext cx="385762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cs typeface="Calibri"/>
                </a:rPr>
                <a:t>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B3491A8-ACC6-46DA-8CDC-1593D003262B}"/>
                </a:ext>
              </a:extLst>
            </p:cNvPr>
            <p:cNvSpPr txBox="1"/>
            <p:nvPr/>
          </p:nvSpPr>
          <p:spPr>
            <a:xfrm>
              <a:off x="2795587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716FF58-F070-441E-9801-7D2DE9A7272C}"/>
                </a:ext>
              </a:extLst>
            </p:cNvPr>
            <p:cNvSpPr txBox="1"/>
            <p:nvPr/>
          </p:nvSpPr>
          <p:spPr>
            <a:xfrm>
              <a:off x="1783556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28F30B2-4737-47B7-A1EC-2DAE2F87E34C}"/>
                </a:ext>
              </a:extLst>
            </p:cNvPr>
            <p:cNvSpPr txBox="1"/>
            <p:nvPr/>
          </p:nvSpPr>
          <p:spPr>
            <a:xfrm>
              <a:off x="4641056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386C20-27E0-4D22-BC56-55784B4DAB3F}"/>
                </a:ext>
              </a:extLst>
            </p:cNvPr>
            <p:cNvSpPr txBox="1"/>
            <p:nvPr/>
          </p:nvSpPr>
          <p:spPr>
            <a:xfrm>
              <a:off x="3974306" y="3819524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B43D62B-0B18-43FD-AF61-B7B3B86AFF6C}"/>
                </a:ext>
              </a:extLst>
            </p:cNvPr>
            <p:cNvSpPr txBox="1"/>
            <p:nvPr/>
          </p:nvSpPr>
          <p:spPr>
            <a:xfrm>
              <a:off x="3724275" y="4652962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6F8BC2-2158-44E5-9958-419425A3568E}"/>
                </a:ext>
              </a:extLst>
            </p:cNvPr>
            <p:cNvSpPr txBox="1"/>
            <p:nvPr/>
          </p:nvSpPr>
          <p:spPr>
            <a:xfrm>
              <a:off x="2355056" y="3819524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8495F41-07CC-454C-A8FF-2A4363755E04}"/>
                </a:ext>
              </a:extLst>
            </p:cNvPr>
            <p:cNvSpPr txBox="1"/>
            <p:nvPr/>
          </p:nvSpPr>
          <p:spPr>
            <a:xfrm>
              <a:off x="3021806" y="3117056"/>
              <a:ext cx="40957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  <a:cs typeface="Calibri"/>
                </a:rPr>
                <a:t>p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65A946C-23A2-45DC-981F-35C9179ECFF5}"/>
              </a:ext>
            </a:extLst>
          </p:cNvPr>
          <p:cNvSpPr txBox="1"/>
          <p:nvPr/>
        </p:nvSpPr>
        <p:spPr>
          <a:xfrm>
            <a:off x="5257800" y="3138487"/>
            <a:ext cx="513635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Find the probability of two successes</a:t>
            </a:r>
            <a:endParaRPr lang="en-US" sz="3200" dirty="0">
              <a:cs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4A931FC-CCF1-4C17-AFF4-DCDE7C9C2DBD}"/>
              </a:ext>
            </a:extLst>
          </p:cNvPr>
          <p:cNvGrpSpPr/>
          <p:nvPr/>
        </p:nvGrpSpPr>
        <p:grpSpPr>
          <a:xfrm>
            <a:off x="5305426" y="3698081"/>
            <a:ext cx="3159917" cy="830997"/>
            <a:chOff x="7031832" y="4007644"/>
            <a:chExt cx="3159917" cy="83099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6E1D2BE-3243-48CC-9541-D5F558CDC60F}"/>
                </a:ext>
              </a:extLst>
            </p:cNvPr>
            <p:cNvSpPr txBox="1"/>
            <p:nvPr/>
          </p:nvSpPr>
          <p:spPr>
            <a:xfrm>
              <a:off x="8460580" y="4007644"/>
              <a:ext cx="38576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3</a:t>
              </a:r>
            </a:p>
            <a:p>
              <a:r>
                <a:rPr lang="en-US" sz="2400" dirty="0">
                  <a:cs typeface="Calibri"/>
                </a:rPr>
                <a:t>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BE9470D-D3DA-4BD8-8854-CBCB36E7C3DB}"/>
                </a:ext>
              </a:extLst>
            </p:cNvPr>
            <p:cNvSpPr txBox="1"/>
            <p:nvPr/>
          </p:nvSpPr>
          <p:spPr>
            <a:xfrm>
              <a:off x="7031832" y="4126705"/>
              <a:ext cx="3159917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P(</a:t>
              </a:r>
              <a:r>
                <a:rPr lang="en-US" sz="2400" i="1" dirty="0">
                  <a:cs typeface="Calibri"/>
                </a:rPr>
                <a:t>X</a:t>
              </a:r>
              <a:r>
                <a:rPr lang="en-US" sz="2400" dirty="0">
                  <a:cs typeface="Calibri"/>
                </a:rPr>
                <a:t> = 2) =</a:t>
              </a:r>
              <a:r>
                <a:rPr lang="en-US" sz="2400" b="1" dirty="0">
                  <a:cs typeface="Calibri"/>
                </a:rPr>
                <a:t> </a:t>
              </a:r>
              <a:r>
                <a:rPr lang="en-US" sz="3200" dirty="0">
                  <a:ea typeface="+mn-lt"/>
                  <a:cs typeface="+mn-lt"/>
                </a:rPr>
                <a:t>(   )</a:t>
              </a:r>
              <a:r>
                <a:rPr lang="en-US" sz="2400" dirty="0">
                  <a:ea typeface="+mn-lt"/>
                  <a:cs typeface="+mn-lt"/>
                </a:rPr>
                <a:t> p</a:t>
              </a:r>
              <a:r>
                <a:rPr lang="en-US" sz="2400" baseline="30000" dirty="0">
                  <a:ea typeface="+mn-lt"/>
                  <a:cs typeface="+mn-lt"/>
                </a:rPr>
                <a:t>2</a:t>
              </a:r>
              <a:r>
                <a:rPr lang="en-US" sz="2400" dirty="0">
                  <a:ea typeface="+mn-lt"/>
                  <a:cs typeface="+mn-lt"/>
                </a:rPr>
                <a:t>(1 - p)</a:t>
              </a:r>
              <a:endParaRPr lang="en-US" sz="2400" dirty="0">
                <a:cs typeface="Calibri"/>
              </a:endParaRPr>
            </a:p>
          </p:txBody>
        </p:sp>
      </p:grpSp>
      <p:pic>
        <p:nvPicPr>
          <p:cNvPr id="41" name="Picture 8" descr="Diagram&#10;&#10;Description automatically generated">
            <a:extLst>
              <a:ext uri="{FF2B5EF4-FFF2-40B4-BE49-F238E27FC236}">
                <a16:creationId xmlns:a16="http://schemas.microsoft.com/office/drawing/2014/main" id="{B152B3D4-77B9-4A29-8E8D-7B3CDFCC1E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-1299" r="48202" b="-1299"/>
          <a:stretch/>
        </p:blipFill>
        <p:spPr>
          <a:xfrm>
            <a:off x="6629403" y="550202"/>
            <a:ext cx="4627838" cy="947654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035FCA14-AC7B-4E54-9C14-A82D1D49A995}"/>
              </a:ext>
            </a:extLst>
          </p:cNvPr>
          <p:cNvGrpSpPr/>
          <p:nvPr/>
        </p:nvGrpSpPr>
        <p:grpSpPr>
          <a:xfrm>
            <a:off x="840581" y="5404389"/>
            <a:ext cx="3874293" cy="934200"/>
            <a:chOff x="840581" y="5404389"/>
            <a:chExt cx="3874293" cy="934200"/>
          </a:xfrm>
        </p:grpSpPr>
        <p:sp>
          <p:nvSpPr>
            <p:cNvPr id="37" name="Arrow: Up 36">
              <a:extLst>
                <a:ext uri="{FF2B5EF4-FFF2-40B4-BE49-F238E27FC236}">
                  <a16:creationId xmlns:a16="http://schemas.microsoft.com/office/drawing/2014/main" id="{1FDF8964-23D3-402D-B2EC-3B220011D760}"/>
                </a:ext>
              </a:extLst>
            </p:cNvPr>
            <p:cNvSpPr/>
            <p:nvPr/>
          </p:nvSpPr>
          <p:spPr>
            <a:xfrm>
              <a:off x="1579340" y="5404390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row: Up 37">
              <a:extLst>
                <a:ext uri="{FF2B5EF4-FFF2-40B4-BE49-F238E27FC236}">
                  <a16:creationId xmlns:a16="http://schemas.microsoft.com/office/drawing/2014/main" id="{39FD2DB8-BD7C-46F3-8F02-7701BE447CCA}"/>
                </a:ext>
              </a:extLst>
            </p:cNvPr>
            <p:cNvSpPr/>
            <p:nvPr/>
          </p:nvSpPr>
          <p:spPr>
            <a:xfrm>
              <a:off x="2043683" y="5404389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row: Up 38">
              <a:extLst>
                <a:ext uri="{FF2B5EF4-FFF2-40B4-BE49-F238E27FC236}">
                  <a16:creationId xmlns:a16="http://schemas.microsoft.com/office/drawing/2014/main" id="{C30EC0E7-518A-4C60-A0E2-3735D6D497E8}"/>
                </a:ext>
              </a:extLst>
            </p:cNvPr>
            <p:cNvSpPr/>
            <p:nvPr/>
          </p:nvSpPr>
          <p:spPr>
            <a:xfrm>
              <a:off x="3043808" y="5404389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C99CB7-C29D-469B-AD6F-B72449EAC2C7}"/>
                </a:ext>
              </a:extLst>
            </p:cNvPr>
            <p:cNvSpPr txBox="1"/>
            <p:nvPr/>
          </p:nvSpPr>
          <p:spPr>
            <a:xfrm>
              <a:off x="840581" y="5876924"/>
              <a:ext cx="3874293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Three ways of getting p</a:t>
              </a:r>
              <a:r>
                <a:rPr lang="en-US" sz="2400" b="1" baseline="30000" dirty="0">
                  <a:solidFill>
                    <a:srgbClr val="FF0000"/>
                  </a:solidFill>
                  <a:cs typeface="Calibri"/>
                </a:rPr>
                <a:t>2</a:t>
              </a:r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(1-p)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1144006-3FE7-4031-BA41-45DD738A63F7}"/>
              </a:ext>
            </a:extLst>
          </p:cNvPr>
          <p:cNvSpPr txBox="1"/>
          <p:nvPr/>
        </p:nvSpPr>
        <p:spPr>
          <a:xfrm>
            <a:off x="5293519" y="4591049"/>
            <a:ext cx="274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P(X = 2)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3</a:t>
            </a:r>
            <a:r>
              <a:rPr lang="en-US" sz="2400" dirty="0">
                <a:cs typeface="Calibri"/>
              </a:rPr>
              <a:t>  p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(1 - p)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E077AE4-0330-4816-8F99-DDC1F14D04A5}"/>
              </a:ext>
            </a:extLst>
          </p:cNvPr>
          <p:cNvGrpSpPr/>
          <p:nvPr/>
        </p:nvGrpSpPr>
        <p:grpSpPr>
          <a:xfrm>
            <a:off x="6553771" y="5043487"/>
            <a:ext cx="4857923" cy="830997"/>
            <a:chOff x="6553771" y="5043487"/>
            <a:chExt cx="4857923" cy="83099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696A73-9B3E-4C40-A134-568C913D48C9}"/>
                </a:ext>
              </a:extLst>
            </p:cNvPr>
            <p:cNvSpPr txBox="1"/>
            <p:nvPr/>
          </p:nvSpPr>
          <p:spPr>
            <a:xfrm>
              <a:off x="7091362" y="5043487"/>
              <a:ext cx="432033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cs typeface="Calibri"/>
                </a:rPr>
                <a:t>Number of ways to pick two objects from a set of three.</a:t>
              </a:r>
            </a:p>
          </p:txBody>
        </p:sp>
        <p:sp>
          <p:nvSpPr>
            <p:cNvPr id="50" name="Arrow: Up 49">
              <a:extLst>
                <a:ext uri="{FF2B5EF4-FFF2-40B4-BE49-F238E27FC236}">
                  <a16:creationId xmlns:a16="http://schemas.microsoft.com/office/drawing/2014/main" id="{8774DFA3-A082-469A-BC3A-D894305AD052}"/>
                </a:ext>
              </a:extLst>
            </p:cNvPr>
            <p:cNvSpPr/>
            <p:nvPr/>
          </p:nvSpPr>
          <p:spPr>
            <a:xfrm>
              <a:off x="6553771" y="5044820"/>
              <a:ext cx="214313" cy="39290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11A87B8-09C0-4FB6-9498-1F8C6A43972B}"/>
              </a:ext>
            </a:extLst>
          </p:cNvPr>
          <p:cNvGrpSpPr/>
          <p:nvPr/>
        </p:nvGrpSpPr>
        <p:grpSpPr>
          <a:xfrm>
            <a:off x="5293518" y="5841206"/>
            <a:ext cx="1350169" cy="830997"/>
            <a:chOff x="5293518" y="5841206"/>
            <a:chExt cx="1350169" cy="83099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2AEFA43-48F7-4AF7-9D94-F4627AD6140A}"/>
                </a:ext>
              </a:extLst>
            </p:cNvPr>
            <p:cNvSpPr txBox="1"/>
            <p:nvPr/>
          </p:nvSpPr>
          <p:spPr>
            <a:xfrm>
              <a:off x="5293518" y="5960268"/>
              <a:ext cx="1350169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(   ) = 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AC49860-A331-472F-AE2C-B57C9D64D8A3}"/>
                </a:ext>
              </a:extLst>
            </p:cNvPr>
            <p:cNvSpPr txBox="1"/>
            <p:nvPr/>
          </p:nvSpPr>
          <p:spPr>
            <a:xfrm>
              <a:off x="5472112" y="5841206"/>
              <a:ext cx="445293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3</a:t>
              </a:r>
            </a:p>
            <a:p>
              <a:r>
                <a:rPr lang="en-US" sz="2400" dirty="0">
                  <a:cs typeface="Calibri"/>
                </a:rPr>
                <a:t>2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4403D00-A545-4EDA-AC58-56B2E47190F1}"/>
              </a:ext>
            </a:extLst>
          </p:cNvPr>
          <p:cNvSpPr txBox="1"/>
          <p:nvPr/>
        </p:nvSpPr>
        <p:spPr>
          <a:xfrm>
            <a:off x="6329362" y="5829300"/>
            <a:ext cx="766762" cy="8429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u="sng" dirty="0">
                <a:cs typeface="Calibri"/>
              </a:rPr>
              <a:t>  3! </a:t>
            </a:r>
          </a:p>
          <a:p>
            <a:r>
              <a:rPr lang="en-US" sz="2400" dirty="0">
                <a:cs typeface="Calibri"/>
              </a:rPr>
              <a:t>2!1!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0D156D2-A2C5-4EC4-ADD4-0D63A73D5117}"/>
              </a:ext>
            </a:extLst>
          </p:cNvPr>
          <p:cNvGrpSpPr/>
          <p:nvPr/>
        </p:nvGrpSpPr>
        <p:grpSpPr>
          <a:xfrm>
            <a:off x="6884193" y="5865019"/>
            <a:ext cx="1581150" cy="830997"/>
            <a:chOff x="6884193" y="5865019"/>
            <a:chExt cx="1581150" cy="83099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B9713E-55FA-405B-8BA2-269F791EFAEB}"/>
                </a:ext>
              </a:extLst>
            </p:cNvPr>
            <p:cNvSpPr txBox="1"/>
            <p:nvPr/>
          </p:nvSpPr>
          <p:spPr>
            <a:xfrm>
              <a:off x="7222331" y="5865019"/>
              <a:ext cx="1243012" cy="83099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u="sng" dirty="0">
                  <a:cs typeface="Calibri"/>
                </a:rPr>
                <a:t>(3)(2)(1)</a:t>
              </a:r>
            </a:p>
            <a:p>
              <a:r>
                <a:rPr lang="en-US" sz="2400" dirty="0">
                  <a:cs typeface="Calibri"/>
                </a:rPr>
                <a:t>(2)(1)(1)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D9BEE84-9A14-4196-9392-A611233595D6}"/>
                </a:ext>
              </a:extLst>
            </p:cNvPr>
            <p:cNvSpPr txBox="1"/>
            <p:nvPr/>
          </p:nvSpPr>
          <p:spPr>
            <a:xfrm>
              <a:off x="6884193" y="5955506"/>
              <a:ext cx="600075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= 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D691C1C-B9F7-4AB9-BFA1-D31623F8D043}"/>
              </a:ext>
            </a:extLst>
          </p:cNvPr>
          <p:cNvGrpSpPr/>
          <p:nvPr/>
        </p:nvGrpSpPr>
        <p:grpSpPr>
          <a:xfrm>
            <a:off x="8327231" y="5945981"/>
            <a:ext cx="716757" cy="618113"/>
            <a:chOff x="8327231" y="5945981"/>
            <a:chExt cx="716757" cy="61811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98725F1-1A47-4546-95CC-2B70ECA54857}"/>
                </a:ext>
              </a:extLst>
            </p:cNvPr>
            <p:cNvSpPr txBox="1"/>
            <p:nvPr/>
          </p:nvSpPr>
          <p:spPr>
            <a:xfrm>
              <a:off x="8327231" y="5945981"/>
              <a:ext cx="600075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cs typeface="Calibri"/>
                </a:rPr>
                <a:t>= 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0E514CB-A476-42C1-AD29-54D2D1A828BC}"/>
                </a:ext>
              </a:extLst>
            </p:cNvPr>
            <p:cNvSpPr txBox="1"/>
            <p:nvPr/>
          </p:nvSpPr>
          <p:spPr>
            <a:xfrm>
              <a:off x="8634412" y="5979319"/>
              <a:ext cx="409576" cy="58477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3200" b="1" dirty="0">
                  <a:solidFill>
                    <a:srgbClr val="FF0000"/>
                  </a:solidFill>
                  <a:cs typeface="Calibri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45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31" grpId="0"/>
      <p:bldP spid="46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12C9C373-CC05-4560-8711-D9E9D127B9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568520" y="628337"/>
            <a:ext cx="3323228" cy="33039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E73ECA-D8D5-4D43-AC13-D73365C74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Binomial Conditions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C142A-AD88-470A-A1F9-CA3F9C522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0909"/>
            <a:ext cx="10515600" cy="27477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To have a </a:t>
            </a:r>
            <a:r>
              <a:rPr lang="en-US" sz="2400" b="1" dirty="0">
                <a:cs typeface="Calibri" panose="020F0502020204030204"/>
              </a:rPr>
              <a:t>binomial random variable</a:t>
            </a:r>
            <a:r>
              <a:rPr lang="en-US" sz="2400" dirty="0">
                <a:cs typeface="Calibri" panose="020F0502020204030204"/>
              </a:rPr>
              <a:t>, you need:</a:t>
            </a:r>
            <a:endParaRPr lang="en-US" sz="2400">
              <a:cs typeface="Calibri"/>
            </a:endParaRPr>
          </a:p>
          <a:p>
            <a:pPr marL="457200" indent="-457200"/>
            <a:r>
              <a:rPr lang="en-US" sz="2400" dirty="0">
                <a:cs typeface="Calibri" panose="020F0502020204030204"/>
              </a:rPr>
              <a:t>A series of </a:t>
            </a:r>
            <a:r>
              <a:rPr lang="en-US" sz="2400" b="1" dirty="0">
                <a:solidFill>
                  <a:srgbClr val="FF0000"/>
                </a:solidFill>
                <a:cs typeface="Calibri" panose="020F0502020204030204"/>
              </a:rPr>
              <a:t>independent</a:t>
            </a:r>
            <a:r>
              <a:rPr lang="en-US" sz="2400" dirty="0">
                <a:cs typeface="Calibri" panose="020F0502020204030204"/>
              </a:rPr>
              <a:t> trials, with two outcomes.</a:t>
            </a:r>
          </a:p>
          <a:p>
            <a:pPr marL="457200" indent="-457200"/>
            <a:r>
              <a:rPr lang="en-US" sz="2400" dirty="0">
                <a:cs typeface="Calibri" panose="020F0502020204030204"/>
              </a:rPr>
              <a:t>The number of trials, </a:t>
            </a:r>
            <a:r>
              <a:rPr lang="en-US" sz="2400" i="1" dirty="0">
                <a:cs typeface="Calibri" panose="020F0502020204030204"/>
              </a:rPr>
              <a:t>n</a:t>
            </a:r>
            <a:r>
              <a:rPr lang="en-US" sz="2400" dirty="0">
                <a:cs typeface="Calibri" panose="020F0502020204030204"/>
              </a:rPr>
              <a:t>, is known.</a:t>
            </a:r>
          </a:p>
          <a:p>
            <a:pPr marL="457200" indent="-457200"/>
            <a:r>
              <a:rPr lang="en-US" sz="2400" dirty="0">
                <a:cs typeface="Calibri" panose="020F0502020204030204"/>
              </a:rPr>
              <a:t>The probability of a success, </a:t>
            </a:r>
            <a:r>
              <a:rPr lang="en-US" sz="2400" i="1" dirty="0">
                <a:cs typeface="Calibri" panose="020F0502020204030204"/>
              </a:rPr>
              <a:t>p,</a:t>
            </a:r>
            <a:r>
              <a:rPr lang="en-US" sz="2400" dirty="0">
                <a:cs typeface="Calibri" panose="020F0502020204030204"/>
              </a:rPr>
              <a:t> is the same for each trial.</a:t>
            </a:r>
          </a:p>
          <a:p>
            <a:pPr marL="0" indent="0">
              <a:buNone/>
            </a:pPr>
            <a:endParaRPr lang="en-US" sz="2400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binomial random variable counts the </a:t>
            </a:r>
            <a:r>
              <a:rPr lang="en-US" sz="2400" b="1" dirty="0">
                <a:cs typeface="Calibri" panose="020F0502020204030204"/>
              </a:rPr>
              <a:t>number of successes</a:t>
            </a:r>
            <a:r>
              <a:rPr lang="en-US" sz="2400" dirty="0">
                <a:cs typeface="Calibri" panose="020F0502020204030204"/>
              </a:rPr>
              <a:t>.</a:t>
            </a:r>
          </a:p>
          <a:p>
            <a:pPr marL="457200" indent="-457200"/>
            <a:endParaRPr lang="en-US" dirty="0">
              <a:cs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17085B-4A98-4B2C-8A75-C2A3785046A4}"/>
              </a:ext>
            </a:extLst>
          </p:cNvPr>
          <p:cNvSpPr txBox="1"/>
          <p:nvPr/>
        </p:nvSpPr>
        <p:spPr>
          <a:xfrm>
            <a:off x="834788" y="4417324"/>
            <a:ext cx="9316870" cy="20005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Are these binomial: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dirty="0">
                <a:cs typeface="Calibri"/>
              </a:rPr>
              <a:t>Roll a die until you get a 6, count the number of rolls.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dirty="0">
                <a:cs typeface="Calibri"/>
              </a:rPr>
              <a:t>Take 10 free throws and count the number of baskets.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dirty="0">
                <a:cs typeface="Calibri"/>
              </a:rPr>
              <a:t>Testing 100 random students for COVID-19, count the positive tests.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dirty="0">
                <a:cs typeface="Calibri"/>
              </a:rPr>
              <a:t>Pulling 10 cards from a deck and counting the hearts.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dirty="0">
                <a:cs typeface="Calibri"/>
              </a:rPr>
              <a:t>Pulling a card from a deck, replace it, and pull again 10 times counting the hearts.</a:t>
            </a:r>
          </a:p>
        </p:txBody>
      </p:sp>
    </p:spTree>
    <p:extLst>
      <p:ext uri="{BB962C8B-B14F-4D97-AF65-F5344CB8AC3E}">
        <p14:creationId xmlns:p14="http://schemas.microsoft.com/office/powerpoint/2010/main" val="415961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8493-3488-4619-AD56-AF1B42A11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Bad Circuits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381EB-C8BC-45AA-8807-6BCD5E44D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factory manufactures circuits for automobiles.  Each circuit, independently, has a chance of .034 of being defective.  Find the probability of having </a:t>
            </a:r>
            <a:r>
              <a:rPr lang="en-US" sz="2400" b="1" dirty="0">
                <a:cs typeface="Calibri" panose="020F0502020204030204"/>
              </a:rPr>
              <a:t>three</a:t>
            </a:r>
            <a:r>
              <a:rPr lang="en-US" sz="2400" dirty="0">
                <a:cs typeface="Calibri" panose="020F0502020204030204"/>
              </a:rPr>
              <a:t> defective circuits in a batch of 20.   </a:t>
            </a:r>
          </a:p>
        </p:txBody>
      </p:sp>
      <p:pic>
        <p:nvPicPr>
          <p:cNvPr id="8" name="Picture 8" descr="Free Images : technology, pen, isolated, line, green ...">
            <a:extLst>
              <a:ext uri="{FF2B5EF4-FFF2-40B4-BE49-F238E27FC236}">
                <a16:creationId xmlns:a16="http://schemas.microsoft.com/office/drawing/2014/main" id="{84C9F316-D5FE-4D54-958E-90AB4B75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4" y="4475747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324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C76BB-3F82-440E-A338-8342B47E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Mean, Expected Value &amp; Standard Deviation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9DEA6-01C3-4BE7-9202-4621EE21C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02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Recall the </a:t>
            </a:r>
            <a:r>
              <a:rPr lang="en-US" b="1" dirty="0">
                <a:cs typeface="Calibri" panose="020F0502020204030204"/>
              </a:rPr>
              <a:t>mean</a:t>
            </a:r>
            <a:r>
              <a:rPr lang="en-US" dirty="0">
                <a:cs typeface="Calibri" panose="020F0502020204030204"/>
              </a:rPr>
              <a:t>, or </a:t>
            </a:r>
            <a:r>
              <a:rPr lang="en-US" b="1" dirty="0">
                <a:cs typeface="Calibri" panose="020F0502020204030204"/>
              </a:rPr>
              <a:t>expected value</a:t>
            </a:r>
            <a:r>
              <a:rPr lang="en-US" dirty="0">
                <a:cs typeface="Calibri" panose="020F0502020204030204"/>
              </a:rPr>
              <a:t>, of a discrete R.V. is given by 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</a:t>
            </a:r>
            <a:r>
              <a:rPr lang="en-US" b="1" dirty="0">
                <a:cs typeface="Calibri" panose="020F0502020204030204"/>
              </a:rPr>
              <a:t>µ</a:t>
            </a:r>
            <a:r>
              <a:rPr lang="en-US" dirty="0">
                <a:cs typeface="Calibri" panose="020F0502020204030204"/>
              </a:rPr>
              <a:t> = E(X) 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5FD6192-D1A4-490D-A9C1-3F41833FCFCD}"/>
              </a:ext>
            </a:extLst>
          </p:cNvPr>
          <p:cNvSpPr txBox="1">
            <a:spLocks/>
          </p:cNvSpPr>
          <p:nvPr/>
        </p:nvSpPr>
        <p:spPr>
          <a:xfrm>
            <a:off x="842749" y="3160831"/>
            <a:ext cx="10504227" cy="13189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For a binomial random variable, this reduces to: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</a:t>
            </a:r>
            <a:r>
              <a:rPr lang="en-US" b="1" dirty="0">
                <a:cs typeface="Calibri" panose="020F0502020204030204"/>
              </a:rPr>
              <a:t>µ </a:t>
            </a:r>
            <a:r>
              <a:rPr lang="en-US" dirty="0">
                <a:cs typeface="Calibri" panose="020F0502020204030204"/>
              </a:rPr>
              <a:t>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  <a:endParaRPr lang="en-US" dirty="0"/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692FCAA-3AF2-4D4F-A29F-E3E12FE79BF2}"/>
              </a:ext>
            </a:extLst>
          </p:cNvPr>
          <p:cNvGrpSpPr/>
          <p:nvPr/>
        </p:nvGrpSpPr>
        <p:grpSpPr>
          <a:xfrm>
            <a:off x="1608161" y="4082528"/>
            <a:ext cx="2982035" cy="954107"/>
            <a:chOff x="1608161" y="4082528"/>
            <a:chExt cx="2982035" cy="9541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6C18AB-7800-4C9C-A7D5-207E59310E19}"/>
                </a:ext>
              </a:extLst>
            </p:cNvPr>
            <p:cNvSpPr txBox="1"/>
            <p:nvPr/>
          </p:nvSpPr>
          <p:spPr>
            <a:xfrm>
              <a:off x="1608161" y="4201235"/>
              <a:ext cx="2982035" cy="70788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ea typeface="+mn-lt"/>
                  <a:cs typeface="+mn-lt"/>
                </a:rPr>
                <a:t>=</a:t>
              </a:r>
              <a:r>
                <a:rPr lang="en-US" sz="2800" dirty="0"/>
                <a:t> </a:t>
              </a:r>
              <a:r>
                <a:rPr lang="en-US" sz="4000" dirty="0"/>
                <a:t>Σ</a:t>
              </a:r>
              <a:r>
                <a:rPr lang="en-US" sz="2800" dirty="0"/>
                <a:t> k </a:t>
              </a:r>
              <a:r>
                <a:rPr lang="en-US" sz="3600" dirty="0"/>
                <a:t>(  )</a:t>
              </a:r>
              <a:r>
                <a:rPr lang="en-US" sz="2800" dirty="0"/>
                <a:t> p</a:t>
              </a:r>
              <a:r>
                <a:rPr lang="en-US" sz="2800" baseline="30000" dirty="0"/>
                <a:t>k</a:t>
              </a:r>
              <a:r>
                <a:rPr lang="en-US" sz="2800" dirty="0"/>
                <a:t>(1-p)</a:t>
              </a:r>
              <a:r>
                <a:rPr lang="en-US" sz="2800" baseline="30000" dirty="0"/>
                <a:t>n-k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B60D76-22A7-45E0-9FEE-7C0751858D4D}"/>
                </a:ext>
              </a:extLst>
            </p:cNvPr>
            <p:cNvSpPr txBox="1"/>
            <p:nvPr/>
          </p:nvSpPr>
          <p:spPr>
            <a:xfrm>
              <a:off x="2581275" y="4082528"/>
              <a:ext cx="388962" cy="95410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cs typeface="Calibri"/>
                </a:rPr>
                <a:t>n</a:t>
              </a:r>
            </a:p>
            <a:p>
              <a:pPr algn="l"/>
              <a:r>
                <a:rPr lang="en-US" sz="2800" dirty="0">
                  <a:cs typeface="Calibri"/>
                </a:rPr>
                <a:t>k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0A9C20C-F452-4371-8510-272D023E8C73}"/>
              </a:ext>
            </a:extLst>
          </p:cNvPr>
          <p:cNvSpPr txBox="1"/>
          <p:nvPr/>
        </p:nvSpPr>
        <p:spPr>
          <a:xfrm>
            <a:off x="4486986" y="4350507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= … 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524892-6003-4393-809B-49CEEDC0CC00}"/>
              </a:ext>
            </a:extLst>
          </p:cNvPr>
          <p:cNvSpPr txBox="1"/>
          <p:nvPr/>
        </p:nvSpPr>
        <p:spPr>
          <a:xfrm>
            <a:off x="1161054" y="4948308"/>
            <a:ext cx="338009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b="1" dirty="0">
                <a:cs typeface="Calibri"/>
              </a:rPr>
              <a:t>σ</a:t>
            </a:r>
            <a:r>
              <a:rPr lang="en-US" sz="2800" b="1" baseline="30000" dirty="0">
                <a:cs typeface="Calibri"/>
              </a:rPr>
              <a:t>2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dirty="0">
                <a:cs typeface="Calibri"/>
              </a:rPr>
              <a:t>= </a:t>
            </a:r>
            <a:r>
              <a:rPr lang="en-US" sz="3600" dirty="0">
                <a:cs typeface="Calibri"/>
              </a:rPr>
              <a:t>Σ</a:t>
            </a:r>
            <a:r>
              <a:rPr lang="en-US" sz="2800" dirty="0">
                <a:cs typeface="Calibri"/>
              </a:rPr>
              <a:t> (x - µ)</a:t>
            </a:r>
            <a:r>
              <a:rPr lang="en-US" sz="2800" baseline="30000" dirty="0">
                <a:cs typeface="Calibri"/>
              </a:rPr>
              <a:t>2</a:t>
            </a:r>
            <a:r>
              <a:rPr lang="en-US" sz="2800" dirty="0">
                <a:cs typeface="Calibri"/>
              </a:rPr>
              <a:t> P(X=x)</a:t>
            </a:r>
            <a:endParaRPr lang="en-US" sz="2800" dirty="0"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154D45-F2BE-44D9-8FE7-E78A943A87BD}"/>
              </a:ext>
            </a:extLst>
          </p:cNvPr>
          <p:cNvSpPr txBox="1"/>
          <p:nvPr/>
        </p:nvSpPr>
        <p:spPr>
          <a:xfrm>
            <a:off x="4140815" y="5039292"/>
            <a:ext cx="3380095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dirty="0">
                <a:cs typeface="Calibri"/>
              </a:rPr>
              <a:t>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np(1-p)</a:t>
            </a:r>
            <a:endParaRPr lang="en-US" sz="28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874B00-18EF-49B4-A28C-E8A250BCD025}"/>
              </a:ext>
            </a:extLst>
          </p:cNvPr>
          <p:cNvSpPr txBox="1"/>
          <p:nvPr/>
        </p:nvSpPr>
        <p:spPr>
          <a:xfrm>
            <a:off x="1165603" y="5612499"/>
            <a:ext cx="3380095" cy="8002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+mn-lt"/>
                <a:cs typeface="+mn-lt"/>
              </a:rPr>
              <a:t>  </a:t>
            </a:r>
            <a:r>
              <a:rPr lang="en-US" sz="2800" b="1" dirty="0">
                <a:cs typeface="Calibri"/>
              </a:rPr>
              <a:t>σ </a:t>
            </a:r>
            <a:r>
              <a:rPr lang="en-US" sz="2800" dirty="0">
                <a:cs typeface="Calibri"/>
              </a:rPr>
              <a:t>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[ np(1-p) ]</a:t>
            </a:r>
            <a:r>
              <a:rPr lang="en-US" sz="2800" b="1" baseline="30000" dirty="0">
                <a:solidFill>
                  <a:srgbClr val="FF0000"/>
                </a:solidFill>
                <a:cs typeface="Calibri"/>
              </a:rPr>
              <a:t>½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 </a:t>
            </a:r>
            <a:endParaRPr lang="en-US" sz="28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algn="l"/>
            <a:endParaRPr lang="en-US" dirty="0"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5588FD-49ED-4E71-B103-B289D5B95A67}"/>
              </a:ext>
            </a:extLst>
          </p:cNvPr>
          <p:cNvSpPr txBox="1"/>
          <p:nvPr/>
        </p:nvSpPr>
        <p:spPr>
          <a:xfrm>
            <a:off x="6561018" y="3763227"/>
            <a:ext cx="535902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ea typeface="+mn-lt"/>
                <a:cs typeface="+mn-lt"/>
              </a:rPr>
              <a:t>Ex:</a:t>
            </a:r>
            <a:r>
              <a:rPr lang="en-US" sz="2400" dirty="0">
                <a:solidFill>
                  <a:srgbClr val="000000"/>
                </a:solidFill>
                <a:ea typeface="+mn-lt"/>
                <a:cs typeface="+mn-lt"/>
              </a:rPr>
              <a:t>  Flip a fair coin 100 times, what is the expected number of heads? </a:t>
            </a:r>
            <a:r>
              <a:rPr lang="en-US" sz="2000" b="1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</a:p>
          <a:p>
            <a:pPr algn="l"/>
            <a:endParaRPr lang="en-US" sz="2000" b="1" dirty="0">
              <a:cs typeface="Calibri"/>
            </a:endParaRPr>
          </a:p>
          <a:p>
            <a:r>
              <a:rPr lang="en-US" sz="2400" i="1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 = 100, </a:t>
            </a:r>
            <a:r>
              <a:rPr lang="en-US" sz="2400" i="1" dirty="0">
                <a:cs typeface="Calibri"/>
              </a:rPr>
              <a:t>p</a:t>
            </a:r>
            <a:r>
              <a:rPr lang="en-US" sz="2400" dirty="0">
                <a:cs typeface="Calibri"/>
              </a:rPr>
              <a:t> = .5</a:t>
            </a:r>
          </a:p>
          <a:p>
            <a:endParaRPr lang="en-US" sz="2400" dirty="0">
              <a:cs typeface="Calibri"/>
            </a:endParaRPr>
          </a:p>
          <a:p>
            <a:r>
              <a:rPr lang="en-US" sz="2400" dirty="0">
                <a:ea typeface="+mn-lt"/>
                <a:cs typeface="+mn-lt"/>
              </a:rPr>
              <a:t>µ = 100(.5) =</a:t>
            </a:r>
            <a:r>
              <a:rPr lang="en-US" sz="2400" b="1" dirty="0">
                <a:ea typeface="+mn-lt"/>
                <a:cs typeface="+mn-lt"/>
              </a:rPr>
              <a:t> 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50</a:t>
            </a:r>
            <a:endParaRPr lang="en-US" sz="2400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22" name="Picture 22" descr="A close-up of a coin&#10;&#10;Description automatically generated">
            <a:extLst>
              <a:ext uri="{FF2B5EF4-FFF2-40B4-BE49-F238E27FC236}">
                <a16:creationId xmlns:a16="http://schemas.microsoft.com/office/drawing/2014/main" id="{1EFE6899-986D-4DE7-8F59-C19C50526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172130" y="4513995"/>
            <a:ext cx="1480783" cy="15035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FC44DD-C2A6-4122-9153-DF5F590423C8}"/>
              </a:ext>
            </a:extLst>
          </p:cNvPr>
          <p:cNvSpPr txBox="1"/>
          <p:nvPr/>
        </p:nvSpPr>
        <p:spPr>
          <a:xfrm>
            <a:off x="5978287" y="6114764"/>
            <a:ext cx="537039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This makes sense as the long run average!</a:t>
            </a:r>
          </a:p>
        </p:txBody>
      </p:sp>
    </p:spTree>
    <p:extLst>
      <p:ext uri="{BB962C8B-B14F-4D97-AF65-F5344CB8AC3E}">
        <p14:creationId xmlns:p14="http://schemas.microsoft.com/office/powerpoint/2010/main" val="23959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  <p:bldP spid="15" grpId="0"/>
      <p:bldP spid="17" grpId="0"/>
      <p:bldP spid="19" grpId="0"/>
      <p:bldP spid="21" grpId="0" build="p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0D8AE09-7F5D-4F93-B3D0-368FF1849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296" y="310492"/>
            <a:ext cx="2390775" cy="159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2D75F9-96C1-43D2-8D18-BC30B81B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  Die Rolls 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00609-1F45-4BEB-AC94-C563F947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527"/>
            <a:ext cx="10515600" cy="8758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6-sided die 100 times.  We let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dirty="0">
                <a:cs typeface="Calibri" panose="020F0502020204030204"/>
              </a:rPr>
              <a:t> be the number of sixes rolled. 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BBC27-976F-4093-A94F-3E347AC26E77}"/>
              </a:ext>
            </a:extLst>
          </p:cNvPr>
          <p:cNvSpPr txBox="1"/>
          <p:nvPr/>
        </p:nvSpPr>
        <p:spPr>
          <a:xfrm>
            <a:off x="840059" y="2336180"/>
            <a:ext cx="1962615" cy="4431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800" dirty="0">
                <a:cs typeface="Calibri"/>
              </a:rPr>
              <a:t>Find: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cs typeface="Calibri"/>
              </a:rPr>
              <a:t>E(</a:t>
            </a:r>
            <a:r>
              <a:rPr lang="en-US" sz="2800" i="1" dirty="0">
                <a:cs typeface="Calibri"/>
              </a:rPr>
              <a:t>X</a:t>
            </a:r>
            <a:r>
              <a:rPr lang="en-US" sz="2800" dirty="0">
                <a:cs typeface="Calibri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ea typeface="+mn-lt"/>
                <a:cs typeface="+mn-lt"/>
              </a:rPr>
              <a:t>µ</a:t>
            </a:r>
            <a:r>
              <a:rPr lang="en-US" sz="2800" baseline="-25000" dirty="0">
                <a:ea typeface="+mn-lt"/>
                <a:cs typeface="+mn-lt"/>
              </a:rPr>
              <a:t>X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 err="1">
                <a:ea typeface="+mn-lt"/>
                <a:cs typeface="+mn-lt"/>
              </a:rPr>
              <a:t>σ</a:t>
            </a:r>
            <a:r>
              <a:rPr lang="en-US" sz="2800" baseline="-25000" dirty="0" err="1">
                <a:ea typeface="+mn-lt"/>
                <a:cs typeface="+mn-lt"/>
              </a:rPr>
              <a:t>X</a:t>
            </a:r>
            <a:endParaRPr lang="en-US" sz="2800" baseline="-25000" dirty="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ea typeface="+mn-lt"/>
                <a:cs typeface="+mn-lt"/>
              </a:rPr>
              <a:t>P(</a:t>
            </a:r>
            <a:r>
              <a:rPr lang="en-US" sz="2800" i="1" dirty="0">
                <a:ea typeface="+mn-lt"/>
                <a:cs typeface="+mn-lt"/>
              </a:rPr>
              <a:t>X</a:t>
            </a:r>
            <a:r>
              <a:rPr lang="en-US" sz="2800" dirty="0">
                <a:ea typeface="+mn-lt"/>
                <a:cs typeface="+mn-lt"/>
              </a:rPr>
              <a:t> = 18)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2800" dirty="0">
                <a:cs typeface="Calibri"/>
              </a:rPr>
              <a:t>P(</a:t>
            </a:r>
            <a:r>
              <a:rPr lang="en-US" sz="2800" i="1" dirty="0">
                <a:cs typeface="Calibri"/>
              </a:rPr>
              <a:t>X</a:t>
            </a:r>
            <a:r>
              <a:rPr lang="en-US" sz="2800" dirty="0">
                <a:cs typeface="Calibri"/>
              </a:rPr>
              <a:t> ≥ 18)</a:t>
            </a:r>
          </a:p>
          <a:p>
            <a:pPr marL="342900" indent="-342900">
              <a:buAutoNum type="arabicPeriod"/>
            </a:pPr>
            <a:endParaRPr lang="en-US" baseline="-25000" dirty="0">
              <a:cs typeface="Calibri"/>
            </a:endParaRPr>
          </a:p>
          <a:p>
            <a:pPr marL="342900" indent="-342900">
              <a:buAutoNum type="arabicPeriod"/>
            </a:pPr>
            <a:endParaRPr lang="en-US" dirty="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B4C267-8737-4BEE-8D82-18EBEEF2F01D}"/>
              </a:ext>
            </a:extLst>
          </p:cNvPr>
          <p:cNvSpPr txBox="1"/>
          <p:nvPr/>
        </p:nvSpPr>
        <p:spPr>
          <a:xfrm>
            <a:off x="2807351" y="2274616"/>
            <a:ext cx="644016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Note: 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X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 is binomial with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n 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= 100, </a:t>
            </a:r>
            <a:r>
              <a:rPr lang="en-US" sz="2800" i="1" dirty="0">
                <a:solidFill>
                  <a:srgbClr val="FF0000"/>
                </a:solidFill>
                <a:ea typeface="+mn-lt"/>
                <a:cs typeface="+mn-lt"/>
              </a:rPr>
              <a:t>p</a:t>
            </a:r>
            <a:r>
              <a:rPr lang="en-US" sz="2800" dirty="0">
                <a:solidFill>
                  <a:srgbClr val="FF0000"/>
                </a:solidFill>
                <a:ea typeface="+mn-lt"/>
                <a:cs typeface="+mn-lt"/>
              </a:rPr>
              <a:t> = 1/6.</a:t>
            </a:r>
            <a:endParaRPr lang="en-US" sz="2800" dirty="0">
              <a:solidFill>
                <a:srgbClr val="FF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01653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2411-5D1E-4DE3-B2E0-FBD00184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Approximating Binomial by Normal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99610-21BC-41F8-93C7-10BCAA31F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907" y="141674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If the number of trials is big enough, a binomial distribution is approximately normal.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68202C-4ADC-4627-B7FD-3213363FDE62}"/>
              </a:ext>
            </a:extLst>
          </p:cNvPr>
          <p:cNvGrpSpPr/>
          <p:nvPr/>
        </p:nvGrpSpPr>
        <p:grpSpPr>
          <a:xfrm>
            <a:off x="617035" y="2325078"/>
            <a:ext cx="2501589" cy="2758768"/>
            <a:chOff x="617035" y="2325078"/>
            <a:chExt cx="2501589" cy="2758768"/>
          </a:xfrm>
        </p:grpSpPr>
        <p:pic>
          <p:nvPicPr>
            <p:cNvPr id="4" name="Picture 4" descr="Chart&#10;&#10;Description automatically generated">
              <a:extLst>
                <a:ext uri="{FF2B5EF4-FFF2-40B4-BE49-F238E27FC236}">
                  <a16:creationId xmlns:a16="http://schemas.microsoft.com/office/drawing/2014/main" id="{F3E636D5-319A-44E4-BF38-255929F97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617035" y="2325078"/>
              <a:ext cx="2501589" cy="23844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1E5EB4-6885-40E5-B7CD-6A2F0851AE42}"/>
                </a:ext>
              </a:extLst>
            </p:cNvPr>
            <p:cNvSpPr txBox="1"/>
            <p:nvPr/>
          </p:nvSpPr>
          <p:spPr>
            <a:xfrm>
              <a:off x="1239644" y="4622181"/>
              <a:ext cx="1618786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6, p = ½ 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C36905A-2CDD-4112-840B-A80993D3E6B7}"/>
              </a:ext>
            </a:extLst>
          </p:cNvPr>
          <p:cNvGrpSpPr/>
          <p:nvPr/>
        </p:nvGrpSpPr>
        <p:grpSpPr>
          <a:xfrm>
            <a:off x="4101791" y="2260876"/>
            <a:ext cx="3114907" cy="2822970"/>
            <a:chOff x="4101791" y="2260876"/>
            <a:chExt cx="3114907" cy="2822970"/>
          </a:xfrm>
        </p:grpSpPr>
        <p:pic>
          <p:nvPicPr>
            <p:cNvPr id="14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9732C9D7-658E-4234-B3DE-6D8ED1D76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4101791" y="2260876"/>
              <a:ext cx="3087028" cy="23827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B52EE2-FA2E-40BB-9E81-917B889E91B3}"/>
                </a:ext>
              </a:extLst>
            </p:cNvPr>
            <p:cNvSpPr txBox="1"/>
            <p:nvPr/>
          </p:nvSpPr>
          <p:spPr>
            <a:xfrm>
              <a:off x="4891669" y="4622181"/>
              <a:ext cx="2325029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15, p = 4/5  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B9B8395-52D3-4B08-A395-3A95DBDBC50C}"/>
              </a:ext>
            </a:extLst>
          </p:cNvPr>
          <p:cNvGrpSpPr/>
          <p:nvPr/>
        </p:nvGrpSpPr>
        <p:grpSpPr>
          <a:xfrm>
            <a:off x="8088351" y="2110423"/>
            <a:ext cx="2817541" cy="2973423"/>
            <a:chOff x="8088351" y="2110423"/>
            <a:chExt cx="2817541" cy="2973423"/>
          </a:xfrm>
        </p:grpSpPr>
        <p:pic>
          <p:nvPicPr>
            <p:cNvPr id="8" name="Picture 8" descr="Chart, histogram&#10;&#10;Description automatically generated">
              <a:extLst>
                <a:ext uri="{FF2B5EF4-FFF2-40B4-BE49-F238E27FC236}">
                  <a16:creationId xmlns:a16="http://schemas.microsoft.com/office/drawing/2014/main" id="{574E2698-FEA0-488E-A6B2-DFEE1D4E4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8088351" y="2110423"/>
              <a:ext cx="2780371" cy="237695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E179924-7AB4-43AD-A105-E497E9C81DFA}"/>
                </a:ext>
              </a:extLst>
            </p:cNvPr>
            <p:cNvSpPr txBox="1"/>
            <p:nvPr/>
          </p:nvSpPr>
          <p:spPr>
            <a:xfrm>
              <a:off x="8580863" y="4622181"/>
              <a:ext cx="2325029" cy="461665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cs typeface="Calibri"/>
                </a:rPr>
                <a:t>n= 150, p = ¼ 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AB557CE-5EE3-4C49-A3D9-93B68A78752A}"/>
              </a:ext>
            </a:extLst>
          </p:cNvPr>
          <p:cNvSpPr txBox="1"/>
          <p:nvPr/>
        </p:nvSpPr>
        <p:spPr>
          <a:xfrm>
            <a:off x="1047983" y="5276153"/>
            <a:ext cx="1054905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We can approximate a </a:t>
            </a:r>
            <a:r>
              <a:rPr lang="en-US" sz="2800" b="1" dirty="0">
                <a:cs typeface="Calibri"/>
              </a:rPr>
              <a:t>binomial</a:t>
            </a:r>
            <a:r>
              <a:rPr lang="en-US" sz="2800" dirty="0">
                <a:cs typeface="Calibri"/>
              </a:rPr>
              <a:t> by a </a:t>
            </a:r>
            <a:r>
              <a:rPr lang="en-US" sz="2800" b="1" dirty="0">
                <a:cs typeface="Calibri"/>
              </a:rPr>
              <a:t>normal</a:t>
            </a:r>
            <a:r>
              <a:rPr lang="en-US" sz="2800" dirty="0">
                <a:cs typeface="Calibri"/>
              </a:rPr>
              <a:t> when:  </a:t>
            </a:r>
            <a:endParaRPr lang="en-US" sz="2000">
              <a:cs typeface="Calibri"/>
            </a:endParaRPr>
          </a:p>
          <a:p>
            <a:r>
              <a:rPr lang="en-US" sz="2800" dirty="0">
                <a:cs typeface="Calibri"/>
              </a:rPr>
              <a:t>           1) E(successes) = </a:t>
            </a:r>
            <a:r>
              <a:rPr lang="en-US" sz="2800" b="1">
                <a:solidFill>
                  <a:srgbClr val="FF0000"/>
                </a:solidFill>
                <a:cs typeface="Calibri"/>
              </a:rPr>
              <a:t>np ≥ 15</a:t>
            </a:r>
            <a:r>
              <a:rPr lang="en-US" sz="2800" dirty="0">
                <a:cs typeface="Calibri"/>
              </a:rPr>
              <a:t>;    and     2)  E(failures) = 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n(1-p) ≥ 15.</a:t>
            </a:r>
            <a:endParaRPr lang="en-US" sz="2800" dirty="0">
              <a:solidFill>
                <a:srgbClr val="FF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990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0D8AE09-7F5D-4F93-B3D0-368FF1849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1296" y="310492"/>
            <a:ext cx="2390775" cy="159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2D75F9-96C1-43D2-8D18-BC30B81B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Example:  Die Roll Revisited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00609-1F45-4BEB-AC94-C563F947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5527"/>
            <a:ext cx="10515600" cy="8758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6-sided die 100 times.  We let </a:t>
            </a:r>
            <a:r>
              <a:rPr lang="en-US" i="1" dirty="0">
                <a:cs typeface="Calibri" panose="020F0502020204030204"/>
              </a:rPr>
              <a:t>X</a:t>
            </a:r>
            <a:r>
              <a:rPr lang="en-US" dirty="0">
                <a:cs typeface="Calibri" panose="020F0502020204030204"/>
              </a:rPr>
              <a:t> be the number of sixes rolled.  Find </a:t>
            </a:r>
            <a:r>
              <a:rPr lang="en-US" b="1" dirty="0">
                <a:cs typeface="Calibri" panose="020F0502020204030204"/>
              </a:rPr>
              <a:t>P(</a:t>
            </a:r>
            <a:r>
              <a:rPr lang="en-US" b="1" i="1" dirty="0">
                <a:cs typeface="Calibri" panose="020F0502020204030204"/>
              </a:rPr>
              <a:t>X</a:t>
            </a:r>
            <a:r>
              <a:rPr lang="en-US" b="1" dirty="0">
                <a:cs typeface="Calibri" panose="020F0502020204030204"/>
              </a:rPr>
              <a:t> </a:t>
            </a:r>
            <a:r>
              <a:rPr lang="en-US" b="1" dirty="0">
                <a:ea typeface="+mn-lt"/>
                <a:cs typeface="+mn-lt"/>
              </a:rPr>
              <a:t>≥ 18)</a:t>
            </a:r>
            <a:r>
              <a:rPr lang="en-US" dirty="0">
                <a:ea typeface="+mn-lt"/>
                <a:cs typeface="+mn-lt"/>
              </a:rPr>
              <a:t>.</a:t>
            </a:r>
            <a:r>
              <a:rPr lang="en-US" dirty="0">
                <a:cs typeface="Calibri" panose="020F0502020204030204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445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931</Words>
  <Application>Microsoft Office PowerPoint</Application>
  <PresentationFormat>Widescreen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Probability</vt:lpstr>
      <vt:lpstr>The Idea – Mathematics is full of patterns</vt:lpstr>
      <vt:lpstr>Understanding the PDF:</vt:lpstr>
      <vt:lpstr>Binomial Conditions</vt:lpstr>
      <vt:lpstr>Example: Bad Circuits</vt:lpstr>
      <vt:lpstr>Mean, Expected Value &amp; Standard Deviation</vt:lpstr>
      <vt:lpstr>Example:  Die Rolls  </vt:lpstr>
      <vt:lpstr>Approximating Binomial by Normal</vt:lpstr>
      <vt:lpstr>Example:  Die Roll Revisited </vt:lpstr>
      <vt:lpstr>Understanding the Continuity Correction</vt:lpstr>
      <vt:lpstr>Sampling – approximating by a binomial</vt:lpstr>
      <vt:lpstr>Example: Diabetes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6295</cp:revision>
  <dcterms:created xsi:type="dcterms:W3CDTF">2021-08-30T20:18:44Z</dcterms:created>
  <dcterms:modified xsi:type="dcterms:W3CDTF">2024-03-12T18:35:02Z</dcterms:modified>
</cp:coreProperties>
</file>