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59" autoAdjust="0"/>
    <p:restoredTop sz="94660"/>
  </p:normalViewPr>
  <p:slideViewPr>
    <p:cSldViewPr snapToGrid="0">
      <p:cViewPr varScale="1">
        <p:scale>
          <a:sx n="72" d="100"/>
          <a:sy n="72" d="100"/>
        </p:scale>
        <p:origin x="3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431201-87F0-2500-F3D4-AC5EF3DC2D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499BADC-8901-0856-FC5D-B31BE55EBF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8CB535-CDF5-73EC-DD1D-BCC22861D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619F2-13A4-4FA3-9A38-3AA29E9DBA77}" type="datetimeFigureOut">
              <a:rPr lang="en-US" smtClean="0"/>
              <a:t>3/13/2024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0B7400-3298-2BAB-5201-3A727BF51C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48A7AA-6A61-B851-7F78-D0D3C8520D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B1203-1650-4DED-AD4D-4F02302A15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93195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DF53A7-5D0C-C2B9-62E5-0DDB8B5431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CC7E0A9-8E06-0B7C-1D18-EF2528628D9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4884F9-16EF-9087-02CF-A0E76F7D1E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619F2-13A4-4FA3-9A38-3AA29E9DBA77}" type="datetimeFigureOut">
              <a:rPr lang="en-US" smtClean="0"/>
              <a:t>3/13/2024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C7FDFE-AC8E-6FCC-FA58-65BEEB870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171EEA-6475-D262-D628-9FB2539636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B1203-1650-4DED-AD4D-4F02302A15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30691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D26CFEE-9069-302C-9CA3-D0A2513E514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352F72A-3E8A-1808-6EA6-0379A63659D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54C846-0677-4E05-BCB8-3596B3E699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619F2-13A4-4FA3-9A38-3AA29E9DBA77}" type="datetimeFigureOut">
              <a:rPr lang="en-US" smtClean="0"/>
              <a:t>3/13/2024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D3369E-6EE6-7534-C5E3-A6FB1D100F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3AAFCE-9482-0571-C84E-84A7F5D1D8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B1203-1650-4DED-AD4D-4F02302A15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07327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1DB4BE-D1BF-EFC5-A06F-CCFEBA75D9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CB4B51-B61B-200B-2345-89AF12836B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043544-0F25-1308-CB3C-CB4D44C3C2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619F2-13A4-4FA3-9A38-3AA29E9DBA77}" type="datetimeFigureOut">
              <a:rPr lang="en-US" smtClean="0"/>
              <a:t>3/13/2024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0B62B2-5AC4-F43A-97F9-8E391ECBF3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AF2782-E780-8C52-3E3C-AF1037E832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B1203-1650-4DED-AD4D-4F02302A15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66376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50111-88D4-753B-9E82-236D0EE429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A94B84F-586F-3F9E-E0DF-1BE6A0E598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FC266A-97C0-DF66-DB28-15782984D0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619F2-13A4-4FA3-9A38-3AA29E9DBA77}" type="datetimeFigureOut">
              <a:rPr lang="en-US" smtClean="0"/>
              <a:t>3/13/2024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4FC51E-1786-6251-FE08-38823E663F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B94E1B-C8F7-2514-B1CB-EE9C78D677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B1203-1650-4DED-AD4D-4F02302A15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9932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8BEBB4-43B9-7821-3DC5-605AE59036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F7DAC4-F8BA-5FD0-655B-A54BE012A3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8370B7B-6C8C-71ED-79B1-79B6CCC7953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E027B7F-0C28-3372-07B0-4566961D7D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619F2-13A4-4FA3-9A38-3AA29E9DBA77}" type="datetimeFigureOut">
              <a:rPr lang="en-US" smtClean="0"/>
              <a:t>3/13/2024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4D82161-7505-A436-4208-BA7B682BBD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5873C96-A203-7BF7-F526-B6CE57E7F2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B1203-1650-4DED-AD4D-4F02302A15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23986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0E488B-A9BA-F725-A934-1076F2C27D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C587BC6-1D17-4A67-302A-FFDA03895A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B1369AE-1810-0F50-4E9D-CC84AB4E0EB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22AE87F-2299-A1C7-A2F9-15139604ECE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6A25B81-C089-BDE4-AA14-9397254F9A7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43A3CE4-BDA8-6228-8A84-109C7E5101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619F2-13A4-4FA3-9A38-3AA29E9DBA77}" type="datetimeFigureOut">
              <a:rPr lang="en-US" smtClean="0"/>
              <a:t>3/13/2024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0B16CEE-3CD4-E7B9-D0ED-45E4622C5B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B141AF1-F661-1455-C905-95607BAA97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B1203-1650-4DED-AD4D-4F02302A15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79064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8BDB87-93D3-93FF-7873-ABBAF06042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C8E0515-686F-C38F-2F66-72191EBA93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619F2-13A4-4FA3-9A38-3AA29E9DBA77}" type="datetimeFigureOut">
              <a:rPr lang="en-US" smtClean="0"/>
              <a:t>3/13/2024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CB21CF6-45E5-B572-EE53-F7832507BE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8D0516F-8A1B-4ED2-C840-421DEBF615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B1203-1650-4DED-AD4D-4F02302A15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6838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875B0E5-704D-C5A4-39A1-EB8ED54E81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619F2-13A4-4FA3-9A38-3AA29E9DBA77}" type="datetimeFigureOut">
              <a:rPr lang="en-US" smtClean="0"/>
              <a:t>3/13/2024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3DEED88-37D6-AA10-D8D1-23B40ABB8E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0F0A9B5-E701-32D6-A11B-B4B254FC65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B1203-1650-4DED-AD4D-4F02302A15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32101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884873-7C32-08A9-C071-7D02045BD3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613791-B0A5-5544-7C89-E55AAC6411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ABF5098-7A6A-BEEA-A7DE-688A1FB88C4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8BA3DA7-7FD1-7EB0-7466-AE21A2F57B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619F2-13A4-4FA3-9A38-3AA29E9DBA77}" type="datetimeFigureOut">
              <a:rPr lang="en-US" smtClean="0"/>
              <a:t>3/13/2024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92CCB9B-399B-833C-C9A3-AC26E2DE7A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3D5A91-B836-EDA8-16C4-7EA66538DC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B1203-1650-4DED-AD4D-4F02302A15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41994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11FE92-1F55-50A9-0004-ECD1FCF7DD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53A2102-1C63-CD8F-7F6B-5264AF1FFF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0EEDDE6-7A54-DF1F-F530-BEDD8C3EDD4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F184DC-8131-78B2-6C7E-FB8A0A55C9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619F2-13A4-4FA3-9A38-3AA29E9DBA77}" type="datetimeFigureOut">
              <a:rPr lang="en-US" smtClean="0"/>
              <a:t>3/13/2024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65C907-FFBD-6AA1-29B9-19928978A4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2B337C1-15E5-815E-85D8-3301CDDD4E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B1203-1650-4DED-AD4D-4F02302A15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46686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AF60ECF-FF82-C2D6-372D-EA852EDD61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5228FED-6CEE-8D24-773F-25D479291E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56B056-5735-C8D0-282C-D7AAB21B423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3619F2-13A4-4FA3-9A38-3AA29E9DBA77}" type="datetimeFigureOut">
              <a:rPr lang="en-US" smtClean="0"/>
              <a:t>3/13/2024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DF1DEF-4DBB-96E3-DC5F-F1EFBAD9E5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E96D82-07F7-37B6-C1D6-871F60F128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2B1203-1650-4DED-AD4D-4F02302A15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7752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C1DD1A8A-57D5-4A81-AD04-532B043C56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Video 4" descr="Rotary Phone Ringing">
            <a:extLst>
              <a:ext uri="{FF2B5EF4-FFF2-40B4-BE49-F238E27FC236}">
                <a16:creationId xmlns:a16="http://schemas.microsoft.com/office/drawing/2014/main" id="{4536CB75-2D56-78DA-C02D-6BE3E5711C3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t="284" r="1" b="1"/>
          <a:stretch/>
        </p:blipFill>
        <p:spPr>
          <a:xfrm>
            <a:off x="-3047" y="10"/>
            <a:ext cx="12191999" cy="685799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007891EC-4501-44ED-A8C8-B11B6DB767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07602"/>
            <a:ext cx="12191999" cy="3162146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25000">
                <a:srgbClr val="000000">
                  <a:alpha val="15000"/>
                </a:srgbClr>
              </a:gs>
              <a:gs pos="75000">
                <a:srgbClr val="000000">
                  <a:alpha val="15000"/>
                </a:srgbClr>
              </a:gs>
              <a:gs pos="50000">
                <a:srgbClr val="000000">
                  <a:alpha val="30000"/>
                </a:srgbClr>
              </a:gs>
              <a:gs pos="100000">
                <a:srgbClr val="000000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224926E-6059-2D4F-83D1-EE714B75D12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97280" y="325550"/>
            <a:ext cx="10058400" cy="357477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en-US" sz="5200">
                <a:solidFill>
                  <a:srgbClr val="FFFFFF"/>
                </a:solidFill>
              </a:rPr>
              <a:t>The Presidency &amp; Congress at Mid-20</a:t>
            </a:r>
            <a:r>
              <a:rPr lang="en-US" sz="5200" baseline="30000">
                <a:solidFill>
                  <a:srgbClr val="FFFFFF"/>
                </a:solidFill>
              </a:rPr>
              <a:t>th</a:t>
            </a:r>
            <a:r>
              <a:rPr lang="en-US" sz="5200">
                <a:solidFill>
                  <a:srgbClr val="FFFFFF"/>
                </a:solidFill>
              </a:rPr>
              <a:t> Century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E91D34B-C78F-B783-C465-D690CF2757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00051" y="4072043"/>
            <a:ext cx="10058400" cy="128270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en-US">
                <a:solidFill>
                  <a:srgbClr val="FFFFFF"/>
                </a:solidFill>
              </a:rPr>
              <a:t>Bargaining, Bipartisanship, and the “Textbook Congress”</a:t>
            </a:r>
          </a:p>
        </p:txBody>
      </p:sp>
    </p:spTree>
    <p:extLst>
      <p:ext uri="{BB962C8B-B14F-4D97-AF65-F5344CB8AC3E}">
        <p14:creationId xmlns:p14="http://schemas.microsoft.com/office/powerpoint/2010/main" val="1473769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96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mute="1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D0B012-CF5E-71AC-D05D-AEDA36D6A6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Beginning of the End of the Textbook Congress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DD5B0A-FD17-2973-F4F2-E8852315B4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1958 Congressional Election:  big influx of Northern (liberal) Democrats shifts numerical balance of power</a:t>
            </a:r>
          </a:p>
          <a:p>
            <a:r>
              <a:rPr lang="en-US" sz="3200" dirty="0"/>
              <a:t>1.)  New libs form the Democratic Study Group</a:t>
            </a:r>
          </a:p>
          <a:p>
            <a:r>
              <a:rPr lang="en-US" sz="3200" dirty="0"/>
              <a:t>2.)  Election of JFK in 1960 on platform of “getting America moving again”:  aid to education, civil rights, health care</a:t>
            </a:r>
          </a:p>
          <a:p>
            <a:r>
              <a:rPr lang="en-US" sz="3200" dirty="0"/>
              <a:t>----led to enlargement of House Rules Committee</a:t>
            </a:r>
          </a:p>
          <a:p>
            <a:r>
              <a:rPr lang="en-US" sz="3200" dirty="0"/>
              <a:t>More Northern liberals elected in 1964, 1974 (“Watergate babies”)</a:t>
            </a:r>
          </a:p>
        </p:txBody>
      </p:sp>
    </p:spTree>
    <p:extLst>
      <p:ext uri="{BB962C8B-B14F-4D97-AF65-F5344CB8AC3E}">
        <p14:creationId xmlns:p14="http://schemas.microsoft.com/office/powerpoint/2010/main" val="2627693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Slide Background">
            <a:extLst>
              <a:ext uri="{FF2B5EF4-FFF2-40B4-BE49-F238E27FC236}">
                <a16:creationId xmlns:a16="http://schemas.microsoft.com/office/drawing/2014/main" id="{C0763A76-9F1C-4FC5-82B7-DD475DA461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-1" y="0"/>
            <a:ext cx="12191999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E81BF4F6-F2CF-4984-9D14-D6966D92F9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8522446" cy="2285999"/>
          </a:xfrm>
          <a:prstGeom prst="rect">
            <a:avLst/>
          </a:prstGeom>
          <a:ln>
            <a:noFill/>
          </a:ln>
          <a:effectLst>
            <a:outerShdw blurRad="596900" dist="304800" dir="7140000" sx="90000" sy="90000" algn="t" rotWithShape="0">
              <a:srgbClr val="000000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0444BDA-4A4C-F596-889A-C17FA91B9C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1803" y="350196"/>
            <a:ext cx="4646904" cy="1624520"/>
          </a:xfrm>
        </p:spPr>
        <p:txBody>
          <a:bodyPr anchor="ctr">
            <a:normAutofit/>
          </a:bodyPr>
          <a:lstStyle/>
          <a:p>
            <a:r>
              <a:rPr lang="en-US" sz="3700"/>
              <a:t>1970s Reforms:  The Revolt Against the Committee Chairmen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1896A1-9123-D9F4-F7E0-64D45FD122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1803" y="1974716"/>
            <a:ext cx="6695288" cy="4646800"/>
          </a:xfrm>
        </p:spPr>
        <p:txBody>
          <a:bodyPr anchor="ctr">
            <a:noAutofit/>
          </a:bodyPr>
          <a:lstStyle/>
          <a:p>
            <a:r>
              <a:rPr lang="en-US" sz="2000" dirty="0"/>
              <a:t>1.)  Subcommittee Bill of  Rights</a:t>
            </a:r>
          </a:p>
          <a:p>
            <a:r>
              <a:rPr lang="en-US" sz="2000" dirty="0"/>
              <a:t>2.)  Confirmation of all committee chairs by Democratic Caucus – led to three senior chairs being “fired” in 1975</a:t>
            </a:r>
          </a:p>
          <a:p>
            <a:r>
              <a:rPr lang="en-US" sz="2000" dirty="0"/>
              <a:t>3.)  Some powers given back to Speaker</a:t>
            </a:r>
            <a:br>
              <a:rPr lang="en-US" sz="2000" dirty="0"/>
            </a:br>
            <a:r>
              <a:rPr lang="en-US" sz="2000" dirty="0"/>
              <a:t>--a.) appoint majority party members to the Rules Committee</a:t>
            </a:r>
            <a:br>
              <a:rPr lang="en-US" sz="2000" dirty="0"/>
            </a:br>
            <a:r>
              <a:rPr lang="en-US" sz="2000" dirty="0"/>
              <a:t>--b.) chairs the Steering and Policy Committee, which makes committee assignments</a:t>
            </a:r>
            <a:br>
              <a:rPr lang="en-US" sz="2000" dirty="0"/>
            </a:br>
            <a:r>
              <a:rPr lang="en-US" sz="2000" dirty="0"/>
              <a:t>--c.)  power to refer bills to multiple committees, or create “ad hoc” committees, to avoid committee roadblocks</a:t>
            </a:r>
          </a:p>
          <a:p>
            <a:r>
              <a:rPr lang="en-US" sz="2000" dirty="0"/>
              <a:t>4.)  Greater transparency:  holding and publicizing more roll-call votes;  opening committee meetings,  debut of C-SPAN in 1979</a:t>
            </a:r>
          </a:p>
          <a:p>
            <a:r>
              <a:rPr lang="en-US" sz="2000" dirty="0"/>
              <a:t>5.)  Pressure on the HRC to provide more “open” rules so that junior members could offer amendments</a:t>
            </a:r>
          </a:p>
        </p:txBody>
      </p:sp>
      <p:pic>
        <p:nvPicPr>
          <p:cNvPr id="5" name="Picture 4" descr="Theater chairs arranged based on their colours">
            <a:extLst>
              <a:ext uri="{FF2B5EF4-FFF2-40B4-BE49-F238E27FC236}">
                <a16:creationId xmlns:a16="http://schemas.microsoft.com/office/drawing/2014/main" id="{DD382AA3-8AA6-DCA3-C67C-44142F81914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5905" r="14695" b="-2"/>
          <a:stretch/>
        </p:blipFill>
        <p:spPr>
          <a:xfrm>
            <a:off x="7693572" y="0"/>
            <a:ext cx="576649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4826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BB3BBE-0E79-9AAF-029E-C3D4655000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Richard Neustadt’s </a:t>
            </a:r>
            <a:r>
              <a:rPr lang="en-US" i="1" dirty="0"/>
              <a:t>Presidential Power </a:t>
            </a:r>
            <a:r>
              <a:rPr lang="en-US" dirty="0"/>
              <a:t>(1960)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13BDFA-E0F0-C021-A2F6-6908B14FDC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" y="1905138"/>
            <a:ext cx="10515600" cy="4351338"/>
          </a:xfrm>
        </p:spPr>
        <p:txBody>
          <a:bodyPr>
            <a:normAutofit/>
          </a:bodyPr>
          <a:lstStyle/>
          <a:p>
            <a:r>
              <a:rPr lang="en-US" dirty="0"/>
              <a:t>NEUSTADT’S METHODOLOGY</a:t>
            </a:r>
          </a:p>
          <a:p>
            <a:r>
              <a:rPr lang="en-US" dirty="0"/>
              <a:t>---participant observation</a:t>
            </a:r>
          </a:p>
          <a:p>
            <a:r>
              <a:rPr lang="en-US" dirty="0"/>
              <a:t>---scientific aspects</a:t>
            </a:r>
          </a:p>
          <a:p>
            <a:r>
              <a:rPr lang="en-US" dirty="0"/>
              <a:t>---nonscientific aspects</a:t>
            </a:r>
          </a:p>
          <a:p>
            <a:r>
              <a:rPr lang="en-US" dirty="0"/>
              <a:t>NEUSTADT’s VIEW OF THE POST-WWII PRESIDENCY</a:t>
            </a:r>
            <a:br>
              <a:rPr lang="en-US" dirty="0"/>
            </a:br>
            <a:r>
              <a:rPr lang="en-US" dirty="0"/>
              <a:t>---Unprecedented demands, inadequate legal powers, constant crises</a:t>
            </a:r>
          </a:p>
          <a:p>
            <a:r>
              <a:rPr lang="en-US" dirty="0"/>
              <a:t>---Multiple constituencies with their own powers, demands and bases of support:  Congress, Bureaucracy, Media, Interest Groups, the General Public, Foreign Leaders</a:t>
            </a:r>
          </a:p>
        </p:txBody>
      </p:sp>
    </p:spTree>
    <p:extLst>
      <p:ext uri="{BB962C8B-B14F-4D97-AF65-F5344CB8AC3E}">
        <p14:creationId xmlns:p14="http://schemas.microsoft.com/office/powerpoint/2010/main" val="2049048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688B67-8DD5-7CC2-BA90-1600C968CF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8557" y="1138036"/>
            <a:ext cx="5444382" cy="1402470"/>
          </a:xfrm>
        </p:spPr>
        <p:txBody>
          <a:bodyPr anchor="t">
            <a:normAutofit/>
          </a:bodyPr>
          <a:lstStyle/>
          <a:p>
            <a:r>
              <a:rPr lang="en-US" sz="3200"/>
              <a:t>Presidential Power is the Power to Persuade</a:t>
            </a:r>
          </a:p>
        </p:txBody>
      </p:sp>
      <p:pic>
        <p:nvPicPr>
          <p:cNvPr id="5" name="Picture 4" descr="Yellow paper aeroplane flying the opposite way as many grey paper aeroplanes">
            <a:extLst>
              <a:ext uri="{FF2B5EF4-FFF2-40B4-BE49-F238E27FC236}">
                <a16:creationId xmlns:a16="http://schemas.microsoft.com/office/drawing/2014/main" id="{D5D30DBB-7249-FDA2-ECED-052EC3034B6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3973" r="35889" b="-1"/>
          <a:stretch/>
        </p:blipFill>
        <p:spPr>
          <a:xfrm>
            <a:off x="-1" y="10"/>
            <a:ext cx="5151179" cy="6857990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503BFE4-729B-D9D0-C17B-501E6AF112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971697" y="871146"/>
            <a:ext cx="736939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246212-E68E-7432-8454-AB35D8EE8B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68557" y="2551176"/>
            <a:ext cx="5444382" cy="3591207"/>
          </a:xfrm>
        </p:spPr>
        <p:txBody>
          <a:bodyPr>
            <a:normAutofit/>
          </a:bodyPr>
          <a:lstStyle/>
          <a:p>
            <a:r>
              <a:rPr lang="en-US" sz="1100" dirty="0"/>
              <a:t>THREE CASES OF COMMAND</a:t>
            </a:r>
          </a:p>
          <a:p>
            <a:r>
              <a:rPr lang="en-US" sz="1100" dirty="0"/>
              <a:t>1.)  Truman’s firing of General MacArthur</a:t>
            </a:r>
          </a:p>
          <a:p>
            <a:r>
              <a:rPr lang="en-US" sz="1100" dirty="0"/>
              <a:t>2.)  Truman’s seizure of the Steel Mills</a:t>
            </a:r>
          </a:p>
          <a:p>
            <a:r>
              <a:rPr lang="en-US" sz="1100" dirty="0"/>
              <a:t>3.)  Eisenhower’s sending troops to Little Rock High School</a:t>
            </a:r>
          </a:p>
          <a:p>
            <a:r>
              <a:rPr lang="en-US" sz="1100" dirty="0"/>
              <a:t>CONDITIONS FOR SUCCESSFUL USE OF COMMAND AUTHORITY</a:t>
            </a:r>
          </a:p>
          <a:p>
            <a:r>
              <a:rPr lang="en-US" sz="1100" dirty="0"/>
              <a:t>1.)  Absolute Clarity of President’s Command</a:t>
            </a:r>
          </a:p>
          <a:p>
            <a:r>
              <a:rPr lang="en-US" sz="1100" dirty="0"/>
              <a:t>2.)  President’s Clear Legal Authority to Issue Command</a:t>
            </a:r>
          </a:p>
          <a:p>
            <a:r>
              <a:rPr lang="en-US" sz="1100" dirty="0"/>
              <a:t>3.)  Clear Ability of Subordinates to Carry it Out</a:t>
            </a:r>
          </a:p>
          <a:p>
            <a:r>
              <a:rPr lang="en-US" sz="1100" dirty="0"/>
              <a:t>POLITICAL COSTS OF COMMAND </a:t>
            </a:r>
          </a:p>
          <a:p>
            <a:pPr marL="0" indent="0">
              <a:buNone/>
            </a:pPr>
            <a:endParaRPr lang="en-US" sz="1100" dirty="0"/>
          </a:p>
          <a:p>
            <a:pPr marL="0" indent="0">
              <a:buNone/>
            </a:pPr>
            <a:br>
              <a:rPr lang="en-US" sz="1100" dirty="0"/>
            </a:br>
            <a:br>
              <a:rPr lang="en-US" sz="1100" dirty="0"/>
            </a:b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41949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Slide Background">
            <a:extLst>
              <a:ext uri="{FF2B5EF4-FFF2-40B4-BE49-F238E27FC236}">
                <a16:creationId xmlns:a16="http://schemas.microsoft.com/office/drawing/2014/main" id="{B210AC1D-4063-4C6E-9528-FA9C4C0C18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02F8C595-E68C-4306-AED8-DC7826A0A5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1416414" cy="6858000"/>
          </a:xfrm>
          <a:prstGeom prst="rect">
            <a:avLst/>
          </a:prstGeom>
          <a:ln>
            <a:noFill/>
          </a:ln>
          <a:effectLst>
            <a:outerShdw blurRad="889000" dist="406400" dir="21540000" sx="90000" sy="90000" algn="t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3711862-2CB4-516E-CFFA-7C68623211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3409" y="762001"/>
            <a:ext cx="4156512" cy="1708244"/>
          </a:xfrm>
        </p:spPr>
        <p:txBody>
          <a:bodyPr anchor="ctr">
            <a:normAutofit/>
          </a:bodyPr>
          <a:lstStyle/>
          <a:p>
            <a:r>
              <a:rPr lang="en-US" sz="4000"/>
              <a:t>Persuasion = Bargaining</a:t>
            </a:r>
          </a:p>
        </p:txBody>
      </p:sp>
      <p:pic>
        <p:nvPicPr>
          <p:cNvPr id="5" name="Picture 4" descr="White puzzle with one red piece">
            <a:extLst>
              <a:ext uri="{FF2B5EF4-FFF2-40B4-BE49-F238E27FC236}">
                <a16:creationId xmlns:a16="http://schemas.microsoft.com/office/drawing/2014/main" id="{D18F4D86-5464-912D-E67E-D3601BCBF72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5802" r="24198"/>
          <a:stretch/>
        </p:blipFill>
        <p:spPr>
          <a:xfrm>
            <a:off x="-1" y="-2"/>
            <a:ext cx="6096001" cy="6858002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B2C4CA-A4AF-57D7-B134-4AB490FB89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03409" y="2470245"/>
            <a:ext cx="4156512" cy="3769835"/>
          </a:xfrm>
        </p:spPr>
        <p:txBody>
          <a:bodyPr anchor="ctr">
            <a:normAutofit/>
          </a:bodyPr>
          <a:lstStyle/>
          <a:p>
            <a:r>
              <a:rPr lang="en-US" sz="1700" dirty="0"/>
              <a:t>President’s unique position means no one’s interests automatically coincide with his</a:t>
            </a:r>
          </a:p>
          <a:p>
            <a:r>
              <a:rPr lang="en-US" sz="1700" dirty="0"/>
              <a:t>He must convince them that what he wants them to do is what their own self-interest would lead them to do </a:t>
            </a:r>
          </a:p>
          <a:p>
            <a:r>
              <a:rPr lang="en-US" sz="1700" dirty="0"/>
              <a:t>Bargaining means giving up something on his part </a:t>
            </a:r>
            <a:br>
              <a:rPr lang="en-US" sz="1700" dirty="0"/>
            </a:br>
            <a:r>
              <a:rPr lang="en-US" sz="1700" dirty="0"/>
              <a:t>---Support for something else they care about</a:t>
            </a:r>
            <a:br>
              <a:rPr lang="en-US" sz="1700" dirty="0"/>
            </a:br>
            <a:r>
              <a:rPr lang="en-US" sz="1700" dirty="0"/>
              <a:t>---Credit for accomplishment</a:t>
            </a:r>
            <a:br>
              <a:rPr lang="en-US" sz="1700" dirty="0"/>
            </a:br>
            <a:r>
              <a:rPr lang="en-US" sz="1700" dirty="0"/>
              <a:t>---Concessions on the proposal/plan itself</a:t>
            </a:r>
          </a:p>
          <a:p>
            <a:r>
              <a:rPr lang="en-US" sz="1700" dirty="0"/>
              <a:t>What skills does a successful bargainer need?</a:t>
            </a:r>
          </a:p>
          <a:p>
            <a:pPr marL="0" indent="0">
              <a:buNone/>
            </a:pPr>
            <a:endParaRPr lang="en-US" sz="1700" dirty="0"/>
          </a:p>
        </p:txBody>
      </p:sp>
    </p:spTree>
    <p:extLst>
      <p:ext uri="{BB962C8B-B14F-4D97-AF65-F5344CB8AC3E}">
        <p14:creationId xmlns:p14="http://schemas.microsoft.com/office/powerpoint/2010/main" val="297936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49677F-2902-CD6D-0FAC-7230D54789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8557" y="1138036"/>
            <a:ext cx="5444382" cy="1402470"/>
          </a:xfrm>
        </p:spPr>
        <p:txBody>
          <a:bodyPr anchor="t">
            <a:normAutofit/>
          </a:bodyPr>
          <a:lstStyle/>
          <a:p>
            <a:r>
              <a:rPr lang="en-US" sz="3200"/>
              <a:t>What Improves the President’s Bargaining Position</a:t>
            </a:r>
          </a:p>
        </p:txBody>
      </p:sp>
      <p:pic>
        <p:nvPicPr>
          <p:cNvPr id="5" name="Picture 4" descr="Checkmate in a chess game">
            <a:extLst>
              <a:ext uri="{FF2B5EF4-FFF2-40B4-BE49-F238E27FC236}">
                <a16:creationId xmlns:a16="http://schemas.microsoft.com/office/drawing/2014/main" id="{54CD8663-5E07-A3CA-EE90-3FF10A85B39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295" r="22808" b="2"/>
          <a:stretch/>
        </p:blipFill>
        <p:spPr>
          <a:xfrm>
            <a:off x="-1" y="10"/>
            <a:ext cx="5151179" cy="6857990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503BFE4-729B-D9D0-C17B-501E6AF112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971697" y="871146"/>
            <a:ext cx="736939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51316C-566F-B05A-910F-B8A78A2956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68557" y="2551176"/>
            <a:ext cx="5444382" cy="3591207"/>
          </a:xfrm>
        </p:spPr>
        <p:txBody>
          <a:bodyPr>
            <a:normAutofit/>
          </a:bodyPr>
          <a:lstStyle/>
          <a:p>
            <a:r>
              <a:rPr lang="en-US" sz="1600" dirty="0"/>
              <a:t>Professional reputation among the elites he bargains with</a:t>
            </a:r>
            <a:br>
              <a:rPr lang="en-US" sz="1600" dirty="0"/>
            </a:br>
            <a:r>
              <a:rPr lang="en-US" sz="1600" dirty="0"/>
              <a:t>---Demonstrated willingness to follow through on commitments</a:t>
            </a:r>
          </a:p>
          <a:p>
            <a:r>
              <a:rPr lang="en-US" sz="1600" dirty="0"/>
              <a:t>---Unwillingness to back down or give in easily</a:t>
            </a:r>
          </a:p>
          <a:p>
            <a:r>
              <a:rPr lang="en-US" sz="1600" dirty="0"/>
              <a:t>---Credibility</a:t>
            </a:r>
          </a:p>
          <a:p>
            <a:r>
              <a:rPr lang="en-US" sz="1600" dirty="0"/>
              <a:t>Prestige with the Public</a:t>
            </a:r>
          </a:p>
          <a:p>
            <a:r>
              <a:rPr lang="en-US" sz="1600" dirty="0"/>
              <a:t>---Makes it harder to resist him, easier to work with him</a:t>
            </a:r>
          </a:p>
          <a:p>
            <a:r>
              <a:rPr lang="en-US" sz="1600" dirty="0"/>
              <a:t>---Makes re-election more likely</a:t>
            </a:r>
          </a:p>
          <a:p>
            <a:r>
              <a:rPr lang="en-US" sz="1600" dirty="0"/>
              <a:t>---But does not determine his success directly---works in the background</a:t>
            </a:r>
          </a:p>
          <a:p>
            <a:r>
              <a:rPr lang="en-US" sz="1600" dirty="0"/>
              <a:t>---Is his ‘public’ the same as their ‘publics’?  </a:t>
            </a:r>
          </a:p>
          <a:p>
            <a:pPr marL="0" indent="0">
              <a:buNone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76627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Slide Background">
            <a:extLst>
              <a:ext uri="{FF2B5EF4-FFF2-40B4-BE49-F238E27FC236}">
                <a16:creationId xmlns:a16="http://schemas.microsoft.com/office/drawing/2014/main" id="{AF6CB648-9554-488A-B457-99CAAD1DA5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E3ADCBE7-9330-1CDA-00EB-CDD12DB722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-4290"/>
            <a:ext cx="12192000" cy="1733407"/>
          </a:xfrm>
          <a:prstGeom prst="rect">
            <a:avLst/>
          </a:prstGeom>
          <a:ln>
            <a:noFill/>
          </a:ln>
          <a:effectLst>
            <a:outerShdw blurRad="254000" dist="38100" dir="5460000" sx="94000" sy="94000" algn="t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D92676A-C187-0789-1747-68B86D6090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1802" y="240241"/>
            <a:ext cx="10760054" cy="1228299"/>
          </a:xfrm>
        </p:spPr>
        <p:txBody>
          <a:bodyPr>
            <a:normAutofit/>
          </a:bodyPr>
          <a:lstStyle/>
          <a:p>
            <a:r>
              <a:rPr lang="en-US" sz="4000"/>
              <a:t>Making the “Right Choices”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434F8D-2915-BEA1-19F9-90BE5164CC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1802" y="2321476"/>
            <a:ext cx="4864875" cy="3850724"/>
          </a:xfrm>
        </p:spPr>
        <p:txBody>
          <a:bodyPr anchor="ctr">
            <a:normAutofit/>
          </a:bodyPr>
          <a:lstStyle/>
          <a:p>
            <a:r>
              <a:rPr lang="en-US" sz="2000" dirty="0"/>
              <a:t>Effective presidents, when making decisions, must consider their  LONG-TERM IMPACT on his ability to bargain successfully  in the future</a:t>
            </a:r>
          </a:p>
          <a:p>
            <a:r>
              <a:rPr lang="en-US" sz="2000" dirty="0"/>
              <a:t>The best choice from a policy perspective may not be the best choice from a power perspective</a:t>
            </a:r>
          </a:p>
        </p:txBody>
      </p:sp>
      <p:pic>
        <p:nvPicPr>
          <p:cNvPr id="5" name="Picture 4" descr="Maze">
            <a:extLst>
              <a:ext uri="{FF2B5EF4-FFF2-40B4-BE49-F238E27FC236}">
                <a16:creationId xmlns:a16="http://schemas.microsoft.com/office/drawing/2014/main" id="{FF52D21A-6D89-46BA-F8ED-1C880E5055B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882" b="-1"/>
          <a:stretch/>
        </p:blipFill>
        <p:spPr>
          <a:xfrm>
            <a:off x="6343650" y="2388930"/>
            <a:ext cx="5178206" cy="3672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94498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96122B-CBBE-9992-E61F-452A5BF5D1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Mid-Century (“Textbook”) Congress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590520-922F-EA78-F0A7-6DCF6C9A2D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Democrats and Republicans both internally divided ideologically</a:t>
            </a:r>
          </a:p>
          <a:p>
            <a:r>
              <a:rPr lang="en-US" dirty="0"/>
              <a:t>Cold War bipartisan consensus on foreign/defense policy</a:t>
            </a:r>
          </a:p>
          <a:p>
            <a:r>
              <a:rPr lang="en-US" dirty="0"/>
              <a:t>THE SENIORITY SYSTEM—</a:t>
            </a:r>
          </a:p>
          <a:p>
            <a:r>
              <a:rPr lang="en-US" dirty="0"/>
              <a:t>---How it works for committee assignments</a:t>
            </a:r>
          </a:p>
          <a:p>
            <a:r>
              <a:rPr lang="en-US" dirty="0"/>
              <a:t>---How it works for committee chairpersonships</a:t>
            </a:r>
          </a:p>
          <a:p>
            <a:r>
              <a:rPr lang="en-US" dirty="0"/>
              <a:t>Conservative Southern  Democrats dominate during this period</a:t>
            </a:r>
          </a:p>
          <a:p>
            <a:r>
              <a:rPr lang="en-US" dirty="0"/>
              <a:t>---Monopolize committee chairmanships when Dems are the majority</a:t>
            </a:r>
            <a:br>
              <a:rPr lang="en-US" dirty="0"/>
            </a:br>
            <a:r>
              <a:rPr lang="en-US" dirty="0"/>
              <a:t>---Hold the balance of power on the floor no matter who the majority is</a:t>
            </a:r>
          </a:p>
        </p:txBody>
      </p:sp>
    </p:spTree>
    <p:extLst>
      <p:ext uri="{BB962C8B-B14F-4D97-AF65-F5344CB8AC3E}">
        <p14:creationId xmlns:p14="http://schemas.microsoft.com/office/powerpoint/2010/main" val="1666814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9F660C-40A4-6060-0A9C-B7F0859986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6692" y="741391"/>
            <a:ext cx="5479719" cy="1616203"/>
          </a:xfrm>
        </p:spPr>
        <p:txBody>
          <a:bodyPr anchor="b">
            <a:normAutofit/>
          </a:bodyPr>
          <a:lstStyle/>
          <a:p>
            <a:r>
              <a:rPr lang="en-US" sz="3200"/>
              <a:t>Speaker Sam Rayburn (D-TX)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870A9D-872B-F7F9-88A4-C3C8033E58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6692" y="2533476"/>
            <a:ext cx="5479719" cy="3447832"/>
          </a:xfrm>
        </p:spPr>
        <p:txBody>
          <a:bodyPr anchor="t">
            <a:normAutofit/>
          </a:bodyPr>
          <a:lstStyle/>
          <a:p>
            <a:r>
              <a:rPr lang="en-US" sz="1700" dirty="0"/>
              <a:t>Not a major public/TV figure</a:t>
            </a:r>
          </a:p>
          <a:p>
            <a:r>
              <a:rPr lang="en-US" sz="1700" dirty="0"/>
              <a:t>Saw his job as trying to build winning coalitions for </a:t>
            </a:r>
            <a:br>
              <a:rPr lang="en-US" sz="1700" dirty="0"/>
            </a:br>
            <a:r>
              <a:rPr lang="en-US" sz="1700" dirty="0"/>
              <a:t>---President-proposed legislation he agreed with</a:t>
            </a:r>
            <a:br>
              <a:rPr lang="en-US" sz="1700" dirty="0"/>
            </a:br>
            <a:r>
              <a:rPr lang="en-US" sz="1700" dirty="0"/>
              <a:t>---Legislation written and advocated by powerful committee chairs</a:t>
            </a:r>
          </a:p>
          <a:p>
            <a:r>
              <a:rPr lang="en-US" sz="1700" dirty="0"/>
              <a:t>And to keep legislation off the floor that would divide the party</a:t>
            </a:r>
          </a:p>
          <a:p>
            <a:r>
              <a:rPr lang="en-US" sz="1700" dirty="0"/>
              <a:t>Philosophy:  “to get along, you need to go along”</a:t>
            </a:r>
          </a:p>
          <a:p>
            <a:r>
              <a:rPr lang="en-US" sz="1700" dirty="0"/>
              <a:t>House Rules Committee:  independent force in its own right, not under Speaker’s control---graveyard for liberal legislation</a:t>
            </a:r>
          </a:p>
          <a:p>
            <a:endParaRPr lang="en-US" sz="1700" dirty="0"/>
          </a:p>
        </p:txBody>
      </p:sp>
      <p:pic>
        <p:nvPicPr>
          <p:cNvPr id="5" name="Picture 4" descr="Front steps and columns of a majestic city building">
            <a:extLst>
              <a:ext uri="{FF2B5EF4-FFF2-40B4-BE49-F238E27FC236}">
                <a16:creationId xmlns:a16="http://schemas.microsoft.com/office/drawing/2014/main" id="{0C03A785-253E-2F71-3B34-099C4B6DB45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876" r="27225" b="-1"/>
          <a:stretch/>
        </p:blipFill>
        <p:spPr>
          <a:xfrm>
            <a:off x="7270812" y="10"/>
            <a:ext cx="4921187" cy="6857990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8CE57D37-C2D0-066B-1AE3-6F4244344F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2068638" y="0"/>
            <a:ext cx="123362" cy="6858000"/>
            <a:chOff x="12068638" y="0"/>
            <a:chExt cx="123362" cy="6858000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A24DCA44-89CF-872A-903F-96C50780EA8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2068638" y="0"/>
              <a:ext cx="123362" cy="6858000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5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4B0CC4F5-AC85-FFFA-7EB5-33C4FCE90A7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2068638" y="3527553"/>
              <a:ext cx="123362" cy="3330447"/>
            </a:xfrm>
            <a:prstGeom prst="rect">
              <a:avLst/>
            </a:prstGeom>
            <a:gradFill>
              <a:gsLst>
                <a:gs pos="19000">
                  <a:schemeClr val="accent5">
                    <a:lumMod val="60000"/>
                    <a:lumOff val="40000"/>
                    <a:alpha val="0"/>
                  </a:schemeClr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665096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B6005A-13C4-3497-F5A1-892E8FF18C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/>
              <a:t>US Senators and Their World </a:t>
            </a:r>
            <a:r>
              <a:rPr lang="en-US" dirty="0"/>
              <a:t>(1960)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388DB2-50BE-922B-4D82-95AF7C40A9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874720"/>
          </a:xfrm>
        </p:spPr>
        <p:txBody>
          <a:bodyPr/>
          <a:lstStyle/>
          <a:p>
            <a:r>
              <a:rPr lang="en-US" dirty="0"/>
              <a:t>The unwritten “norms” or “folkways” of Congress</a:t>
            </a:r>
          </a:p>
          <a:p>
            <a:r>
              <a:rPr lang="en-US" dirty="0"/>
              <a:t>1.) apprenticeship</a:t>
            </a:r>
          </a:p>
          <a:p>
            <a:r>
              <a:rPr lang="en-US" dirty="0"/>
              <a:t>2.)  specialization</a:t>
            </a:r>
          </a:p>
          <a:p>
            <a:r>
              <a:rPr lang="en-US" dirty="0"/>
              <a:t>3.)  reciprocity</a:t>
            </a:r>
          </a:p>
          <a:p>
            <a:r>
              <a:rPr lang="en-US" dirty="0"/>
              <a:t>4.)  be a “workhorse,” not a “show horse”</a:t>
            </a:r>
          </a:p>
          <a:p>
            <a:r>
              <a:rPr lang="en-US" dirty="0"/>
              <a:t>5.)  courtesy</a:t>
            </a:r>
          </a:p>
          <a:p>
            <a:r>
              <a:rPr lang="en-US" dirty="0"/>
              <a:t>6.)  chamber and institutional patriotism</a:t>
            </a:r>
          </a:p>
          <a:p>
            <a:r>
              <a:rPr lang="en-US" dirty="0"/>
              <a:t>Adherence to the norms seemed to enhance legislative success</a:t>
            </a:r>
          </a:p>
          <a:p>
            <a:r>
              <a:rPr lang="en-US" dirty="0"/>
              <a:t>Which types of members would be most likely to VIOLATE the norms?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6499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</TotalTime>
  <Words>802</Words>
  <Application>Microsoft Office PowerPoint</Application>
  <PresentationFormat>Widescreen</PresentationFormat>
  <Paragraphs>74</Paragraphs>
  <Slides>11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Office Theme</vt:lpstr>
      <vt:lpstr>The Presidency &amp; Congress at Mid-20th Century</vt:lpstr>
      <vt:lpstr>Richard Neustadt’s Presidential Power (1960)</vt:lpstr>
      <vt:lpstr>Presidential Power is the Power to Persuade</vt:lpstr>
      <vt:lpstr>Persuasion = Bargaining</vt:lpstr>
      <vt:lpstr>What Improves the President’s Bargaining Position</vt:lpstr>
      <vt:lpstr>Making the “Right Choices”</vt:lpstr>
      <vt:lpstr>The Mid-Century (“Textbook”) Congress</vt:lpstr>
      <vt:lpstr>Speaker Sam Rayburn (D-TX)</vt:lpstr>
      <vt:lpstr>US Senators and Their World (1960)</vt:lpstr>
      <vt:lpstr>The Beginning of the End of the Textbook Congress</vt:lpstr>
      <vt:lpstr>1970s Reforms:  The Revolt Against the Committee Chairmen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Presidency &amp; Congress at Mid-20th Century</dc:title>
  <dc:creator>Stephen Borrelli</dc:creator>
  <cp:lastModifiedBy>Richard Keenam</cp:lastModifiedBy>
  <cp:revision>6</cp:revision>
  <dcterms:created xsi:type="dcterms:W3CDTF">2024-02-26T01:35:21Z</dcterms:created>
  <dcterms:modified xsi:type="dcterms:W3CDTF">2024-03-14T01:55:52Z</dcterms:modified>
</cp:coreProperties>
</file>