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4"/>
  </p:notesMasterIdLst>
  <p:sldIdLst>
    <p:sldId id="345" r:id="rId2"/>
    <p:sldId id="404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39D"/>
    <a:srgbClr val="27436B"/>
    <a:srgbClr val="F26F3A"/>
    <a:srgbClr val="FFF0B1"/>
    <a:srgbClr val="E69502"/>
    <a:srgbClr val="FFE3B1"/>
    <a:srgbClr val="CCCCFF"/>
    <a:srgbClr val="303F70"/>
    <a:srgbClr val="E7AC00"/>
    <a:srgbClr val="FAF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27" autoAdjust="0"/>
    <p:restoredTop sz="94630" autoAdjust="0"/>
  </p:normalViewPr>
  <p:slideViewPr>
    <p:cSldViewPr>
      <p:cViewPr varScale="1">
        <p:scale>
          <a:sx n="83" d="100"/>
          <a:sy n="83" d="100"/>
        </p:scale>
        <p:origin x="96" y="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8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A416D53-F44C-4410-A47F-C86D07034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6691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9DD9C-DBEF-4E40-AD98-42B9C85534A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Requirements of a Contract for Sale</a:t>
            </a:r>
          </a:p>
        </p:txBody>
      </p:sp>
    </p:spTree>
    <p:extLst>
      <p:ext uri="{BB962C8B-B14F-4D97-AF65-F5344CB8AC3E}">
        <p14:creationId xmlns:p14="http://schemas.microsoft.com/office/powerpoint/2010/main" val="2237954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5FB605-C478-49E4-AD42-E45C92EFE43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Requirements of a Contract for Sale</a:t>
            </a:r>
          </a:p>
        </p:txBody>
      </p:sp>
    </p:spTree>
    <p:extLst>
      <p:ext uri="{BB962C8B-B14F-4D97-AF65-F5344CB8AC3E}">
        <p14:creationId xmlns:p14="http://schemas.microsoft.com/office/powerpoint/2010/main" val="91680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598" y="346687"/>
            <a:ext cx="8996686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400" b="1">
                <a:solidFill>
                  <a:schemeClr val="bg1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4515" y="4800600"/>
            <a:ext cx="8077200" cy="1499616"/>
          </a:xfrm>
        </p:spPr>
        <p:txBody>
          <a:bodyPr lIns="118872" tIns="0" rIns="45720" bIns="0" anchor="b">
            <a:normAutofit/>
          </a:bodyPr>
          <a:lstStyle>
            <a:lvl1pPr marL="0" indent="0" algn="l">
              <a:buNone/>
              <a:defRPr sz="36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3E396-8C26-4E6A-BAF0-954078A4E7A2}" type="slidenum">
              <a:rPr lang="en-US" alt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1889" y="1296115"/>
            <a:ext cx="9144000" cy="45720"/>
          </a:xfrm>
          <a:prstGeom prst="rect">
            <a:avLst/>
          </a:prstGeom>
          <a:solidFill>
            <a:srgbClr val="FFC000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476999"/>
            <a:ext cx="7767315" cy="274320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pPr>
              <a:spcBef>
                <a:spcPts val="0"/>
              </a:spcBef>
              <a:spcAft>
                <a:spcPts val="0"/>
              </a:spcAft>
              <a:tabLst>
                <a:tab pos="2971800" algn="ctr"/>
                <a:tab pos="5943600" algn="r"/>
              </a:tabLst>
            </a:pPr>
            <a:r>
              <a:rPr lang="en-US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© MCGRAW HILL LLC. ALL RIGHTS RESERVED. NO REPRODUCTION OR DISTRIBUTION WITHOUT THE PRIOR WRITTEN CONSENT OF MCGRAW HILL LLC.</a:t>
            </a:r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6755025-1033-ED38-7EE0-293E506D1B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5000"/>
          </a:blip>
          <a:stretch>
            <a:fillRect/>
          </a:stretch>
        </p:blipFill>
        <p:spPr>
          <a:xfrm>
            <a:off x="1447800" y="1341652"/>
            <a:ext cx="5791200" cy="433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844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US" altLang="en-US">
                <a:solidFill>
                  <a:prstClr val="black">
                    <a:tint val="95000"/>
                  </a:prstClr>
                </a:solidFill>
              </a:rPr>
              <a:t>© MCGRAW HILL LLC. ALL RIGHTS RESERVED. NO REPRODUCTION OR DISTRIBUTION WITHOUT THE PRIOR WRITTEN CONSENT OF MCGRAW HILL LLC.</a:t>
            </a:r>
            <a:endParaRPr lang="en-US" altLang="en-US" dirty="0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66D4AAB-72D0-4667-907F-912476BCAB6B}" type="slidenum">
              <a:rPr lang="en-US" altLang="en-US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870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en-US"/>
              <a:t>© MCGRAW HILL LLC. ALL RIGHTS RESERVED. NO REPRODUCTION OR DISTRIBUTION WITHOUT THE PRIOR WRITTEN CONSENT OF MCGRAW HILL LLC.</a:t>
            </a: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F46CC-6814-4D5D-BC47-844C27E89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4989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MCGRAW HILL LLC. ALL RIGHTS RESERVED. NO REPRODUCTION OR DISTRIBUTION WITHOUT THE PRIOR WRITTEN CONSENT OF MCGRAW HILL LLC.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7F385-59FA-4459-8F78-7FBD4F6865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8034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819401" y="1515088"/>
            <a:ext cx="6063917" cy="4719559"/>
          </a:xfrm>
        </p:spPr>
        <p:txBody>
          <a:bodyPr/>
          <a:lstStyle>
            <a:lvl1pPr>
              <a:defRPr sz="2800">
                <a:latin typeface="Calibri"/>
                <a:cs typeface="Calibri"/>
              </a:defRPr>
            </a:lvl1pPr>
            <a:lvl2pPr>
              <a:defRPr sz="2400">
                <a:latin typeface="Calibri"/>
                <a:cs typeface="Calibri"/>
              </a:defRPr>
            </a:lvl2pPr>
            <a:lvl3pPr>
              <a:defRPr sz="2000">
                <a:latin typeface="Calibri"/>
                <a:cs typeface="Calibri"/>
              </a:defRPr>
            </a:lvl3pPr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D44C64-E16A-46A2-82C3-4595BBEB5F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8663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79248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038600"/>
            <a:ext cx="79248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52400" y="6172200"/>
            <a:ext cx="533400" cy="30480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D4DFC18D-AF6B-4FF7-A215-D950E4EF1E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00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MCGRAW HILL LLC. ALL RIGHTS RESERVED. NO REPRODUCTION OR DISTRIBUTION WITHOUT THE PRIOR WRITTEN CONSENT OF MCGRAW HILL LLC.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7E766-95F0-4163-A779-D557921EC5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5073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14" y="85385"/>
            <a:ext cx="8996686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400" b="1">
                <a:solidFill>
                  <a:schemeClr val="bg1"/>
                </a:solidFill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4515" y="48006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3E396-8C26-4E6A-BAF0-954078A4E7A2}" type="slidenum">
              <a:rPr lang="en-US" alt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71115" y="1295932"/>
            <a:ext cx="9144000" cy="45720"/>
          </a:xfrm>
          <a:prstGeom prst="rect">
            <a:avLst/>
          </a:prstGeom>
          <a:solidFill>
            <a:srgbClr val="FFC000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476999"/>
            <a:ext cx="7767315" cy="274320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pPr>
              <a:spcBef>
                <a:spcPts val="0"/>
              </a:spcBef>
              <a:spcAft>
                <a:spcPts val="0"/>
              </a:spcAft>
              <a:tabLst>
                <a:tab pos="2971800" algn="ctr"/>
                <a:tab pos="5943600" algn="r"/>
              </a:tabLst>
            </a:pPr>
            <a:r>
              <a:rPr lang="en-US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© MCGRAW HILL LLC. ALL RIGHTS RESERVED. NO REPRODUCTION OR DISTRIBUTION WITHOUT THE PRIOR WRITTEN CONSENT OF MCGRAW HILL LLC.</a:t>
            </a:r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6755025-1033-ED38-7EE0-293E506D1B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5000"/>
          </a:blip>
          <a:stretch>
            <a:fillRect/>
          </a:stretch>
        </p:blipFill>
        <p:spPr>
          <a:xfrm>
            <a:off x="1432977" y="1343702"/>
            <a:ext cx="5353476" cy="400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072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/>
          </a:bodyPr>
          <a:lstStyle>
            <a:lvl1pPr>
              <a:defRPr sz="3600"/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US" altLang="en-US">
                <a:solidFill>
                  <a:prstClr val="black">
                    <a:tint val="95000"/>
                  </a:prstClr>
                </a:solidFill>
              </a:rPr>
              <a:t>© MCGRAW HILL LLC. ALL RIGHTS RESERVED. NO REPRODUCTION OR DISTRIBUTION WITHOUT THE PRIOR WRITTEN CONSENT OF MCGRAW HILL LLC.</a:t>
            </a:r>
            <a:endParaRPr lang="en-US" altLang="en-US" dirty="0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188CF-90C3-40D8-BEE3-CE1B8A8C4273}" type="slidenum">
              <a:rPr lang="en-US" alt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97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US" altLang="en-US">
                <a:solidFill>
                  <a:prstClr val="black">
                    <a:tint val="95000"/>
                  </a:prstClr>
                </a:solidFill>
              </a:rPr>
              <a:t>© MCGRAW HILL LLC. ALL RIGHTS RESERVED. NO REPRODUCTION OR DISTRIBUTION WITHOUT THE PRIOR WRITTEN CONSENT OF MCGRAW HILL LLC.</a:t>
            </a:r>
            <a:endParaRPr lang="en-US" altLang="en-US" dirty="0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30149-2EC9-4501-AB7B-E7DE0407788F}" type="slidenum">
              <a:rPr lang="en-US" alt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719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US" altLang="en-US">
                <a:solidFill>
                  <a:prstClr val="black">
                    <a:tint val="95000"/>
                  </a:prstClr>
                </a:solidFill>
              </a:rPr>
              <a:t>© MCGRAW HILL LLC. ALL RIGHTS RESERVED. NO REPRODUCTION OR DISTRIBUTION WITHOUT THE PRIOR WRITTEN CONSENT OF MCGRAW HILL LLC.</a:t>
            </a:r>
            <a:endParaRPr lang="en-US" altLang="en-US" dirty="0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531B-C14E-4625-B468-64F860767C13}" type="slidenum">
              <a:rPr lang="en-US" alt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318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0"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US" altLang="en-US">
                <a:solidFill>
                  <a:prstClr val="black">
                    <a:tint val="95000"/>
                  </a:prstClr>
                </a:solidFill>
              </a:rPr>
              <a:t>© MCGRAW HILL LLC. ALL RIGHTS RESERVED. NO REPRODUCTION OR DISTRIBUTION WITHOUT THE PRIOR WRITTEN CONSENT OF MCGRAW HILL LLC.</a:t>
            </a:r>
            <a:endParaRPr lang="en-US" altLang="en-US" dirty="0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36846-6EF5-48D3-ACE1-8C09D6A31DEF}" type="slidenum">
              <a:rPr lang="en-US" alt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170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US" altLang="en-US">
                <a:solidFill>
                  <a:prstClr val="black">
                    <a:tint val="95000"/>
                  </a:prstClr>
                </a:solidFill>
              </a:rPr>
              <a:t>© MCGRAW HILL LLC. ALL RIGHTS RESERVED. NO REPRODUCTION OR DISTRIBUTION WITHOUT THE PRIOR WRITTEN CONSENT OF MCGRAW HILL LLC.</a:t>
            </a:r>
            <a:endParaRPr lang="en-US" altLang="en-US" dirty="0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E4F30-67A7-423B-B401-1A98CDE9ECB8}" type="slidenum">
              <a:rPr lang="en-US" alt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US" altLang="en-US">
                <a:solidFill>
                  <a:prstClr val="black">
                    <a:tint val="95000"/>
                  </a:prstClr>
                </a:solidFill>
              </a:rPr>
              <a:t>© MCGRAW HILL LLC. ALL RIGHTS RESERVED. NO REPRODUCTION OR DISTRIBUTION WITHOUT THE PRIOR WRITTEN CONSENT OF MCGRAW HILL LLC.</a:t>
            </a:r>
            <a:endParaRPr lang="en-US" altLang="en-US" dirty="0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D4FE1-3750-409B-865F-AE300458B58C}" type="slidenum">
              <a:rPr lang="en-US" alt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5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US" altLang="en-US">
                <a:solidFill>
                  <a:prstClr val="black">
                    <a:tint val="95000"/>
                  </a:prstClr>
                </a:solidFill>
              </a:rPr>
              <a:t>© MCGRAW HILL LLC. ALL RIGHTS RESERVED. NO REPRODUCTION OR DISTRIBUTION WITHOUT THE PRIOR WRITTEN CONSENT OF MCGRAW HILL LLC.</a:t>
            </a:r>
            <a:endParaRPr lang="en-US" altLang="en-US" dirty="0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DB48-BE50-4650-A4F4-CC53C52AC6B5}" type="slidenum">
              <a:rPr lang="en-US" alt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771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C000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99DC751-1D33-45B0-BECB-8F645D672552}" type="slidenum">
              <a:rPr lang="en-US" alt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 alt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76999"/>
            <a:ext cx="7691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ctr" eaLnBrk="1" latinLnBrk="0" hangingPunct="1">
              <a:defRPr kumimoji="0" sz="8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spcBef>
                <a:spcPts val="0"/>
              </a:spcBef>
              <a:spcAft>
                <a:spcPts val="0"/>
              </a:spcAft>
              <a:tabLst>
                <a:tab pos="2971800" algn="ctr"/>
                <a:tab pos="5943600" algn="r"/>
              </a:tabLst>
            </a:pPr>
            <a:r>
              <a:rPr lang="en-US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© MCGRAW HILL LLC. ALL RIGHTS RESERVED. NO REPRODUCTION OR DISTRIBUTION WITHOUT THE PRIOR WRITTEN CONSENT OF MCGRAW HILL LLC.</a:t>
            </a:r>
          </a:p>
        </p:txBody>
      </p:sp>
    </p:spTree>
    <p:extLst>
      <p:ext uri="{BB962C8B-B14F-4D97-AF65-F5344CB8AC3E}">
        <p14:creationId xmlns:p14="http://schemas.microsoft.com/office/powerpoint/2010/main" val="65781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bg1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rgbClr val="27436B"/>
        </a:buClr>
        <a:buSzPct val="80000"/>
        <a:buFont typeface="Wingdings" pitchFamily="2" charset="2"/>
        <a:buChar char="§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rgbClr val="27436B"/>
        </a:buClr>
        <a:buSzPct val="90000"/>
        <a:buFont typeface="Wingdings" pitchFamily="2" charset="2"/>
        <a:buChar char="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rgbClr val="27436B"/>
        </a:buClr>
        <a:buFont typeface="Wingdings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rgbClr val="27436B"/>
        </a:buClr>
        <a:buFont typeface="Wingdings" pitchFamily="2" charset="2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rgbClr val="27436B"/>
        </a:buClr>
        <a:buFont typeface="Wingdings" pitchFamily="2" charset="2"/>
        <a:buChar char="§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610600" cy="1216025"/>
          </a:xfrm>
        </p:spPr>
        <p:txBody>
          <a:bodyPr/>
          <a:lstStyle/>
          <a:p>
            <a:pPr eaLnBrk="1" hangingPunct="1"/>
            <a:r>
              <a:rPr lang="en-US" sz="3600" dirty="0"/>
              <a:t>Required Elements of a Contract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76400"/>
            <a:ext cx="7620000" cy="4495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/>
              <a:t>All contracts require:</a:t>
            </a:r>
          </a:p>
          <a:p>
            <a:pPr lvl="1" eaLnBrk="1" hangingPunct="1"/>
            <a:r>
              <a:rPr lang="en-US" dirty="0"/>
              <a:t>Competent parties</a:t>
            </a:r>
          </a:p>
          <a:p>
            <a:pPr lvl="1" eaLnBrk="1" hangingPunct="1"/>
            <a:r>
              <a:rPr lang="en-US" dirty="0"/>
              <a:t>Legal objective</a:t>
            </a:r>
          </a:p>
          <a:p>
            <a:pPr lvl="1" eaLnBrk="1" hangingPunct="1"/>
            <a:r>
              <a:rPr lang="en-US" dirty="0"/>
              <a:t>Offer and acceptance</a:t>
            </a:r>
          </a:p>
          <a:p>
            <a:pPr lvl="1" eaLnBrk="1" hangingPunct="1"/>
            <a:r>
              <a:rPr lang="en-US" dirty="0"/>
              <a:t>Consideration</a:t>
            </a:r>
          </a:p>
          <a:p>
            <a:pPr lvl="1" eaLnBrk="1" hangingPunct="1"/>
            <a:r>
              <a:rPr lang="en-US" dirty="0"/>
              <a:t>No defects to mutual assent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Contract for sale of real estate also requires:</a:t>
            </a:r>
          </a:p>
          <a:p>
            <a:pPr lvl="1" eaLnBrk="1" hangingPunct="1"/>
            <a:r>
              <a:rPr lang="en-US" dirty="0"/>
              <a:t>In writing (per Statute of Frauds)</a:t>
            </a:r>
          </a:p>
          <a:p>
            <a:pPr lvl="1" eaLnBrk="1" hangingPunct="1"/>
            <a:r>
              <a:rPr lang="en-US" dirty="0"/>
              <a:t>Proper description of property</a:t>
            </a:r>
          </a:p>
          <a:p>
            <a:pPr eaLnBrk="1" hangingPunct="1"/>
            <a:endParaRPr lang="en-US" sz="2400" dirty="0"/>
          </a:p>
          <a:p>
            <a:pPr lvl="1" eaLnBrk="1" hangingPunct="1"/>
            <a:endParaRPr lang="en-US" sz="2600" dirty="0"/>
          </a:p>
          <a:p>
            <a:pPr eaLnBrk="1" hangingPunct="1"/>
            <a:endParaRPr lang="en-US" sz="3000" dirty="0"/>
          </a:p>
          <a:p>
            <a:pPr eaLnBrk="1" hangingPunct="1"/>
            <a:endParaRPr lang="en-US" sz="3000" dirty="0"/>
          </a:p>
          <a:p>
            <a:pPr eaLnBrk="1" hangingPunct="1"/>
            <a:endParaRPr lang="en-US" sz="3000" dirty="0"/>
          </a:p>
          <a:p>
            <a:pPr eaLnBrk="1" hangingPunct="1"/>
            <a:endParaRPr lang="en-US" sz="3000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349A7-6D81-43EA-9624-A596DF2A3047}" type="slidenum">
              <a:rPr lang="en-US" altLang="en-US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480AB9-BDBE-CCC4-EF56-CA523636A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>
                <a:solidFill>
                  <a:prstClr val="black">
                    <a:tint val="95000"/>
                  </a:prstClr>
                </a:solidFill>
              </a:rPr>
              <a:t>© MCGRAW HILL LLC. ALL RIGHTS RESERVED. NO REPRODUCTION OR DISTRIBUTION WITHOUT THE PRIOR WRITTEN CONSENT OF MCGRAW HILL LLC.</a:t>
            </a:r>
            <a:endParaRPr lang="en-US" altLang="en-US" dirty="0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610600" cy="1216025"/>
          </a:xfrm>
        </p:spPr>
        <p:txBody>
          <a:bodyPr/>
          <a:lstStyle/>
          <a:p>
            <a:pPr eaLnBrk="1" hangingPunct="1"/>
            <a:r>
              <a:rPr lang="en-US" sz="3600"/>
              <a:t>A Closer Look at Requirements</a:t>
            </a:r>
          </a:p>
        </p:txBody>
      </p:sp>
      <p:sp>
        <p:nvSpPr>
          <p:cNvPr id="264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120000"/>
              </a:lnSpc>
            </a:pPr>
            <a:r>
              <a:rPr lang="en-US" sz="2800" dirty="0"/>
              <a:t>Competent parties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400" dirty="0"/>
              <a:t>Of legal age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400" dirty="0"/>
              <a:t>Not incapacitated at time of signing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400" dirty="0"/>
              <a:t>Appropriate official if representing a corporation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400" dirty="0"/>
              <a:t>Power of attorney if acting for another person</a:t>
            </a:r>
          </a:p>
          <a:p>
            <a:pPr eaLnBrk="1" hangingPunct="1">
              <a:lnSpc>
                <a:spcPct val="120000"/>
              </a:lnSpc>
            </a:pPr>
            <a:r>
              <a:rPr lang="en-US" sz="2800" dirty="0"/>
              <a:t>Lawful intent</a:t>
            </a:r>
          </a:p>
          <a:p>
            <a:pPr eaLnBrk="1" hangingPunct="1">
              <a:lnSpc>
                <a:spcPct val="120000"/>
              </a:lnSpc>
            </a:pPr>
            <a:r>
              <a:rPr lang="en-US" sz="2800" dirty="0"/>
              <a:t>Offer and acceptance</a:t>
            </a:r>
          </a:p>
          <a:p>
            <a:pPr eaLnBrk="1" hangingPunct="1">
              <a:lnSpc>
                <a:spcPct val="120000"/>
              </a:lnSpc>
            </a:pPr>
            <a:r>
              <a:rPr lang="en-US" sz="2800" dirty="0"/>
              <a:t>Consideration</a:t>
            </a:r>
          </a:p>
          <a:p>
            <a:pPr eaLnBrk="1" hangingPunct="1">
              <a:lnSpc>
                <a:spcPct val="120000"/>
              </a:lnSpc>
            </a:pPr>
            <a:r>
              <a:rPr lang="en-US" sz="2800" dirty="0"/>
              <a:t>No defects to mutual assent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Fraud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Gross error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Duress or menace</a:t>
            </a:r>
          </a:p>
          <a:p>
            <a:pPr eaLnBrk="1" hangingPunct="1">
              <a:lnSpc>
                <a:spcPct val="120000"/>
              </a:lnSpc>
            </a:pPr>
            <a:r>
              <a:rPr lang="en-US" sz="2800" dirty="0"/>
              <a:t>In writing</a:t>
            </a:r>
          </a:p>
          <a:p>
            <a:pPr eaLnBrk="1" hangingPunct="1">
              <a:lnSpc>
                <a:spcPct val="120000"/>
              </a:lnSpc>
            </a:pPr>
            <a:r>
              <a:rPr lang="en-US" sz="2800" dirty="0"/>
              <a:t>Legal Description should be used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0415D-FF9B-41E4-8D75-8E0A67AC3079}" type="slidenum">
              <a:rPr lang="en-US" altLang="en-US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630F746-764A-9410-7A82-AD85E37D4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>
                <a:solidFill>
                  <a:prstClr val="black">
                    <a:tint val="95000"/>
                  </a:prstClr>
                </a:solidFill>
              </a:rPr>
              <a:t>© MCGRAW HILL LLC. ALL RIGHTS RESERVED. NO REPRODUCTION OR DISTRIBUTION WITHOUT THE PRIOR WRITTEN CONSENT OF MCGRAW HILL LLC.</a:t>
            </a:r>
            <a:endParaRPr lang="en-US" altLang="en-US" dirty="0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03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Modul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1122</TotalTime>
  <Words>159</Words>
  <Application>Microsoft Office PowerPoint</Application>
  <PresentationFormat>On-screen Show (4:3)</PresentationFormat>
  <Paragraphs>38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Book Antiqua</vt:lpstr>
      <vt:lpstr>Calibri</vt:lpstr>
      <vt:lpstr>Lucida Sans</vt:lpstr>
      <vt:lpstr>Times</vt:lpstr>
      <vt:lpstr>Times New Roman</vt:lpstr>
      <vt:lpstr>Wingdings</vt:lpstr>
      <vt:lpstr>Wingdings 2</vt:lpstr>
      <vt:lpstr>2_Module</vt:lpstr>
      <vt:lpstr>Required Elements of a Contract</vt:lpstr>
      <vt:lpstr>A Closer Look at Requirements</vt:lpstr>
    </vt:vector>
  </TitlesOfParts>
  <Company>The McGraw-Hill Companies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14:</dc:title>
  <dc:creator>Katherine Mau</dc:creator>
  <cp:lastModifiedBy>Huynh, Xuan</cp:lastModifiedBy>
  <cp:revision>82</cp:revision>
  <dcterms:created xsi:type="dcterms:W3CDTF">2009-06-23T15:15:05Z</dcterms:created>
  <dcterms:modified xsi:type="dcterms:W3CDTF">2024-03-14T14:20:25Z</dcterms:modified>
</cp:coreProperties>
</file>