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1"/>
  </p:notesMasterIdLst>
  <p:handoutMasterIdLst>
    <p:handoutMasterId r:id="rId32"/>
  </p:handoutMasterIdLst>
  <p:sldIdLst>
    <p:sldId id="256" r:id="rId2"/>
    <p:sldId id="380" r:id="rId3"/>
    <p:sldId id="379" r:id="rId4"/>
    <p:sldId id="288" r:id="rId5"/>
    <p:sldId id="381" r:id="rId6"/>
    <p:sldId id="385" r:id="rId7"/>
    <p:sldId id="297" r:id="rId8"/>
    <p:sldId id="296" r:id="rId9"/>
    <p:sldId id="300" r:id="rId10"/>
    <p:sldId id="257" r:id="rId11"/>
    <p:sldId id="382" r:id="rId12"/>
    <p:sldId id="258" r:id="rId13"/>
    <p:sldId id="290" r:id="rId14"/>
    <p:sldId id="262" r:id="rId15"/>
    <p:sldId id="298" r:id="rId16"/>
    <p:sldId id="383" r:id="rId17"/>
    <p:sldId id="265" r:id="rId18"/>
    <p:sldId id="291" r:id="rId19"/>
    <p:sldId id="270" r:id="rId20"/>
    <p:sldId id="292" r:id="rId21"/>
    <p:sldId id="275" r:id="rId22"/>
    <p:sldId id="293" r:id="rId23"/>
    <p:sldId id="281" r:id="rId24"/>
    <p:sldId id="386" r:id="rId25"/>
    <p:sldId id="284" r:id="rId26"/>
    <p:sldId id="301" r:id="rId27"/>
    <p:sldId id="294" r:id="rId28"/>
    <p:sldId id="387" r:id="rId29"/>
    <p:sldId id="289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4"/>
    <p:restoredTop sz="75000" autoAdjust="0"/>
  </p:normalViewPr>
  <p:slideViewPr>
    <p:cSldViewPr>
      <p:cViewPr varScale="1">
        <p:scale>
          <a:sx n="68" d="100"/>
          <a:sy n="68" d="100"/>
        </p:scale>
        <p:origin x="9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86493" tIns="43247" rIns="86493" bIns="43247" rtlCol="0"/>
          <a:lstStyle>
            <a:lvl1pPr algn="l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86493" tIns="43247" rIns="86493" bIns="43247" rtlCol="0"/>
          <a:lstStyle>
            <a:lvl1pPr algn="r">
              <a:defRPr sz="1100"/>
            </a:lvl1pPr>
          </a:lstStyle>
          <a:p>
            <a:pPr>
              <a:defRPr/>
            </a:pPr>
            <a:fld id="{216A3735-8959-46FF-8F56-2713AB7D29DA}" type="datetimeFigureOut">
              <a:rPr lang="en-US"/>
              <a:pPr>
                <a:defRPr/>
              </a:pPr>
              <a:t>3/17/2024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86493" tIns="43247" rIns="86493" bIns="43247" rtlCol="0" anchor="b"/>
          <a:lstStyle>
            <a:lvl1pPr algn="l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86493" tIns="43247" rIns="86493" bIns="43247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pPr>
              <a:defRPr/>
            </a:pPr>
            <a:fld id="{3FA911A5-7DC2-4042-9E91-C2B829D8AF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EB37859-C9C2-48F0-AB76-6B696760FD2A}" type="datetimeFigureOut">
              <a:rPr lang="en-US"/>
              <a:pPr>
                <a:defRPr/>
              </a:pPr>
              <a:t>3/17/2024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DF79D6B-BEE6-4C2D-9E98-F9152FADB2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F79D6B-BEE6-4C2D-9E98-F9152FADB2CD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0291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F79D6B-BEE6-4C2D-9E98-F9152FADB2CD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290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F79D6B-BEE6-4C2D-9E98-F9152FADB2CD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1356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F79D6B-BEE6-4C2D-9E98-F9152FADB2CD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396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B0A20CDE-F1F8-4B78-86B2-542B436232D0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F79D6B-BEE6-4C2D-9E98-F9152FADB2CD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621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260579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4156867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6154530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5903385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110575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8762707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736806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1700397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9518342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7008372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6023956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2687182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47" r:id="rId2"/>
    <p:sldLayoutId id="2147483853" r:id="rId3"/>
    <p:sldLayoutId id="2147483848" r:id="rId4"/>
    <p:sldLayoutId id="2147483849" r:id="rId5"/>
    <p:sldLayoutId id="2147483850" r:id="rId6"/>
    <p:sldLayoutId id="2147483854" r:id="rId7"/>
    <p:sldLayoutId id="2147483855" r:id="rId8"/>
    <p:sldLayoutId id="2147483856" r:id="rId9"/>
    <p:sldLayoutId id="2147483851" r:id="rId10"/>
    <p:sldLayoutId id="2147483857" r:id="rId11"/>
    <p:sldLayoutId id="2147483858" r:id="rId12"/>
  </p:sldLayoutIdLst>
  <p:transition>
    <p:random/>
  </p:transition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280504" y="-72376"/>
            <a:ext cx="6737111" cy="301706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400" cap="small" dirty="0">
                <a:solidFill>
                  <a:schemeClr val="tx1"/>
                </a:solidFill>
                <a:latin typeface="+mn-lt"/>
              </a:rPr>
              <a:t>Nervous System Structure Review </a:t>
            </a:r>
            <a:br>
              <a:rPr lang="en-US" altLang="en-US" sz="4400" cap="small" dirty="0">
                <a:latin typeface="+mn-lt"/>
              </a:rPr>
            </a:br>
            <a:r>
              <a:rPr lang="en-US" altLang="en-US" sz="4400" cap="small" dirty="0">
                <a:solidFill>
                  <a:schemeClr val="tx1"/>
                </a:solidFill>
                <a:latin typeface="+mn-lt"/>
              </a:rPr>
              <a:t>&amp;</a:t>
            </a:r>
            <a:br>
              <a:rPr lang="en-US" altLang="en-US" sz="4400" cap="small" dirty="0">
                <a:latin typeface="+mn-lt"/>
              </a:rPr>
            </a:br>
            <a:r>
              <a:rPr lang="en-US" altLang="en-US" sz="4400" cap="small" dirty="0">
                <a:solidFill>
                  <a:schemeClr val="tx1"/>
                </a:solidFill>
                <a:latin typeface="+mn-lt"/>
              </a:rPr>
              <a:t> Cranial Nerves</a:t>
            </a:r>
            <a:endParaRPr lang="en-US" altLang="en-US" sz="4400" cap="small" dirty="0">
              <a:solidFill>
                <a:schemeClr val="tx1"/>
              </a:solidFill>
              <a:latin typeface="+mn-lt"/>
              <a:ea typeface="Calibri"/>
              <a:cs typeface="Calibri"/>
            </a:endParaRPr>
          </a:p>
        </p:txBody>
      </p:sp>
      <p:pic>
        <p:nvPicPr>
          <p:cNvPr id="2" name="Picture 5" descr="\\frnas\faculty$\sbucking\Desktop\11267491_431355497035835_1846217566919461578_n.jpg">
            <a:extLst>
              <a:ext uri="{FF2B5EF4-FFF2-40B4-BE49-F238E27FC236}">
                <a16:creationId xmlns:a16="http://schemas.microsoft.com/office/drawing/2014/main" id="{9CBF6F87-4F96-ABB0-3CAA-3C99C4249F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560" y="3073023"/>
            <a:ext cx="2400587" cy="3419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838200"/>
            <a:ext cx="8229600" cy="601980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altLang="en-US" sz="3200" u="sng" dirty="0">
                <a:solidFill>
                  <a:srgbClr val="FF0000"/>
                </a:solidFill>
              </a:rPr>
              <a:t>12 PAIRS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  <a:r>
              <a:rPr lang="en-US" altLang="en-US" sz="3200" dirty="0">
                <a:solidFill>
                  <a:schemeClr val="tx1"/>
                </a:solidFill>
              </a:rPr>
              <a:t>of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  <a:r>
              <a:rPr lang="en-US" altLang="en-US" sz="3200" dirty="0">
                <a:solidFill>
                  <a:schemeClr val="tx1"/>
                </a:solidFill>
              </a:rPr>
              <a:t>Cranial Nerves                                       (right side nerves </a:t>
            </a:r>
            <a:r>
              <a:rPr lang="en-US" altLang="en-US" sz="3200" dirty="0">
                <a:solidFill>
                  <a:schemeClr val="tx1"/>
                </a:solidFill>
                <a:latin typeface="Wingdings" pitchFamily="2" charset="77"/>
              </a:rPr>
              <a:t></a:t>
            </a:r>
            <a:r>
              <a:rPr lang="en-US" altLang="en-US" sz="3200" dirty="0">
                <a:solidFill>
                  <a:schemeClr val="tx1"/>
                </a:solidFill>
              </a:rPr>
              <a:t>right side head &amp; face)</a:t>
            </a:r>
            <a:endParaRPr lang="en-US" altLang="en-US" sz="3200" u="sng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r>
              <a:rPr lang="en-US" altLang="en-US" sz="3200" dirty="0">
                <a:solidFill>
                  <a:schemeClr val="tx1"/>
                </a:solidFill>
              </a:rPr>
              <a:t> Cranial nerves </a:t>
            </a:r>
            <a:r>
              <a:rPr lang="en-US" altLang="en-US" sz="3200" dirty="0">
                <a:solidFill>
                  <a:srgbClr val="FF0000"/>
                </a:solidFill>
              </a:rPr>
              <a:t>CN I &amp; CN II                                                 </a:t>
            </a:r>
          </a:p>
          <a:p>
            <a:pPr marL="0" indent="0">
              <a:buNone/>
              <a:defRPr/>
            </a:pPr>
            <a:r>
              <a:rPr lang="en-US" altLang="en-US" sz="3200" dirty="0">
                <a:solidFill>
                  <a:schemeClr val="tx1"/>
                </a:solidFill>
              </a:rPr>
              <a:t>Their nuclei are in the                                                                </a:t>
            </a:r>
            <a:r>
              <a:rPr lang="en-US" altLang="en-US" sz="3200" dirty="0">
                <a:solidFill>
                  <a:srgbClr val="FF0000"/>
                </a:solidFill>
              </a:rPr>
              <a:t>cerebrum, </a:t>
            </a:r>
            <a:r>
              <a:rPr lang="en-US" altLang="en-US" sz="3200" i="1" dirty="0">
                <a:solidFill>
                  <a:schemeClr val="tx1"/>
                </a:solidFill>
              </a:rPr>
              <a:t>not</a:t>
            </a:r>
            <a:r>
              <a:rPr lang="en-US" altLang="en-US" sz="3200" dirty="0">
                <a:solidFill>
                  <a:schemeClr val="tx1"/>
                </a:solidFill>
              </a:rPr>
              <a:t> in brainstem</a:t>
            </a:r>
            <a:endParaRPr lang="en-US" altLang="en-US" sz="3600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endParaRPr lang="en-US" altLang="en-US" sz="3200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r>
              <a:rPr lang="en-US" altLang="en-US" sz="3600" dirty="0">
                <a:solidFill>
                  <a:srgbClr val="FF0000"/>
                </a:solidFill>
              </a:rPr>
              <a:t>CN III - CN XII</a:t>
            </a:r>
            <a:r>
              <a:rPr lang="en-US" altLang="en-US" sz="3600" dirty="0">
                <a:solidFill>
                  <a:schemeClr val="tx1"/>
                </a:solidFill>
              </a:rPr>
              <a:t>                                                                           nerve nuclei are in                                                                               the </a:t>
            </a:r>
            <a:r>
              <a:rPr lang="en-US" altLang="en-US" sz="3600" dirty="0">
                <a:solidFill>
                  <a:srgbClr val="FF0000"/>
                </a:solidFill>
              </a:rPr>
              <a:t>brainstem</a:t>
            </a:r>
          </a:p>
          <a:p>
            <a:pPr eaLnBrk="1" hangingPunct="1">
              <a:defRPr/>
            </a:pPr>
            <a:endParaRPr lang="en-US" altLang="en-US" sz="2800" dirty="0">
              <a:solidFill>
                <a:schemeClr val="tx1"/>
              </a:solidFill>
            </a:endParaRPr>
          </a:p>
        </p:txBody>
      </p:sp>
      <p:graphicFrame>
        <p:nvGraphicFramePr>
          <p:cNvPr id="12292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81863276"/>
              </p:ext>
            </p:extLst>
          </p:nvPr>
        </p:nvGraphicFramePr>
        <p:xfrm>
          <a:off x="5105400" y="2133600"/>
          <a:ext cx="3291838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755164" imgH="3571961" progId="Photoshop.Image.7">
                  <p:embed/>
                </p:oleObj>
              </mc:Choice>
              <mc:Fallback>
                <p:oleObj name="Image" r:id="rId3" imgW="2755164" imgH="3571961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2133600"/>
                        <a:ext cx="3291838" cy="426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4D6A6886-45EA-3E29-F2AD-60DD0EB1CCDA}"/>
              </a:ext>
            </a:extLst>
          </p:cNvPr>
          <p:cNvSpPr txBox="1">
            <a:spLocks noChangeArrowheads="1"/>
          </p:cNvSpPr>
          <p:nvPr/>
        </p:nvSpPr>
        <p:spPr>
          <a:xfrm>
            <a:off x="609600" y="-304801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Cranial Nerves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3DC27631-D51D-87A1-2B7F-32C585E9049D}"/>
              </a:ext>
            </a:extLst>
          </p:cNvPr>
          <p:cNvSpPr txBox="1">
            <a:spLocks noChangeArrowheads="1"/>
          </p:cNvSpPr>
          <p:nvPr/>
        </p:nvSpPr>
        <p:spPr>
          <a:xfrm>
            <a:off x="609600" y="-294761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Cranial Nerves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D2CAE54-AD86-F71F-AD06-5964BB29C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1066800"/>
            <a:ext cx="6705600" cy="53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600" b="0" cap="small" dirty="0">
                <a:solidFill>
                  <a:srgbClr val="FF0000"/>
                </a:solidFill>
                <a:latin typeface="Calibri" panose="020F0502020204030204" pitchFamily="34" charset="0"/>
              </a:rPr>
              <a:t>Remember your roman numera</a:t>
            </a:r>
            <a:r>
              <a:rPr lang="en-US" altLang="en-US" sz="3600" cap="small" dirty="0">
                <a:solidFill>
                  <a:srgbClr val="FF0000"/>
                </a:solidFill>
                <a:latin typeface="Calibri" panose="020F0502020204030204" pitchFamily="34" charset="0"/>
              </a:rPr>
              <a:t>ls!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600" cap="small" dirty="0">
                <a:latin typeface="Calibri" panose="020F0502020204030204" pitchFamily="34" charset="0"/>
              </a:rPr>
              <a:t>I: 1			VII: 7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600" cap="small" dirty="0">
                <a:latin typeface="Calibri" panose="020F0502020204030204" pitchFamily="34" charset="0"/>
              </a:rPr>
              <a:t>II: 2			VIII: 8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600" cap="small" dirty="0">
                <a:latin typeface="Calibri" panose="020F0502020204030204" pitchFamily="34" charset="0"/>
              </a:rPr>
              <a:t>III: 3			IX: 9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600" cap="small" dirty="0">
                <a:latin typeface="Calibri" panose="020F0502020204030204" pitchFamily="34" charset="0"/>
              </a:rPr>
              <a:t>IV: 4			X: 10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600" cap="small" dirty="0">
                <a:latin typeface="Calibri" panose="020F0502020204030204" pitchFamily="34" charset="0"/>
              </a:rPr>
              <a:t>V: 5			XI: 11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600" cap="small" dirty="0">
                <a:latin typeface="Calibri" panose="020F0502020204030204" pitchFamily="34" charset="0"/>
              </a:rPr>
              <a:t>VI: 6			XII: 12</a:t>
            </a:r>
            <a:endParaRPr lang="en-US" altLang="en-US" sz="4000" cap="small" dirty="0">
              <a:latin typeface="Calibri" panose="020F050202020403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sz="3600" b="0" cap="small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897709"/>
      </p:ext>
    </p:ext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71600"/>
            <a:ext cx="8229600" cy="2286000"/>
          </a:xfrm>
        </p:spPr>
        <p:txBody>
          <a:bodyPr/>
          <a:lstStyle/>
          <a:p>
            <a:pPr marL="0" indent="0" eaLnBrk="1" hangingPunct="1">
              <a:buFont typeface="Calibri" panose="020F0502020204030204" pitchFamily="34" charset="0"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Olfaction: </a:t>
            </a:r>
            <a:r>
              <a:rPr lang="en-US" altLang="en-US" sz="3600" i="1" u="sng" dirty="0">
                <a:solidFill>
                  <a:srgbClr val="FF0000"/>
                </a:solidFill>
              </a:rPr>
              <a:t>Sensory only</a:t>
            </a:r>
            <a:endParaRPr lang="en-US" altLang="en-US" sz="3200" i="1" u="sng" dirty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100000"/>
              </a:lnSpc>
              <a:buFont typeface="Calibri" panose="020F0502020204030204" pitchFamily="34" charset="0"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Olfactory </a:t>
            </a:r>
            <a:r>
              <a:rPr lang="en-US" altLang="en-US" sz="3200" i="1" dirty="0">
                <a:solidFill>
                  <a:schemeClr val="tx1"/>
                </a:solidFill>
              </a:rPr>
              <a:t>bulbs </a:t>
            </a:r>
            <a:r>
              <a:rPr lang="en-US" altLang="en-US" sz="3200" dirty="0">
                <a:solidFill>
                  <a:schemeClr val="tx1"/>
                </a:solidFill>
              </a:rPr>
              <a:t>on </a:t>
            </a:r>
            <a:r>
              <a:rPr lang="en-US" altLang="en-US" sz="3200" dirty="0">
                <a:solidFill>
                  <a:srgbClr val="FF0000"/>
                </a:solidFill>
              </a:rPr>
              <a:t>Cribiform Plate </a:t>
            </a:r>
            <a:r>
              <a:rPr lang="en-US" altLang="en-US" sz="3200" dirty="0">
                <a:solidFill>
                  <a:schemeClr val="tx1"/>
                </a:solidFill>
              </a:rPr>
              <a:t>(Ethmoid bone). Axons project to nuclei in the </a:t>
            </a:r>
            <a:r>
              <a:rPr lang="en-US" altLang="en-US" sz="3200" dirty="0">
                <a:solidFill>
                  <a:srgbClr val="FF0000"/>
                </a:solidFill>
              </a:rPr>
              <a:t>cerebrum</a:t>
            </a:r>
          </a:p>
          <a:p>
            <a:pPr lvl="1" eaLnBrk="1" hangingPunct="1">
              <a:buFontTx/>
              <a:buNone/>
            </a:pPr>
            <a:endParaRPr lang="en-US" altLang="en-US" dirty="0"/>
          </a:p>
        </p:txBody>
      </p:sp>
      <p:graphicFrame>
        <p:nvGraphicFramePr>
          <p:cNvPr id="14339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90532328"/>
              </p:ext>
            </p:extLst>
          </p:nvPr>
        </p:nvGraphicFramePr>
        <p:xfrm>
          <a:off x="2819400" y="3352897"/>
          <a:ext cx="4104611" cy="3498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0301" imgH="4151033" progId="Photoshop.Image.7">
                  <p:embed/>
                </p:oleObj>
              </mc:Choice>
              <mc:Fallback>
                <p:oleObj name="Image" r:id="rId2" imgW="4870301" imgH="4151033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352897"/>
                        <a:ext cx="4104611" cy="34984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6243" y="609261"/>
            <a:ext cx="7924801" cy="685801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altLang="en-US" sz="3200" cap="small" dirty="0">
                <a:solidFill>
                  <a:schemeClr val="tx1"/>
                </a:solidFill>
                <a:latin typeface="+mn-lt"/>
              </a:rPr>
            </a:b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I: Olfactory Nerve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4600" y="-37070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81000" y="742429"/>
            <a:ext cx="3581400" cy="5334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II: Optic Nerve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81000" y="1411951"/>
            <a:ext cx="8547100" cy="2581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38258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56673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749300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931863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13890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18462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23034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27606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Vision: </a:t>
            </a:r>
            <a:r>
              <a:rPr lang="en-US" altLang="en-US" sz="3600" i="1" u="sng" dirty="0">
                <a:solidFill>
                  <a:srgbClr val="FF0000"/>
                </a:solidFill>
              </a:rPr>
              <a:t>Sensory only</a:t>
            </a:r>
            <a:endParaRPr lang="en-US" altLang="en-US" sz="3200" i="1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en-US" sz="3200" dirty="0">
                <a:solidFill>
                  <a:srgbClr val="FF0000"/>
                </a:solidFill>
              </a:rPr>
              <a:t>Optic Chiasm: </a:t>
            </a:r>
            <a:r>
              <a:rPr lang="en-US" altLang="en-US" sz="3200" dirty="0">
                <a:solidFill>
                  <a:schemeClr val="tx1"/>
                </a:solidFill>
              </a:rPr>
              <a:t>Half visual information </a:t>
            </a:r>
            <a:r>
              <a:rPr lang="en-US" altLang="en-US" sz="3200" i="1" dirty="0">
                <a:solidFill>
                  <a:schemeClr val="tx1"/>
                </a:solidFill>
              </a:rPr>
              <a:t>from each eye </a:t>
            </a:r>
            <a:r>
              <a:rPr lang="en-US" altLang="en-US" sz="3200" i="1" u="sng" dirty="0">
                <a:solidFill>
                  <a:schemeClr val="tx1"/>
                </a:solidFill>
              </a:rPr>
              <a:t>crosses here </a:t>
            </a:r>
            <a:r>
              <a:rPr lang="en-US" altLang="en-US" sz="3200" dirty="0">
                <a:solidFill>
                  <a:schemeClr val="tx1"/>
                </a:solidFill>
              </a:rPr>
              <a:t>to go to visual cortex in occipital lobe</a:t>
            </a:r>
            <a:r>
              <a:rPr lang="en-US" altLang="en-US" sz="3200" cap="small" dirty="0">
                <a:solidFill>
                  <a:schemeClr val="tx1"/>
                </a:solidFill>
              </a:rPr>
              <a:t>.  </a:t>
            </a: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447195"/>
              </p:ext>
            </p:extLst>
          </p:nvPr>
        </p:nvGraphicFramePr>
        <p:xfrm>
          <a:off x="3124200" y="3293776"/>
          <a:ext cx="3581400" cy="317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6397" imgH="4327802" progId="Photoshop.Image.7">
                  <p:embed/>
                </p:oleObj>
              </mc:Choice>
              <mc:Fallback>
                <p:oleObj name="Image" r:id="rId2" imgW="4876397" imgH="4327802" progId="Photoshop.Image.7">
                  <p:embed/>
                  <p:pic>
                    <p:nvPicPr>
                      <p:cNvPr id="1434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293776"/>
                        <a:ext cx="3581400" cy="3177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517FB7B-EBE2-C46C-88A7-357852C83F19}"/>
              </a:ext>
            </a:extLst>
          </p:cNvPr>
          <p:cNvSpPr txBox="1"/>
          <p:nvPr/>
        </p:nvSpPr>
        <p:spPr>
          <a:xfrm>
            <a:off x="2368380" y="96098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  <p:extLst>
      <p:ext uri="{BB962C8B-B14F-4D97-AF65-F5344CB8AC3E}">
        <p14:creationId xmlns:p14="http://schemas.microsoft.com/office/powerpoint/2010/main" val="28641093"/>
      </p:ext>
    </p:ext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40957" y="990600"/>
            <a:ext cx="5715000" cy="4572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III: Oculomotor Nerve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71849" y="1600200"/>
            <a:ext cx="8534400" cy="44196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600" i="1" u="sng" dirty="0">
                <a:solidFill>
                  <a:srgbClr val="FF0000"/>
                </a:solidFill>
              </a:rPr>
              <a:t>Motor only</a:t>
            </a:r>
          </a:p>
          <a:p>
            <a:pPr eaLnBrk="1" hangingPunct="1">
              <a:defRPr/>
            </a:pPr>
            <a:r>
              <a:rPr lang="en-US" altLang="en-US" sz="3200" dirty="0">
                <a:solidFill>
                  <a:schemeClr val="tx1"/>
                </a:solidFill>
              </a:rPr>
              <a:t>Controls most </a:t>
            </a:r>
            <a:r>
              <a:rPr lang="en-US" altLang="en-US" sz="3200" dirty="0">
                <a:solidFill>
                  <a:srgbClr val="FF0000"/>
                </a:solidFill>
              </a:rPr>
              <a:t>muscles </a:t>
            </a:r>
            <a:r>
              <a:rPr lang="en-US" altLang="en-US" sz="3200" dirty="0">
                <a:solidFill>
                  <a:schemeClr val="tx1"/>
                </a:solidFill>
              </a:rPr>
              <a:t>that </a:t>
            </a:r>
            <a:r>
              <a:rPr lang="en-US" altLang="en-US" sz="3200" dirty="0">
                <a:solidFill>
                  <a:srgbClr val="FF0000"/>
                </a:solidFill>
              </a:rPr>
              <a:t>move </a:t>
            </a:r>
            <a:r>
              <a:rPr lang="en-US" altLang="en-US" sz="3200" dirty="0">
                <a:solidFill>
                  <a:schemeClr val="tx1"/>
                </a:solidFill>
              </a:rPr>
              <a:t>your</a:t>
            </a:r>
            <a:r>
              <a:rPr lang="en-US" altLang="en-US" sz="3200" dirty="0">
                <a:solidFill>
                  <a:srgbClr val="FF0000"/>
                </a:solidFill>
              </a:rPr>
              <a:t> eyeball</a:t>
            </a:r>
          </a:p>
          <a:p>
            <a:pPr eaLnBrk="1" hangingPunct="1">
              <a:defRPr/>
            </a:pPr>
            <a:r>
              <a:rPr lang="en-US" altLang="en-US" sz="3200" dirty="0">
                <a:solidFill>
                  <a:schemeClr val="tx1"/>
                </a:solidFill>
              </a:rPr>
              <a:t>Remember: 2 Kinds of “</a:t>
            </a:r>
            <a:r>
              <a:rPr lang="en-US" altLang="en-US" sz="3200" dirty="0">
                <a:solidFill>
                  <a:srgbClr val="FF0000"/>
                </a:solidFill>
              </a:rPr>
              <a:t>Motor</a:t>
            </a:r>
            <a:r>
              <a:rPr lang="en-US" altLang="en-US" sz="3200" dirty="0">
                <a:solidFill>
                  <a:schemeClr val="tx1"/>
                </a:solidFill>
              </a:rPr>
              <a:t>” Neurons:</a:t>
            </a:r>
          </a:p>
          <a:p>
            <a:pPr eaLnBrk="1" hangingPunct="1">
              <a:defRPr/>
            </a:pPr>
            <a:r>
              <a:rPr lang="en-US" altLang="en-US" sz="3200" dirty="0">
                <a:solidFill>
                  <a:schemeClr val="tx1"/>
                </a:solidFill>
              </a:rPr>
              <a:t>1. </a:t>
            </a:r>
            <a:r>
              <a:rPr lang="en-US" altLang="en-US" sz="3200" dirty="0">
                <a:solidFill>
                  <a:srgbClr val="FF0000"/>
                </a:solidFill>
              </a:rPr>
              <a:t>Somatic </a:t>
            </a:r>
            <a:r>
              <a:rPr lang="en-US" altLang="en-US" sz="3200" dirty="0">
                <a:solidFill>
                  <a:schemeClr val="tx1"/>
                </a:solidFill>
              </a:rPr>
              <a:t>Neurons </a:t>
            </a:r>
            <a:r>
              <a:rPr lang="en-US" altLang="en-US" sz="3200" dirty="0">
                <a:solidFill>
                  <a:srgbClr val="FF0000"/>
                </a:solidFill>
              </a:rPr>
              <a:t>(</a:t>
            </a:r>
            <a:r>
              <a:rPr lang="en-US" altLang="en-US" sz="3200" u="sng" dirty="0">
                <a:solidFill>
                  <a:srgbClr val="FF0000"/>
                </a:solidFill>
              </a:rPr>
              <a:t>voluntary</a:t>
            </a:r>
            <a:r>
              <a:rPr lang="en-US" altLang="en-US" sz="3200" dirty="0">
                <a:solidFill>
                  <a:srgbClr val="FF0000"/>
                </a:solidFill>
              </a:rPr>
              <a:t>) </a:t>
            </a:r>
          </a:p>
          <a:p>
            <a:pPr algn="ctr" eaLnBrk="1" hangingPunct="1">
              <a:defRPr/>
            </a:pPr>
            <a:r>
              <a:rPr lang="en-US" altLang="en-US" sz="3600" dirty="0">
                <a:solidFill>
                  <a:schemeClr val="tx1"/>
                </a:solidFill>
              </a:rPr>
              <a:t>&amp; 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altLang="en-US" sz="3200" dirty="0">
                <a:solidFill>
                  <a:schemeClr val="tx1"/>
                </a:solidFill>
              </a:rPr>
              <a:t>2. </a:t>
            </a:r>
            <a:r>
              <a:rPr lang="en-US" altLang="en-US" sz="3200" dirty="0">
                <a:solidFill>
                  <a:srgbClr val="FF0000"/>
                </a:solidFill>
              </a:rPr>
              <a:t>Autonomic </a:t>
            </a:r>
            <a:r>
              <a:rPr lang="en-US" altLang="en-US" sz="3200" dirty="0">
                <a:solidFill>
                  <a:schemeClr val="tx1"/>
                </a:solidFill>
              </a:rPr>
              <a:t>Neurons </a:t>
            </a:r>
            <a:r>
              <a:rPr lang="en-US" altLang="en-US" sz="3200" dirty="0">
                <a:solidFill>
                  <a:srgbClr val="FF0000"/>
                </a:solidFill>
              </a:rPr>
              <a:t>(</a:t>
            </a:r>
            <a:r>
              <a:rPr lang="en-US" altLang="en-US" sz="3200" u="sng" dirty="0">
                <a:solidFill>
                  <a:srgbClr val="FF0000"/>
                </a:solidFill>
              </a:rPr>
              <a:t>involuntary</a:t>
            </a:r>
            <a:r>
              <a:rPr lang="en-US" altLang="en-US" sz="3200" dirty="0">
                <a:solidFill>
                  <a:srgbClr val="FF0000"/>
                </a:solidFill>
              </a:rPr>
              <a:t>) </a:t>
            </a:r>
            <a:r>
              <a:rPr lang="en-US" altLang="en-US" sz="3200" dirty="0">
                <a:solidFill>
                  <a:schemeClr val="tx1"/>
                </a:solidFill>
              </a:rPr>
              <a:t>You can’t control, but still “motor” function</a:t>
            </a:r>
          </a:p>
          <a:p>
            <a:pPr marL="384175" lvl="2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200" dirty="0">
              <a:solidFill>
                <a:srgbClr val="FF0000"/>
              </a:solidFill>
            </a:endParaRPr>
          </a:p>
          <a:p>
            <a:pPr marL="384175" lvl="2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600" dirty="0">
              <a:solidFill>
                <a:srgbClr val="FF0000"/>
              </a:solidFill>
            </a:endParaRPr>
          </a:p>
          <a:p>
            <a:pPr marL="384175" lvl="2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600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A97062-2E91-E0EB-CB19-F741991E5D0A}"/>
              </a:ext>
            </a:extLst>
          </p:cNvPr>
          <p:cNvSpPr txBox="1"/>
          <p:nvPr/>
        </p:nvSpPr>
        <p:spPr>
          <a:xfrm>
            <a:off x="2286000" y="0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460622"/>
              </p:ext>
            </p:extLst>
          </p:nvPr>
        </p:nvGraphicFramePr>
        <p:xfrm>
          <a:off x="4465680" y="1724829"/>
          <a:ext cx="4486790" cy="2591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6397" imgH="2816119" progId="Photoshop.Image.7">
                  <p:embed/>
                </p:oleObj>
              </mc:Choice>
              <mc:Fallback>
                <p:oleObj name="Image" r:id="rId2" imgW="4876397" imgH="2816119" progId="Photoshop.Image.7">
                  <p:embed/>
                  <p:pic>
                    <p:nvPicPr>
                      <p:cNvPr id="15362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5680" y="1724829"/>
                        <a:ext cx="4486790" cy="25910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1530" y="1104900"/>
            <a:ext cx="721428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buNone/>
              <a:defRPr/>
            </a:pPr>
            <a:r>
              <a:rPr lang="en-US" altLang="en-US" sz="3200" dirty="0">
                <a:latin typeface="+mn-lt"/>
              </a:rPr>
              <a:t>Controls movement of 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4 eye muscles  </a:t>
            </a:r>
          </a:p>
          <a:p>
            <a:pPr marL="0" indent="0" eaLnBrk="1" hangingPunct="1">
              <a:buNone/>
              <a:defRPr/>
            </a:pPr>
            <a:endParaRPr lang="en-US" altLang="en-US" sz="3200" dirty="0">
              <a:latin typeface="+mn-lt"/>
            </a:endParaRPr>
          </a:p>
          <a:p>
            <a:pPr marL="0" indent="0" eaLnBrk="1" hangingPunct="1">
              <a:buNone/>
              <a:defRPr/>
            </a:pPr>
            <a:r>
              <a:rPr lang="en-US" altLang="en-US" sz="3200" dirty="0">
                <a:latin typeface="+mn-lt"/>
              </a:rPr>
              <a:t>1. 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Superior Rectus:                                                       </a:t>
            </a:r>
            <a:r>
              <a:rPr lang="en-US" altLang="en-US" sz="3200" dirty="0">
                <a:latin typeface="+mn-lt"/>
              </a:rPr>
              <a:t>allows you to look </a:t>
            </a:r>
            <a:r>
              <a:rPr lang="en-US" altLang="en-US" sz="3200" u="sng" dirty="0">
                <a:latin typeface="+mn-lt"/>
              </a:rPr>
              <a:t>up</a:t>
            </a:r>
            <a:r>
              <a:rPr lang="en-US" altLang="en-US" sz="3200" dirty="0">
                <a:latin typeface="+mn-lt"/>
              </a:rPr>
              <a:t> </a:t>
            </a:r>
          </a:p>
          <a:p>
            <a:pPr marL="0" indent="0" eaLnBrk="1" hangingPunct="1">
              <a:buNone/>
              <a:defRPr/>
            </a:pPr>
            <a:r>
              <a:rPr lang="en-US" altLang="en-US" sz="3200" dirty="0">
                <a:latin typeface="+mn-lt"/>
              </a:rPr>
              <a:t>                                                  </a:t>
            </a:r>
          </a:p>
          <a:p>
            <a:pPr marL="0" indent="0" eaLnBrk="1" hangingPunct="1">
              <a:buNone/>
              <a:defRPr/>
            </a:pPr>
            <a:r>
              <a:rPr lang="en-US" altLang="en-US" sz="3200" dirty="0">
                <a:latin typeface="+mn-lt"/>
              </a:rPr>
              <a:t>2. 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Medial Rectus:                                                                         </a:t>
            </a:r>
            <a:r>
              <a:rPr lang="en-US" altLang="en-US" sz="3200" dirty="0">
                <a:latin typeface="+mn-lt"/>
              </a:rPr>
              <a:t>allows you to look at nose </a:t>
            </a:r>
            <a:r>
              <a:rPr lang="en-US" altLang="en-US" sz="3200" u="sng" dirty="0">
                <a:latin typeface="+mn-lt"/>
              </a:rPr>
              <a:t>when contracted in both eyes </a:t>
            </a:r>
            <a:r>
              <a:rPr lang="en-US" altLang="en-US" sz="3200" dirty="0">
                <a:latin typeface="+mn-lt"/>
              </a:rPr>
              <a:t>(cross-eyed)                                                            </a:t>
            </a:r>
          </a:p>
          <a:p>
            <a:pPr marL="0" indent="0" eaLnBrk="1" hangingPunct="1">
              <a:buNone/>
              <a:defRPr/>
            </a:pPr>
            <a:endParaRPr lang="en-US" altLang="en-US" sz="3200" dirty="0">
              <a:latin typeface="+mn-lt"/>
            </a:endParaRPr>
          </a:p>
          <a:p>
            <a:pPr marL="0" indent="0" eaLnBrk="1" hangingPunct="1">
              <a:buNone/>
              <a:defRPr/>
            </a:pPr>
            <a:r>
              <a:rPr lang="en-US" altLang="en-US" sz="3200" dirty="0">
                <a:latin typeface="+mn-lt"/>
              </a:rPr>
              <a:t>3. 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Inferior Rectus:</a:t>
            </a:r>
          </a:p>
          <a:p>
            <a:pPr marL="0" indent="0" eaLnBrk="1" hangingPunct="1">
              <a:buNone/>
              <a:defRPr/>
            </a:pPr>
            <a:r>
              <a:rPr lang="en-US" altLang="en-US" sz="3200" dirty="0">
                <a:latin typeface="+mn-lt"/>
              </a:rPr>
              <a:t>Allows you to look down</a:t>
            </a:r>
            <a:endParaRPr lang="en-US" dirty="0">
              <a:latin typeface="+mn-lt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4184" y="632222"/>
            <a:ext cx="5715000" cy="45720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CN III: 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Oculomotor Nerve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1F1A7E-3FA5-7989-037C-8A2B57BFA9A6}"/>
              </a:ext>
            </a:extLst>
          </p:cNvPr>
          <p:cNvSpPr txBox="1"/>
          <p:nvPr/>
        </p:nvSpPr>
        <p:spPr>
          <a:xfrm>
            <a:off x="2286000" y="0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  <p:extLst>
      <p:ext uri="{BB962C8B-B14F-4D97-AF65-F5344CB8AC3E}">
        <p14:creationId xmlns:p14="http://schemas.microsoft.com/office/powerpoint/2010/main" val="308869283"/>
      </p:ext>
    </p:ext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8E9011-4AF9-9342-C459-CCEEBD550FAD}"/>
              </a:ext>
            </a:extLst>
          </p:cNvPr>
          <p:cNvSpPr txBox="1"/>
          <p:nvPr/>
        </p:nvSpPr>
        <p:spPr>
          <a:xfrm>
            <a:off x="190500" y="668701"/>
            <a:ext cx="87393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buNone/>
              <a:defRPr/>
            </a:pPr>
            <a:endParaRPr lang="en-US" altLang="en-US" sz="3200" u="sng" cap="small" dirty="0">
              <a:latin typeface="+mn-lt"/>
            </a:endParaRPr>
          </a:p>
          <a:p>
            <a:pPr marL="0" indent="0" eaLnBrk="1" hangingPunct="1">
              <a:buNone/>
              <a:defRPr/>
            </a:pPr>
            <a:r>
              <a:rPr lang="en-US" altLang="en-US" sz="3200" u="sng" dirty="0">
                <a:latin typeface="+mn-lt"/>
              </a:rPr>
              <a:t>Somatic</a:t>
            </a:r>
            <a:r>
              <a:rPr lang="en-US" altLang="en-US" sz="3200" dirty="0">
                <a:latin typeface="+mn-lt"/>
              </a:rPr>
              <a:t> motor controls: 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4 </a:t>
            </a:r>
            <a:r>
              <a:rPr lang="en-US" altLang="en-US" sz="3200" dirty="0">
                <a:latin typeface="+mn-lt"/>
              </a:rPr>
              <a:t>eye muscles-  </a:t>
            </a:r>
          </a:p>
          <a:p>
            <a:pPr marL="0" indent="0" eaLnBrk="1" hangingPunct="1">
              <a:buNone/>
              <a:defRPr/>
            </a:pPr>
            <a:r>
              <a:rPr lang="en-US" altLang="en-US" sz="3200" dirty="0">
                <a:latin typeface="+mn-lt"/>
              </a:rPr>
              <a:t>4. 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Inferior Oblique: </a:t>
            </a:r>
            <a:r>
              <a:rPr lang="en-US" altLang="en-US" sz="3200" dirty="0">
                <a:latin typeface="+mn-lt"/>
              </a:rPr>
              <a:t>look down and at your nose</a:t>
            </a: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200" u="sng" dirty="0">
              <a:latin typeface="+mn-lt"/>
            </a:endParaRP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200" i="1" dirty="0">
                <a:latin typeface="+mn-lt"/>
              </a:rPr>
              <a:t>Autonomic motor </a:t>
            </a:r>
            <a:r>
              <a:rPr lang="en-US" altLang="en-US" sz="3200" dirty="0">
                <a:latin typeface="+mn-lt"/>
              </a:rPr>
              <a:t>controls:                                           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Constriction of iris </a:t>
            </a:r>
            <a:r>
              <a:rPr lang="en-US" altLang="en-US" sz="3200" dirty="0">
                <a:latin typeface="+mn-lt"/>
              </a:rPr>
              <a:t>in 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response </a:t>
            </a:r>
            <a:r>
              <a:rPr lang="en-US" altLang="en-US" sz="3200" dirty="0">
                <a:latin typeface="+mn-lt"/>
              </a:rPr>
              <a:t>to 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light</a:t>
            </a:r>
          </a:p>
          <a:p>
            <a:endParaRPr lang="en-US" dirty="0">
              <a:latin typeface="+mn-lt"/>
            </a:endParaRPr>
          </a:p>
        </p:txBody>
      </p:sp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0DE8A793-2281-7E2D-2FE2-CA732A219A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271893"/>
              </p:ext>
            </p:extLst>
          </p:nvPr>
        </p:nvGraphicFramePr>
        <p:xfrm>
          <a:off x="2390029" y="4121500"/>
          <a:ext cx="4074702" cy="2353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6397" imgH="2816119" progId="Photoshop.Image.7">
                  <p:embed/>
                </p:oleObj>
              </mc:Choice>
              <mc:Fallback>
                <p:oleObj name="Image" r:id="rId2" imgW="4876397" imgH="2816119" progId="Photoshop.Image.7">
                  <p:embed/>
                  <p:pic>
                    <p:nvPicPr>
                      <p:cNvPr id="3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0029" y="4121500"/>
                        <a:ext cx="4074702" cy="23530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B9E9FD36-4695-077D-BE63-D2149DB87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806" y="2436745"/>
            <a:ext cx="2025010" cy="198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8D089C-0684-7145-B268-B07DEA41921C}"/>
              </a:ext>
            </a:extLst>
          </p:cNvPr>
          <p:cNvSpPr txBox="1"/>
          <p:nvPr/>
        </p:nvSpPr>
        <p:spPr>
          <a:xfrm>
            <a:off x="2331558" y="0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94C25EE-BDB1-3B67-5310-246AE076BB12}"/>
              </a:ext>
            </a:extLst>
          </p:cNvPr>
          <p:cNvSpPr txBox="1">
            <a:spLocks noChangeArrowheads="1"/>
          </p:cNvSpPr>
          <p:nvPr/>
        </p:nvSpPr>
        <p:spPr>
          <a:xfrm>
            <a:off x="214184" y="632222"/>
            <a:ext cx="5715000" cy="45720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CN III: 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Oculomotor Nerve</a:t>
            </a:r>
          </a:p>
        </p:txBody>
      </p:sp>
    </p:spTree>
    <p:extLst>
      <p:ext uri="{BB962C8B-B14F-4D97-AF65-F5344CB8AC3E}">
        <p14:creationId xmlns:p14="http://schemas.microsoft.com/office/powerpoint/2010/main" val="2269517177"/>
      </p:ext>
    </p:extLst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8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92495749"/>
              </p:ext>
            </p:extLst>
          </p:nvPr>
        </p:nvGraphicFramePr>
        <p:xfrm>
          <a:off x="2819400" y="3810000"/>
          <a:ext cx="4343400" cy="2861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6397" imgH="3212326" progId="Photoshop.Image.7">
                  <p:embed/>
                </p:oleObj>
              </mc:Choice>
              <mc:Fallback>
                <p:oleObj name="Image" r:id="rId2" imgW="4876397" imgH="3212326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810000"/>
                        <a:ext cx="4343400" cy="28611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18813" y="714854"/>
            <a:ext cx="4495800" cy="6572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IV: Trochlear Nerve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18813" y="1431713"/>
            <a:ext cx="8001000" cy="2514600"/>
          </a:xfrm>
        </p:spPr>
        <p:txBody>
          <a:bodyPr/>
          <a:lstStyle/>
          <a:p>
            <a:pPr eaLnBrk="1" hangingPunct="1"/>
            <a:r>
              <a:rPr lang="en-US" altLang="en-US" sz="3200" u="sng" dirty="0">
                <a:solidFill>
                  <a:srgbClr val="FF0000"/>
                </a:solidFill>
              </a:rPr>
              <a:t>Somatic Motor only: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  <a:r>
              <a:rPr lang="en-US" altLang="en-US" sz="3200" dirty="0">
                <a:solidFill>
                  <a:schemeClr val="tx1"/>
                </a:solidFill>
              </a:rPr>
              <a:t>Controls </a:t>
            </a:r>
            <a:r>
              <a:rPr lang="en-US" altLang="en-US" sz="3200" dirty="0">
                <a:solidFill>
                  <a:srgbClr val="FF0000"/>
                </a:solidFill>
              </a:rPr>
              <a:t>1</a:t>
            </a:r>
            <a:r>
              <a:rPr lang="en-US" altLang="en-US" sz="3200" dirty="0">
                <a:solidFill>
                  <a:schemeClr val="tx1"/>
                </a:solidFill>
              </a:rPr>
              <a:t> </a:t>
            </a:r>
            <a:r>
              <a:rPr lang="en-US" altLang="en-US" sz="3200" dirty="0">
                <a:solidFill>
                  <a:srgbClr val="FF0000"/>
                </a:solidFill>
              </a:rPr>
              <a:t>eye muscle</a:t>
            </a:r>
            <a:endParaRPr lang="en-US" altLang="en-US" sz="3200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sz="3200" dirty="0">
                <a:solidFill>
                  <a:srgbClr val="FF0000"/>
                </a:solidFill>
              </a:rPr>
              <a:t>Superior Oblique:</a:t>
            </a:r>
            <a:r>
              <a:rPr lang="en-US" altLang="en-US" sz="3200" dirty="0">
                <a:solidFill>
                  <a:schemeClr val="tx1"/>
                </a:solidFill>
              </a:rPr>
              <a:t> look up and away (laterally)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</a:p>
          <a:p>
            <a:pPr eaLnBrk="1" hangingPunct="1"/>
            <a:r>
              <a:rPr lang="en-US" altLang="en-US" sz="3200" dirty="0">
                <a:solidFill>
                  <a:srgbClr val="FF0000"/>
                </a:solidFill>
              </a:rPr>
              <a:t>Trochlea</a:t>
            </a:r>
            <a:r>
              <a:rPr lang="en-US" altLang="en-US" sz="3200" dirty="0">
                <a:solidFill>
                  <a:schemeClr val="tx1"/>
                </a:solidFill>
              </a:rPr>
              <a:t> means “pulley” because the </a:t>
            </a:r>
            <a:r>
              <a:rPr lang="en-US" altLang="en-US" sz="3200" dirty="0">
                <a:solidFill>
                  <a:srgbClr val="FF0000"/>
                </a:solidFill>
              </a:rPr>
              <a:t>superior oblique</a:t>
            </a:r>
            <a:r>
              <a:rPr lang="en-US" altLang="en-US" sz="3200" dirty="0">
                <a:solidFill>
                  <a:schemeClr val="tx1"/>
                </a:solidFill>
              </a:rPr>
              <a:t> has a CT sling</a:t>
            </a:r>
          </a:p>
        </p:txBody>
      </p:sp>
      <p:sp>
        <p:nvSpPr>
          <p:cNvPr id="2" name="Oval 1"/>
          <p:cNvSpPr/>
          <p:nvPr/>
        </p:nvSpPr>
        <p:spPr>
          <a:xfrm>
            <a:off x="5867400" y="4220713"/>
            <a:ext cx="650240" cy="609126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7DBC0C-CF88-76D0-141D-CBADC237055B}"/>
              </a:ext>
            </a:extLst>
          </p:cNvPr>
          <p:cNvSpPr txBox="1"/>
          <p:nvPr/>
        </p:nvSpPr>
        <p:spPr>
          <a:xfrm>
            <a:off x="2362200" y="42019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347499" y="579017"/>
            <a:ext cx="5980112" cy="579437"/>
          </a:xfrm>
          <a:prstGeom prst="rect">
            <a:avLst/>
          </a:prstGeom>
        </p:spPr>
        <p:txBody>
          <a:bodyPr anchor="b"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V: Trigeminal Nerve</a:t>
            </a: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 bwMode="auto">
          <a:xfrm>
            <a:off x="331022" y="1091135"/>
            <a:ext cx="8812977" cy="28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38258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56673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749300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931863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13890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18462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23034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27606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en-US" sz="3200" u="sng" dirty="0">
                <a:solidFill>
                  <a:schemeClr val="tx1"/>
                </a:solidFill>
              </a:rPr>
              <a:t>Somatic (</a:t>
            </a:r>
            <a:r>
              <a:rPr lang="en-US" altLang="en-US" sz="3200" dirty="0">
                <a:solidFill>
                  <a:schemeClr val="tx1"/>
                </a:solidFill>
              </a:rPr>
              <a:t>motor) axons                                         	Innervate </a:t>
            </a:r>
            <a:r>
              <a:rPr lang="en-US" altLang="en-US" sz="3200" dirty="0">
                <a:solidFill>
                  <a:srgbClr val="FF0000"/>
                </a:solidFill>
              </a:rPr>
              <a:t>Muscles of Mastication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3200" u="sng" dirty="0">
                <a:solidFill>
                  <a:schemeClr val="tx1"/>
                </a:solidFill>
              </a:rPr>
              <a:t>Sensory </a:t>
            </a:r>
            <a:r>
              <a:rPr lang="en-US" altLang="en-US" sz="3200" dirty="0">
                <a:solidFill>
                  <a:schemeClr val="tx1"/>
                </a:solidFill>
              </a:rPr>
              <a:t>axons:</a:t>
            </a:r>
            <a:r>
              <a:rPr lang="en-US" altLang="en-US" sz="3200" dirty="0">
                <a:solidFill>
                  <a:srgbClr val="FF0000"/>
                </a:solidFill>
              </a:rPr>
              <a:t> All face skin, nasal cavity, oral cavity, teeth, part of scalp</a:t>
            </a:r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612495"/>
              </p:ext>
            </p:extLst>
          </p:nvPr>
        </p:nvGraphicFramePr>
        <p:xfrm>
          <a:off x="914400" y="3518964"/>
          <a:ext cx="3200856" cy="3218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1773789" imgH="1783084" progId="Photoshop.Image.7">
                  <p:embed/>
                </p:oleObj>
              </mc:Choice>
              <mc:Fallback>
                <p:oleObj name="Image" r:id="rId2" imgW="1773789" imgH="1783084" progId="Photoshop.Image.7">
                  <p:embed/>
                  <p:pic>
                    <p:nvPicPr>
                      <p:cNvPr id="1639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518964"/>
                        <a:ext cx="3200856" cy="32182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710842"/>
              </p:ext>
            </p:extLst>
          </p:nvPr>
        </p:nvGraphicFramePr>
        <p:xfrm>
          <a:off x="4876799" y="3383603"/>
          <a:ext cx="3591579" cy="3124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4870301" imgH="4236370" progId="Photoshop.Image.7">
                  <p:embed/>
                </p:oleObj>
              </mc:Choice>
              <mc:Fallback>
                <p:oleObj name="Image" r:id="rId4" imgW="4870301" imgH="4236370" progId="Photoshop.Image.7">
                  <p:embed/>
                  <p:pic>
                    <p:nvPicPr>
                      <p:cNvPr id="1639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799" y="3383603"/>
                        <a:ext cx="3591579" cy="31242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0BE59A0-01A1-7ECB-6D23-DE9A1003FCCD}"/>
              </a:ext>
            </a:extLst>
          </p:cNvPr>
          <p:cNvSpPr txBox="1"/>
          <p:nvPr/>
        </p:nvSpPr>
        <p:spPr>
          <a:xfrm>
            <a:off x="2438400" y="-34184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  <p:extLst>
      <p:ext uri="{BB962C8B-B14F-4D97-AF65-F5344CB8AC3E}">
        <p14:creationId xmlns:p14="http://schemas.microsoft.com/office/powerpoint/2010/main" val="1158646879"/>
      </p:ext>
    </p:extLst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6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34983228"/>
              </p:ext>
            </p:extLst>
          </p:nvPr>
        </p:nvGraphicFramePr>
        <p:xfrm>
          <a:off x="2342322" y="3733800"/>
          <a:ext cx="4620173" cy="275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6397" imgH="2901456" progId="Photoshop.Image.7">
                  <p:embed/>
                </p:oleObj>
              </mc:Choice>
              <mc:Fallback>
                <p:oleObj name="Image" r:id="rId2" imgW="4876397" imgH="2901456" progId="Photoshop.Image.7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2322" y="3733800"/>
                        <a:ext cx="4620173" cy="2751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118604" y="464465"/>
            <a:ext cx="5410200" cy="7175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VI: </a:t>
            </a:r>
            <a:r>
              <a:rPr lang="en-US" altLang="en-US" sz="3600" cap="small" dirty="0" err="1">
                <a:solidFill>
                  <a:srgbClr val="FF0000"/>
                </a:solidFill>
                <a:latin typeface="+mn-lt"/>
              </a:rPr>
              <a:t>Abducens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 Nerve</a:t>
            </a:r>
          </a:p>
        </p:txBody>
      </p:sp>
      <p:sp>
        <p:nvSpPr>
          <p:cNvPr id="1741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9302" y="1211091"/>
            <a:ext cx="9025396" cy="3542385"/>
          </a:xfrm>
        </p:spPr>
        <p:txBody>
          <a:bodyPr/>
          <a:lstStyle/>
          <a:p>
            <a:pPr eaLnBrk="1" hangingPunct="1"/>
            <a:r>
              <a:rPr lang="en-US" altLang="en-US" sz="3200" u="sng" dirty="0">
                <a:solidFill>
                  <a:schemeClr val="tx1"/>
                </a:solidFill>
              </a:rPr>
              <a:t>Somatic motor axons only</a:t>
            </a:r>
            <a:r>
              <a:rPr lang="en-US" altLang="en-US" sz="3200" dirty="0">
                <a:solidFill>
                  <a:schemeClr val="tx1"/>
                </a:solidFill>
              </a:rPr>
              <a:t>:</a:t>
            </a:r>
            <a:r>
              <a:rPr lang="en-US" altLang="en-US" sz="3600" dirty="0">
                <a:solidFill>
                  <a:schemeClr val="tx1"/>
                </a:solidFill>
              </a:rPr>
              <a:t> </a:t>
            </a:r>
            <a:r>
              <a:rPr lang="en-US" altLang="en-US" sz="3200" dirty="0">
                <a:solidFill>
                  <a:schemeClr val="tx1"/>
                </a:solidFill>
              </a:rPr>
              <a:t>Controls </a:t>
            </a:r>
            <a:r>
              <a:rPr lang="en-US" altLang="en-US" sz="3200" dirty="0">
                <a:solidFill>
                  <a:srgbClr val="FF0000"/>
                </a:solidFill>
              </a:rPr>
              <a:t>1</a:t>
            </a:r>
            <a:r>
              <a:rPr lang="en-US" altLang="en-US" sz="3200" dirty="0">
                <a:solidFill>
                  <a:schemeClr val="tx1"/>
                </a:solidFill>
              </a:rPr>
              <a:t> </a:t>
            </a:r>
            <a:r>
              <a:rPr lang="en-US" altLang="en-US" sz="3200" dirty="0">
                <a:solidFill>
                  <a:srgbClr val="FF0000"/>
                </a:solidFill>
              </a:rPr>
              <a:t>eye muscle</a:t>
            </a:r>
            <a:r>
              <a:rPr lang="en-US" altLang="en-US" sz="3600" dirty="0">
                <a:solidFill>
                  <a:schemeClr val="tx1"/>
                </a:solidFill>
              </a:rPr>
              <a:t>:                                                                  </a:t>
            </a:r>
          </a:p>
          <a:p>
            <a:pPr eaLnBrk="1" hangingPunct="1"/>
            <a:r>
              <a:rPr lang="en-US" altLang="en-US" sz="3200" dirty="0">
                <a:solidFill>
                  <a:srgbClr val="FF0000"/>
                </a:solidFill>
              </a:rPr>
              <a:t>Lateral Rectus: </a:t>
            </a:r>
            <a:r>
              <a:rPr lang="en-US" altLang="en-US" sz="3200" dirty="0">
                <a:solidFill>
                  <a:schemeClr val="tx1"/>
                </a:solidFill>
              </a:rPr>
              <a:t>look </a:t>
            </a:r>
            <a:r>
              <a:rPr lang="en-US" altLang="en-US" sz="3200" u="sng" dirty="0">
                <a:solidFill>
                  <a:schemeClr val="tx1"/>
                </a:solidFill>
              </a:rPr>
              <a:t>laterally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3200" i="1" dirty="0">
                <a:solidFill>
                  <a:srgbClr val="FF0000"/>
                </a:solidFill>
              </a:rPr>
              <a:t>Memory Tip: “</a:t>
            </a:r>
            <a:r>
              <a:rPr lang="en-US" altLang="en-US" sz="3200" dirty="0">
                <a:solidFill>
                  <a:srgbClr val="FF0000"/>
                </a:solidFill>
              </a:rPr>
              <a:t>SO4, LR6” </a:t>
            </a:r>
            <a:r>
              <a:rPr lang="en-US" altLang="en-US" sz="3200" dirty="0">
                <a:solidFill>
                  <a:schemeClr val="tx1"/>
                </a:solidFill>
              </a:rPr>
              <a:t>                                                                       </a:t>
            </a:r>
            <a:r>
              <a:rPr lang="en-US" altLang="en-US" sz="3200" u="sng" dirty="0">
                <a:solidFill>
                  <a:schemeClr val="tx1"/>
                </a:solidFill>
              </a:rPr>
              <a:t>S</a:t>
            </a:r>
            <a:r>
              <a:rPr lang="en-US" altLang="en-US" sz="3200" dirty="0">
                <a:solidFill>
                  <a:schemeClr val="tx1"/>
                </a:solidFill>
              </a:rPr>
              <a:t>uperior </a:t>
            </a:r>
            <a:r>
              <a:rPr lang="en-US" altLang="en-US" sz="3200" u="sng" dirty="0">
                <a:solidFill>
                  <a:schemeClr val="tx1"/>
                </a:solidFill>
              </a:rPr>
              <a:t>o</a:t>
            </a:r>
            <a:r>
              <a:rPr lang="en-US" altLang="en-US" sz="3200" dirty="0">
                <a:solidFill>
                  <a:schemeClr val="tx1"/>
                </a:solidFill>
              </a:rPr>
              <a:t>blique innervated by CN </a:t>
            </a:r>
            <a:r>
              <a:rPr lang="en-US" altLang="en-US" sz="3200" u="sng" dirty="0">
                <a:solidFill>
                  <a:schemeClr val="tx1"/>
                </a:solidFill>
              </a:rPr>
              <a:t>IV </a:t>
            </a:r>
            <a:r>
              <a:rPr lang="en-US" altLang="en-US" sz="3200" dirty="0">
                <a:solidFill>
                  <a:schemeClr val="tx1"/>
                </a:solidFill>
              </a:rPr>
              <a:t>&amp; </a:t>
            </a:r>
            <a:r>
              <a:rPr lang="en-US" altLang="en-US" sz="3200" u="sng" dirty="0">
                <a:solidFill>
                  <a:schemeClr val="tx1"/>
                </a:solidFill>
              </a:rPr>
              <a:t>L</a:t>
            </a:r>
            <a:r>
              <a:rPr lang="en-US" altLang="en-US" sz="3200" dirty="0">
                <a:solidFill>
                  <a:schemeClr val="tx1"/>
                </a:solidFill>
              </a:rPr>
              <a:t>ateral </a:t>
            </a:r>
            <a:r>
              <a:rPr lang="en-US" altLang="en-US" sz="3200" u="sng" dirty="0">
                <a:solidFill>
                  <a:schemeClr val="tx1"/>
                </a:solidFill>
              </a:rPr>
              <a:t>r</a:t>
            </a:r>
            <a:r>
              <a:rPr lang="en-US" altLang="en-US" sz="3200" dirty="0">
                <a:solidFill>
                  <a:schemeClr val="tx1"/>
                </a:solidFill>
              </a:rPr>
              <a:t>ectus by CN </a:t>
            </a:r>
            <a:r>
              <a:rPr lang="en-US" altLang="en-US" sz="3200" u="sng" dirty="0">
                <a:solidFill>
                  <a:schemeClr val="tx1"/>
                </a:solidFill>
              </a:rPr>
              <a:t>VI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58C3D8-F96F-8DC9-FD32-71DD2691E932}"/>
              </a:ext>
            </a:extLst>
          </p:cNvPr>
          <p:cNvSpPr txBox="1"/>
          <p:nvPr/>
        </p:nvSpPr>
        <p:spPr>
          <a:xfrm>
            <a:off x="2362200" y="76200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E3549BD5-132F-2BF8-2FC0-3C38417C9891}"/>
              </a:ext>
            </a:extLst>
          </p:cNvPr>
          <p:cNvSpPr txBox="1">
            <a:spLocks noChangeArrowheads="1"/>
          </p:cNvSpPr>
          <p:nvPr/>
        </p:nvSpPr>
        <p:spPr>
          <a:xfrm>
            <a:off x="707449" y="-524646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Review: Organization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51530F-0662-A84E-ABB0-CB16D353BAD8}"/>
              </a:ext>
            </a:extLst>
          </p:cNvPr>
          <p:cNvSpPr txBox="1"/>
          <p:nvPr/>
        </p:nvSpPr>
        <p:spPr>
          <a:xfrm>
            <a:off x="5181600" y="2421139"/>
            <a:ext cx="850825" cy="9001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BEA2D8F-53AE-B14A-04D8-E99539CC6BA1}"/>
              </a:ext>
            </a:extLst>
          </p:cNvPr>
          <p:cNvGrpSpPr/>
          <p:nvPr/>
        </p:nvGrpSpPr>
        <p:grpSpPr>
          <a:xfrm>
            <a:off x="2541003" y="635524"/>
            <a:ext cx="6477444" cy="5516700"/>
            <a:chOff x="2541003" y="635524"/>
            <a:chExt cx="6477444" cy="55167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E4B9A6D-4BAB-01F1-9449-F0F4C1279F78}"/>
                </a:ext>
              </a:extLst>
            </p:cNvPr>
            <p:cNvGrpSpPr/>
            <p:nvPr/>
          </p:nvGrpSpPr>
          <p:grpSpPr>
            <a:xfrm>
              <a:off x="2541003" y="705775"/>
              <a:ext cx="4203081" cy="5446449"/>
              <a:chOff x="3163797" y="818308"/>
              <a:chExt cx="4203081" cy="5446449"/>
            </a:xfrm>
          </p:grpSpPr>
          <p:pic>
            <p:nvPicPr>
              <p:cNvPr id="6" name="Picture 2" descr="Associate Degree Nursing Physiology Review">
                <a:extLst>
                  <a:ext uri="{FF2B5EF4-FFF2-40B4-BE49-F238E27FC236}">
                    <a16:creationId xmlns:a16="http://schemas.microsoft.com/office/drawing/2014/main" id="{677579B3-9259-3394-25F6-4B5E56044B2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3797" y="831655"/>
                <a:ext cx="4035606" cy="54331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F429CB6-AD9C-16A2-E558-F3E66FE707E5}"/>
                  </a:ext>
                </a:extLst>
              </p:cNvPr>
              <p:cNvSpPr txBox="1"/>
              <p:nvPr/>
            </p:nvSpPr>
            <p:spPr>
              <a:xfrm rot="5779917">
                <a:off x="6127372" y="425674"/>
                <a:ext cx="846871" cy="163214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6A0D605-CBAB-5DA6-01BC-E38FF6C5CA5C}"/>
                </a:ext>
              </a:extLst>
            </p:cNvPr>
            <p:cNvSpPr txBox="1"/>
            <p:nvPr/>
          </p:nvSpPr>
          <p:spPr>
            <a:xfrm>
              <a:off x="5684811" y="635524"/>
              <a:ext cx="3333636" cy="181588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u="sng" cap="small" dirty="0">
                  <a:solidFill>
                    <a:srgbClr val="FF0000"/>
                  </a:solidFill>
                  <a:latin typeface="+mn-lt"/>
                </a:rPr>
                <a:t>PNS</a:t>
              </a:r>
            </a:p>
            <a:p>
              <a:endParaRPr lang="en-US" sz="2800" cap="small" dirty="0">
                <a:solidFill>
                  <a:srgbClr val="FF0000"/>
                </a:solidFill>
                <a:latin typeface="+mn-lt"/>
              </a:endParaRPr>
            </a:p>
            <a:p>
              <a:r>
                <a:rPr lang="en-US" sz="2800" cap="small" dirty="0">
                  <a:solidFill>
                    <a:srgbClr val="FF0000"/>
                  </a:solidFill>
                  <a:latin typeface="+mn-lt"/>
                </a:rPr>
                <a:t>Cranial Nerves III-XII</a:t>
              </a:r>
            </a:p>
            <a:p>
              <a:endParaRPr lang="en-US" sz="2800" cap="small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F772B55-5214-9AE5-E5AA-AC4BE6E9C25C}"/>
                </a:ext>
              </a:extLst>
            </p:cNvPr>
            <p:cNvSpPr txBox="1"/>
            <p:nvPr/>
          </p:nvSpPr>
          <p:spPr>
            <a:xfrm>
              <a:off x="5737164" y="2068153"/>
              <a:ext cx="1730435" cy="181588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cap="small" dirty="0">
                  <a:solidFill>
                    <a:srgbClr val="FF0000"/>
                  </a:solidFill>
                  <a:latin typeface="+mn-lt"/>
                </a:rPr>
                <a:t>Spinal </a:t>
              </a:r>
            </a:p>
            <a:p>
              <a:r>
                <a:rPr lang="en-US" sz="2800" cap="small" dirty="0">
                  <a:solidFill>
                    <a:srgbClr val="FF0000"/>
                  </a:solidFill>
                  <a:latin typeface="+mn-lt"/>
                </a:rPr>
                <a:t>Nerves</a:t>
              </a:r>
            </a:p>
            <a:p>
              <a:endParaRPr lang="en-US" sz="2800" cap="small" dirty="0">
                <a:solidFill>
                  <a:srgbClr val="FF0000"/>
                </a:solidFill>
                <a:latin typeface="+mn-lt"/>
              </a:endParaRPr>
            </a:p>
            <a:p>
              <a:r>
                <a:rPr lang="en-US" sz="2800" cap="small" dirty="0">
                  <a:solidFill>
                    <a:srgbClr val="FF0000"/>
                  </a:solidFill>
                  <a:latin typeface="+mn-lt"/>
                </a:rPr>
                <a:t>Ganglia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B2C4D0C-6432-1872-1D48-F600557DDB41}"/>
              </a:ext>
            </a:extLst>
          </p:cNvPr>
          <p:cNvSpPr txBox="1"/>
          <p:nvPr/>
        </p:nvSpPr>
        <p:spPr>
          <a:xfrm>
            <a:off x="201293" y="551928"/>
            <a:ext cx="3809697" cy="18158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en-US" sz="2800" u="sng" dirty="0">
                <a:solidFill>
                  <a:srgbClr val="002060"/>
                </a:solidFill>
                <a:latin typeface="+mn-lt"/>
              </a:rPr>
              <a:t>CNS</a:t>
            </a:r>
          </a:p>
          <a:p>
            <a:pPr algn="r"/>
            <a:r>
              <a:rPr lang="en-US" sz="2800" dirty="0">
                <a:solidFill>
                  <a:srgbClr val="002060"/>
                </a:solidFill>
                <a:latin typeface="+mn-lt"/>
              </a:rPr>
              <a:t>Brain</a:t>
            </a:r>
          </a:p>
          <a:p>
            <a:pPr algn="r"/>
            <a:r>
              <a:rPr lang="en-US" sz="2800" dirty="0">
                <a:solidFill>
                  <a:srgbClr val="002060"/>
                </a:solidFill>
                <a:latin typeface="+mn-lt"/>
              </a:rPr>
              <a:t>Spinal Cord</a:t>
            </a:r>
          </a:p>
          <a:p>
            <a:pPr algn="r"/>
            <a:r>
              <a:rPr lang="en-US" sz="2800" dirty="0">
                <a:solidFill>
                  <a:srgbClr val="002060"/>
                </a:solidFill>
                <a:latin typeface="+mn-lt"/>
              </a:rPr>
              <a:t>Optic &amp; Olfactory Nerves</a:t>
            </a:r>
            <a:endParaRPr lang="en-US" sz="32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36631522"/>
      </p:ext>
    </p:extLst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 bwMode="auto">
          <a:xfrm>
            <a:off x="228600" y="1371600"/>
            <a:ext cx="9067800" cy="4933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200025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384175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749300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931863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13890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18462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23034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27606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Calibri" panose="020F0502020204030204" pitchFamily="34" charset="0"/>
              <a:buNone/>
            </a:pPr>
            <a:r>
              <a:rPr lang="en-US" altLang="en-US" sz="3600" dirty="0">
                <a:solidFill>
                  <a:schemeClr val="tx1"/>
                </a:solidFill>
              </a:rPr>
              <a:t>Somatic </a:t>
            </a:r>
            <a:r>
              <a:rPr lang="en-US" altLang="en-US" sz="3600" dirty="0">
                <a:solidFill>
                  <a:srgbClr val="FF0000"/>
                </a:solidFill>
              </a:rPr>
              <a:t>motor: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  <a:r>
              <a:rPr lang="en-US" altLang="en-US" sz="3200" dirty="0">
                <a:solidFill>
                  <a:schemeClr val="tx1"/>
                </a:solidFill>
              </a:rPr>
              <a:t>Innervates muscles of </a:t>
            </a:r>
            <a:r>
              <a:rPr lang="en-US" altLang="en-US" sz="3200" dirty="0">
                <a:solidFill>
                  <a:srgbClr val="FF0000"/>
                </a:solidFill>
              </a:rPr>
              <a:t>facial                                                           expression  </a:t>
            </a:r>
            <a:endParaRPr lang="en-US" altLang="en-US" sz="3200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Calibri" panose="020F0502020204030204" pitchFamily="34" charset="0"/>
              <a:buNone/>
            </a:pPr>
            <a:r>
              <a:rPr lang="en-US" altLang="en-US" sz="3600" dirty="0">
                <a:solidFill>
                  <a:schemeClr val="tx1"/>
                </a:solidFill>
              </a:rPr>
              <a:t>Somatic </a:t>
            </a:r>
            <a:r>
              <a:rPr lang="en-US" altLang="en-US" sz="3600" dirty="0">
                <a:solidFill>
                  <a:srgbClr val="FF0000"/>
                </a:solidFill>
              </a:rPr>
              <a:t>Sensory:                                                                 </a:t>
            </a:r>
            <a:r>
              <a:rPr lang="en-US" altLang="en-US" sz="3200" dirty="0">
                <a:solidFill>
                  <a:srgbClr val="FF0000"/>
                </a:solidFill>
              </a:rPr>
              <a:t>TASTE - </a:t>
            </a:r>
            <a:r>
              <a:rPr lang="en-US" altLang="en-US" sz="3200" dirty="0">
                <a:solidFill>
                  <a:schemeClr val="tx1"/>
                </a:solidFill>
              </a:rPr>
              <a:t>anterior 2/3 of tongue</a:t>
            </a:r>
          </a:p>
          <a:p>
            <a:pPr eaLnBrk="1" hangingPunct="1">
              <a:lnSpc>
                <a:spcPct val="100000"/>
              </a:lnSpc>
              <a:buNone/>
            </a:pPr>
            <a:endParaRPr lang="en-US" altLang="en-US" sz="3200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None/>
            </a:pPr>
            <a:r>
              <a:rPr lang="en-US" altLang="en-US" sz="3600" dirty="0">
                <a:solidFill>
                  <a:schemeClr val="tx1"/>
                </a:solidFill>
              </a:rPr>
              <a:t>Parasympathetic motor: </a:t>
            </a:r>
            <a:r>
              <a:rPr lang="en-US" altLang="en-US" sz="3200" dirty="0">
                <a:solidFill>
                  <a:schemeClr val="tx1"/>
                </a:solidFill>
              </a:rPr>
              <a:t>Increases                                               secretion of </a:t>
            </a:r>
            <a:r>
              <a:rPr lang="en-US" altLang="en-US" sz="3200" dirty="0">
                <a:solidFill>
                  <a:srgbClr val="FF0000"/>
                </a:solidFill>
              </a:rPr>
              <a:t>lacrimal glands </a:t>
            </a:r>
            <a:r>
              <a:rPr lang="en-US" altLang="en-US" sz="3200" dirty="0">
                <a:solidFill>
                  <a:schemeClr val="tx1"/>
                </a:solidFill>
              </a:rPr>
              <a:t>and                                                                                 most </a:t>
            </a:r>
            <a:r>
              <a:rPr lang="en-US" altLang="en-US" sz="3200" dirty="0">
                <a:solidFill>
                  <a:srgbClr val="FF0000"/>
                </a:solidFill>
              </a:rPr>
              <a:t>salivary glands</a:t>
            </a:r>
          </a:p>
          <a:p>
            <a:pPr lvl="1" eaLnBrk="1" hangingPunct="1">
              <a:lnSpc>
                <a:spcPct val="100000"/>
              </a:lnSpc>
              <a:buFont typeface="Calibri" panose="020F0502020204030204" pitchFamily="34" charset="0"/>
              <a:buNone/>
            </a:pPr>
            <a:endParaRPr lang="en-US" altLang="en-US" sz="2800" dirty="0">
              <a:solidFill>
                <a:schemeClr val="tx1"/>
              </a:solidFill>
            </a:endParaRPr>
          </a:p>
          <a:p>
            <a:pPr lvl="2" eaLnBrk="1" hangingPunct="1">
              <a:buFont typeface="Calibri" panose="020F0502020204030204" pitchFamily="34" charset="0"/>
              <a:buNone/>
            </a:pPr>
            <a:endParaRPr lang="en-US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-457200" y="695385"/>
            <a:ext cx="4648200" cy="63658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VII: Facial Nerve</a:t>
            </a:r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891754"/>
              </p:ext>
            </p:extLst>
          </p:nvPr>
        </p:nvGraphicFramePr>
        <p:xfrm>
          <a:off x="5791200" y="1905000"/>
          <a:ext cx="2885661" cy="2427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0301" imgH="4096173" progId="Photoshop.Image.7">
                  <p:embed/>
                </p:oleObj>
              </mc:Choice>
              <mc:Fallback>
                <p:oleObj name="Image" r:id="rId2" imgW="4870301" imgH="4096173" progId="Photoshop.Image.7">
                  <p:embed/>
                  <p:pic>
                    <p:nvPicPr>
                      <p:cNvPr id="1741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905000"/>
                        <a:ext cx="2885661" cy="24272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0C1CEE2-F926-1892-1877-49EC0025D864}"/>
              </a:ext>
            </a:extLst>
          </p:cNvPr>
          <p:cNvSpPr txBox="1"/>
          <p:nvPr/>
        </p:nvSpPr>
        <p:spPr>
          <a:xfrm>
            <a:off x="2362200" y="9427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  <p:extLst>
      <p:ext uri="{BB962C8B-B14F-4D97-AF65-F5344CB8AC3E}">
        <p14:creationId xmlns:p14="http://schemas.microsoft.com/office/powerpoint/2010/main" val="3723098808"/>
      </p:ext>
    </p:extLst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49644"/>
            <a:ext cx="6172200" cy="6477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VIII: Vestibulocochlear Nerve</a:t>
            </a: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35226" y="1399761"/>
            <a:ext cx="8458200" cy="228600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en-US" sz="3600" u="sng" dirty="0">
                <a:solidFill>
                  <a:srgbClr val="FF0000"/>
                </a:solidFill>
              </a:rPr>
              <a:t>Sensory Only</a:t>
            </a:r>
            <a:r>
              <a:rPr lang="en-US" altLang="en-US" sz="3600" dirty="0">
                <a:solidFill>
                  <a:schemeClr val="tx1"/>
                </a:solidFill>
              </a:rPr>
              <a:t>: </a:t>
            </a:r>
            <a:r>
              <a:rPr lang="en-US" altLang="en-US" sz="3200" dirty="0">
                <a:solidFill>
                  <a:srgbClr val="FF0000"/>
                </a:solidFill>
              </a:rPr>
              <a:t>Hearing </a:t>
            </a:r>
            <a:r>
              <a:rPr lang="en-US" altLang="en-US" sz="3200" dirty="0">
                <a:solidFill>
                  <a:schemeClr val="tx1"/>
                </a:solidFill>
              </a:rPr>
              <a:t>&amp;</a:t>
            </a:r>
            <a:r>
              <a:rPr lang="en-US" altLang="en-US" sz="3200" dirty="0">
                <a:solidFill>
                  <a:srgbClr val="FF0000"/>
                </a:solidFill>
              </a:rPr>
              <a:t> Equilibrium </a:t>
            </a:r>
            <a:r>
              <a:rPr lang="en-US" altLang="en-US" sz="3200" dirty="0">
                <a:solidFill>
                  <a:schemeClr val="tx1"/>
                </a:solidFill>
              </a:rPr>
              <a:t>(position of head in space).                                                                               	</a:t>
            </a:r>
            <a:r>
              <a:rPr lang="en-US" altLang="en-US" sz="3200" dirty="0">
                <a:solidFill>
                  <a:srgbClr val="FF0000"/>
                </a:solidFill>
              </a:rPr>
              <a:t>Vestibular Branch: </a:t>
            </a:r>
            <a:r>
              <a:rPr lang="en-US" altLang="en-US" sz="3200" dirty="0">
                <a:solidFill>
                  <a:schemeClr val="tx1"/>
                </a:solidFill>
              </a:rPr>
              <a:t>equilibrium                                                  	</a:t>
            </a:r>
            <a:r>
              <a:rPr lang="en-US" altLang="en-US" sz="3200" dirty="0">
                <a:solidFill>
                  <a:srgbClr val="FF0000"/>
                </a:solidFill>
              </a:rPr>
              <a:t>Cochlear Branch: </a:t>
            </a:r>
            <a:r>
              <a:rPr lang="en-US" altLang="en-US" sz="3200" dirty="0">
                <a:solidFill>
                  <a:schemeClr val="tx1"/>
                </a:solidFill>
              </a:rPr>
              <a:t>hearing</a:t>
            </a:r>
          </a:p>
        </p:txBody>
      </p:sp>
      <p:graphicFrame>
        <p:nvGraphicFramePr>
          <p:cNvPr id="18436" name="Object 5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885121444"/>
              </p:ext>
            </p:extLst>
          </p:nvPr>
        </p:nvGraphicFramePr>
        <p:xfrm>
          <a:off x="1295400" y="3788178"/>
          <a:ext cx="5674308" cy="278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6397" imgH="2395530" progId="Photoshop.Image.7">
                  <p:embed/>
                </p:oleObj>
              </mc:Choice>
              <mc:Fallback>
                <p:oleObj name="Image" r:id="rId2" imgW="4876397" imgH="2395530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788178"/>
                        <a:ext cx="5674308" cy="2787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E56B5F2-A09F-116C-552D-C96189CED788}"/>
              </a:ext>
            </a:extLst>
          </p:cNvPr>
          <p:cNvSpPr txBox="1"/>
          <p:nvPr/>
        </p:nvSpPr>
        <p:spPr>
          <a:xfrm>
            <a:off x="2286000" y="-26504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542884"/>
              </p:ext>
            </p:extLst>
          </p:nvPr>
        </p:nvGraphicFramePr>
        <p:xfrm>
          <a:off x="5943600" y="2499978"/>
          <a:ext cx="3051353" cy="2766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4876397" imgH="4419235" progId="Photoshop.Image.7">
                  <p:embed/>
                </p:oleObj>
              </mc:Choice>
              <mc:Fallback>
                <p:oleObj name="Image" r:id="rId3" imgW="4876397" imgH="4419235" progId="Photoshop.Image.7">
                  <p:embed/>
                  <p:pic>
                    <p:nvPicPr>
                      <p:cNvPr id="1843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2499978"/>
                        <a:ext cx="3051353" cy="27660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71061" y="710066"/>
            <a:ext cx="7924800" cy="6826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IX: Glossopharyngeal Nerve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381000" y="1392691"/>
            <a:ext cx="6019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200025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56673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749300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931863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13890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18462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23034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27606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buNone/>
            </a:pPr>
            <a:r>
              <a:rPr lang="en-US" altLang="en-US" sz="3600" u="sng" dirty="0">
                <a:solidFill>
                  <a:schemeClr val="tx1"/>
                </a:solidFill>
              </a:rPr>
              <a:t>Somatic </a:t>
            </a:r>
            <a:r>
              <a:rPr lang="en-US" altLang="en-US" sz="3600" u="sng" dirty="0">
                <a:solidFill>
                  <a:srgbClr val="FF0000"/>
                </a:solidFill>
              </a:rPr>
              <a:t>motor</a:t>
            </a:r>
            <a:r>
              <a:rPr lang="en-US" altLang="en-US" sz="3600" dirty="0">
                <a:solidFill>
                  <a:schemeClr val="tx1"/>
                </a:solidFill>
              </a:rPr>
              <a:t> </a:t>
            </a:r>
            <a:r>
              <a:rPr lang="en-US" altLang="en-US" sz="3200" dirty="0">
                <a:solidFill>
                  <a:schemeClr val="tx1"/>
                </a:solidFill>
              </a:rPr>
              <a:t>axons:                                                                 </a:t>
            </a:r>
            <a:r>
              <a:rPr lang="en-US" altLang="en-US" sz="3200" dirty="0">
                <a:solidFill>
                  <a:srgbClr val="FF0000"/>
                </a:solidFill>
              </a:rPr>
              <a:t>1 pharynx muscle</a:t>
            </a:r>
            <a:r>
              <a:rPr lang="en-US" altLang="en-US" sz="3200" dirty="0">
                <a:solidFill>
                  <a:schemeClr val="tx1"/>
                </a:solidFill>
              </a:rPr>
              <a:t> (swallowing)  </a:t>
            </a:r>
          </a:p>
          <a:p>
            <a:pPr lvl="1" eaLnBrk="1" hangingPunct="1">
              <a:lnSpc>
                <a:spcPct val="100000"/>
              </a:lnSpc>
              <a:buNone/>
            </a:pPr>
            <a:endParaRPr lang="en-US" altLang="en-US" sz="3200" dirty="0">
              <a:solidFill>
                <a:schemeClr val="tx1"/>
              </a:solidFill>
            </a:endParaRPr>
          </a:p>
          <a:p>
            <a:pPr lvl="1" eaLnBrk="1" hangingPunct="1">
              <a:lnSpc>
                <a:spcPct val="100000"/>
              </a:lnSpc>
              <a:buNone/>
            </a:pPr>
            <a:r>
              <a:rPr lang="en-US" altLang="en-US" sz="3600" u="sng" dirty="0">
                <a:solidFill>
                  <a:schemeClr val="tx1"/>
                </a:solidFill>
              </a:rPr>
              <a:t>General &amp; Special </a:t>
            </a:r>
            <a:r>
              <a:rPr lang="en-US" altLang="en-US" sz="3600" u="sng" dirty="0">
                <a:solidFill>
                  <a:srgbClr val="FF0000"/>
                </a:solidFill>
              </a:rPr>
              <a:t>Sensory</a:t>
            </a:r>
            <a:r>
              <a:rPr lang="en-US" altLang="en-US" sz="3200" dirty="0">
                <a:solidFill>
                  <a:schemeClr val="tx1"/>
                </a:solidFill>
              </a:rPr>
              <a:t>:                                             </a:t>
            </a:r>
            <a:r>
              <a:rPr lang="en-US" altLang="en-US" sz="3200" dirty="0">
                <a:solidFill>
                  <a:srgbClr val="FF0000"/>
                </a:solidFill>
              </a:rPr>
              <a:t>Taste, posterior 1/3 tongue</a:t>
            </a:r>
          </a:p>
          <a:p>
            <a:pPr lvl="1" eaLnBrk="1" hangingPunct="1">
              <a:lnSpc>
                <a:spcPct val="100000"/>
              </a:lnSpc>
              <a:buFont typeface="Calibri" panose="020F0502020204030204" pitchFamily="34" charset="0"/>
              <a:buNone/>
            </a:pPr>
            <a:endParaRPr lang="en-US" altLang="en-US" sz="3200" u="sng" dirty="0">
              <a:solidFill>
                <a:schemeClr val="tx1"/>
              </a:solidFill>
            </a:endParaRPr>
          </a:p>
          <a:p>
            <a:pPr lvl="1" eaLnBrk="1" hangingPunct="1">
              <a:lnSpc>
                <a:spcPct val="100000"/>
              </a:lnSpc>
              <a:buFont typeface="Calibri" panose="020F0502020204030204" pitchFamily="34" charset="0"/>
              <a:buNone/>
            </a:pPr>
            <a:r>
              <a:rPr lang="en-US" altLang="en-US" sz="3600" u="sng" dirty="0">
                <a:solidFill>
                  <a:srgbClr val="FF0000"/>
                </a:solidFill>
              </a:rPr>
              <a:t>Parasympathetic </a:t>
            </a:r>
            <a:r>
              <a:rPr lang="en-US" altLang="en-US" sz="3600" dirty="0">
                <a:solidFill>
                  <a:srgbClr val="FF0000"/>
                </a:solidFill>
              </a:rPr>
              <a:t>motor</a:t>
            </a:r>
            <a:r>
              <a:rPr lang="en-US" altLang="en-US" sz="3200" dirty="0">
                <a:solidFill>
                  <a:schemeClr val="tx1"/>
                </a:solidFill>
              </a:rPr>
              <a:t>:                                                               Salivary gland secretions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CAA85A-A934-BD82-1640-C89A2C188489}"/>
              </a:ext>
            </a:extLst>
          </p:cNvPr>
          <p:cNvSpPr txBox="1"/>
          <p:nvPr/>
        </p:nvSpPr>
        <p:spPr>
          <a:xfrm>
            <a:off x="2743200" y="0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  <p:extLst>
      <p:ext uri="{BB962C8B-B14F-4D97-AF65-F5344CB8AC3E}">
        <p14:creationId xmlns:p14="http://schemas.microsoft.com/office/powerpoint/2010/main" val="2303192927"/>
      </p:ext>
    </p:extLst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5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502421995"/>
              </p:ext>
            </p:extLst>
          </p:nvPr>
        </p:nvGraphicFramePr>
        <p:xfrm>
          <a:off x="5664473" y="977541"/>
          <a:ext cx="3222095" cy="4902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358558" imgH="3589639" progId="Photoshop.Image.7">
                  <p:embed/>
                </p:oleObj>
              </mc:Choice>
              <mc:Fallback>
                <p:oleObj name="Image" r:id="rId2" imgW="2358558" imgH="3589639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4473" y="977541"/>
                        <a:ext cx="3222095" cy="49029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7432" y="153552"/>
            <a:ext cx="4114800" cy="12176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X: </a:t>
            </a:r>
            <a:r>
              <a:rPr lang="en-US" altLang="en-US" sz="3600" cap="small" dirty="0" err="1">
                <a:solidFill>
                  <a:srgbClr val="FF0000"/>
                </a:solidFill>
                <a:latin typeface="+mn-lt"/>
              </a:rPr>
              <a:t>Vagus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 Nerve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8600" y="1371164"/>
            <a:ext cx="5105400" cy="5360988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en-US" sz="3600" dirty="0">
                <a:solidFill>
                  <a:schemeClr val="tx1"/>
                </a:solidFill>
              </a:rPr>
              <a:t>Somatic Motor:                                     </a:t>
            </a:r>
            <a:r>
              <a:rPr lang="en-US" altLang="en-US" sz="3200" dirty="0">
                <a:solidFill>
                  <a:schemeClr val="tx1"/>
                </a:solidFill>
              </a:rPr>
              <a:t>Most</a:t>
            </a:r>
            <a:r>
              <a:rPr lang="en-US" altLang="en-US" sz="3200" dirty="0">
                <a:solidFill>
                  <a:srgbClr val="FF0000"/>
                </a:solidFill>
              </a:rPr>
              <a:t> pharynx </a:t>
            </a:r>
            <a:r>
              <a:rPr lang="en-US" altLang="en-US" sz="3200" dirty="0">
                <a:solidFill>
                  <a:schemeClr val="tx1"/>
                </a:solidFill>
              </a:rPr>
              <a:t>and </a:t>
            </a:r>
            <a:r>
              <a:rPr lang="en-US" altLang="en-US" sz="3200" dirty="0">
                <a:solidFill>
                  <a:srgbClr val="FF0000"/>
                </a:solidFill>
              </a:rPr>
              <a:t>larynx muscles </a:t>
            </a:r>
            <a:r>
              <a:rPr lang="en-US" altLang="en-US" sz="3200" dirty="0">
                <a:solidFill>
                  <a:schemeClr val="tx1"/>
                </a:solidFill>
              </a:rPr>
              <a:t>(swallowing &amp; speech)</a:t>
            </a:r>
            <a:endParaRPr lang="en-US" altLang="en-US" sz="32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en-US" sz="3200" u="sng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sz="3600" dirty="0">
                <a:solidFill>
                  <a:schemeClr val="tx1"/>
                </a:solidFill>
              </a:rPr>
              <a:t>Parasympathetic Motor:        </a:t>
            </a:r>
            <a:r>
              <a:rPr lang="en-US" altLang="en-US" sz="3200" dirty="0">
                <a:solidFill>
                  <a:srgbClr val="FF0000"/>
                </a:solidFill>
              </a:rPr>
              <a:t>Heart, lungs, most abdominal organs</a:t>
            </a:r>
          </a:p>
          <a:p>
            <a:pPr eaLnBrk="1" hangingPunct="1"/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31F4A8-BF8D-6D3E-393D-3537B770F04C}"/>
              </a:ext>
            </a:extLst>
          </p:cNvPr>
          <p:cNvSpPr txBox="1"/>
          <p:nvPr/>
        </p:nvSpPr>
        <p:spPr>
          <a:xfrm>
            <a:off x="2347131" y="125848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5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664473" y="977541"/>
          <a:ext cx="3222095" cy="4902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358558" imgH="3589639" progId="Photoshop.Image.7">
                  <p:embed/>
                </p:oleObj>
              </mc:Choice>
              <mc:Fallback>
                <p:oleObj name="Image" r:id="rId2" imgW="2358558" imgH="3589639" progId="Photoshop.Image.7">
                  <p:embed/>
                  <p:pic>
                    <p:nvPicPr>
                      <p:cNvPr id="19458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4473" y="977541"/>
                        <a:ext cx="3222095" cy="49029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7432" y="153552"/>
            <a:ext cx="4114800" cy="12176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X: </a:t>
            </a:r>
            <a:r>
              <a:rPr lang="en-US" altLang="en-US" sz="3600" cap="small" dirty="0" err="1">
                <a:solidFill>
                  <a:srgbClr val="FF0000"/>
                </a:solidFill>
                <a:latin typeface="+mn-lt"/>
              </a:rPr>
              <a:t>Vagus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 Nerve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8600" y="1371164"/>
            <a:ext cx="5105400" cy="5360988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en-US" sz="3600" dirty="0">
                <a:solidFill>
                  <a:schemeClr val="tx1"/>
                </a:solidFill>
              </a:rPr>
              <a:t>Somatic Sensory: 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3200" dirty="0">
                <a:solidFill>
                  <a:srgbClr val="FF0000"/>
                </a:solidFill>
              </a:rPr>
              <a:t>heart, lungs, abdominal organs</a:t>
            </a:r>
            <a:r>
              <a:rPr lang="en-US" altLang="en-US" sz="3200" dirty="0">
                <a:solidFill>
                  <a:schemeClr val="tx1"/>
                </a:solidFill>
              </a:rPr>
              <a:t>.  Also, strangely, </a:t>
            </a:r>
            <a:r>
              <a:rPr lang="en-US" altLang="en-US" sz="3200" dirty="0">
                <a:solidFill>
                  <a:srgbClr val="FF0000"/>
                </a:solidFill>
              </a:rPr>
              <a:t>ear canal, ear drum, and larynx!</a:t>
            </a:r>
          </a:p>
          <a:p>
            <a:pPr eaLnBrk="1" hangingPunct="1"/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31F4A8-BF8D-6D3E-393D-3537B770F04C}"/>
              </a:ext>
            </a:extLst>
          </p:cNvPr>
          <p:cNvSpPr txBox="1"/>
          <p:nvPr/>
        </p:nvSpPr>
        <p:spPr>
          <a:xfrm>
            <a:off x="2347131" y="125848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  <p:extLst>
      <p:ext uri="{BB962C8B-B14F-4D97-AF65-F5344CB8AC3E}">
        <p14:creationId xmlns:p14="http://schemas.microsoft.com/office/powerpoint/2010/main" val="36362291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4" name="Object 5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34532091"/>
              </p:ext>
            </p:extLst>
          </p:nvPr>
        </p:nvGraphicFramePr>
        <p:xfrm>
          <a:off x="4267200" y="1108141"/>
          <a:ext cx="4284663" cy="4641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3376905" imgH="3657298" progId="Photoshop.Image.7">
                  <p:embed/>
                </p:oleObj>
              </mc:Choice>
              <mc:Fallback>
                <p:oleObj name="Image" r:id="rId2" imgW="3376905" imgH="3657298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1108141"/>
                        <a:ext cx="4284663" cy="46417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1022" y="568440"/>
            <a:ext cx="5715000" cy="9334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XI: Accessory Nerve</a:t>
            </a:r>
          </a:p>
        </p:txBody>
      </p:sp>
      <p:sp>
        <p:nvSpPr>
          <p:cNvPr id="20483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31701"/>
            <a:ext cx="4876799" cy="3416483"/>
          </a:xfrm>
        </p:spPr>
        <p:txBody>
          <a:bodyPr/>
          <a:lstStyle/>
          <a:p>
            <a:pPr eaLnBrk="1" hangingPunct="1"/>
            <a:r>
              <a:rPr lang="en-US" altLang="en-US" sz="3600" dirty="0">
                <a:solidFill>
                  <a:srgbClr val="FF0000"/>
                </a:solidFill>
              </a:rPr>
              <a:t>Somatic motor </a:t>
            </a:r>
            <a:r>
              <a:rPr lang="en-US" altLang="en-US" sz="3200" dirty="0">
                <a:solidFill>
                  <a:schemeClr val="tx1"/>
                </a:solidFill>
              </a:rPr>
              <a:t>axons </a:t>
            </a:r>
            <a:r>
              <a:rPr lang="en-US" altLang="en-US" sz="3200" u="sng" dirty="0">
                <a:solidFill>
                  <a:srgbClr val="FF0000"/>
                </a:solidFill>
              </a:rPr>
              <a:t>only</a:t>
            </a:r>
            <a:r>
              <a:rPr lang="en-US" altLang="en-US" sz="3200" dirty="0">
                <a:solidFill>
                  <a:srgbClr val="FF0000"/>
                </a:solidFill>
              </a:rPr>
              <a:t>:</a:t>
            </a:r>
            <a:r>
              <a:rPr lang="en-US" altLang="en-US" sz="3200" dirty="0">
                <a:solidFill>
                  <a:schemeClr val="tx1"/>
                </a:solidFill>
              </a:rPr>
              <a:t>                            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3200" dirty="0">
                <a:solidFill>
                  <a:schemeClr val="tx1"/>
                </a:solidFill>
              </a:rPr>
              <a:t>Innervates the </a:t>
            </a:r>
            <a:r>
              <a:rPr lang="en-US" altLang="en-US" sz="3200" dirty="0">
                <a:solidFill>
                  <a:srgbClr val="FF0000"/>
                </a:solidFill>
              </a:rPr>
              <a:t>trapezius </a:t>
            </a:r>
            <a:r>
              <a:rPr lang="en-US" altLang="en-US" sz="3200" dirty="0">
                <a:solidFill>
                  <a:schemeClr val="tx1"/>
                </a:solidFill>
              </a:rPr>
              <a:t>&amp; </a:t>
            </a:r>
            <a:r>
              <a:rPr lang="en-US" altLang="en-US" sz="3200" dirty="0">
                <a:solidFill>
                  <a:srgbClr val="FF0000"/>
                </a:solidFill>
              </a:rPr>
              <a:t>sternocleidomastoid muscles</a:t>
            </a:r>
          </a:p>
          <a:p>
            <a:pPr eaLnBrk="1" hangingPunct="1"/>
            <a:endParaRPr lang="en-US" altLang="en-US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092D02-4659-B97B-95BD-CAA9CE30CCBE}"/>
              </a:ext>
            </a:extLst>
          </p:cNvPr>
          <p:cNvSpPr txBox="1"/>
          <p:nvPr/>
        </p:nvSpPr>
        <p:spPr>
          <a:xfrm>
            <a:off x="2209800" y="180369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905913"/>
              </p:ext>
            </p:extLst>
          </p:nvPr>
        </p:nvGraphicFramePr>
        <p:xfrm>
          <a:off x="5029200" y="1928012"/>
          <a:ext cx="3720248" cy="2765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0301" imgH="3620725" progId="Photoshop.Image.7">
                  <p:embed/>
                </p:oleObj>
              </mc:Choice>
              <mc:Fallback>
                <p:oleObj name="Image" r:id="rId2" imgW="4870301" imgH="3620725" progId="Photoshop.Image.7">
                  <p:embed/>
                  <p:pic>
                    <p:nvPicPr>
                      <p:cNvPr id="2048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1928012"/>
                        <a:ext cx="3720248" cy="27654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1324" y="436320"/>
            <a:ext cx="5410200" cy="9223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CN XII: Hypoglossal Nerve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219075" y="1352031"/>
            <a:ext cx="7324725" cy="489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38258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56673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749300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931863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13890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18462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23034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27606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3600" dirty="0">
                <a:solidFill>
                  <a:srgbClr val="FF0000"/>
                </a:solidFill>
              </a:rPr>
              <a:t>Somatic motor axons only:                      </a:t>
            </a:r>
            <a:r>
              <a:rPr lang="en-US" altLang="en-US" sz="3200" dirty="0">
                <a:solidFill>
                  <a:schemeClr val="tx1"/>
                </a:solidFill>
              </a:rPr>
              <a:t>most </a:t>
            </a:r>
            <a:r>
              <a:rPr lang="en-US" altLang="en-US" sz="3200" dirty="0">
                <a:solidFill>
                  <a:srgbClr val="FF0000"/>
                </a:solidFill>
              </a:rPr>
              <a:t>tongue muscles.</a:t>
            </a:r>
          </a:p>
          <a:p>
            <a:pPr eaLnBrk="1" hangingPunct="1">
              <a:lnSpc>
                <a:spcPct val="100000"/>
              </a:lnSpc>
            </a:pPr>
            <a:endParaRPr lang="en-US" altLang="en-US" sz="32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</a:pPr>
            <a:r>
              <a:rPr lang="en-US" altLang="en-US" sz="3200" dirty="0">
                <a:solidFill>
                  <a:srgbClr val="FF0000"/>
                </a:solidFill>
              </a:rPr>
              <a:t>Hypoglossal nerve damage?                                      </a:t>
            </a:r>
            <a:r>
              <a:rPr lang="en-US" altLang="en-US" sz="3200" i="1" dirty="0">
                <a:solidFill>
                  <a:schemeClr val="tx1"/>
                </a:solidFill>
              </a:rPr>
              <a:t>If one side damaged,                                       your tongue protrudes                                         toward damaged side (right CN XII damaged, tongue protrudes to the right).</a:t>
            </a:r>
          </a:p>
          <a:p>
            <a:pPr lvl="2" eaLnBrk="1" hangingPunct="1">
              <a:lnSpc>
                <a:spcPct val="100000"/>
              </a:lnSpc>
            </a:pP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74E12D-08F1-16D6-C310-4032359E181F}"/>
              </a:ext>
            </a:extLst>
          </p:cNvPr>
          <p:cNvSpPr txBox="1"/>
          <p:nvPr/>
        </p:nvSpPr>
        <p:spPr>
          <a:xfrm>
            <a:off x="2590800" y="90052"/>
            <a:ext cx="562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latin typeface="+mn-lt"/>
              </a:rPr>
              <a:t>The Cranial Nerves I – XII</a:t>
            </a:r>
          </a:p>
        </p:txBody>
      </p:sp>
    </p:spTree>
    <p:extLst>
      <p:ext uri="{BB962C8B-B14F-4D97-AF65-F5344CB8AC3E}">
        <p14:creationId xmlns:p14="http://schemas.microsoft.com/office/powerpoint/2010/main" val="2320770741"/>
      </p:ext>
    </p:extLst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55813" y="0"/>
            <a:ext cx="7924800" cy="6826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Frequently</a:t>
            </a:r>
            <a:r>
              <a:rPr lang="en-US" altLang="en-US" sz="3200" cap="small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Injured Cranial Nerves</a:t>
            </a:r>
            <a:endParaRPr lang="en-US" altLang="en-US" sz="3200" cap="small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6700" y="1166842"/>
            <a:ext cx="8610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solidFill>
                  <a:srgbClr val="FF0000"/>
                </a:solidFill>
                <a:latin typeface="+mn-lt"/>
              </a:rPr>
              <a:t>CN I</a:t>
            </a:r>
            <a:r>
              <a:rPr lang="en-US" sz="3200" dirty="0">
                <a:solidFill>
                  <a:srgbClr val="FF0000"/>
                </a:solidFill>
                <a:latin typeface="+mn-lt"/>
              </a:rPr>
              <a:t> (Olfactory)</a:t>
            </a:r>
            <a:r>
              <a:rPr lang="en-US" sz="3200" dirty="0">
                <a:latin typeface="+mn-lt"/>
              </a:rPr>
              <a:t>                                                                             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latin typeface="+mn-lt"/>
              </a:rPr>
              <a:t>cribiform</a:t>
            </a:r>
            <a:r>
              <a:rPr lang="en-US" sz="3200" dirty="0">
                <a:latin typeface="+mn-lt"/>
              </a:rPr>
              <a:t> plate </a:t>
            </a:r>
            <a:r>
              <a:rPr lang="en-US" sz="3200" u="sng" dirty="0">
                <a:latin typeface="+mn-lt"/>
              </a:rPr>
              <a:t>fractures                                                                 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</a:rPr>
              <a:t>tumors cause </a:t>
            </a:r>
            <a:r>
              <a:rPr lang="en-US" sz="3200" dirty="0">
                <a:solidFill>
                  <a:srgbClr val="FF0000"/>
                </a:solidFill>
                <a:latin typeface="+mn-lt"/>
              </a:rPr>
              <a:t>anosmia</a:t>
            </a:r>
            <a:r>
              <a:rPr lang="en-US" sz="3200" dirty="0">
                <a:latin typeface="+mn-lt"/>
              </a:rPr>
              <a:t> (no sense of smell).</a:t>
            </a:r>
          </a:p>
          <a:p>
            <a:endParaRPr lang="en-US" sz="3200" dirty="0">
              <a:latin typeface="+mn-lt"/>
            </a:endParaRPr>
          </a:p>
          <a:p>
            <a:r>
              <a:rPr lang="en-US" sz="3200" u="sng" dirty="0">
                <a:solidFill>
                  <a:srgbClr val="FF0000"/>
                </a:solidFill>
                <a:latin typeface="+mn-lt"/>
              </a:rPr>
              <a:t>CN VII </a:t>
            </a:r>
            <a:r>
              <a:rPr lang="en-US" sz="3200" dirty="0">
                <a:solidFill>
                  <a:srgbClr val="FF0000"/>
                </a:solidFill>
                <a:latin typeface="+mn-lt"/>
              </a:rPr>
              <a:t>(Facial)                                                                                      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</a:rPr>
              <a:t>Temporal bone </a:t>
            </a:r>
            <a:r>
              <a:rPr lang="en-US" sz="3200" u="sng" dirty="0">
                <a:latin typeface="+mn-lt"/>
              </a:rPr>
              <a:t>fractures</a:t>
            </a:r>
            <a:r>
              <a:rPr lang="en-US" sz="3200" dirty="0">
                <a:latin typeface="+mn-lt"/>
              </a:rPr>
              <a:t> – affect taste &amp; some muscles of facial expression.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</a:rPr>
              <a:t>Lyme Disease, Bell’s Palsy.</a:t>
            </a:r>
          </a:p>
          <a:p>
            <a:endParaRPr lang="en-US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9354502"/>
      </p:ext>
    </p:extLst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1B3D627E-C44E-98B0-0DC0-81B715615982}"/>
              </a:ext>
            </a:extLst>
          </p:cNvPr>
          <p:cNvSpPr txBox="1">
            <a:spLocks noChangeArrowheads="1"/>
          </p:cNvSpPr>
          <p:nvPr/>
        </p:nvSpPr>
        <p:spPr>
          <a:xfrm>
            <a:off x="955813" y="0"/>
            <a:ext cx="7924800" cy="6826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Frequently</a:t>
            </a:r>
            <a:r>
              <a:rPr lang="en-US" altLang="en-US" sz="3200" cap="small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Injured Cranial Nerves</a:t>
            </a:r>
            <a:endParaRPr lang="en-US" altLang="en-US" sz="3200" cap="small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71F47A-E06C-040F-10F4-2376868316BB}"/>
              </a:ext>
            </a:extLst>
          </p:cNvPr>
          <p:cNvSpPr txBox="1"/>
          <p:nvPr/>
        </p:nvSpPr>
        <p:spPr>
          <a:xfrm>
            <a:off x="293204" y="821342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solidFill>
                  <a:srgbClr val="FF0000"/>
                </a:solidFill>
                <a:latin typeface="+mn-lt"/>
              </a:rPr>
              <a:t>CV VIII </a:t>
            </a:r>
            <a:r>
              <a:rPr lang="en-US" sz="3200" dirty="0">
                <a:solidFill>
                  <a:srgbClr val="FF0000"/>
                </a:solidFill>
                <a:latin typeface="+mn-lt"/>
              </a:rPr>
              <a:t>(Vestibulocochlear)                                                                                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</a:rPr>
              <a:t>Temporal bone </a:t>
            </a:r>
            <a:r>
              <a:rPr lang="en-US" sz="3200" u="sng" dirty="0">
                <a:latin typeface="+mn-lt"/>
              </a:rPr>
              <a:t>fracture</a:t>
            </a:r>
            <a:r>
              <a:rPr lang="en-US" sz="3200" dirty="0">
                <a:latin typeface="+mn-lt"/>
              </a:rPr>
              <a:t> -&gt; hearing loss, vertigo.                            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</a:rPr>
              <a:t>Illness can cause nerve inflammation, dizziness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75C6B6-65C8-8D76-C523-97E25EB131FE}"/>
              </a:ext>
            </a:extLst>
          </p:cNvPr>
          <p:cNvSpPr txBox="1"/>
          <p:nvPr/>
        </p:nvSpPr>
        <p:spPr>
          <a:xfrm>
            <a:off x="266700" y="2503216"/>
            <a:ext cx="8763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solidFill>
                  <a:srgbClr val="FF0000"/>
                </a:solidFill>
                <a:latin typeface="+mn-lt"/>
              </a:rPr>
              <a:t>CN II</a:t>
            </a:r>
            <a:r>
              <a:rPr lang="en-US" sz="3200" dirty="0">
                <a:solidFill>
                  <a:srgbClr val="FF0000"/>
                </a:solidFill>
                <a:latin typeface="+mn-lt"/>
              </a:rPr>
              <a:t> (Optic)</a:t>
            </a:r>
            <a:r>
              <a:rPr lang="en-US" sz="3200" dirty="0">
                <a:latin typeface="+mn-lt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</a:rPr>
              <a:t>Sphenoid bone fracture                                                                     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</a:rPr>
              <a:t>Multiple sclerosis                                                                                     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</a:rPr>
              <a:t>Diabetes (can affect all nerves to eye)</a:t>
            </a:r>
          </a:p>
          <a:p>
            <a:endParaRPr lang="en-US" sz="3200" dirty="0">
              <a:latin typeface="+mn-lt"/>
            </a:endParaRPr>
          </a:p>
          <a:p>
            <a:r>
              <a:rPr lang="en-US" sz="3200" u="sng" dirty="0">
                <a:solidFill>
                  <a:srgbClr val="FF0000"/>
                </a:solidFill>
                <a:latin typeface="+mn-lt"/>
              </a:rPr>
              <a:t>CN III </a:t>
            </a:r>
            <a:r>
              <a:rPr lang="en-US" sz="3200" dirty="0">
                <a:solidFill>
                  <a:srgbClr val="FF0000"/>
                </a:solidFill>
                <a:latin typeface="+mn-lt"/>
              </a:rPr>
              <a:t>(Oculomotor)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</a:rPr>
              <a:t>Basilar skull fracture                                                                                          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</a:rPr>
              <a:t>Eyelid droop: upper eyelid paralysis \</a:t>
            </a:r>
            <a:endParaRPr lang="en-US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8485057"/>
      </p:ext>
    </p:extLst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341243" y="263992"/>
            <a:ext cx="8001000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I. </a:t>
            </a:r>
            <a:r>
              <a:rPr lang="en-US" altLang="en-US" sz="3200" dirty="0">
                <a:latin typeface="+mn-lt"/>
              </a:rPr>
              <a:t>Olfactory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* </a:t>
            </a:r>
            <a:r>
              <a:rPr lang="en-US" altLang="en-US" sz="3200" dirty="0">
                <a:latin typeface="+mn-lt"/>
              </a:rPr>
              <a:t>(nuclei in cerebrum)</a:t>
            </a:r>
          </a:p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II. </a:t>
            </a:r>
            <a:r>
              <a:rPr lang="en-US" altLang="en-US" sz="3200" dirty="0">
                <a:latin typeface="+mn-lt"/>
              </a:rPr>
              <a:t>Optic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* </a:t>
            </a:r>
            <a:r>
              <a:rPr lang="en-US" altLang="en-US" sz="3200" dirty="0">
                <a:latin typeface="+mn-lt"/>
              </a:rPr>
              <a:t>(nuclei in cerebrum)</a:t>
            </a:r>
            <a:endParaRPr lang="en-US" altLang="en-US" sz="3200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III. </a:t>
            </a:r>
            <a:r>
              <a:rPr lang="en-US" altLang="en-US" sz="3200" dirty="0">
                <a:latin typeface="+mn-lt"/>
              </a:rPr>
              <a:t>Oculomotor* (nuclei in brainstem*)</a:t>
            </a:r>
          </a:p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IV. </a:t>
            </a:r>
            <a:r>
              <a:rPr lang="en-US" altLang="en-US" sz="3200" dirty="0">
                <a:latin typeface="+mn-lt"/>
              </a:rPr>
              <a:t>Trochlear*</a:t>
            </a:r>
          </a:p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V. </a:t>
            </a:r>
            <a:r>
              <a:rPr lang="en-US" altLang="en-US" sz="3200" dirty="0">
                <a:latin typeface="+mn-lt"/>
              </a:rPr>
              <a:t>Trigeminal*</a:t>
            </a:r>
          </a:p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VI. </a:t>
            </a:r>
            <a:r>
              <a:rPr lang="en-US" altLang="en-US" sz="3200" dirty="0" err="1">
                <a:latin typeface="+mn-lt"/>
              </a:rPr>
              <a:t>Abducens</a:t>
            </a:r>
            <a:r>
              <a:rPr lang="en-US" altLang="en-US" sz="3200" dirty="0">
                <a:latin typeface="+mn-lt"/>
              </a:rPr>
              <a:t>*</a:t>
            </a:r>
          </a:p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VII. </a:t>
            </a:r>
            <a:r>
              <a:rPr lang="en-US" altLang="en-US" sz="3200" dirty="0">
                <a:latin typeface="+mn-lt"/>
              </a:rPr>
              <a:t>Facial*</a:t>
            </a:r>
          </a:p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VIII. </a:t>
            </a:r>
            <a:r>
              <a:rPr lang="en-US" altLang="en-US" sz="3200" dirty="0">
                <a:latin typeface="+mn-lt"/>
              </a:rPr>
              <a:t>Vestibulocochlear* (previously ‘acoustic’)</a:t>
            </a:r>
          </a:p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IX. </a:t>
            </a:r>
            <a:r>
              <a:rPr lang="en-US" altLang="en-US" sz="3200" dirty="0">
                <a:latin typeface="+mn-lt"/>
              </a:rPr>
              <a:t>Glossopharyngeal*</a:t>
            </a:r>
          </a:p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X. </a:t>
            </a:r>
            <a:r>
              <a:rPr lang="en-US" altLang="en-US" sz="3200" dirty="0">
                <a:latin typeface="+mn-lt"/>
              </a:rPr>
              <a:t>Vagus*</a:t>
            </a:r>
          </a:p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XI. </a:t>
            </a:r>
            <a:r>
              <a:rPr lang="en-US" altLang="en-US" sz="3200" dirty="0">
                <a:latin typeface="+mn-lt"/>
              </a:rPr>
              <a:t>Accessory*</a:t>
            </a:r>
          </a:p>
          <a:p>
            <a:pPr>
              <a:defRPr/>
            </a:pP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XII. </a:t>
            </a:r>
            <a:r>
              <a:rPr lang="en-US" altLang="en-US" sz="3200" dirty="0">
                <a:latin typeface="+mn-lt"/>
              </a:rPr>
              <a:t>Hypoglossal*</a:t>
            </a: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12035" y="800100"/>
            <a:ext cx="8915400" cy="525780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altLang="en-US" sz="3200" cap="small" dirty="0">
                <a:solidFill>
                  <a:schemeClr val="tx1"/>
                </a:solidFill>
              </a:rPr>
              <a:t>I. </a:t>
            </a:r>
            <a:r>
              <a:rPr lang="en-US" altLang="en-US" sz="3200" cap="small" dirty="0">
                <a:solidFill>
                  <a:srgbClr val="FF0000"/>
                </a:solidFill>
              </a:rPr>
              <a:t>Somatic motor nerves</a:t>
            </a:r>
            <a:r>
              <a:rPr lang="en-US" altLang="en-US" sz="3200" cap="small" dirty="0">
                <a:solidFill>
                  <a:schemeClr val="tx1"/>
                </a:solidFill>
              </a:rPr>
              <a:t> (voluntary)                                                      </a:t>
            </a:r>
            <a:r>
              <a:rPr lang="en-US" altLang="en-US" sz="3200" dirty="0">
                <a:solidFill>
                  <a:schemeClr val="tx1"/>
                </a:solidFill>
              </a:rPr>
              <a:t>Nerves </a:t>
            </a:r>
            <a:r>
              <a:rPr lang="en-US" altLang="en-US" sz="3200" i="1" dirty="0">
                <a:solidFill>
                  <a:schemeClr val="tx1"/>
                </a:solidFill>
              </a:rPr>
              <a:t>from the brain or spinal cord to the body </a:t>
            </a:r>
            <a:r>
              <a:rPr lang="en-US" altLang="en-US" sz="3200" dirty="0">
                <a:solidFill>
                  <a:schemeClr val="tx1"/>
                </a:solidFill>
              </a:rPr>
              <a:t>for </a:t>
            </a:r>
            <a:r>
              <a:rPr lang="en-US" altLang="en-US" sz="3200" i="1" dirty="0">
                <a:solidFill>
                  <a:srgbClr val="FF0000"/>
                </a:solidFill>
              </a:rPr>
              <a:t>voluntary movement.                                                           	Efferent nerves </a:t>
            </a:r>
            <a:r>
              <a:rPr lang="en-US" altLang="en-US" sz="3200" u="sng" dirty="0">
                <a:solidFill>
                  <a:srgbClr val="FF0000"/>
                </a:solidFill>
              </a:rPr>
              <a:t>E </a:t>
            </a:r>
            <a:r>
              <a:rPr lang="en-US" altLang="en-US" sz="3200" dirty="0">
                <a:solidFill>
                  <a:srgbClr val="FF0000"/>
                </a:solidFill>
              </a:rPr>
              <a:t>= “</a:t>
            </a:r>
            <a:r>
              <a:rPr lang="en-US" altLang="en-US" sz="3200" u="sng" dirty="0">
                <a:solidFill>
                  <a:srgbClr val="FF0000"/>
                </a:solidFill>
              </a:rPr>
              <a:t>e</a:t>
            </a:r>
            <a:r>
              <a:rPr lang="en-US" altLang="en-US" sz="3200" dirty="0">
                <a:solidFill>
                  <a:srgbClr val="FF0000"/>
                </a:solidFill>
              </a:rPr>
              <a:t>xiting the CNS”</a:t>
            </a:r>
          </a:p>
          <a:p>
            <a:pPr eaLnBrk="1" hangingPunct="1">
              <a:lnSpc>
                <a:spcPct val="100000"/>
              </a:lnSpc>
              <a:defRPr/>
            </a:pPr>
            <a:endParaRPr lang="en-US" altLang="en-US" sz="3200" cap="small" dirty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defRPr/>
            </a:pPr>
            <a:endParaRPr lang="en-US" altLang="en-US" sz="3200" cap="small" dirty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defRPr/>
            </a:pPr>
            <a:endParaRPr lang="en-US" altLang="en-US" sz="3200" cap="small" dirty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defRPr/>
            </a:pPr>
            <a:endParaRPr lang="en-US" altLang="en-US" sz="3200" cap="small" dirty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defRPr/>
            </a:pPr>
            <a:endParaRPr lang="en-US" altLang="en-US" sz="3200" cap="small" dirty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100000"/>
              </a:lnSpc>
              <a:buNone/>
              <a:defRPr/>
            </a:pPr>
            <a:endParaRPr lang="en-US" altLang="en-US" sz="3200" cap="small" dirty="0"/>
          </a:p>
          <a:p>
            <a:pPr marL="0" indent="0" eaLnBrk="1" hangingPunct="1">
              <a:buNone/>
              <a:defRPr/>
            </a:pPr>
            <a:r>
              <a:rPr lang="en-US" altLang="en-US" sz="3200" cap="small" dirty="0">
                <a:solidFill>
                  <a:srgbClr val="FF0000"/>
                </a:solidFill>
              </a:rPr>
              <a:t>		</a:t>
            </a:r>
            <a:endParaRPr lang="en-US" altLang="en-US" sz="2800" cap="small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2E17DA-A3B1-6254-4682-EE53E3D4A0EF}"/>
              </a:ext>
            </a:extLst>
          </p:cNvPr>
          <p:cNvSpPr txBox="1"/>
          <p:nvPr/>
        </p:nvSpPr>
        <p:spPr>
          <a:xfrm>
            <a:off x="212034" y="3458817"/>
            <a:ext cx="836091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en-US" altLang="en-US" sz="3200" cap="small" dirty="0">
                <a:latin typeface="+mn-lt"/>
              </a:rPr>
              <a:t>II. </a:t>
            </a:r>
            <a:r>
              <a:rPr lang="en-US" altLang="en-US" sz="3200" u="sng" cap="small" dirty="0">
                <a:solidFill>
                  <a:srgbClr val="FF0000"/>
                </a:solidFill>
                <a:latin typeface="+mn-lt"/>
              </a:rPr>
              <a:t>Autonomic motor </a:t>
            </a:r>
            <a:r>
              <a:rPr lang="en-US" altLang="en-US" sz="3200" cap="small" dirty="0">
                <a:solidFill>
                  <a:srgbClr val="FF0000"/>
                </a:solidFill>
                <a:latin typeface="+mn-lt"/>
              </a:rPr>
              <a:t>nerves </a:t>
            </a:r>
            <a:r>
              <a:rPr lang="en-US" altLang="en-US" sz="3200" cap="small" dirty="0">
                <a:solidFill>
                  <a:schemeClr val="tx1"/>
                </a:solidFill>
                <a:latin typeface="+mn-lt"/>
              </a:rPr>
              <a:t>(involuntary)</a:t>
            </a:r>
          </a:p>
          <a:p>
            <a:pPr eaLnBrk="1" hangingPunct="1">
              <a:defRPr/>
            </a:pPr>
            <a:r>
              <a:rPr lang="en-US" altLang="en-US" sz="3200" dirty="0">
                <a:solidFill>
                  <a:schemeClr val="tx1"/>
                </a:solidFill>
                <a:latin typeface="+mn-lt"/>
              </a:rPr>
              <a:t>Nerves </a:t>
            </a:r>
            <a:r>
              <a:rPr lang="en-US" altLang="en-US" sz="3200" i="1" dirty="0">
                <a:solidFill>
                  <a:schemeClr val="tx1"/>
                </a:solidFill>
                <a:latin typeface="+mn-lt"/>
              </a:rPr>
              <a:t>from the brain or spinal cord to the body </a:t>
            </a:r>
            <a:r>
              <a:rPr lang="en-US" altLang="en-US" sz="3200" dirty="0">
                <a:solidFill>
                  <a:schemeClr val="tx1"/>
                </a:solidFill>
                <a:latin typeface="+mn-lt"/>
              </a:rPr>
              <a:t>- for 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in</a:t>
            </a:r>
            <a:r>
              <a:rPr lang="en-US" altLang="en-US" sz="3200" i="1" dirty="0">
                <a:solidFill>
                  <a:srgbClr val="FF0000"/>
                </a:solidFill>
                <a:latin typeface="+mn-lt"/>
              </a:rPr>
              <a:t>voluntary </a:t>
            </a:r>
            <a:r>
              <a:rPr lang="en-US" altLang="en-US" sz="3200" dirty="0">
                <a:solidFill>
                  <a:srgbClr val="FF0000"/>
                </a:solidFill>
                <a:latin typeface="+mn-lt"/>
              </a:rPr>
              <a:t>movement </a:t>
            </a:r>
            <a:endParaRPr lang="en-US" sz="3200" dirty="0">
              <a:latin typeface="+mn-lt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C6CCC4B-FA41-ACAF-B4CD-20E43939AFBE}"/>
              </a:ext>
            </a:extLst>
          </p:cNvPr>
          <p:cNvSpPr txBox="1">
            <a:spLocks noChangeArrowheads="1"/>
          </p:cNvSpPr>
          <p:nvPr/>
        </p:nvSpPr>
        <p:spPr>
          <a:xfrm>
            <a:off x="343352" y="-524646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Review: 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Motor </a:t>
            </a: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Innervation</a:t>
            </a:r>
            <a:endParaRPr lang="en-US" altLang="en-US" sz="3600" cap="small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57200" y="990600"/>
            <a:ext cx="8534400" cy="5645728"/>
          </a:xfrm>
        </p:spPr>
        <p:txBody>
          <a:bodyPr/>
          <a:lstStyle/>
          <a:p>
            <a:pPr marL="0" indent="0" eaLnBrk="1" hangingPunct="1">
              <a:lnSpc>
                <a:spcPct val="100000"/>
              </a:lnSpc>
              <a:buNone/>
              <a:defRPr/>
            </a:pPr>
            <a:r>
              <a:rPr lang="en-US" altLang="en-US" sz="3200" cap="small" dirty="0">
                <a:solidFill>
                  <a:schemeClr val="tx1"/>
                </a:solidFill>
              </a:rPr>
              <a:t>I. </a:t>
            </a:r>
            <a:r>
              <a:rPr lang="en-US" altLang="en-US" sz="3200" u="sng" cap="small" dirty="0">
                <a:solidFill>
                  <a:srgbClr val="FF0000"/>
                </a:solidFill>
              </a:rPr>
              <a:t>Somatic sensory </a:t>
            </a:r>
            <a:r>
              <a:rPr lang="en-US" altLang="en-US" sz="3200" cap="small" dirty="0">
                <a:solidFill>
                  <a:srgbClr val="FF0000"/>
                </a:solidFill>
              </a:rPr>
              <a:t>nerves </a:t>
            </a:r>
            <a:r>
              <a:rPr lang="en-US" altLang="en-US" sz="3200" cap="small" dirty="0">
                <a:solidFill>
                  <a:schemeClr val="tx1"/>
                </a:solidFill>
              </a:rPr>
              <a:t>(involuntary)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altLang="en-US" sz="3200" dirty="0">
                <a:solidFill>
                  <a:schemeClr val="tx1"/>
                </a:solidFill>
              </a:rPr>
              <a:t>Nerve impulses </a:t>
            </a:r>
            <a:r>
              <a:rPr lang="en-US" altLang="en-US" sz="3200" i="1" dirty="0">
                <a:solidFill>
                  <a:schemeClr val="tx1"/>
                </a:solidFill>
              </a:rPr>
              <a:t>from the body go to the brain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en-US" altLang="en-US" sz="3200" i="1" dirty="0">
                <a:solidFill>
                  <a:srgbClr val="FF0000"/>
                </a:solidFill>
              </a:rPr>
              <a:t>Afferent nerves </a:t>
            </a:r>
            <a:r>
              <a:rPr lang="en-US" altLang="en-US" sz="3200" dirty="0">
                <a:solidFill>
                  <a:srgbClr val="FF0000"/>
                </a:solidFill>
              </a:rPr>
              <a:t>A = “</a:t>
            </a:r>
            <a:r>
              <a:rPr lang="en-US" altLang="en-US" sz="3200" u="sng" dirty="0">
                <a:solidFill>
                  <a:srgbClr val="FF0000"/>
                </a:solidFill>
              </a:rPr>
              <a:t>a</a:t>
            </a:r>
            <a:r>
              <a:rPr lang="en-US" altLang="en-US" sz="3200" dirty="0">
                <a:solidFill>
                  <a:srgbClr val="FF0000"/>
                </a:solidFill>
              </a:rPr>
              <a:t>rriving to CNS</a:t>
            </a:r>
          </a:p>
          <a:p>
            <a:pPr algn="ctr" eaLnBrk="1" hangingPunct="1">
              <a:lnSpc>
                <a:spcPct val="80000"/>
              </a:lnSpc>
              <a:defRPr/>
            </a:pPr>
            <a:endParaRPr lang="en-US" altLang="en-US" sz="3200" cap="small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defRPr/>
            </a:pPr>
            <a:r>
              <a:rPr lang="en-US" altLang="en-US" sz="3200" cap="small" dirty="0">
                <a:solidFill>
                  <a:schemeClr val="tx1"/>
                </a:solidFill>
              </a:rPr>
              <a:t>II. </a:t>
            </a:r>
            <a:r>
              <a:rPr lang="en-US" altLang="en-US" sz="3200" u="sng" cap="small" dirty="0">
                <a:solidFill>
                  <a:srgbClr val="FF0000"/>
                </a:solidFill>
              </a:rPr>
              <a:t>Visceral sensory</a:t>
            </a:r>
            <a:r>
              <a:rPr lang="en-US" altLang="en-US" sz="3200" cap="small" dirty="0">
                <a:solidFill>
                  <a:srgbClr val="FF0000"/>
                </a:solidFill>
              </a:rPr>
              <a:t> nerves </a:t>
            </a:r>
            <a:r>
              <a:rPr lang="en-US" altLang="en-US" sz="3200" cap="small" dirty="0">
                <a:solidFill>
                  <a:schemeClr val="tx1"/>
                </a:solidFill>
              </a:rPr>
              <a:t>(involuntary)</a:t>
            </a:r>
          </a:p>
          <a:p>
            <a:pPr marL="0" indent="0" eaLnBrk="1" hangingPunct="1">
              <a:lnSpc>
                <a:spcPct val="100000"/>
              </a:lnSpc>
              <a:buNone/>
              <a:defRPr/>
            </a:pPr>
            <a:r>
              <a:rPr lang="en-US" altLang="en-US" sz="3200" dirty="0">
                <a:solidFill>
                  <a:schemeClr val="tx1"/>
                </a:solidFill>
              </a:rPr>
              <a:t>Nerve impulses </a:t>
            </a:r>
            <a:r>
              <a:rPr lang="en-US" altLang="en-US" sz="3200" i="1" dirty="0">
                <a:solidFill>
                  <a:schemeClr val="tx1"/>
                </a:solidFill>
              </a:rPr>
              <a:t>from internal organs go to the brain</a:t>
            </a:r>
            <a:r>
              <a:rPr lang="en-US" altLang="en-US" sz="3200" dirty="0">
                <a:solidFill>
                  <a:schemeClr val="tx1"/>
                </a:solidFill>
              </a:rPr>
              <a:t> (feeling full after eating, etc.)</a:t>
            </a:r>
            <a:endParaRPr lang="en-US" altLang="en-US" sz="3200" dirty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100000"/>
              </a:lnSpc>
              <a:buNone/>
              <a:defRPr/>
            </a:pPr>
            <a:endParaRPr lang="en-US" altLang="en-US" sz="3200" cap="small" dirty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pPr marL="0" indent="0" eaLnBrk="1" hangingPunct="1">
              <a:lnSpc>
                <a:spcPct val="100000"/>
              </a:lnSpc>
              <a:buNone/>
              <a:defRPr/>
            </a:pPr>
            <a:endParaRPr lang="en-US" altLang="en-US" sz="3200" cap="small" dirty="0">
              <a:solidFill>
                <a:srgbClr val="FF0000"/>
              </a:solidFill>
              <a:ea typeface="MS Mincho" panose="02020609040205080304" pitchFamily="49" charset="-128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16F1049-0E55-FA17-A24C-43918919AB03}"/>
              </a:ext>
            </a:extLst>
          </p:cNvPr>
          <p:cNvSpPr txBox="1">
            <a:spLocks noChangeArrowheads="1"/>
          </p:cNvSpPr>
          <p:nvPr/>
        </p:nvSpPr>
        <p:spPr>
          <a:xfrm>
            <a:off x="381000" y="-349829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Review: 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Sensory</a:t>
            </a: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 Innervation</a:t>
            </a:r>
            <a:endParaRPr lang="en-US" altLang="en-US" sz="3600" cap="small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169D023E-5EAD-EDB4-5CFD-E827458D9C2F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-384808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What are Cranial Nerves?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EE804E8B-CFEE-445F-160F-9FE70A28F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711" y="787025"/>
            <a:ext cx="8842289" cy="584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>
                <a:schemeClr val="tx1"/>
              </a:buClr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SOMATIC</a:t>
            </a:r>
            <a:r>
              <a:rPr lang="en-US" altLang="en-US" sz="3200" dirty="0">
                <a:latin typeface="Calibri" panose="020F0502020204030204" pitchFamily="34" charset="0"/>
              </a:rPr>
              <a:t>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motor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200" dirty="0">
                <a:latin typeface="Calibri" panose="020F0502020204030204" pitchFamily="34" charset="0"/>
              </a:rPr>
              <a:t>&amp;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sensory</a:t>
            </a:r>
            <a:r>
              <a:rPr lang="en-US" altLang="en-US" sz="3200" u="sng" dirty="0">
                <a:latin typeface="Calibri" panose="020F0502020204030204" pitchFamily="34" charset="0"/>
              </a:rPr>
              <a:t> </a:t>
            </a:r>
            <a:r>
              <a:rPr lang="en-US" altLang="en-US" sz="3200" dirty="0">
                <a:latin typeface="Calibri" panose="020F0502020204030204" pitchFamily="34" charset="0"/>
              </a:rPr>
              <a:t>neurons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AUTONOMIC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motor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200" dirty="0">
                <a:latin typeface="Calibri" panose="020F0502020204030204" pitchFamily="34" charset="0"/>
              </a:rPr>
              <a:t>&amp;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sensory</a:t>
            </a:r>
            <a:r>
              <a:rPr lang="en-US" altLang="en-US" sz="3200" u="sng" dirty="0">
                <a:latin typeface="Calibri" panose="020F0502020204030204" pitchFamily="34" charset="0"/>
              </a:rPr>
              <a:t> </a:t>
            </a:r>
            <a:r>
              <a:rPr lang="en-US" altLang="en-US" sz="3200" dirty="0">
                <a:latin typeface="Calibri" panose="020F0502020204030204" pitchFamily="34" charset="0"/>
              </a:rPr>
              <a:t>neurons</a:t>
            </a:r>
            <a:endParaRPr lang="en-US" altLang="en-US" sz="3200" u="sng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 	</a:t>
            </a:r>
          </a:p>
          <a:p>
            <a:pPr marL="0" indent="0" eaLnBrk="1" hangingPunct="1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Neurons are housed together (</a:t>
            </a:r>
            <a:r>
              <a:rPr lang="en-US" altLang="en-US" sz="3200" u="sng" dirty="0">
                <a:latin typeface="Calibri" panose="020F0502020204030204" pitchFamily="34" charset="0"/>
              </a:rPr>
              <a:t>nerve nuclei)</a:t>
            </a:r>
            <a:r>
              <a:rPr lang="en-US" altLang="en-US" sz="3200" dirty="0">
                <a:latin typeface="Calibri" panose="020F0502020204030204" pitchFamily="34" charset="0"/>
              </a:rPr>
              <a:t> </a:t>
            </a:r>
            <a:r>
              <a:rPr lang="en-US" altLang="en-US" sz="3200" b="0" dirty="0">
                <a:latin typeface="Calibri" panose="020F0502020204030204" pitchFamily="34" charset="0"/>
              </a:rPr>
              <a:t>in the </a:t>
            </a:r>
            <a:r>
              <a:rPr lang="en-US" altLang="en-US" sz="3200" dirty="0">
                <a:latin typeface="Calibri" panose="020F0502020204030204" pitchFamily="34" charset="0"/>
              </a:rPr>
              <a:t>cerebrum and brainstem</a:t>
            </a:r>
          </a:p>
          <a:p>
            <a:pPr marL="0" indent="0" eaLnBrk="1" hangingPunct="1">
              <a:buNone/>
            </a:pPr>
            <a:endParaRPr lang="en-US" altLang="en-US" sz="3200" u="sng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Neurons that innervate same muscle groups, body areas are within the same nerve nucleus</a:t>
            </a:r>
          </a:p>
        </p:txBody>
      </p:sp>
    </p:spTree>
    <p:extLst>
      <p:ext uri="{BB962C8B-B14F-4D97-AF65-F5344CB8AC3E}">
        <p14:creationId xmlns:p14="http://schemas.microsoft.com/office/powerpoint/2010/main" val="2136332066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D0F194B-56F3-AE6C-F324-5B3C232366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775" y="861216"/>
            <a:ext cx="5568513" cy="5209759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169D023E-5EAD-EDB4-5CFD-E827458D9C2F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-384808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What are Cranial Nerves?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EE804E8B-CFEE-445F-160F-9FE70A28F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712" y="758193"/>
            <a:ext cx="4498888" cy="5412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sz="3200" b="0" dirty="0">
              <a:latin typeface="Calibri" panose="020F050202020403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200" b="0" i="1" dirty="0">
                <a:solidFill>
                  <a:srgbClr val="FF0000"/>
                </a:solidFill>
                <a:latin typeface="Calibri" panose="020F0502020204030204" pitchFamily="34" charset="0"/>
              </a:rPr>
              <a:t>Example</a:t>
            </a:r>
            <a:r>
              <a:rPr lang="en-US" altLang="en-US" sz="3200" b="0" i="1" dirty="0">
                <a:latin typeface="Calibri" panose="020F0502020204030204" pitchFamily="34" charset="0"/>
              </a:rPr>
              <a:t>:</a:t>
            </a:r>
            <a:r>
              <a:rPr lang="en-US" altLang="en-US" sz="3200" b="0" dirty="0">
                <a:latin typeface="Calibri" panose="020F0502020204030204" pitchFamily="34" charset="0"/>
              </a:rPr>
              <a:t> axons that innervate muscles of mastication are located together bilaterally i</a:t>
            </a:r>
            <a:r>
              <a:rPr lang="en-US" altLang="en-US" sz="3200" dirty="0">
                <a:latin typeface="Calibri" panose="020F0502020204030204" pitchFamily="34" charset="0"/>
              </a:rPr>
              <a:t>n one location on brainstem</a:t>
            </a:r>
            <a:endParaRPr lang="en-US" altLang="en-US" sz="3200" b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885374"/>
      </p:ext>
    </p:extLst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8884" y="779055"/>
            <a:ext cx="6065743" cy="53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200" b="0" u="sng" dirty="0">
                <a:solidFill>
                  <a:srgbClr val="FF0000"/>
                </a:solidFill>
                <a:latin typeface="Calibri" panose="020F0502020204030204" pitchFamily="34" charset="0"/>
              </a:rPr>
              <a:t>Cranial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en-US" altLang="en-US" sz="3200" b="0" u="sng" dirty="0">
                <a:solidFill>
                  <a:srgbClr val="FF0000"/>
                </a:solidFill>
                <a:latin typeface="Calibri" panose="020F0502020204030204" pitchFamily="34" charset="0"/>
              </a:rPr>
              <a:t>erves:</a:t>
            </a:r>
            <a:r>
              <a:rPr lang="en-US" altLang="en-US" sz="3200" b="0" dirty="0">
                <a:latin typeface="Calibri" panose="020F0502020204030204" pitchFamily="34" charset="0"/>
              </a:rPr>
              <a:t> </a:t>
            </a:r>
            <a:r>
              <a:rPr lang="en-US" altLang="en-US" sz="3200" dirty="0">
                <a:latin typeface="Calibri" panose="020F0502020204030204" pitchFamily="34" charset="0"/>
              </a:rPr>
              <a:t>P</a:t>
            </a:r>
            <a:r>
              <a:rPr lang="en-US" altLang="en-US" sz="3200" b="0" dirty="0">
                <a:latin typeface="Calibri" panose="020F0502020204030204" pitchFamily="34" charset="0"/>
              </a:rPr>
              <a:t>rovide motor                 to and sensory from</a:t>
            </a:r>
            <a:r>
              <a:rPr lang="en-US" altLang="en-US" sz="3200" b="0" i="1" u="sng" dirty="0">
                <a:solidFill>
                  <a:srgbClr val="FF0000"/>
                </a:solidFill>
                <a:latin typeface="Calibri" panose="020F0502020204030204" pitchFamily="34" charset="0"/>
              </a:rPr>
              <a:t>                                             the head &amp; face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sz="3200" dirty="0">
              <a:latin typeface="Calibri" panose="020F0502020204030204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US" altLang="en-US" sz="3200" b="0" dirty="0">
                <a:latin typeface="Calibri" panose="020F0502020204030204" pitchFamily="34" charset="0"/>
              </a:rPr>
              <a:t>Identified by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R</a:t>
            </a:r>
            <a:r>
              <a:rPr lang="en-US" altLang="en-US" sz="3200" b="0" dirty="0">
                <a:solidFill>
                  <a:srgbClr val="FF0000"/>
                </a:solidFill>
                <a:latin typeface="Calibri" panose="020F0502020204030204" pitchFamily="34" charset="0"/>
              </a:rPr>
              <a:t>oman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en-US" altLang="en-US" sz="3200" b="0" dirty="0">
                <a:solidFill>
                  <a:srgbClr val="FF0000"/>
                </a:solidFill>
                <a:latin typeface="Calibri" panose="020F0502020204030204" pitchFamily="34" charset="0"/>
              </a:rPr>
              <a:t>umerals!</a:t>
            </a:r>
          </a:p>
          <a:p>
            <a:pPr marL="0" indent="0" eaLnBrk="1" hangingPunct="1">
              <a:buClr>
                <a:schemeClr val="tx1"/>
              </a:buClr>
              <a:buNone/>
            </a:pPr>
            <a:endParaRPr lang="en-US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US" altLang="en-US" sz="3200" b="0" dirty="0">
                <a:latin typeface="Calibri" panose="020F0502020204030204" pitchFamily="34" charset="0"/>
              </a:rPr>
              <a:t>Numbered by the </a:t>
            </a:r>
            <a:r>
              <a:rPr lang="en-US" altLang="en-US" sz="3200" b="0" dirty="0">
                <a:solidFill>
                  <a:srgbClr val="FF0000"/>
                </a:solidFill>
                <a:latin typeface="Calibri" panose="020F0502020204030204" pitchFamily="34" charset="0"/>
              </a:rPr>
              <a:t>position of        their nuclei on the brainstem </a:t>
            </a:r>
            <a:r>
              <a:rPr lang="en-US" altLang="en-US" sz="3200" b="0" dirty="0">
                <a:latin typeface="Calibri" panose="020F0502020204030204" pitchFamily="34" charset="0"/>
              </a:rPr>
              <a:t>(superior -&gt; inferior);                       labeled “CN</a:t>
            </a:r>
            <a:r>
              <a:rPr lang="en-US" altLang="en-US" sz="3200" b="0" cap="small" dirty="0">
                <a:latin typeface="Calibri" panose="020F0502020204030204" pitchFamily="34" charset="0"/>
              </a:rPr>
              <a:t>”</a:t>
            </a:r>
          </a:p>
          <a:p>
            <a:pPr marL="0" indent="0" eaLnBrk="1" hangingPunct="1">
              <a:buClr>
                <a:schemeClr val="tx1"/>
              </a:buClr>
              <a:buNone/>
            </a:pPr>
            <a:endParaRPr lang="en-US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sz="3600" b="0" cap="small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8935" y="6069649"/>
            <a:ext cx="5161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cap="small" dirty="0">
                <a:latin typeface="+mn-lt"/>
              </a:rPr>
              <a:t>Inferior view brainstem/brain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681025" y="487872"/>
            <a:ext cx="3238006" cy="5353253"/>
            <a:chOff x="6403011" y="693241"/>
            <a:chExt cx="2180637" cy="4648200"/>
          </a:xfrm>
        </p:grpSpPr>
        <p:graphicFrame>
          <p:nvGraphicFramePr>
            <p:cNvPr id="3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77372013"/>
                </p:ext>
              </p:extLst>
            </p:nvPr>
          </p:nvGraphicFramePr>
          <p:xfrm>
            <a:off x="6403011" y="693241"/>
            <a:ext cx="2180637" cy="4648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1663789" imgH="3547579" progId="Photoshop.Image.7">
                    <p:embed/>
                  </p:oleObj>
                </mc:Choice>
                <mc:Fallback>
                  <p:oleObj name="Image" r:id="rId3" imgW="1663789" imgH="3547579" progId="Photoshop.Image.7">
                    <p:embed/>
                    <p:pic>
                      <p:nvPicPr>
                        <p:cNvPr id="11267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03011" y="693241"/>
                          <a:ext cx="2180637" cy="4648200"/>
                        </a:xfrm>
                        <a:prstGeom prst="rect">
                          <a:avLst/>
                        </a:prstGeom>
                        <a:noFill/>
                        <a:ln w="28575">
                          <a:solidFill>
                            <a:srgbClr val="80808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7088869" y="1001017"/>
              <a:ext cx="2808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+mn-lt"/>
                </a:rPr>
                <a:t>I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63984" y="1875084"/>
              <a:ext cx="3770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+mn-lt"/>
                </a:rPr>
                <a:t>II</a:t>
              </a:r>
              <a:endParaRPr lang="en-US" b="1" dirty="0">
                <a:solidFill>
                  <a:srgbClr val="FFFF00"/>
                </a:solidFill>
                <a:latin typeface="+mn-l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088869" y="2363091"/>
              <a:ext cx="4732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+mn-lt"/>
                </a:rPr>
                <a:t>III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768834" y="2669763"/>
              <a:ext cx="4924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+mn-lt"/>
                </a:rPr>
                <a:t>IV</a:t>
              </a:r>
              <a:endParaRPr lang="en-US" b="1" dirty="0">
                <a:solidFill>
                  <a:srgbClr val="FFFF00"/>
                </a:solidFill>
                <a:latin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37180" y="1875083"/>
              <a:ext cx="253908" cy="4543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+mn-lt"/>
                </a:rPr>
                <a:t>II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688637" y="2353864"/>
              <a:ext cx="318681" cy="4543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+mn-lt"/>
                </a:rPr>
                <a:t>III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913762" y="2601812"/>
              <a:ext cx="331636" cy="4543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+mn-lt"/>
                </a:rPr>
                <a:t>IV</a:t>
              </a:r>
            </a:p>
          </p:txBody>
        </p:sp>
      </p:grpSp>
      <p:sp>
        <p:nvSpPr>
          <p:cNvPr id="17" name="Rectangle 2">
            <a:extLst>
              <a:ext uri="{FF2B5EF4-FFF2-40B4-BE49-F238E27FC236}">
                <a16:creationId xmlns:a16="http://schemas.microsoft.com/office/drawing/2014/main" id="{9439A803-C92E-0649-2E82-A4C5E23EBBD5}"/>
              </a:ext>
            </a:extLst>
          </p:cNvPr>
          <p:cNvSpPr txBox="1">
            <a:spLocks noChangeArrowheads="1"/>
          </p:cNvSpPr>
          <p:nvPr/>
        </p:nvSpPr>
        <p:spPr>
          <a:xfrm>
            <a:off x="-1433797" y="-421865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What are Cranial Nerves?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6DE08C2-102C-B6D8-0756-8F713D4697A6}"/>
              </a:ext>
            </a:extLst>
          </p:cNvPr>
          <p:cNvGrpSpPr/>
          <p:nvPr/>
        </p:nvGrpSpPr>
        <p:grpSpPr>
          <a:xfrm>
            <a:off x="5967172" y="841776"/>
            <a:ext cx="2647726" cy="2880994"/>
            <a:chOff x="5967172" y="841776"/>
            <a:chExt cx="2647726" cy="2880994"/>
          </a:xfrm>
        </p:grpSpPr>
        <p:sp>
          <p:nvSpPr>
            <p:cNvPr id="15" name="TextBox 14"/>
            <p:cNvSpPr txBox="1"/>
            <p:nvPr/>
          </p:nvSpPr>
          <p:spPr>
            <a:xfrm>
              <a:off x="5967172" y="3106531"/>
              <a:ext cx="3962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+mn-lt"/>
                </a:rPr>
                <a:t>V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18636" y="3199550"/>
              <a:ext cx="3962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+mn-lt"/>
                </a:rPr>
                <a:t>V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2D968B2-B34B-7A0F-EDD5-8FDB9C5C7A9C}"/>
                </a:ext>
              </a:extLst>
            </p:cNvPr>
            <p:cNvSpPr txBox="1"/>
            <p:nvPr/>
          </p:nvSpPr>
          <p:spPr>
            <a:xfrm>
              <a:off x="7599356" y="841776"/>
              <a:ext cx="417025" cy="6025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+mn-lt"/>
                </a:rPr>
                <a:t>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9155761"/>
      </p:ext>
    </p:ext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990600"/>
            <a:ext cx="5568513" cy="520975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E133323-ED5E-DD15-8302-EE77085F8948}"/>
              </a:ext>
            </a:extLst>
          </p:cNvPr>
          <p:cNvSpPr txBox="1">
            <a:spLocks noChangeArrowheads="1"/>
          </p:cNvSpPr>
          <p:nvPr/>
        </p:nvSpPr>
        <p:spPr>
          <a:xfrm>
            <a:off x="609600" y="-294761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Cranial Nerves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9F6793-73EF-6C39-C590-9BD664040D7A}"/>
              </a:ext>
            </a:extLst>
          </p:cNvPr>
          <p:cNvSpPr txBox="1"/>
          <p:nvPr/>
        </p:nvSpPr>
        <p:spPr>
          <a:xfrm>
            <a:off x="228600" y="1219200"/>
            <a:ext cx="3048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+mn-lt"/>
              </a:rPr>
              <a:t>CN V: </a:t>
            </a:r>
            <a:r>
              <a:rPr lang="en-US" sz="3200" u="sng" dirty="0">
                <a:latin typeface="+mn-lt"/>
              </a:rPr>
              <a:t>Cranial Nerve #5</a:t>
            </a:r>
          </a:p>
          <a:p>
            <a:endParaRPr lang="en-US" sz="3200" u="sng" dirty="0">
              <a:latin typeface="+mn-lt"/>
            </a:endParaRPr>
          </a:p>
          <a:p>
            <a:r>
              <a:rPr lang="en-US" sz="3200" dirty="0">
                <a:latin typeface="+mn-lt"/>
              </a:rPr>
              <a:t>The 5</a:t>
            </a:r>
            <a:r>
              <a:rPr lang="en-US" sz="3200" baseline="30000" dirty="0">
                <a:latin typeface="+mn-lt"/>
              </a:rPr>
              <a:t>th</a:t>
            </a:r>
            <a:r>
              <a:rPr lang="en-US" sz="3200" dirty="0">
                <a:latin typeface="+mn-lt"/>
              </a:rPr>
              <a:t> group       of nuclei          going down         the brainstem</a:t>
            </a:r>
          </a:p>
          <a:p>
            <a:r>
              <a:rPr lang="en-US" sz="3200" i="1" u="sng" dirty="0">
                <a:solidFill>
                  <a:srgbClr val="FF0000"/>
                </a:solidFill>
                <a:latin typeface="+mn-lt"/>
              </a:rPr>
              <a:t>(bilateral)</a:t>
            </a:r>
          </a:p>
        </p:txBody>
      </p:sp>
    </p:spTree>
    <p:extLst>
      <p:ext uri="{BB962C8B-B14F-4D97-AF65-F5344CB8AC3E}">
        <p14:creationId xmlns:p14="http://schemas.microsoft.com/office/powerpoint/2010/main" val="908931401"/>
      </p:ext>
    </p:ext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57200" y="5085162"/>
            <a:ext cx="8534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Axons</a:t>
            </a:r>
            <a:r>
              <a:rPr lang="en-US" altLang="en-US" sz="3200" dirty="0">
                <a:latin typeface="Calibri" panose="020F0502020204030204" pitchFamily="34" charset="0"/>
              </a:rPr>
              <a:t> from neurons on the brainstem </a:t>
            </a:r>
            <a:r>
              <a:rPr lang="en-US" altLang="en-US" sz="3200" i="1" dirty="0">
                <a:latin typeface="Calibri" panose="020F0502020204030204" pitchFamily="34" charset="0"/>
              </a:rPr>
              <a:t>exit through</a:t>
            </a:r>
            <a:r>
              <a:rPr lang="en-US" altLang="en-US" sz="3200" dirty="0">
                <a:latin typeface="Calibri" panose="020F0502020204030204" pitchFamily="34" charset="0"/>
              </a:rPr>
              <a:t> holes in </a:t>
            </a:r>
            <a:r>
              <a:rPr lang="en-US" altLang="en-US" sz="3200" i="1" dirty="0">
                <a:solidFill>
                  <a:srgbClr val="FF0000"/>
                </a:solidFill>
                <a:latin typeface="Calibri" panose="020F0502020204030204" pitchFamily="34" charset="0"/>
              </a:rPr>
              <a:t>the cranium </a:t>
            </a:r>
            <a:r>
              <a:rPr lang="en-US" altLang="en-US" sz="3200" i="1" dirty="0">
                <a:latin typeface="Calibri" panose="020F0502020204030204" pitchFamily="34" charset="0"/>
              </a:rPr>
              <a:t>to get to/from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head &amp; face</a:t>
            </a:r>
            <a:endParaRPr lang="en-US" sz="3200" dirty="0">
              <a:solidFill>
                <a:srgbClr val="FF0000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261636" y="533400"/>
            <a:ext cx="7044164" cy="4542495"/>
            <a:chOff x="1134811" y="586287"/>
            <a:chExt cx="7231909" cy="397822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11" y="629347"/>
              <a:ext cx="3124200" cy="3935163"/>
            </a:xfrm>
            <a:prstGeom prst="rect">
              <a:avLst/>
            </a:prstGeom>
          </p:spPr>
        </p:pic>
        <p:sp>
          <p:nvSpPr>
            <p:cNvPr id="17" name="Oval 16"/>
            <p:cNvSpPr/>
            <p:nvPr/>
          </p:nvSpPr>
          <p:spPr>
            <a:xfrm>
              <a:off x="2971800" y="2362200"/>
              <a:ext cx="685800" cy="714375"/>
            </a:xfrm>
            <a:prstGeom prst="ellipse">
              <a:avLst/>
            </a:prstGeom>
            <a:noFill/>
            <a:ln w="476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4381362" y="586287"/>
              <a:ext cx="3985358" cy="3929259"/>
              <a:chOff x="4228962" y="576762"/>
              <a:chExt cx="3985358" cy="3929259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4228962" y="576762"/>
                <a:ext cx="3985358" cy="3929259"/>
                <a:chOff x="4352261" y="1375756"/>
                <a:chExt cx="4569195" cy="4160393"/>
              </a:xfrm>
            </p:grpSpPr>
            <p:pic>
              <p:nvPicPr>
                <p:cNvPr id="12" name="Picture 11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52261" y="1421349"/>
                  <a:ext cx="4569195" cy="4114800"/>
                </a:xfrm>
                <a:prstGeom prst="rect">
                  <a:avLst/>
                </a:prstGeom>
              </p:spPr>
            </p:pic>
            <p:sp>
              <p:nvSpPr>
                <p:cNvPr id="13" name="TextBox 12"/>
                <p:cNvSpPr txBox="1"/>
                <p:nvPr/>
              </p:nvSpPr>
              <p:spPr>
                <a:xfrm>
                  <a:off x="4800600" y="1375756"/>
                  <a:ext cx="1295400" cy="6096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2" name="TextBox 21"/>
              <p:cNvSpPr txBox="1"/>
              <p:nvPr/>
            </p:nvSpPr>
            <p:spPr>
              <a:xfrm>
                <a:off x="4297459" y="2130203"/>
                <a:ext cx="841553" cy="457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21" name="Oval 20"/>
            <p:cNvSpPr/>
            <p:nvPr/>
          </p:nvSpPr>
          <p:spPr>
            <a:xfrm>
              <a:off x="7021879" y="2005012"/>
              <a:ext cx="685800" cy="714375"/>
            </a:xfrm>
            <a:prstGeom prst="ellipse">
              <a:avLst/>
            </a:prstGeom>
            <a:noFill/>
            <a:ln w="476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3560241" y="2424272"/>
              <a:ext cx="3429000" cy="417381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8B68E7A5-9C4D-53A5-62AB-6A5C2604FF53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-384808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+mn-lt"/>
              </a:rPr>
              <a:t>Cranial Nerves</a:t>
            </a:r>
          </a:p>
        </p:txBody>
      </p:sp>
    </p:spTree>
    <p:extLst>
      <p:ext uri="{BB962C8B-B14F-4D97-AF65-F5344CB8AC3E}">
        <p14:creationId xmlns:p14="http://schemas.microsoft.com/office/powerpoint/2010/main" val="238311033"/>
      </p:ext>
    </p:extLst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1983</TotalTime>
  <Words>1189</Words>
  <Application>Microsoft Office PowerPoint</Application>
  <PresentationFormat>On-screen Show (4:3)</PresentationFormat>
  <Paragraphs>199</Paragraphs>
  <Slides>29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MS Mincho</vt:lpstr>
      <vt:lpstr>Arial</vt:lpstr>
      <vt:lpstr>Calibri</vt:lpstr>
      <vt:lpstr>Calibri Light</vt:lpstr>
      <vt:lpstr>Tahoma</vt:lpstr>
      <vt:lpstr>Wingdings</vt:lpstr>
      <vt:lpstr>Retrospect</vt:lpstr>
      <vt:lpstr>Image</vt:lpstr>
      <vt:lpstr>Nervous System Structure Review  &amp;  Cranial Nerves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CN I: Olfactory Nerve</vt:lpstr>
      <vt:lpstr>PowerPoint Presentation</vt:lpstr>
      <vt:lpstr>CN III: Oculomotor Nerve</vt:lpstr>
      <vt:lpstr>PowerPoint Presentation</vt:lpstr>
      <vt:lpstr>PowerPoint Presentation</vt:lpstr>
      <vt:lpstr>CN IV: Trochlear Nerve</vt:lpstr>
      <vt:lpstr>PowerPoint Presentation</vt:lpstr>
      <vt:lpstr>CN VI: Abducens Nerve</vt:lpstr>
      <vt:lpstr>PowerPoint Presentation</vt:lpstr>
      <vt:lpstr>CN VIII: Vestibulocochlear Nerve</vt:lpstr>
      <vt:lpstr>PowerPoint Presentation</vt:lpstr>
      <vt:lpstr>CN X: Vagus Nerve</vt:lpstr>
      <vt:lpstr>CN X: Vagus Nerve</vt:lpstr>
      <vt:lpstr>CN XI: Accessory Nerve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Cranial Nerves</dc:title>
  <dc:creator>Buckingham, Susan C.</dc:creator>
  <cp:lastModifiedBy>Buckingham, Susan C.</cp:lastModifiedBy>
  <cp:revision>154</cp:revision>
  <cp:lastPrinted>2014-06-17T02:14:51Z</cp:lastPrinted>
  <dcterms:created xsi:type="dcterms:W3CDTF">2005-10-19T15:30:52Z</dcterms:created>
  <dcterms:modified xsi:type="dcterms:W3CDTF">2024-03-17T17:17:50Z</dcterms:modified>
</cp:coreProperties>
</file>