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8"/>
  </p:notesMasterIdLst>
  <p:sldIdLst>
    <p:sldId id="256" r:id="rId2"/>
    <p:sldId id="257" r:id="rId3"/>
    <p:sldId id="258" r:id="rId4"/>
    <p:sldId id="267" r:id="rId5"/>
    <p:sldId id="259" r:id="rId6"/>
    <p:sldId id="262" r:id="rId7"/>
    <p:sldId id="261" r:id="rId8"/>
    <p:sldId id="271" r:id="rId9"/>
    <p:sldId id="273" r:id="rId10"/>
    <p:sldId id="263" r:id="rId11"/>
    <p:sldId id="264" r:id="rId12"/>
    <p:sldId id="265" r:id="rId13"/>
    <p:sldId id="260" r:id="rId14"/>
    <p:sldId id="266" r:id="rId15"/>
    <p:sldId id="268" r:id="rId16"/>
    <p:sldId id="269" r:id="rId17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540" autoAdjust="0"/>
  </p:normalViewPr>
  <p:slideViewPr>
    <p:cSldViewPr>
      <p:cViewPr varScale="1">
        <p:scale>
          <a:sx n="69" d="100"/>
          <a:sy n="69" d="100"/>
        </p:scale>
        <p:origin x="-20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B0DA9-0F09-428B-8E99-61F6C7EC28FA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BB896-B0FB-4BD8-A432-DE9216E48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273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Physical agents</a:t>
            </a:r>
            <a:r>
              <a:rPr lang="en-US" baseline="0" dirty="0" smtClean="0"/>
              <a:t> include heat and radiation</a:t>
            </a:r>
          </a:p>
          <a:p>
            <a:r>
              <a:rPr lang="en-US" baseline="0" dirty="0" smtClean="0"/>
              <a:t>Chemical agents in general don’t sterilize objects because they don’t kill endospores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B896-B0FB-4BD8-A432-DE9216E482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87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Thus disinfectants cannot sterilize surfaces or objects</a:t>
            </a:r>
          </a:p>
          <a:p>
            <a:endParaRPr lang="en-US" dirty="0" smtClean="0"/>
          </a:p>
          <a:p>
            <a:r>
              <a:rPr lang="en-US" dirty="0" smtClean="0"/>
              <a:t>Sanitizing objects</a:t>
            </a:r>
            <a:r>
              <a:rPr lang="en-US" baseline="0" dirty="0" smtClean="0"/>
              <a:t> and surfaces has as a goal the reduction in potentially harmful microbes to an acceptable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B896-B0FB-4BD8-A432-DE9216E482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542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antiseptic is in essence a disinfectant</a:t>
            </a:r>
            <a:r>
              <a:rPr lang="en-US" baseline="0" dirty="0" smtClean="0"/>
              <a:t> that can be used on human skin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B896-B0FB-4BD8-A432-DE9216E482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5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of TDT, TDP, and D-value are all precise measures of heat killing efficiency.  They are particularly</a:t>
            </a:r>
            <a:r>
              <a:rPr lang="en-US" baseline="0" dirty="0" smtClean="0"/>
              <a:t> important in the food preservation industry—canning of foods.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B896-B0FB-4BD8-A432-DE9216E482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03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D-value is the most important measure used by the food processing industry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B896-B0FB-4BD8-A432-DE9216E482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2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D-value at 58 C. is 22 minutes and the D-value at 65 C. is 2.2 minutes.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B896-B0FB-4BD8-A432-DE9216E482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07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Pasteurization:</a:t>
            </a:r>
            <a:r>
              <a:rPr lang="en-US" baseline="0" dirty="0" smtClean="0"/>
              <a:t> Holding method (63 C. for 30 minutes); Flash method (72 C. for 15 seconds, milk heated in thin sheets); Sterilization or UHT (140 C. in a think film for less than 1 second and then rapidly cooled.  Sequence is 74 C. to 140 C. to 74 C in less than 5 seconds)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B896-B0FB-4BD8-A432-DE9216E482A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62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actions of halogens is not known but are believed to damage enzymes via denaturation or oxidation.</a:t>
            </a:r>
          </a:p>
          <a:p>
            <a:r>
              <a:rPr lang="en-US" dirty="0" smtClean="0"/>
              <a:t>Hydrogen peroxide is an oxidizing agent.</a:t>
            </a:r>
          </a:p>
          <a:p>
            <a:r>
              <a:rPr lang="en-US" dirty="0" smtClean="0"/>
              <a:t>Aldehydes cross-link functional groups of proteins.</a:t>
            </a:r>
          </a:p>
          <a:p>
            <a:endParaRPr lang="en-US" dirty="0" smtClean="0"/>
          </a:p>
          <a:p>
            <a:r>
              <a:rPr lang="en-US" dirty="0" smtClean="0"/>
              <a:t>In</a:t>
            </a:r>
            <a:r>
              <a:rPr lang="en-US" baseline="0" dirty="0" smtClean="0"/>
              <a:t> general, all of these agents serve to disrupt or denature proteins and disrupt or destroy lipids.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B896-B0FB-4BD8-A432-DE9216E482A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5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CF47-6C8C-4B98-A816-2BAC104F9F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551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7335-FA55-45A7-95FB-8120C7ECFF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46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437CC-5D94-4295-9B0A-F022B6D50D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72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B930-21FA-4D29-AFD1-7C02C77DB9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28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CB7E-4DB3-444A-9303-A12B61303E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1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C9B81-BD3D-4C41-9133-502137D94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660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CCA3-FB71-4DA0-A605-EEE5158420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B8C05-35C3-42EB-95BB-2280DA8DB9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9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4D9B0-93A9-4D6F-B9E0-CC5B8074EE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4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F4830-DAB5-4881-8CC4-1C52B141B9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08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80DC-736B-4C9C-B38B-4E0897F2F6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64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95663-03FA-476B-80DC-20915C4D6F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23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source=images&amp;cd=&amp;cad=rja&amp;uact=8&amp;ved=0ahUKEwj96-Wk-LbLAhWBKCYKHfZqBiUQjRwIBw&amp;url=http%3A%2F%2Fwww.slideshare.net%2Fjagalloco%2Finprocess-1211&amp;psig=AFQjCNG54M5nTXRRdA9fjLer2bQ2YkGWPw&amp;ust=1457727185338003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/>
              <a:t>Controlling Microbial Growth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“The Battle to Slow or Stop the Growth and Spread of Microbes”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Sterilization of Microorganisms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Three things must be known to design a sterilization treatment</a:t>
            </a:r>
          </a:p>
          <a:p>
            <a:pPr lvl="1"/>
            <a:r>
              <a:rPr lang="en-US"/>
              <a:t>The D-value of the treatment</a:t>
            </a:r>
          </a:p>
          <a:p>
            <a:pPr lvl="1"/>
            <a:r>
              <a:rPr lang="en-US"/>
              <a:t>The number of cells present</a:t>
            </a:r>
          </a:p>
          <a:p>
            <a:pPr lvl="1"/>
            <a:r>
              <a:rPr lang="en-US"/>
              <a:t>The desired degree of certainty that no cells will be alive at the end of the treatment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313612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Methods of Control - Physical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24000"/>
            <a:ext cx="7313612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 dirty="0"/>
              <a:t>Heat</a:t>
            </a:r>
          </a:p>
          <a:p>
            <a:pPr lvl="1">
              <a:lnSpc>
                <a:spcPct val="80000"/>
              </a:lnSpc>
            </a:pPr>
            <a:r>
              <a:rPr lang="en-US" sz="2100" dirty="0"/>
              <a:t>Autoclave</a:t>
            </a:r>
          </a:p>
          <a:p>
            <a:pPr lvl="1">
              <a:lnSpc>
                <a:spcPct val="80000"/>
              </a:lnSpc>
            </a:pPr>
            <a:r>
              <a:rPr lang="en-US" sz="2100" dirty="0"/>
              <a:t>Pasteurization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Holding method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Flash method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Sterilization of milk</a:t>
            </a:r>
          </a:p>
          <a:p>
            <a:pPr lvl="1">
              <a:lnSpc>
                <a:spcPct val="80000"/>
              </a:lnSpc>
            </a:pPr>
            <a:r>
              <a:rPr lang="en-US" sz="2100" dirty="0"/>
              <a:t>Dry heat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Cold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Ultraviolet light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Ionizing radiation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Filtration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Drying</a:t>
            </a:r>
          </a:p>
          <a:p>
            <a:pPr>
              <a:lnSpc>
                <a:spcPct val="80000"/>
              </a:lnSpc>
            </a:pPr>
            <a:r>
              <a:rPr lang="en-US" sz="2500" dirty="0"/>
              <a:t>Osmotic strength – salting, jams and jellies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Methods of Control - Chemical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Phenolics</a:t>
            </a:r>
            <a:endParaRPr lang="en-US" dirty="0"/>
          </a:p>
          <a:p>
            <a:r>
              <a:rPr lang="en-US" dirty="0"/>
              <a:t>Alcohols</a:t>
            </a:r>
          </a:p>
          <a:p>
            <a:r>
              <a:rPr lang="en-US" dirty="0"/>
              <a:t>Halogens and Hydrogen Peroxide</a:t>
            </a:r>
          </a:p>
          <a:p>
            <a:r>
              <a:rPr lang="en-US" dirty="0"/>
              <a:t>Heavy Metals</a:t>
            </a:r>
          </a:p>
          <a:p>
            <a:r>
              <a:rPr lang="en-US" dirty="0"/>
              <a:t>Surfactants</a:t>
            </a:r>
          </a:p>
          <a:p>
            <a:r>
              <a:rPr lang="en-US" dirty="0" err="1" smtClean="0"/>
              <a:t>Aldehydes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/>
              <a:t>Factors Affecting the Activity of Antimicrobial Agents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Concentration of germicide</a:t>
            </a:r>
          </a:p>
          <a:p>
            <a:pPr>
              <a:lnSpc>
                <a:spcPct val="90000"/>
              </a:lnSpc>
            </a:pPr>
            <a:r>
              <a:rPr lang="en-US"/>
              <a:t>Time</a:t>
            </a:r>
          </a:p>
          <a:p>
            <a:pPr>
              <a:lnSpc>
                <a:spcPct val="90000"/>
              </a:lnSpc>
            </a:pPr>
            <a:r>
              <a:rPr lang="en-US"/>
              <a:t>Temperature</a:t>
            </a:r>
          </a:p>
          <a:p>
            <a:pPr>
              <a:lnSpc>
                <a:spcPct val="90000"/>
              </a:lnSpc>
            </a:pPr>
            <a:r>
              <a:rPr lang="en-US"/>
              <a:t>pH</a:t>
            </a:r>
          </a:p>
          <a:p>
            <a:pPr>
              <a:lnSpc>
                <a:spcPct val="90000"/>
              </a:lnSpc>
            </a:pPr>
            <a:r>
              <a:rPr lang="en-US"/>
              <a:t>Types of microbes</a:t>
            </a:r>
          </a:p>
          <a:p>
            <a:pPr>
              <a:lnSpc>
                <a:spcPct val="90000"/>
              </a:lnSpc>
            </a:pPr>
            <a:r>
              <a:rPr lang="en-US"/>
              <a:t>Presence of extraneous matter</a:t>
            </a:r>
          </a:p>
          <a:p>
            <a:pPr>
              <a:lnSpc>
                <a:spcPct val="90000"/>
              </a:lnSpc>
            </a:pPr>
            <a:r>
              <a:rPr lang="en-US"/>
              <a:t>Proper exposure</a:t>
            </a:r>
          </a:p>
          <a:p>
            <a:pPr>
              <a:lnSpc>
                <a:spcPct val="90000"/>
              </a:lnSpc>
            </a:pPr>
            <a:r>
              <a:rPr lang="en-US"/>
              <a:t>Population size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Selection of Germicides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Three questions should be asked in choosing the most appropriate gemicide:</a:t>
            </a:r>
          </a:p>
          <a:p>
            <a:pPr lvl="1"/>
            <a:r>
              <a:rPr lang="en-US"/>
              <a:t>1. Will it damage the tissue or object being treated?</a:t>
            </a:r>
          </a:p>
          <a:p>
            <a:pPr lvl="1"/>
            <a:r>
              <a:rPr lang="en-US"/>
              <a:t>2. Will it control the target microbe?</a:t>
            </a:r>
          </a:p>
          <a:p>
            <a:pPr lvl="1"/>
            <a:r>
              <a:rPr lang="en-US"/>
              <a:t>3. What is the purpose of the treatment? (sterilization, disinfection)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Evaluation of Germicides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600200"/>
            <a:ext cx="7693025" cy="495299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 dirty="0"/>
              <a:t>Phenol Coefficient Method – compares effectiveness of a given disinfectant in killing certain bacterial strains with that of dilutions of pure phenol under the same conditions.  The larger the phenol coefficient the more effective the disinfectant.</a:t>
            </a:r>
          </a:p>
          <a:p>
            <a:pPr>
              <a:lnSpc>
                <a:spcPct val="90000"/>
              </a:lnSpc>
            </a:pPr>
            <a:r>
              <a:rPr lang="en-US" sz="2100" dirty="0"/>
              <a:t>Paper disc method – filter-paper disc impregnated with test germicide placed on Petri dish seeded with test microbe.</a:t>
            </a:r>
          </a:p>
          <a:p>
            <a:pPr>
              <a:lnSpc>
                <a:spcPct val="90000"/>
              </a:lnSpc>
            </a:pPr>
            <a:r>
              <a:rPr lang="en-US" sz="2100" dirty="0"/>
              <a:t>Use-dilution method – microbes are added to dilutions of the germicide; the highest dilution that remains clear after incubation indicates the effectiveness of the germicide</a:t>
            </a:r>
            <a:r>
              <a:rPr lang="en-US" sz="21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100" dirty="0" smtClean="0"/>
              <a:t>In-use test – swab surface before and after treatment with disinfectant or antiseptic—inoculate swabs in growth media and examine for microbial growth.</a:t>
            </a:r>
          </a:p>
          <a:p>
            <a:pPr>
              <a:lnSpc>
                <a:spcPct val="90000"/>
              </a:lnSpc>
            </a:pPr>
            <a:endParaRPr lang="en-US" sz="21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Agents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Major Action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Common Uses</a:t>
                      </a:r>
                      <a:endParaRPr lang="en-US" sz="2800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Phenolics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Inactivates proteins; disrupts</a:t>
                      </a:r>
                      <a:r>
                        <a:rPr lang="en-US" baseline="0" dirty="0" smtClean="0"/>
                        <a:t> cell membranes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Disinfectants; antiseptics</a:t>
                      </a:r>
                      <a:endParaRPr lang="en-US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dirty="0" smtClean="0"/>
                        <a:t>Alcohols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Denatures proteins;</a:t>
                      </a:r>
                      <a:r>
                        <a:rPr lang="en-US" baseline="0" dirty="0" smtClean="0"/>
                        <a:t> disrupts cell membranes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Disinfectants</a:t>
                      </a:r>
                      <a:r>
                        <a:rPr lang="en-US" baseline="0" dirty="0" smtClean="0"/>
                        <a:t>; </a:t>
                      </a:r>
                      <a:r>
                        <a:rPr lang="en-US" dirty="0" smtClean="0"/>
                        <a:t>antiseptics</a:t>
                      </a:r>
                      <a:endParaRPr lang="en-US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dirty="0" smtClean="0"/>
                        <a:t>Halogens</a:t>
                      </a:r>
                      <a:r>
                        <a:rPr lang="en-US" baseline="0" dirty="0" smtClean="0"/>
                        <a:t> and Hydrogen Peroxide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Inactivates proteins; oxidation of enzymes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Antiseptics; water treatment;</a:t>
                      </a:r>
                      <a:r>
                        <a:rPr lang="en-US" baseline="0" dirty="0" smtClean="0"/>
                        <a:t> disinfectants</a:t>
                      </a:r>
                      <a:endParaRPr lang="en-US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dirty="0" smtClean="0"/>
                        <a:t>Heavy Metals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Inactivates proteins; denatures proteins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Antiseptics; disinfectants;</a:t>
                      </a:r>
                      <a:r>
                        <a:rPr lang="en-US" baseline="0" dirty="0" smtClean="0"/>
                        <a:t> AgNO3  used as antiseptic for eyes and burns</a:t>
                      </a:r>
                      <a:endParaRPr lang="en-US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dirty="0" smtClean="0"/>
                        <a:t>Surfactants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Denatures proteins; disrupts cell membranes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Antiseptics; disinfectants</a:t>
                      </a:r>
                      <a:endParaRPr lang="en-US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Aldehydes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Inactivates proteins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Sterilizing agent for heat sensitive instruments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Basic Concepts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500"/>
              <a:t>Microbial population death is logarithmic</a:t>
            </a:r>
          </a:p>
          <a:p>
            <a:pPr lvl="1"/>
            <a:r>
              <a:rPr lang="en-US" sz="2100"/>
              <a:t>Bacterial death is defined as lack of growth when inoculated into culture medium normally supporting its growth</a:t>
            </a:r>
          </a:p>
          <a:p>
            <a:pPr lvl="1"/>
            <a:r>
              <a:rPr lang="en-US" sz="2100"/>
              <a:t>An inactive virus is one unable to infect its host</a:t>
            </a:r>
          </a:p>
          <a:p>
            <a:r>
              <a:rPr lang="en-US" sz="2500"/>
              <a:t>Solid objects can be sterilized by physical agents</a:t>
            </a:r>
          </a:p>
          <a:p>
            <a:r>
              <a:rPr lang="en-US" sz="2500"/>
              <a:t>Most chemical agents do not readily destroy bacterial endospores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Terms to Know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Sterilization – a process that destroys all living organisms</a:t>
            </a:r>
          </a:p>
          <a:p>
            <a:pPr>
              <a:lnSpc>
                <a:spcPct val="90000"/>
              </a:lnSpc>
            </a:pPr>
            <a:r>
              <a:rPr lang="en-US"/>
              <a:t>Disinfection – a process used to destroy harmful microbes but which does not kill resistant spores</a:t>
            </a:r>
          </a:p>
          <a:p>
            <a:pPr>
              <a:lnSpc>
                <a:spcPct val="90000"/>
              </a:lnSpc>
            </a:pPr>
            <a:r>
              <a:rPr lang="en-US"/>
              <a:t>Sanitization – a treatment to reduce the microbial population to levels considered safe by public health standards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Terms to Know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Chemotherapeutic agents – chemicals, including antibiotics, used to treat disease.</a:t>
            </a:r>
          </a:p>
          <a:p>
            <a:r>
              <a:rPr lang="en-US"/>
              <a:t>Germicides – Chemicals that kill microbes; disinfectants are germicides used on inanimate objects, antiseptics are germicides used on living tissues.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Terms to Know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500"/>
              <a:t>Sepsis – the presence of microbes in blood or tissues</a:t>
            </a:r>
          </a:p>
          <a:p>
            <a:r>
              <a:rPr lang="en-US" sz="2500"/>
              <a:t>Antiseptic – a substance which opposes or reduces the likelihood of sepsis</a:t>
            </a:r>
          </a:p>
          <a:p>
            <a:r>
              <a:rPr lang="en-US" sz="2500"/>
              <a:t>-cide – suffix used to indicate a killing action</a:t>
            </a:r>
          </a:p>
          <a:p>
            <a:r>
              <a:rPr lang="en-US" sz="2500"/>
              <a:t>-static – suffix used to indicate agents which stop microbial growth but do not necessarily kill the microbe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/>
              <a:t>Measuring the Death Rate of Microbes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Thermal death time, </a:t>
            </a:r>
            <a:r>
              <a:rPr lang="en-US" b="1"/>
              <a:t>TDT</a:t>
            </a:r>
            <a:r>
              <a:rPr lang="en-US"/>
              <a:t> </a:t>
            </a:r>
          </a:p>
          <a:p>
            <a:pPr lvl="1"/>
            <a:r>
              <a:rPr lang="en-US"/>
              <a:t>Shortest period of time needed to kill all organisms in a microbial suspension at a specific temperature and under defined conditions</a:t>
            </a:r>
          </a:p>
          <a:p>
            <a:r>
              <a:rPr lang="en-US"/>
              <a:t>Thermal death point, </a:t>
            </a:r>
            <a:r>
              <a:rPr lang="en-US" b="1"/>
              <a:t>TDP</a:t>
            </a:r>
            <a:r>
              <a:rPr lang="en-US"/>
              <a:t> </a:t>
            </a:r>
          </a:p>
          <a:p>
            <a:pPr lvl="1"/>
            <a:r>
              <a:rPr lang="en-US"/>
              <a:t>Lowest temperature required to kill all microbes in a particular liquid suspension in 10 minutes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/>
              <a:t>Measuring the Death Rate of Microbes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370013" y="1827213"/>
            <a:ext cx="7313612" cy="47259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 dirty="0"/>
              <a:t>Decimal reduction time, </a:t>
            </a:r>
            <a:r>
              <a:rPr lang="en-US" sz="2500" b="1" dirty="0"/>
              <a:t>D-value</a:t>
            </a:r>
            <a:r>
              <a:rPr lang="en-US" sz="2500" dirty="0"/>
              <a:t> </a:t>
            </a:r>
          </a:p>
          <a:p>
            <a:pPr lvl="1">
              <a:lnSpc>
                <a:spcPct val="80000"/>
              </a:lnSpc>
            </a:pPr>
            <a:r>
              <a:rPr lang="en-US" sz="2100" dirty="0"/>
              <a:t>Time in minutes, required to kill 90% of the microbes or spores in a population at a specified temperature (or other treatment)</a:t>
            </a:r>
          </a:p>
          <a:p>
            <a:pPr lvl="1">
              <a:lnSpc>
                <a:spcPct val="80000"/>
              </a:lnSpc>
            </a:pPr>
            <a:r>
              <a:rPr lang="en-US" sz="2100" dirty="0" err="1"/>
              <a:t>Exs</a:t>
            </a:r>
            <a:r>
              <a:rPr lang="en-US" sz="2100" dirty="0"/>
              <a:t>. – </a:t>
            </a:r>
            <a:r>
              <a:rPr lang="en-US" sz="2100" i="1" dirty="0"/>
              <a:t>Clostridium </a:t>
            </a:r>
            <a:r>
              <a:rPr lang="en-US" sz="2100" i="1" dirty="0" err="1"/>
              <a:t>botulinum</a:t>
            </a:r>
            <a:r>
              <a:rPr lang="en-US" sz="2100" i="1" dirty="0"/>
              <a:t>, Salmonella, Staphylococcus </a:t>
            </a:r>
            <a:r>
              <a:rPr lang="en-US" sz="2100" i="1" dirty="0" err="1"/>
              <a:t>aureus</a:t>
            </a:r>
            <a:endParaRPr lang="en-US" sz="2100" i="1" dirty="0"/>
          </a:p>
          <a:p>
            <a:pPr lvl="1">
              <a:lnSpc>
                <a:spcPct val="80000"/>
              </a:lnSpc>
            </a:pPr>
            <a:r>
              <a:rPr lang="en-US" sz="2100" dirty="0"/>
              <a:t>For heat treatments, the D-value depends upon four factors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Temperature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Type of microbe – </a:t>
            </a:r>
            <a:r>
              <a:rPr lang="en-US" dirty="0" smtClean="0"/>
              <a:t>e.g., mycoplasma </a:t>
            </a:r>
            <a:r>
              <a:rPr lang="en-US" dirty="0"/>
              <a:t>vs. endospore formers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Physiological state of microbe being treated – log phase more </a:t>
            </a:r>
            <a:r>
              <a:rPr lang="en-US" dirty="0" smtClean="0"/>
              <a:t>susceptible than stationary</a:t>
            </a:r>
            <a:endParaRPr lang="en-US" dirty="0"/>
          </a:p>
          <a:p>
            <a:pPr lvl="2">
              <a:lnSpc>
                <a:spcPct val="80000"/>
              </a:lnSpc>
            </a:pPr>
            <a:r>
              <a:rPr lang="en-US" dirty="0"/>
              <a:t>Presence of other substances, especially proteins – tends to protect microbes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.slidesharecdn.com/inprocess1211-120918155111-phpapp01/95/inprocess-1211-11-728.jpg?cb=134798369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1" y="457200"/>
            <a:ext cx="8026399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764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85" y="304800"/>
            <a:ext cx="7747046" cy="6324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8807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959</TotalTime>
  <Words>947</Words>
  <Application>Microsoft Office PowerPoint</Application>
  <PresentationFormat>On-screen Show (4:3)</PresentationFormat>
  <Paragraphs>123</Paragraphs>
  <Slides>16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Controlling Microbial Growth</vt:lpstr>
      <vt:lpstr>Basic Concepts</vt:lpstr>
      <vt:lpstr>Terms to Know</vt:lpstr>
      <vt:lpstr>Terms to Know</vt:lpstr>
      <vt:lpstr>Terms to Know</vt:lpstr>
      <vt:lpstr>Measuring the Death Rate of Microbes</vt:lpstr>
      <vt:lpstr>Measuring the Death Rate of Microbes</vt:lpstr>
      <vt:lpstr>PowerPoint Presentation</vt:lpstr>
      <vt:lpstr>PowerPoint Presentation</vt:lpstr>
      <vt:lpstr>Sterilization of Microorganisms</vt:lpstr>
      <vt:lpstr>Methods of Control - Physical</vt:lpstr>
      <vt:lpstr>Methods of Control - Chemical</vt:lpstr>
      <vt:lpstr>Factors Affecting the Activity of Antimicrobial Agents</vt:lpstr>
      <vt:lpstr>Selection of Germicides</vt:lpstr>
      <vt:lpstr>Evaluation of Germicides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Controlling Microbial Growth</dc:title>
  <dc:creator>evo070</dc:creator>
  <cp:lastModifiedBy>Shew, Wayne</cp:lastModifiedBy>
  <cp:revision>51</cp:revision>
  <dcterms:created xsi:type="dcterms:W3CDTF">2004-03-19T19:44:43Z</dcterms:created>
  <dcterms:modified xsi:type="dcterms:W3CDTF">2016-03-10T21:04:44Z</dcterms:modified>
</cp:coreProperties>
</file>