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8" r:id="rId1"/>
    <p:sldMasterId id="2147483714" r:id="rId2"/>
  </p:sldMasterIdLst>
  <p:notesMasterIdLst>
    <p:notesMasterId r:id="rId30"/>
  </p:notesMasterIdLst>
  <p:handoutMasterIdLst>
    <p:handoutMasterId r:id="rId31"/>
  </p:handoutMasterIdLst>
  <p:sldIdLst>
    <p:sldId id="309" r:id="rId3"/>
    <p:sldId id="312" r:id="rId4"/>
    <p:sldId id="261" r:id="rId5"/>
    <p:sldId id="301" r:id="rId6"/>
    <p:sldId id="302" r:id="rId7"/>
    <p:sldId id="303" r:id="rId8"/>
    <p:sldId id="313" r:id="rId9"/>
    <p:sldId id="314" r:id="rId10"/>
    <p:sldId id="315" r:id="rId11"/>
    <p:sldId id="316" r:id="rId12"/>
    <p:sldId id="304" r:id="rId13"/>
    <p:sldId id="305" r:id="rId14"/>
    <p:sldId id="306" r:id="rId15"/>
    <p:sldId id="317" r:id="rId16"/>
    <p:sldId id="318" r:id="rId17"/>
    <p:sldId id="319" r:id="rId18"/>
    <p:sldId id="320" r:id="rId19"/>
    <p:sldId id="321" r:id="rId20"/>
    <p:sldId id="322" r:id="rId21"/>
    <p:sldId id="323" r:id="rId22"/>
    <p:sldId id="324" r:id="rId23"/>
    <p:sldId id="325" r:id="rId24"/>
    <p:sldId id="326" r:id="rId25"/>
    <p:sldId id="327" r:id="rId26"/>
    <p:sldId id="328" r:id="rId27"/>
    <p:sldId id="330" r:id="rId28"/>
    <p:sldId id="308"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2D9"/>
    <a:srgbClr val="FFFFFF"/>
    <a:srgbClr val="E7E6E5"/>
    <a:srgbClr val="0099B8"/>
    <a:srgbClr val="003354"/>
    <a:srgbClr val="F7821E"/>
    <a:srgbClr val="DF4E33"/>
    <a:srgbClr val="F6821F"/>
    <a:srgbClr val="D0D329"/>
    <a:srgbClr val="EE3D8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158" autoAdjust="0"/>
    <p:restoredTop sz="80106" autoAdjust="0"/>
  </p:normalViewPr>
  <p:slideViewPr>
    <p:cSldViewPr snapToGrid="0" snapToObjects="1">
      <p:cViewPr varScale="1">
        <p:scale>
          <a:sx n="61" d="100"/>
          <a:sy n="61" d="100"/>
        </p:scale>
        <p:origin x="219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p:scale>
          <a:sx n="100" d="100"/>
          <a:sy n="100" d="100"/>
        </p:scale>
        <p:origin x="-2728" y="1545"/>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B12E854-E83A-46C6-8E86-2A3741BAF273}" type="datetimeFigureOut">
              <a:rPr lang="en-US" smtClean="0"/>
              <a:t>3/19/2024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1F9BF89-E3FD-442C-A93E-E72E1F139ABF}" type="slidenum">
              <a:rPr lang="en-US" smtClean="0"/>
              <a:t>‹#›</a:t>
            </a:fld>
            <a:endParaRPr lang="en-US" dirty="0"/>
          </a:p>
        </p:txBody>
      </p:sp>
    </p:spTree>
    <p:extLst>
      <p:ext uri="{BB962C8B-B14F-4D97-AF65-F5344CB8AC3E}">
        <p14:creationId xmlns:p14="http://schemas.microsoft.com/office/powerpoint/2010/main" val="42904712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9423A9-AB56-F846-B5C3-F8604A914C94}" type="datetimeFigureOut">
              <a:rPr lang="en-US" smtClean="0"/>
              <a:t>3/19/2024</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EB09CC-0B57-D947-82BF-D08E19DC22FF}" type="slidenum">
              <a:rPr lang="en-US" smtClean="0"/>
              <a:t>‹#›</a:t>
            </a:fld>
            <a:endParaRPr lang="en-US" dirty="0"/>
          </a:p>
        </p:txBody>
      </p:sp>
    </p:spTree>
    <p:extLst>
      <p:ext uri="{BB962C8B-B14F-4D97-AF65-F5344CB8AC3E}">
        <p14:creationId xmlns:p14="http://schemas.microsoft.com/office/powerpoint/2010/main" val="7201413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959639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Figure 4.6: The APA website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In 2002, the American Psychological Association published</a:t>
            </a:r>
            <a:r>
              <a:rPr lang="en-US" baseline="0" dirty="0"/>
              <a:t> a set of ethical guidelines that governs psychologists in their roles as scientists, educators, and practitioners. </a:t>
            </a:r>
            <a:endParaRPr lang="en-US" dirty="0"/>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11</a:t>
            </a:fld>
            <a:endParaRPr lang="en-US" dirty="0"/>
          </a:p>
        </p:txBody>
      </p:sp>
    </p:spTree>
    <p:extLst>
      <p:ext uri="{BB962C8B-B14F-4D97-AF65-F5344CB8AC3E}">
        <p14:creationId xmlns:p14="http://schemas.microsoft.com/office/powerpoint/2010/main" val="17964038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APA outlines five general principles for guiding individual aspects of ethical behavior. These principles are intended to protect, not only</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research participants, but also students in psychology classes and clients of professional therapists. As you can see in Table 4.1,</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three of</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the APA principles (A, D, and E in the table) are identical to the three main principles of the Belmont Report (beneficence, justice, and respect for persons).  </a:t>
            </a:r>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12</a:t>
            </a:fld>
            <a:endParaRPr lang="en-US" dirty="0"/>
          </a:p>
        </p:txBody>
      </p:sp>
    </p:spTree>
    <p:extLst>
      <p:ext uri="{BB962C8B-B14F-4D97-AF65-F5344CB8AC3E}">
        <p14:creationId xmlns:p14="http://schemas.microsoft.com/office/powerpoint/2010/main" val="9984779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APA also has 10 specific</a:t>
            </a:r>
            <a:r>
              <a:rPr lang="en-US" baseline="0" dirty="0"/>
              <a:t> ethical standards. Of these 10 standards, Ethical Standard 8 is most relevant for psychologists as researchers. Let’s examine the details of the standard.</a:t>
            </a:r>
          </a:p>
          <a:p>
            <a:endParaRPr lang="en-US" baseline="0" dirty="0"/>
          </a:p>
          <a:p>
            <a:endParaRPr lang="en-US" dirty="0"/>
          </a:p>
          <a:p>
            <a:endParaRPr lang="en-US" dirty="0"/>
          </a:p>
          <a:p>
            <a:endParaRPr lang="en-US" dirty="0"/>
          </a:p>
          <a:p>
            <a:r>
              <a:rPr lang="en-US" baseline="0" dirty="0"/>
              <a:t> </a:t>
            </a:r>
            <a:endParaRPr lang="en-US" dirty="0"/>
          </a:p>
          <a:p>
            <a:r>
              <a:rPr lang="en-US" baseline="0" dirty="0"/>
              <a:t> </a:t>
            </a:r>
            <a:endParaRPr lang="en-US" dirty="0"/>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13</a:t>
            </a:fld>
            <a:endParaRPr lang="en-US" dirty="0"/>
          </a:p>
        </p:txBody>
      </p:sp>
    </p:spTree>
    <p:extLst>
      <p:ext uri="{BB962C8B-B14F-4D97-AF65-F5344CB8AC3E}">
        <p14:creationId xmlns:p14="http://schemas.microsoft.com/office/powerpoint/2010/main" val="2317196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u="none" dirty="0"/>
              <a:t>Institutional review boards (Standard 8.01): </a:t>
            </a:r>
            <a:r>
              <a:rPr lang="en-US" dirty="0"/>
              <a:t>IRBs: These boards</a:t>
            </a:r>
            <a:r>
              <a:rPr lang="en-US" baseline="0" dirty="0"/>
              <a:t> are </a:t>
            </a:r>
            <a:r>
              <a:rPr lang="en-US" dirty="0"/>
              <a:t>responsible</a:t>
            </a:r>
            <a:r>
              <a:rPr lang="en-US" baseline="0" dirty="0"/>
              <a:t> for making sure that research using humans as participants is conducted ethically.</a:t>
            </a:r>
          </a:p>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14</a:t>
            </a:fld>
            <a:endParaRPr lang="en-US" dirty="0"/>
          </a:p>
        </p:txBody>
      </p:sp>
    </p:spTree>
    <p:extLst>
      <p:ext uri="{BB962C8B-B14F-4D97-AF65-F5344CB8AC3E}">
        <p14:creationId xmlns:p14="http://schemas.microsoft.com/office/powerpoint/2010/main" val="2589085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u="none" dirty="0"/>
              <a:t>Informed consent (Standard 8.02): E</a:t>
            </a:r>
            <a:r>
              <a:rPr lang="en-US" dirty="0"/>
              <a:t>xplanation of the study must be provided in a written format before a person agrees to participate; the participant signs two forms (keeps one and gives one to researcher). </a:t>
            </a:r>
          </a:p>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15</a:t>
            </a:fld>
            <a:endParaRPr lang="en-US" dirty="0"/>
          </a:p>
        </p:txBody>
      </p:sp>
    </p:spTree>
    <p:extLst>
      <p:ext uri="{BB962C8B-B14F-4D97-AF65-F5344CB8AC3E}">
        <p14:creationId xmlns:p14="http://schemas.microsoft.com/office/powerpoint/2010/main" val="33608105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u="none" dirty="0"/>
              <a:t>Deception (Standard 8.07):</a:t>
            </a:r>
            <a:r>
              <a:rPr lang="en-US" b="0" u="none" dirty="0"/>
              <a:t> There are t</a:t>
            </a:r>
            <a:r>
              <a:rPr lang="en-US" b="0" baseline="0" dirty="0"/>
              <a:t>wo </a:t>
            </a:r>
            <a:r>
              <a:rPr lang="en-US" baseline="0" dirty="0"/>
              <a:t>types of deception—omission (withholding details of the study from participants) and commission (lying to participants).</a:t>
            </a:r>
          </a:p>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16</a:t>
            </a:fld>
            <a:endParaRPr lang="en-US" dirty="0"/>
          </a:p>
        </p:txBody>
      </p:sp>
    </p:spTree>
    <p:extLst>
      <p:ext uri="{BB962C8B-B14F-4D97-AF65-F5344CB8AC3E}">
        <p14:creationId xmlns:p14="http://schemas.microsoft.com/office/powerpoint/2010/main" val="27867077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u="none" dirty="0"/>
              <a:t>Debriefing (Standard 8.08): </a:t>
            </a:r>
            <a:r>
              <a:rPr lang="en-US" dirty="0"/>
              <a:t>When researchers use deception, they must debrief</a:t>
            </a:r>
            <a:r>
              <a:rPr lang="en-US" baseline="0" dirty="0"/>
              <a:t> participants following their participation. </a:t>
            </a:r>
            <a:r>
              <a:rPr lang="en-US" b="1" baseline="0" dirty="0"/>
              <a:t>Debriefing</a:t>
            </a:r>
            <a:r>
              <a:rPr lang="en-US" baseline="0" dirty="0"/>
              <a:t> sessions are typically conducted verbally, and the researcher explains why deception was used and the nature of the deception. </a:t>
            </a:r>
          </a:p>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17</a:t>
            </a:fld>
            <a:endParaRPr lang="en-US" dirty="0"/>
          </a:p>
        </p:txBody>
      </p:sp>
    </p:spTree>
    <p:extLst>
      <p:ext uri="{BB962C8B-B14F-4D97-AF65-F5344CB8AC3E}">
        <p14:creationId xmlns:p14="http://schemas.microsoft.com/office/powerpoint/2010/main" val="22851828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u="none" dirty="0"/>
              <a:t>Research misconduct</a:t>
            </a:r>
            <a:r>
              <a:rPr lang="en-US" dirty="0"/>
              <a:t>: </a:t>
            </a:r>
            <a:r>
              <a:rPr lang="en-US" b="1" dirty="0"/>
              <a:t>D</a:t>
            </a:r>
            <a:r>
              <a:rPr lang="en-US" b="1" baseline="0" dirty="0"/>
              <a:t>ata fabrication </a:t>
            </a:r>
            <a:r>
              <a:rPr lang="en-US" baseline="0" dirty="0"/>
              <a:t>(researchers invent data that fit their hypotheses) and </a:t>
            </a:r>
            <a:r>
              <a:rPr lang="en-US" b="1" baseline="0" dirty="0"/>
              <a:t>data falsification</a:t>
            </a:r>
            <a:r>
              <a:rPr lang="en-US" b="0" baseline="0" dirty="0"/>
              <a:t> (researchers selectively delete observations or influence participants to act in a particular way)</a:t>
            </a:r>
            <a:r>
              <a:rPr lang="en-US" baseline="0" dirty="0"/>
              <a:t>. </a:t>
            </a:r>
            <a:r>
              <a:rPr lang="en-US" b="1" baseline="0" dirty="0"/>
              <a:t>Plagiarism</a:t>
            </a:r>
            <a:r>
              <a:rPr lang="en-US" baseline="0" dirty="0"/>
              <a:t> is representing the words or ideas of others as your own. Remember to cite your sources in order to avoid plagiarism.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18</a:t>
            </a:fld>
            <a:endParaRPr lang="en-US" dirty="0"/>
          </a:p>
        </p:txBody>
      </p:sp>
    </p:spTree>
    <p:extLst>
      <p:ext uri="{BB962C8B-B14F-4D97-AF65-F5344CB8AC3E}">
        <p14:creationId xmlns:p14="http://schemas.microsoft.com/office/powerpoint/2010/main" val="38449559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u="none" dirty="0"/>
              <a:t>Animal research (Standard 8.09): </a:t>
            </a:r>
            <a:r>
              <a:rPr lang="en-US" dirty="0"/>
              <a:t>Some psychologists conduct research on nonhumans </a:t>
            </a:r>
            <a:r>
              <a:rPr lang="en-US" baseline="0" dirty="0"/>
              <a:t>(e.g., insects, primates, or rodents), and we need to make sure that these animals are treated well and protected from suffering. (See the next slide for details.)</a:t>
            </a:r>
            <a:r>
              <a:rPr lang="en-US" dirty="0"/>
              <a:t> </a:t>
            </a:r>
          </a:p>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25</a:t>
            </a:fld>
            <a:endParaRPr lang="en-US" dirty="0"/>
          </a:p>
        </p:txBody>
      </p:sp>
    </p:spTree>
    <p:extLst>
      <p:ext uri="{BB962C8B-B14F-4D97-AF65-F5344CB8AC3E}">
        <p14:creationId xmlns:p14="http://schemas.microsoft.com/office/powerpoint/2010/main" val="6565273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Ethical decision making is not a</a:t>
            </a:r>
            <a:r>
              <a:rPr lang="en-US" baseline="0" dirty="0"/>
              <a:t> black-and-white process of saying that a study is ethical or is not ethical. It is far more nuanced than that. Ethical research practice is an ongoing and dynamic process of balance.</a:t>
            </a:r>
            <a:endParaRPr lang="en-US" dirty="0"/>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27</a:t>
            </a:fld>
            <a:endParaRPr lang="en-US" dirty="0"/>
          </a:p>
        </p:txBody>
      </p:sp>
    </p:spTree>
    <p:extLst>
      <p:ext uri="{BB962C8B-B14F-4D97-AF65-F5344CB8AC3E}">
        <p14:creationId xmlns:p14="http://schemas.microsoft.com/office/powerpoint/2010/main" val="1476508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Figure 4.1: The Tuskegee Syphilis Study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 chapter highlights two historical</a:t>
            </a:r>
            <a:r>
              <a:rPr lang="en-US" baseline="0" dirty="0"/>
              <a:t> examples relevant to the ethics treatment of human research participants. The Tuskegee Syphilis Study was a medical study on syphilis involving African American men and starting in the 1930s. The Milgram obedience studies were psychological studies of obedience conducted in the 1960s.</a:t>
            </a:r>
            <a:r>
              <a:rPr lang="en-US" dirty="0"/>
              <a:t> The chapter highlights two historical</a:t>
            </a:r>
            <a:r>
              <a:rPr lang="en-US" baseline="0" dirty="0"/>
              <a:t> examples relevant to the ethics treatment of human research participants. </a:t>
            </a:r>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3</a:t>
            </a:fld>
            <a:endParaRPr lang="en-US" dirty="0"/>
          </a:p>
        </p:txBody>
      </p:sp>
    </p:spTree>
    <p:extLst>
      <p:ext uri="{BB962C8B-B14F-4D97-AF65-F5344CB8AC3E}">
        <p14:creationId xmlns:p14="http://schemas.microsoft.com/office/powerpoint/2010/main" val="119296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Figure 4.2: An Official Apology in 1997</a:t>
            </a:r>
          </a:p>
          <a:p>
            <a:endParaRPr lang="en-US" dirty="0"/>
          </a:p>
          <a:p>
            <a:r>
              <a:rPr lang="en-US" dirty="0"/>
              <a:t>The text does an</a:t>
            </a:r>
            <a:r>
              <a:rPr lang="en-US" baseline="0" dirty="0"/>
              <a:t> excellent</a:t>
            </a:r>
            <a:r>
              <a:rPr lang="en-US" dirty="0"/>
              <a:t> job of summarizing</a:t>
            </a:r>
            <a:r>
              <a:rPr lang="en-US" baseline="0" dirty="0"/>
              <a:t> the Tuskegee Syphilis Study, and there are also many videos about the study available online. These are the three kinds of ethics violations in the research.</a:t>
            </a:r>
          </a:p>
          <a:p>
            <a:endParaRPr lang="en-US" baseline="0" dirty="0"/>
          </a:p>
          <a:p>
            <a:pPr marL="228600" indent="-228600">
              <a:buAutoNum type="arabicPeriod"/>
            </a:pPr>
            <a:r>
              <a:rPr lang="en-US" b="0" u="none" dirty="0"/>
              <a:t>The participants were not treated respectfully. </a:t>
            </a:r>
            <a:r>
              <a:rPr lang="en-US" b="0" dirty="0"/>
              <a:t>They</a:t>
            </a:r>
            <a:r>
              <a:rPr lang="en-US" b="0" baseline="0" dirty="0"/>
              <a:t> were not told whether or not they had syphilis, were not informed about cures that became available during the course of the study, they may have felt coerced to participate because of the generous burial fee provided to families, and they did not provide informed consent for their participation.</a:t>
            </a:r>
          </a:p>
          <a:p>
            <a:pPr marL="228600" indent="-228600">
              <a:buNone/>
            </a:pPr>
            <a:r>
              <a:rPr lang="en-US" b="0" baseline="0" dirty="0"/>
              <a:t> </a:t>
            </a:r>
            <a:endParaRPr lang="en-US" b="0" dirty="0"/>
          </a:p>
          <a:p>
            <a:pPr marL="228600" indent="-228600">
              <a:buAutoNum type="arabicPeriod" startAt="2"/>
            </a:pPr>
            <a:r>
              <a:rPr lang="en-US" b="0" u="none" dirty="0"/>
              <a:t>The participants were harmed. In particular, they were n</a:t>
            </a:r>
            <a:r>
              <a:rPr lang="en-US" b="0" dirty="0"/>
              <a:t>ot told about penicillin as a treatment for syphilis,</a:t>
            </a:r>
            <a:r>
              <a:rPr lang="en-US" b="0" baseline="0" dirty="0"/>
              <a:t> which would have cured those who were infected. Many of the men in the study could not even read and so were unlikely to even to learn of this treatment. Moreover, some of the tests participants underwent were painful and potentially dangerous (e.g., spinal taps). </a:t>
            </a:r>
          </a:p>
          <a:p>
            <a:pPr marL="228600" indent="-228600">
              <a:buAutoNum type="arabicPeriod" startAt="2"/>
            </a:pPr>
            <a:endParaRPr lang="en-US" b="0" dirty="0"/>
          </a:p>
          <a:p>
            <a:pPr marL="228600" indent="-228600">
              <a:buNone/>
            </a:pPr>
            <a:r>
              <a:rPr lang="en-US" b="0" dirty="0"/>
              <a:t>3. </a:t>
            </a:r>
            <a:r>
              <a:rPr lang="en-US" b="0" u="none" dirty="0"/>
              <a:t>The participants were a targeted, disadvantaged social group. </a:t>
            </a:r>
            <a:r>
              <a:rPr lang="en-US" b="0" dirty="0"/>
              <a:t>The men in this study were African American and poor, even though people from all races and socioeconomic</a:t>
            </a:r>
            <a:r>
              <a:rPr lang="en-US" b="0" baseline="0" dirty="0"/>
              <a:t> backgrounds were affected by syphilis at the time.</a:t>
            </a:r>
            <a:endParaRPr lang="en-US" b="0" dirty="0"/>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4</a:t>
            </a:fld>
            <a:endParaRPr lang="en-US" dirty="0"/>
          </a:p>
        </p:txBody>
      </p:sp>
    </p:spTree>
    <p:extLst>
      <p:ext uri="{BB962C8B-B14F-4D97-AF65-F5344CB8AC3E}">
        <p14:creationId xmlns:p14="http://schemas.microsoft.com/office/powerpoint/2010/main" val="1531240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Figure 4.3: The Milgram Obedience Studies</a:t>
            </a:r>
          </a:p>
          <a:p>
            <a:endParaRPr lang="en-US" dirty="0"/>
          </a:p>
          <a:p>
            <a:r>
              <a:rPr lang="en-US" dirty="0"/>
              <a:t>The Tuskegee Syphilis Study clearly demonstrates</a:t>
            </a:r>
            <a:r>
              <a:rPr lang="en-US" baseline="0" dirty="0"/>
              <a:t> some ethical violations. However, making ethical decisions is not always so clear-cut. Stanley Milgram’s studies of obedience to authority, conducted in the 1960s, exemplify how ethical decision making involves striking a balance. Most psychology students are familiar with Milgram’s studies from introduction to psychology or from social psychology, and the text does a good job of describing Milgram’s research. </a:t>
            </a:r>
          </a:p>
          <a:p>
            <a:endParaRPr lang="en-US" baseline="0" dirty="0"/>
          </a:p>
          <a:p>
            <a:r>
              <a:rPr lang="en-US" u="none" baseline="0" dirty="0"/>
              <a:t>Ethical questions</a:t>
            </a:r>
            <a:r>
              <a:rPr lang="en-US" baseline="0" dirty="0"/>
              <a:t>: (1) Was it ethical to put teacher-participants through such a stressful experience? (2. Were there any lasting effects of the study after participants had been </a:t>
            </a:r>
            <a:r>
              <a:rPr lang="en-US" b="1" baseline="0" dirty="0"/>
              <a:t>debriefed</a:t>
            </a:r>
            <a:r>
              <a:rPr lang="en-US" baseline="0" dirty="0"/>
              <a:t> (informed that they did not actually shock the learner)? Some participants reported that even though they understood following the debriefing that they did not actually harm anyone, they still thought about the fact that they were willing to harm another individual for a long time afterward.</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u="none" dirty="0"/>
              <a:t>Balancing risk to participants with benefit to society</a:t>
            </a:r>
            <a:r>
              <a:rPr lang="en-US" dirty="0"/>
              <a:t>: The results of Milgram’s studies were surprising</a:t>
            </a:r>
            <a:r>
              <a:rPr lang="en-US" baseline="0" dirty="0"/>
              <a:t> in that 65% of participants obeyed the experimenter and shocked learners at the highest levels. But after this was found, could the procedures have been adjusted in some way to minimize participants’ anxiety? Researchers need to strike a balance between conducting research that is ethical while also considering what the research contributes to and what society can learn from the research. What are the risks to participants versus what is the value of the knowledge gained from the research?</a:t>
            </a:r>
            <a:endParaRPr lang="en-US" dirty="0"/>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5</a:t>
            </a:fld>
            <a:endParaRPr lang="en-US" dirty="0"/>
          </a:p>
        </p:txBody>
      </p:sp>
    </p:spTree>
    <p:extLst>
      <p:ext uri="{BB962C8B-B14F-4D97-AF65-F5344CB8AC3E}">
        <p14:creationId xmlns:p14="http://schemas.microsoft.com/office/powerpoint/2010/main" val="639562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none" dirty="0"/>
              <a:t>Figure 4.5:  Vulnerable Populations in Research</a:t>
            </a:r>
          </a:p>
          <a:p>
            <a:endParaRPr lang="en-US" b="0" u="none" dirty="0"/>
          </a:p>
          <a:p>
            <a:r>
              <a:rPr lang="en-US" b="0" u="none" dirty="0"/>
              <a:t>Belmont</a:t>
            </a:r>
            <a:r>
              <a:rPr lang="en-US" b="0" u="none" baseline="0" dirty="0"/>
              <a:t> Report: </a:t>
            </a:r>
            <a:r>
              <a:rPr lang="en-US" b="0" dirty="0"/>
              <a:t>There are</a:t>
            </a:r>
            <a:r>
              <a:rPr lang="en-US" b="0" baseline="0" dirty="0"/>
              <a:t> formal statements of ethics guidelines developed by organizations around the world. In the United States, the Belmont Report (1976) was created to define the ethical guidelines that should be followed by researchers in a variety of disciplines, including psychology. The Belmont Report outlines three main principles for conducting ethical research: respect for persons, beneficence, and justice.</a:t>
            </a:r>
          </a:p>
          <a:p>
            <a:endParaRPr lang="en-US" b="0" baseline="0" dirty="0"/>
          </a:p>
          <a:p>
            <a:endParaRPr lang="en-US" b="0" dirty="0"/>
          </a:p>
          <a:p>
            <a:endParaRPr lang="en-US" b="0" dirty="0"/>
          </a:p>
        </p:txBody>
      </p:sp>
      <p:sp>
        <p:nvSpPr>
          <p:cNvPr id="4" name="Slide Number Placeholder 3"/>
          <p:cNvSpPr>
            <a:spLocks noGrp="1"/>
          </p:cNvSpPr>
          <p:nvPr>
            <p:ph type="sldNum" sz="quarter" idx="10"/>
          </p:nvPr>
        </p:nvSpPr>
        <p:spPr/>
        <p:txBody>
          <a:bodyPr/>
          <a:lstStyle/>
          <a:p>
            <a:fld id="{C5EB09CC-0B57-D947-82BF-D08E19DC22FF}" type="slidenum">
              <a:rPr lang="en-US" smtClean="0"/>
              <a:t>6</a:t>
            </a:fld>
            <a:endParaRPr lang="en-US" dirty="0"/>
          </a:p>
        </p:txBody>
      </p:sp>
    </p:spTree>
    <p:extLst>
      <p:ext uri="{BB962C8B-B14F-4D97-AF65-F5344CB8AC3E}">
        <p14:creationId xmlns:p14="http://schemas.microsoft.com/office/powerpoint/2010/main" val="1597764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u="none" dirty="0"/>
              <a:t>The principle of respect for persons: </a:t>
            </a:r>
            <a:r>
              <a:rPr lang="en-US" b="0" dirty="0"/>
              <a:t>This principle has two parts. </a:t>
            </a:r>
          </a:p>
          <a:p>
            <a:endParaRPr lang="en-US" b="0" dirty="0"/>
          </a:p>
          <a:p>
            <a:pPr marL="228600" indent="-228600">
              <a:buFont typeface="+mj-lt"/>
              <a:buAutoNum type="arabicPeriod"/>
            </a:pPr>
            <a:r>
              <a:rPr lang="en-US" b="0" baseline="0" dirty="0"/>
              <a:t>Research participants should be free to decide for themselves whether they would like to participate in a study. In other words, participants are entitled to </a:t>
            </a:r>
            <a:r>
              <a:rPr lang="en-US" b="1" baseline="0" dirty="0"/>
              <a:t>informed consent </a:t>
            </a:r>
            <a:r>
              <a:rPr lang="en-US" b="0" baseline="0" dirty="0"/>
              <a:t>(information about the risks and benefits of the research), so that they can decide whether to participate in an informed manner. This includes participants not being coerced to participate in research in order to receive large incentives or to avoid suffering negative consequences. </a:t>
            </a:r>
          </a:p>
          <a:p>
            <a:pPr marL="228600" indent="-228600">
              <a:buFont typeface="+mj-lt"/>
              <a:buAutoNum type="arabicPeriod"/>
            </a:pPr>
            <a:endParaRPr lang="en-US" b="0" baseline="0" dirty="0"/>
          </a:p>
          <a:p>
            <a:pPr marL="228600" indent="-228600">
              <a:buFont typeface="+mj-lt"/>
              <a:buAutoNum type="arabicPeriod"/>
            </a:pPr>
            <a:endParaRPr lang="en-US" b="0" dirty="0"/>
          </a:p>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7</a:t>
            </a:fld>
            <a:endParaRPr lang="en-US" dirty="0"/>
          </a:p>
        </p:txBody>
      </p:sp>
    </p:spTree>
    <p:extLst>
      <p:ext uri="{BB962C8B-B14F-4D97-AF65-F5344CB8AC3E}">
        <p14:creationId xmlns:p14="http://schemas.microsoft.com/office/powerpoint/2010/main" val="367439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Certain groups of people are less autonomous and are entitled to special protection in terms of informed consent. These individuals include children, people with cognitive disabilities, and prisoners. Sometimes these people might not be able to give informed consent (e.g., children), and so informed consent will be obtained from the parent or guardian.   </a:t>
            </a:r>
            <a:endParaRPr lang="en-US" b="0" dirty="0"/>
          </a:p>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8</a:t>
            </a:fld>
            <a:endParaRPr lang="en-US" dirty="0"/>
          </a:p>
        </p:txBody>
      </p:sp>
    </p:spTree>
    <p:extLst>
      <p:ext uri="{BB962C8B-B14F-4D97-AF65-F5344CB8AC3E}">
        <p14:creationId xmlns:p14="http://schemas.microsoft.com/office/powerpoint/2010/main" val="122669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u="none" dirty="0"/>
              <a:t>The principle of beneficence: </a:t>
            </a:r>
            <a:r>
              <a:rPr lang="en-US" b="0" dirty="0"/>
              <a:t>The word </a:t>
            </a:r>
            <a:r>
              <a:rPr lang="en-US" b="0" i="1" dirty="0"/>
              <a:t>beneficence</a:t>
            </a:r>
            <a:r>
              <a:rPr lang="en-US" b="0" dirty="0"/>
              <a:t> refers to the doing of good.</a:t>
            </a:r>
            <a:r>
              <a:rPr lang="en-US" b="0" baseline="0" dirty="0"/>
              <a:t> The principle of beneficence states that researchers need to take measures to protect participants from harm and to ensure their well-being. This includes researchers weighing risks and benefits of their research, and also considering who might benefit from the research and who might be harmed. </a:t>
            </a:r>
          </a:p>
          <a:p>
            <a:r>
              <a:rPr lang="en-US" b="0" baseline="0" dirty="0"/>
              <a:t>Physical harm and physical benefits are easier to assess than psychological harm and psychological benefits. How was this principle violated in the Tuskegee Syphilis Study? What about in Milgram’s studies? In terms of benefits of research to the community, it’s not always easy to quantify harm and benefits in terms of lives or dollars.</a:t>
            </a:r>
            <a:endParaRPr lang="en-US" b="0" dirty="0"/>
          </a:p>
          <a:p>
            <a:endParaRPr lang="en-US" dirty="0"/>
          </a:p>
        </p:txBody>
      </p:sp>
      <p:sp>
        <p:nvSpPr>
          <p:cNvPr id="4" name="Slide Number Placeholder 3"/>
          <p:cNvSpPr>
            <a:spLocks noGrp="1"/>
          </p:cNvSpPr>
          <p:nvPr>
            <p:ph type="sldNum" sz="quarter" idx="5"/>
          </p:nvPr>
        </p:nvSpPr>
        <p:spPr/>
        <p:txBody>
          <a:bodyPr/>
          <a:lstStyle/>
          <a:p>
            <a:fld id="{C5EB09CC-0B57-D947-82BF-D08E19DC22FF}" type="slidenum">
              <a:rPr lang="en-US" smtClean="0"/>
              <a:t>9</a:t>
            </a:fld>
            <a:endParaRPr lang="en-US" dirty="0"/>
          </a:p>
        </p:txBody>
      </p:sp>
    </p:spTree>
    <p:extLst>
      <p:ext uri="{BB962C8B-B14F-4D97-AF65-F5344CB8AC3E}">
        <p14:creationId xmlns:p14="http://schemas.microsoft.com/office/powerpoint/2010/main" val="2330519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u="none" dirty="0"/>
              <a:t>The principle of justice: This principle looks at </a:t>
            </a:r>
            <a:r>
              <a:rPr lang="en-US" b="0" dirty="0"/>
              <a:t>the balance</a:t>
            </a:r>
            <a:r>
              <a:rPr lang="en-US" b="0" baseline="0" dirty="0"/>
              <a:t> between those who participate in the research and those who benefit from it: Who bears the risk and who reaps the benefits? Apply this principle to the Tuskegee Syphilis Study. </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If a procedure is risky or harmful, the Ps bear the burden of that risk, while others could potentially benefit from the results.  A study shouldn’t result in Ps bearing an undue burden of risk.</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 researcher can’t study prisoners b/c they are convenient; should study something prisoners are likely to experience due to their incarceration.</a:t>
            </a:r>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10</a:t>
            </a:fld>
            <a:endParaRPr lang="en-US" dirty="0"/>
          </a:p>
        </p:txBody>
      </p:sp>
    </p:spTree>
    <p:extLst>
      <p:ext uri="{BB962C8B-B14F-4D97-AF65-F5344CB8AC3E}">
        <p14:creationId xmlns:p14="http://schemas.microsoft.com/office/powerpoint/2010/main" val="27897430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wwnorton.com/instructors" TargetMode="External"/><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hyperlink" Target="everydayresearchmethods.com" TargetMode="Externa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0" y="-20302"/>
            <a:ext cx="9144001" cy="6878302"/>
          </a:xfrm>
          <a:prstGeom prst="rect">
            <a:avLst/>
          </a:prstGeom>
        </p:spPr>
      </p:pic>
      <p:sp>
        <p:nvSpPr>
          <p:cNvPr id="5" name="Title 4"/>
          <p:cNvSpPr>
            <a:spLocks noGrp="1"/>
          </p:cNvSpPr>
          <p:nvPr>
            <p:ph type="title"/>
          </p:nvPr>
        </p:nvSpPr>
        <p:spPr>
          <a:xfrm>
            <a:off x="5139691" y="17231"/>
            <a:ext cx="4004310" cy="2309109"/>
          </a:xfrm>
        </p:spPr>
        <p:txBody>
          <a:bodyPr/>
          <a:lstStyle>
            <a:lvl1pPr algn="l">
              <a:defRPr>
                <a:solidFill>
                  <a:schemeClr val="accent2"/>
                </a:solidFill>
              </a:defRPr>
            </a:lvl1pPr>
          </a:lstStyle>
          <a:p>
            <a:r>
              <a:rPr lang="en-US" dirty="0"/>
              <a:t>Click to edit Master title style</a:t>
            </a:r>
          </a:p>
        </p:txBody>
      </p:sp>
      <p:sp>
        <p:nvSpPr>
          <p:cNvPr id="9" name="Text Placeholder 8"/>
          <p:cNvSpPr>
            <a:spLocks noGrp="1"/>
          </p:cNvSpPr>
          <p:nvPr>
            <p:ph type="body" sz="quarter" idx="11" hasCustomPrompt="1"/>
          </p:nvPr>
        </p:nvSpPr>
        <p:spPr>
          <a:xfrm>
            <a:off x="5115796" y="5876366"/>
            <a:ext cx="4028203" cy="961544"/>
          </a:xfrm>
          <a:prstGeom prst="rect">
            <a:avLst/>
          </a:prstGeom>
          <a:solidFill>
            <a:schemeClr val="accent2"/>
          </a:solidFill>
          <a:ln>
            <a:solidFill>
              <a:srgbClr val="0099B8"/>
            </a:solidFill>
          </a:ln>
        </p:spPr>
        <p:txBody>
          <a:bodyPr/>
          <a:lstStyle>
            <a:lvl1pPr marL="0" indent="0" algn="ctr">
              <a:buNone/>
              <a:defRPr sz="5400">
                <a:solidFill>
                  <a:schemeClr val="bg1"/>
                </a:solidFill>
                <a:latin typeface="Arial" charset="0"/>
                <a:ea typeface="Arial" charset="0"/>
                <a:cs typeface="Arial" charset="0"/>
              </a:defRPr>
            </a:lvl1pPr>
          </a:lstStyle>
          <a:p>
            <a:pPr lvl="0"/>
            <a:r>
              <a:rPr lang="en-US" dirty="0"/>
              <a:t>PART II</a:t>
            </a:r>
          </a:p>
        </p:txBody>
      </p:sp>
    </p:spTree>
    <p:extLst>
      <p:ext uri="{BB962C8B-B14F-4D97-AF65-F5344CB8AC3E}">
        <p14:creationId xmlns:p14="http://schemas.microsoft.com/office/powerpoint/2010/main" val="3268307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licker Question">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E7E6E5"/>
          </a:solidFill>
          <a:ln w="76200" cmpd="sng">
            <a:solidFill>
              <a:srgbClr val="00335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9827" y="404795"/>
            <a:ext cx="594360" cy="1490472"/>
          </a:xfrm>
          <a:prstGeom prst="rect">
            <a:avLst/>
          </a:prstGeom>
        </p:spPr>
      </p:pic>
      <p:sp>
        <p:nvSpPr>
          <p:cNvPr id="3" name="Text Placeholder 2"/>
          <p:cNvSpPr>
            <a:spLocks noGrp="1"/>
          </p:cNvSpPr>
          <p:nvPr>
            <p:ph type="body" sz="quarter" idx="10"/>
          </p:nvPr>
        </p:nvSpPr>
        <p:spPr>
          <a:xfrm>
            <a:off x="560388" y="2325688"/>
            <a:ext cx="7978775" cy="4008437"/>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971550" indent="-514350">
              <a:buFont typeface="+mj-lt"/>
              <a:buAutoNum type="alphaLcPeriod"/>
              <a:defRPr sz="2600">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5"/>
          <p:cNvSpPr>
            <a:spLocks noGrp="1"/>
          </p:cNvSpPr>
          <p:nvPr>
            <p:ph type="title" hasCustomPrompt="1"/>
          </p:nvPr>
        </p:nvSpPr>
        <p:spPr>
          <a:xfrm>
            <a:off x="1254703" y="538390"/>
            <a:ext cx="5401591" cy="1223282"/>
          </a:xfrm>
        </p:spPr>
        <p:txBody>
          <a:bodyPr>
            <a:normAutofit/>
          </a:bodyPr>
          <a:lstStyle>
            <a:lvl1pPr algn="l">
              <a:defRPr sz="5000" b="1">
                <a:solidFill>
                  <a:srgbClr val="003354"/>
                </a:solidFill>
                <a:latin typeface="Arial" charset="0"/>
                <a:ea typeface="Arial" charset="0"/>
                <a:cs typeface="Arial" charset="0"/>
              </a:defRPr>
            </a:lvl1pPr>
          </a:lstStyle>
          <a:p>
            <a:r>
              <a:rPr lang="en-US" dirty="0"/>
              <a:t>Clicker Question</a:t>
            </a:r>
          </a:p>
        </p:txBody>
      </p:sp>
    </p:spTree>
    <p:extLst>
      <p:ext uri="{BB962C8B-B14F-4D97-AF65-F5344CB8AC3E}">
        <p14:creationId xmlns:p14="http://schemas.microsoft.com/office/powerpoint/2010/main" val="4165607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icker Question Answer">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E7E6E5"/>
          </a:solidFill>
          <a:ln w="76200" cmpd="sng">
            <a:solidFill>
              <a:srgbClr val="00335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9827" y="404795"/>
            <a:ext cx="594360" cy="1490472"/>
          </a:xfrm>
          <a:prstGeom prst="rect">
            <a:avLst/>
          </a:prstGeom>
        </p:spPr>
      </p:pic>
      <p:sp>
        <p:nvSpPr>
          <p:cNvPr id="3" name="Text Placeholder 2"/>
          <p:cNvSpPr>
            <a:spLocks noGrp="1"/>
          </p:cNvSpPr>
          <p:nvPr>
            <p:ph type="body" sz="quarter" idx="10"/>
          </p:nvPr>
        </p:nvSpPr>
        <p:spPr>
          <a:xfrm>
            <a:off x="560388" y="2325688"/>
            <a:ext cx="7978775" cy="4008437"/>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971550" indent="-514350">
              <a:buFont typeface="+mj-lt"/>
              <a:buAutoNum type="alphaLcPeriod"/>
              <a:defRPr sz="2600">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5"/>
          <p:cNvSpPr>
            <a:spLocks noGrp="1"/>
          </p:cNvSpPr>
          <p:nvPr>
            <p:ph type="title" hasCustomPrompt="1"/>
          </p:nvPr>
        </p:nvSpPr>
        <p:spPr>
          <a:xfrm>
            <a:off x="1254703" y="538390"/>
            <a:ext cx="7755614" cy="1223282"/>
          </a:xfrm>
        </p:spPr>
        <p:txBody>
          <a:bodyPr>
            <a:normAutofit/>
          </a:bodyPr>
          <a:lstStyle>
            <a:lvl1pPr algn="l">
              <a:defRPr sz="4800" b="1">
                <a:solidFill>
                  <a:srgbClr val="003354"/>
                </a:solidFill>
                <a:latin typeface="Arial" charset="0"/>
                <a:ea typeface="Arial" charset="0"/>
                <a:cs typeface="Arial" charset="0"/>
              </a:defRPr>
            </a:lvl1pPr>
          </a:lstStyle>
          <a:p>
            <a:r>
              <a:rPr lang="en-US" dirty="0"/>
              <a:t>Clicker Question - Answer</a:t>
            </a:r>
          </a:p>
        </p:txBody>
      </p:sp>
    </p:spTree>
    <p:extLst>
      <p:ext uri="{BB962C8B-B14F-4D97-AF65-F5344CB8AC3E}">
        <p14:creationId xmlns:p14="http://schemas.microsoft.com/office/powerpoint/2010/main" val="36383986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ading Quiz">
    <p:spTree>
      <p:nvGrpSpPr>
        <p:cNvPr id="1" name=""/>
        <p:cNvGrpSpPr/>
        <p:nvPr/>
      </p:nvGrpSpPr>
      <p:grpSpPr>
        <a:xfrm>
          <a:off x="0" y="0"/>
          <a:ext cx="0" cy="0"/>
          <a:chOff x="0" y="0"/>
          <a:chExt cx="0" cy="0"/>
        </a:xfrm>
      </p:grpSpPr>
      <p:sp>
        <p:nvSpPr>
          <p:cNvPr id="13" name="Rectangle 12"/>
          <p:cNvSpPr/>
          <p:nvPr userDrawn="1"/>
        </p:nvSpPr>
        <p:spPr>
          <a:xfrm>
            <a:off x="0" y="0"/>
            <a:ext cx="9144000" cy="6858000"/>
          </a:xfrm>
          <a:prstGeom prst="rect">
            <a:avLst/>
          </a:prstGeom>
          <a:solidFill>
            <a:srgbClr val="E7E6E5"/>
          </a:solidFill>
          <a:ln w="76200" cmpd="sng">
            <a:solidFill>
              <a:srgbClr val="FDC20C"/>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8" name="Picture 17" descr="Screen Shot 2017-04-04 at 12.39.38 P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0759" y="488430"/>
            <a:ext cx="927100" cy="952500"/>
          </a:xfrm>
          <a:prstGeom prst="rect">
            <a:avLst/>
          </a:prstGeom>
        </p:spPr>
      </p:pic>
      <p:sp>
        <p:nvSpPr>
          <p:cNvPr id="8" name="Text Placeholder 2"/>
          <p:cNvSpPr>
            <a:spLocks noGrp="1"/>
          </p:cNvSpPr>
          <p:nvPr>
            <p:ph type="body" sz="quarter" idx="10"/>
          </p:nvPr>
        </p:nvSpPr>
        <p:spPr>
          <a:xfrm>
            <a:off x="582612" y="1929360"/>
            <a:ext cx="7978775" cy="4008437"/>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971550" indent="-514350">
              <a:buFont typeface="+mj-lt"/>
              <a:buAutoNum type="alphaLcPeriod"/>
              <a:defRPr sz="2600">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5"/>
          <p:cNvSpPr>
            <a:spLocks noGrp="1"/>
          </p:cNvSpPr>
          <p:nvPr>
            <p:ph type="title" hasCustomPrompt="1"/>
          </p:nvPr>
        </p:nvSpPr>
        <p:spPr>
          <a:xfrm>
            <a:off x="1317859" y="353039"/>
            <a:ext cx="5401591" cy="1223282"/>
          </a:xfrm>
        </p:spPr>
        <p:txBody>
          <a:bodyPr>
            <a:normAutofit/>
          </a:bodyPr>
          <a:lstStyle>
            <a:lvl1pPr algn="l">
              <a:defRPr sz="5000" b="1">
                <a:solidFill>
                  <a:srgbClr val="003354"/>
                </a:solidFill>
                <a:latin typeface="Arial" charset="0"/>
                <a:ea typeface="Arial" charset="0"/>
                <a:cs typeface="Arial" charset="0"/>
              </a:defRPr>
            </a:lvl1pPr>
          </a:lstStyle>
          <a:p>
            <a:r>
              <a:rPr lang="en-US" dirty="0"/>
              <a:t>Reading Quiz</a:t>
            </a:r>
          </a:p>
        </p:txBody>
      </p:sp>
    </p:spTree>
    <p:extLst>
      <p:ext uri="{BB962C8B-B14F-4D97-AF65-F5344CB8AC3E}">
        <p14:creationId xmlns:p14="http://schemas.microsoft.com/office/powerpoint/2010/main" val="2773063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ading Quiz Answer">
    <p:spTree>
      <p:nvGrpSpPr>
        <p:cNvPr id="1" name=""/>
        <p:cNvGrpSpPr/>
        <p:nvPr/>
      </p:nvGrpSpPr>
      <p:grpSpPr>
        <a:xfrm>
          <a:off x="0" y="0"/>
          <a:ext cx="0" cy="0"/>
          <a:chOff x="0" y="0"/>
          <a:chExt cx="0" cy="0"/>
        </a:xfrm>
      </p:grpSpPr>
      <p:sp>
        <p:nvSpPr>
          <p:cNvPr id="13" name="Rectangle 12"/>
          <p:cNvSpPr/>
          <p:nvPr userDrawn="1"/>
        </p:nvSpPr>
        <p:spPr>
          <a:xfrm>
            <a:off x="0" y="0"/>
            <a:ext cx="9144000" cy="6858000"/>
          </a:xfrm>
          <a:prstGeom prst="rect">
            <a:avLst/>
          </a:prstGeom>
          <a:solidFill>
            <a:srgbClr val="E7E6E5"/>
          </a:solidFill>
          <a:ln w="76200" cmpd="sng">
            <a:solidFill>
              <a:srgbClr val="FDC20C"/>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8" name="Picture 17" descr="Screen Shot 2017-04-04 at 12.39.38 P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0759" y="488430"/>
            <a:ext cx="927100" cy="952500"/>
          </a:xfrm>
          <a:prstGeom prst="rect">
            <a:avLst/>
          </a:prstGeom>
        </p:spPr>
      </p:pic>
      <p:sp>
        <p:nvSpPr>
          <p:cNvPr id="8" name="Text Placeholder 2"/>
          <p:cNvSpPr>
            <a:spLocks noGrp="1"/>
          </p:cNvSpPr>
          <p:nvPr>
            <p:ph type="body" sz="quarter" idx="10"/>
          </p:nvPr>
        </p:nvSpPr>
        <p:spPr>
          <a:xfrm>
            <a:off x="582612" y="1929360"/>
            <a:ext cx="7978775" cy="4008437"/>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971550" indent="-514350">
              <a:buFont typeface="+mj-lt"/>
              <a:buAutoNum type="alphaLcPeriod"/>
              <a:defRPr sz="2600">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5"/>
          <p:cNvSpPr>
            <a:spLocks noGrp="1"/>
          </p:cNvSpPr>
          <p:nvPr>
            <p:ph type="title" hasCustomPrompt="1"/>
          </p:nvPr>
        </p:nvSpPr>
        <p:spPr>
          <a:xfrm>
            <a:off x="1317859" y="353039"/>
            <a:ext cx="7050773" cy="1223282"/>
          </a:xfrm>
        </p:spPr>
        <p:txBody>
          <a:bodyPr>
            <a:normAutofit/>
          </a:bodyPr>
          <a:lstStyle>
            <a:lvl1pPr algn="l">
              <a:defRPr sz="5000" b="1" baseline="0">
                <a:solidFill>
                  <a:srgbClr val="003354"/>
                </a:solidFill>
                <a:latin typeface="Arial" charset="0"/>
                <a:ea typeface="Arial" charset="0"/>
                <a:cs typeface="Arial" charset="0"/>
              </a:defRPr>
            </a:lvl1pPr>
          </a:lstStyle>
          <a:p>
            <a:r>
              <a:rPr lang="en-US" dirty="0"/>
              <a:t>Reading Quiz-Answer</a:t>
            </a:r>
          </a:p>
        </p:txBody>
      </p:sp>
    </p:spTree>
    <p:extLst>
      <p:ext uri="{BB962C8B-B14F-4D97-AF65-F5344CB8AC3E}">
        <p14:creationId xmlns:p14="http://schemas.microsoft.com/office/powerpoint/2010/main" val="40629981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ctive Learning Opener">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7E6E5"/>
          </a:solidFill>
          <a:ln w="76200" cmpd="sng">
            <a:solidFill>
              <a:srgbClr val="0099B8"/>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83211" y="5445469"/>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99259" y="5326956"/>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3" name="Content Placeholder 2"/>
          <p:cNvSpPr>
            <a:spLocks noGrp="1"/>
          </p:cNvSpPr>
          <p:nvPr>
            <p:ph sz="quarter" idx="10" hasCustomPrompt="1"/>
          </p:nvPr>
        </p:nvSpPr>
        <p:spPr>
          <a:xfrm>
            <a:off x="4129331" y="2850776"/>
            <a:ext cx="4625975" cy="2158681"/>
          </a:xfrm>
          <a:prstGeom prst="rect">
            <a:avLst/>
          </a:prstGeom>
        </p:spPr>
        <p:txBody>
          <a:bodyPr/>
          <a:lstStyle>
            <a:lvl1pPr marL="0" indent="0" algn="ctr">
              <a:buNone/>
              <a:defRPr baseline="0">
                <a:latin typeface="Arial" charset="0"/>
                <a:ea typeface="Arial" charset="0"/>
                <a:cs typeface="Arial" charset="0"/>
              </a:defRPr>
            </a:lvl1pPr>
          </a:lstStyle>
          <a:p>
            <a:pPr lvl="0"/>
            <a:r>
              <a:rPr lang="en-US" dirty="0"/>
              <a:t>CHAPTER TITLE</a:t>
            </a:r>
          </a:p>
        </p:txBody>
      </p:sp>
      <p:pic>
        <p:nvPicPr>
          <p:cNvPr id="11" name="Picture 1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85574" y="274638"/>
            <a:ext cx="3594444" cy="4703001"/>
          </a:xfrm>
          <a:prstGeom prst="rect">
            <a:avLst/>
          </a:prstGeom>
        </p:spPr>
      </p:pic>
      <p:sp>
        <p:nvSpPr>
          <p:cNvPr id="4" name="TextBox 3"/>
          <p:cNvSpPr txBox="1"/>
          <p:nvPr userDrawn="1"/>
        </p:nvSpPr>
        <p:spPr>
          <a:xfrm>
            <a:off x="4129332" y="274638"/>
            <a:ext cx="4625975" cy="1077218"/>
          </a:xfrm>
          <a:prstGeom prst="rect">
            <a:avLst/>
          </a:prstGeom>
          <a:solidFill>
            <a:srgbClr val="0099B8"/>
          </a:solidFill>
        </p:spPr>
        <p:txBody>
          <a:bodyPr wrap="square" rtlCol="0">
            <a:spAutoFit/>
          </a:bodyPr>
          <a:lstStyle/>
          <a:p>
            <a:pPr algn="ctr"/>
            <a:r>
              <a:rPr lang="en-US" sz="3200" b="1" dirty="0">
                <a:solidFill>
                  <a:schemeClr val="bg1"/>
                </a:solidFill>
                <a:latin typeface="Arial" charset="0"/>
                <a:ea typeface="Arial" charset="0"/>
                <a:cs typeface="Arial" charset="0"/>
              </a:rPr>
              <a:t>Active Learning</a:t>
            </a:r>
            <a:r>
              <a:rPr lang="en-US" sz="3200" b="1" baseline="0" dirty="0">
                <a:solidFill>
                  <a:schemeClr val="bg1"/>
                </a:solidFill>
                <a:latin typeface="Arial" charset="0"/>
                <a:ea typeface="Arial" charset="0"/>
                <a:cs typeface="Arial" charset="0"/>
              </a:rPr>
              <a:t> </a:t>
            </a:r>
          </a:p>
          <a:p>
            <a:pPr algn="ctr"/>
            <a:r>
              <a:rPr lang="en-US" sz="3200" b="1" baseline="0" dirty="0">
                <a:solidFill>
                  <a:schemeClr val="bg1"/>
                </a:solidFill>
                <a:latin typeface="Arial" charset="0"/>
                <a:ea typeface="Arial" charset="0"/>
                <a:cs typeface="Arial" charset="0"/>
              </a:rPr>
              <a:t>PART II</a:t>
            </a:r>
            <a:endParaRPr lang="en-US" sz="3200" b="1" dirty="0">
              <a:solidFill>
                <a:schemeClr val="bg1"/>
              </a:solidFill>
              <a:latin typeface="Arial" charset="0"/>
              <a:ea typeface="Arial" charset="0"/>
              <a:cs typeface="Arial" charset="0"/>
            </a:endParaRPr>
          </a:p>
        </p:txBody>
      </p:sp>
      <p:sp>
        <p:nvSpPr>
          <p:cNvPr id="6" name="Title 5"/>
          <p:cNvSpPr>
            <a:spLocks noGrp="1"/>
          </p:cNvSpPr>
          <p:nvPr>
            <p:ph type="title" hasCustomPrompt="1"/>
          </p:nvPr>
        </p:nvSpPr>
        <p:spPr>
          <a:xfrm>
            <a:off x="4129331" y="1542579"/>
            <a:ext cx="4625975" cy="1143000"/>
          </a:xfrm>
        </p:spPr>
        <p:txBody>
          <a:bodyPr/>
          <a:lstStyle>
            <a:lvl1pPr algn="ctr">
              <a:defRPr b="1" baseline="0">
                <a:solidFill>
                  <a:srgbClr val="0099B8"/>
                </a:solidFill>
                <a:latin typeface="Arial" charset="0"/>
                <a:ea typeface="Arial" charset="0"/>
                <a:cs typeface="Arial" charset="0"/>
              </a:defRPr>
            </a:lvl1pPr>
          </a:lstStyle>
          <a:p>
            <a:r>
              <a:rPr lang="en-US" dirty="0"/>
              <a:t>CHAPTER NUMBER</a:t>
            </a:r>
          </a:p>
        </p:txBody>
      </p:sp>
    </p:spTree>
    <p:extLst>
      <p:ext uri="{BB962C8B-B14F-4D97-AF65-F5344CB8AC3E}">
        <p14:creationId xmlns:p14="http://schemas.microsoft.com/office/powerpoint/2010/main" val="2915965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tive Learning Intro">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7E6E5"/>
          </a:solidFill>
          <a:ln w="76200" cmpd="sng">
            <a:solidFill>
              <a:srgbClr val="0099B8"/>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83211" y="5445469"/>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99259" y="5326956"/>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3" name="Content Placeholder 2"/>
          <p:cNvSpPr>
            <a:spLocks noGrp="1"/>
          </p:cNvSpPr>
          <p:nvPr>
            <p:ph sz="quarter" idx="10"/>
          </p:nvPr>
        </p:nvSpPr>
        <p:spPr>
          <a:xfrm>
            <a:off x="430307" y="1856688"/>
            <a:ext cx="8283386" cy="3107530"/>
          </a:xfrm>
          <a:prstGeom prst="rect">
            <a:avLst/>
          </a:prstGeom>
        </p:spPr>
        <p:txBody>
          <a:bodyPr/>
          <a:lstStyle>
            <a:lvl1pPr marL="0" indent="0">
              <a:buNone/>
              <a:defRPr sz="3000">
                <a:latin typeface="Arial" charset="0"/>
                <a:ea typeface="Arial" charset="0"/>
                <a:cs typeface="Arial" charset="0"/>
              </a:defRPr>
            </a:lvl1pPr>
          </a:lstStyle>
          <a:p>
            <a:pPr lvl="0"/>
            <a:r>
              <a:rPr lang="en-US" dirty="0"/>
              <a:t>Click to edit Master text styles</a:t>
            </a:r>
          </a:p>
        </p:txBody>
      </p:sp>
      <p:sp>
        <p:nvSpPr>
          <p:cNvPr id="11" name="Title 15"/>
          <p:cNvSpPr>
            <a:spLocks noGrp="1"/>
          </p:cNvSpPr>
          <p:nvPr>
            <p:ph type="title" hasCustomPrompt="1"/>
          </p:nvPr>
        </p:nvSpPr>
        <p:spPr>
          <a:xfrm>
            <a:off x="430306" y="316703"/>
            <a:ext cx="8283387" cy="1223282"/>
          </a:xfrm>
        </p:spPr>
        <p:txBody>
          <a:bodyPr>
            <a:noAutofit/>
          </a:bodyPr>
          <a:lstStyle>
            <a:lvl1pPr algn="ctr">
              <a:defRPr sz="3800" b="1" baseline="0">
                <a:solidFill>
                  <a:srgbClr val="003354"/>
                </a:solidFill>
                <a:latin typeface="Arial" charset="0"/>
                <a:ea typeface="Arial" charset="0"/>
                <a:cs typeface="Arial" charset="0"/>
              </a:defRPr>
            </a:lvl1pPr>
          </a:lstStyle>
          <a:p>
            <a:r>
              <a:rPr lang="en-US" dirty="0"/>
              <a:t>Teaching Notes</a:t>
            </a:r>
          </a:p>
        </p:txBody>
      </p:sp>
    </p:spTree>
    <p:extLst>
      <p:ext uri="{BB962C8B-B14F-4D97-AF65-F5344CB8AC3E}">
        <p14:creationId xmlns:p14="http://schemas.microsoft.com/office/powerpoint/2010/main" val="2063346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eck Your Understanding 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7E6E5"/>
          </a:solidFill>
          <a:ln w="76200" cmpd="sng">
            <a:solidFill>
              <a:srgbClr val="0099B8"/>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3626999" y="1028289"/>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83211" y="5445469"/>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99259" y="5326956"/>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11" name="Title 15"/>
          <p:cNvSpPr>
            <a:spLocks noGrp="1"/>
          </p:cNvSpPr>
          <p:nvPr>
            <p:ph type="title" hasCustomPrompt="1"/>
          </p:nvPr>
        </p:nvSpPr>
        <p:spPr>
          <a:xfrm>
            <a:off x="1252092" y="2461143"/>
            <a:ext cx="6742224" cy="1223282"/>
          </a:xfrm>
        </p:spPr>
        <p:txBody>
          <a:bodyPr>
            <a:noAutofit/>
          </a:bodyPr>
          <a:lstStyle>
            <a:lvl1pPr algn="ctr">
              <a:defRPr sz="4400" b="1" baseline="0">
                <a:solidFill>
                  <a:schemeClr val="accent2"/>
                </a:solidFill>
                <a:latin typeface="Arial" charset="0"/>
                <a:ea typeface="Arial" charset="0"/>
                <a:cs typeface="Arial" charset="0"/>
              </a:defRPr>
            </a:lvl1pPr>
          </a:lstStyle>
          <a:p>
            <a:r>
              <a:rPr lang="en-US" dirty="0"/>
              <a:t>Check Your Understanding</a:t>
            </a:r>
          </a:p>
        </p:txBody>
      </p:sp>
    </p:spTree>
    <p:extLst>
      <p:ext uri="{BB962C8B-B14F-4D97-AF65-F5344CB8AC3E}">
        <p14:creationId xmlns:p14="http://schemas.microsoft.com/office/powerpoint/2010/main" val="3564539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ading Quiz 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7E6E5"/>
          </a:solidFill>
          <a:ln w="76200" cmpd="sng">
            <a:solidFill>
              <a:srgbClr val="FDC20C"/>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4" name="Picture 13" descr="Screen Shot 2017-04-04 at 11.59.34 A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83211" y="5445469"/>
            <a:ext cx="1543110" cy="1277888"/>
          </a:xfrm>
          <a:prstGeom prst="rect">
            <a:avLst/>
          </a:prstGeom>
        </p:spPr>
      </p:pic>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99259" y="5326956"/>
            <a:ext cx="1227740" cy="1142083"/>
          </a:xfrm>
          <a:prstGeom prst="rect">
            <a:avLst/>
          </a:prstGeom>
        </p:spPr>
      </p:pic>
      <p:pic>
        <p:nvPicPr>
          <p:cNvPr id="28" name="Picture 2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13" name="Title 15"/>
          <p:cNvSpPr>
            <a:spLocks noGrp="1"/>
          </p:cNvSpPr>
          <p:nvPr>
            <p:ph type="title" hasCustomPrompt="1"/>
          </p:nvPr>
        </p:nvSpPr>
        <p:spPr>
          <a:xfrm>
            <a:off x="1252092" y="2461143"/>
            <a:ext cx="6742224" cy="1223282"/>
          </a:xfrm>
        </p:spPr>
        <p:txBody>
          <a:bodyPr>
            <a:noAutofit/>
          </a:bodyPr>
          <a:lstStyle>
            <a:lvl1pPr algn="ctr">
              <a:defRPr sz="4400" b="1" baseline="0">
                <a:solidFill>
                  <a:srgbClr val="FDC20C"/>
                </a:solidFill>
                <a:latin typeface="Arial" charset="0"/>
                <a:ea typeface="Arial" charset="0"/>
                <a:cs typeface="Arial" charset="0"/>
              </a:defRPr>
            </a:lvl1pPr>
          </a:lstStyle>
          <a:p>
            <a:r>
              <a:rPr lang="en-US" dirty="0"/>
              <a:t>Reading</a:t>
            </a:r>
            <a:br>
              <a:rPr lang="en-US" dirty="0"/>
            </a:br>
            <a:r>
              <a:rPr lang="en-US" dirty="0"/>
              <a:t>Quiz</a:t>
            </a:r>
          </a:p>
        </p:txBody>
      </p:sp>
      <p:pic>
        <p:nvPicPr>
          <p:cNvPr id="15" name="Picture 14" descr="Screen Shot 2017-04-04 at 12.39.38 PM.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893389" y="684372"/>
            <a:ext cx="1547223" cy="1589613"/>
          </a:xfrm>
          <a:prstGeom prst="rect">
            <a:avLst/>
          </a:prstGeom>
        </p:spPr>
      </p:pic>
    </p:spTree>
    <p:extLst>
      <p:ext uri="{BB962C8B-B14F-4D97-AF65-F5344CB8AC3E}">
        <p14:creationId xmlns:p14="http://schemas.microsoft.com/office/powerpoint/2010/main" val="4153175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licker Question 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7E6E5"/>
          </a:solidFill>
          <a:ln w="76200" cmpd="sng">
            <a:solidFill>
              <a:srgbClr val="2C2D2F"/>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83211" y="5445469"/>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99259" y="5326956"/>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330109" y="861497"/>
            <a:ext cx="594360" cy="1490472"/>
          </a:xfrm>
          <a:prstGeom prst="rect">
            <a:avLst/>
          </a:prstGeom>
        </p:spPr>
      </p:pic>
      <p:sp>
        <p:nvSpPr>
          <p:cNvPr id="13" name="Title 15"/>
          <p:cNvSpPr>
            <a:spLocks noGrp="1"/>
          </p:cNvSpPr>
          <p:nvPr>
            <p:ph type="title" hasCustomPrompt="1"/>
          </p:nvPr>
        </p:nvSpPr>
        <p:spPr>
          <a:xfrm>
            <a:off x="1252092" y="2461143"/>
            <a:ext cx="6742224" cy="1223282"/>
          </a:xfrm>
        </p:spPr>
        <p:txBody>
          <a:bodyPr>
            <a:noAutofit/>
          </a:bodyPr>
          <a:lstStyle>
            <a:lvl1pPr algn="ctr">
              <a:defRPr sz="4400" b="1" baseline="0">
                <a:solidFill>
                  <a:srgbClr val="2C2D2F"/>
                </a:solidFill>
                <a:latin typeface="Arial" charset="0"/>
                <a:ea typeface="Arial" charset="0"/>
                <a:cs typeface="Arial" charset="0"/>
              </a:defRPr>
            </a:lvl1pPr>
          </a:lstStyle>
          <a:p>
            <a:r>
              <a:rPr lang="en-US" dirty="0"/>
              <a:t>Clicker </a:t>
            </a:r>
            <a:br>
              <a:rPr lang="en-US" dirty="0"/>
            </a:br>
            <a:r>
              <a:rPr lang="en-US" dirty="0"/>
              <a:t>Question</a:t>
            </a:r>
          </a:p>
        </p:txBody>
      </p:sp>
    </p:spTree>
    <p:extLst>
      <p:ext uri="{BB962C8B-B14F-4D97-AF65-F5344CB8AC3E}">
        <p14:creationId xmlns:p14="http://schemas.microsoft.com/office/powerpoint/2010/main" val="39632986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og Post 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7E6E5"/>
          </a:solidFill>
          <a:ln w="76200" cmpd="sng">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53948" y="1060627"/>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99259" y="5326956"/>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13" name="Title 15"/>
          <p:cNvSpPr>
            <a:spLocks noGrp="1"/>
          </p:cNvSpPr>
          <p:nvPr>
            <p:ph type="title" hasCustomPrompt="1"/>
          </p:nvPr>
        </p:nvSpPr>
        <p:spPr>
          <a:xfrm>
            <a:off x="1252092" y="2461143"/>
            <a:ext cx="6742224" cy="1223282"/>
          </a:xfrm>
        </p:spPr>
        <p:txBody>
          <a:bodyPr>
            <a:noAutofit/>
          </a:bodyPr>
          <a:lstStyle>
            <a:lvl1pPr algn="ctr">
              <a:defRPr sz="4400" b="1" baseline="0">
                <a:solidFill>
                  <a:schemeClr val="accent1"/>
                </a:solidFill>
                <a:latin typeface="Arial" charset="0"/>
                <a:ea typeface="Arial" charset="0"/>
                <a:cs typeface="Arial" charset="0"/>
              </a:defRPr>
            </a:lvl1pPr>
          </a:lstStyle>
          <a:p>
            <a:r>
              <a:rPr lang="en-US" dirty="0"/>
              <a:t>Blog</a:t>
            </a:r>
            <a:br>
              <a:rPr lang="en-US" dirty="0"/>
            </a:br>
            <a:r>
              <a:rPr lang="en-US" dirty="0"/>
              <a:t>Post</a:t>
            </a:r>
          </a:p>
        </p:txBody>
      </p:sp>
    </p:spTree>
    <p:extLst>
      <p:ext uri="{BB962C8B-B14F-4D97-AF65-F5344CB8AC3E}">
        <p14:creationId xmlns:p14="http://schemas.microsoft.com/office/powerpoint/2010/main" val="2178893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Slide_FINAL">
    <p:spTree>
      <p:nvGrpSpPr>
        <p:cNvPr id="1" name=""/>
        <p:cNvGrpSpPr/>
        <p:nvPr/>
      </p:nvGrpSpPr>
      <p:grpSpPr>
        <a:xfrm>
          <a:off x="0" y="0"/>
          <a:ext cx="0" cy="0"/>
          <a:chOff x="0" y="0"/>
          <a:chExt cx="0" cy="0"/>
        </a:xfrm>
      </p:grpSpPr>
      <p:sp>
        <p:nvSpPr>
          <p:cNvPr id="7" name="TextBox 6"/>
          <p:cNvSpPr txBox="1"/>
          <p:nvPr userDrawn="1"/>
        </p:nvSpPr>
        <p:spPr>
          <a:xfrm>
            <a:off x="87580" y="87588"/>
            <a:ext cx="8918273" cy="1754326"/>
          </a:xfrm>
          <a:prstGeom prst="rect">
            <a:avLst/>
          </a:prstGeom>
          <a:solidFill>
            <a:srgbClr val="E7E6E5"/>
          </a:solidFill>
          <a:ln w="76200" cmpd="sng">
            <a:solidFill>
              <a:schemeClr val="bg1"/>
            </a:solidFill>
          </a:ln>
        </p:spPr>
        <p:txBody>
          <a:bodyPr wrap="square" rtlCol="0">
            <a:spAutoFit/>
          </a:bodyPr>
          <a:lstStyle/>
          <a:p>
            <a:endParaRPr lang="en-US" sz="3600" b="1" baseline="0" dirty="0">
              <a:solidFill>
                <a:srgbClr val="D0D329"/>
              </a:solidFill>
              <a:latin typeface="Arial"/>
              <a:cs typeface="Arial"/>
            </a:endParaRPr>
          </a:p>
          <a:p>
            <a:endParaRPr lang="en-US" sz="3600" b="1" baseline="0" dirty="0">
              <a:solidFill>
                <a:srgbClr val="D0D329"/>
              </a:solidFill>
              <a:latin typeface="Arial"/>
              <a:cs typeface="Arial"/>
            </a:endParaRPr>
          </a:p>
          <a:p>
            <a:endParaRPr lang="en-US" sz="3600" b="1" baseline="0" dirty="0">
              <a:solidFill>
                <a:srgbClr val="D0D329"/>
              </a:solidFill>
              <a:latin typeface="Arial"/>
              <a:cs typeface="Arial"/>
            </a:endParaRPr>
          </a:p>
        </p:txBody>
      </p:sp>
      <p:sp>
        <p:nvSpPr>
          <p:cNvPr id="2" name="Title 1"/>
          <p:cNvSpPr>
            <a:spLocks noGrp="1"/>
          </p:cNvSpPr>
          <p:nvPr>
            <p:ph type="title" hasCustomPrompt="1"/>
          </p:nvPr>
        </p:nvSpPr>
        <p:spPr>
          <a:ln>
            <a:noFill/>
          </a:ln>
        </p:spPr>
        <p:txBody>
          <a:bodyPr>
            <a:noAutofit/>
          </a:bodyPr>
          <a:lstStyle>
            <a:lvl1pPr marL="0" indent="0" algn="l">
              <a:buFont typeface="Arial" charset="0"/>
              <a:buNone/>
              <a:defRPr sz="4000" b="1" baseline="0">
                <a:solidFill>
                  <a:schemeClr val="accent2"/>
                </a:solidFill>
                <a:latin typeface="Arial" charset="0"/>
                <a:ea typeface="Arial" charset="0"/>
                <a:cs typeface="Arial" charset="0"/>
              </a:defRPr>
            </a:lvl1pPr>
          </a:lstStyle>
          <a:p>
            <a:r>
              <a:rPr lang="en-US" dirty="0"/>
              <a:t>Learning Objectives</a:t>
            </a:r>
          </a:p>
        </p:txBody>
      </p:sp>
      <p:sp>
        <p:nvSpPr>
          <p:cNvPr id="3" name="Text Placeholder 12"/>
          <p:cNvSpPr>
            <a:spLocks noGrp="1"/>
          </p:cNvSpPr>
          <p:nvPr>
            <p:ph type="body" sz="quarter" idx="10"/>
          </p:nvPr>
        </p:nvSpPr>
        <p:spPr>
          <a:xfrm>
            <a:off x="337460" y="1841914"/>
            <a:ext cx="8418512" cy="40338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descr="Screen Shot 2017-03-21 at 11.38.33 A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31498" y="953828"/>
            <a:ext cx="583641" cy="576253"/>
          </a:xfrm>
          <a:prstGeom prst="rect">
            <a:avLst/>
          </a:prstGeom>
        </p:spPr>
      </p:pic>
      <p:cxnSp>
        <p:nvCxnSpPr>
          <p:cNvPr id="9" name="Straight Connector 8"/>
          <p:cNvCxnSpPr/>
          <p:nvPr userDrawn="1"/>
        </p:nvCxnSpPr>
        <p:spPr>
          <a:xfrm>
            <a:off x="615587" y="1530081"/>
            <a:ext cx="1684362" cy="0"/>
          </a:xfrm>
          <a:prstGeom prst="line">
            <a:avLst/>
          </a:prstGeom>
          <a:ln w="76200" cmpd="sng">
            <a:solidFill>
              <a:srgbClr val="0099B8"/>
            </a:solidFill>
          </a:ln>
          <a:effec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7859148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Working it Through 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7E6E5"/>
          </a:solidFill>
          <a:ln w="76200" cmpd="sng">
            <a:solidFill>
              <a:srgbClr val="67B03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67B034"/>
              </a:solidFill>
            </a:endParaRPr>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83211" y="5326956"/>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016838" y="1035693"/>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13" name="Title 15"/>
          <p:cNvSpPr>
            <a:spLocks noGrp="1"/>
          </p:cNvSpPr>
          <p:nvPr>
            <p:ph type="title" hasCustomPrompt="1"/>
          </p:nvPr>
        </p:nvSpPr>
        <p:spPr>
          <a:xfrm>
            <a:off x="1252092" y="2461143"/>
            <a:ext cx="6742224" cy="1223282"/>
          </a:xfrm>
        </p:spPr>
        <p:txBody>
          <a:bodyPr>
            <a:noAutofit/>
          </a:bodyPr>
          <a:lstStyle>
            <a:lvl1pPr algn="ctr">
              <a:defRPr sz="4400" b="1" baseline="0">
                <a:solidFill>
                  <a:srgbClr val="67B034"/>
                </a:solidFill>
                <a:latin typeface="Arial" charset="0"/>
                <a:ea typeface="Arial" charset="0"/>
                <a:cs typeface="Arial" charset="0"/>
              </a:defRPr>
            </a:lvl1pPr>
          </a:lstStyle>
          <a:p>
            <a:r>
              <a:rPr lang="en-US" dirty="0"/>
              <a:t>Working It </a:t>
            </a:r>
            <a:br>
              <a:rPr lang="en-US" dirty="0"/>
            </a:br>
            <a:r>
              <a:rPr lang="en-US" dirty="0"/>
              <a:t>Through</a:t>
            </a:r>
          </a:p>
        </p:txBody>
      </p:sp>
    </p:spTree>
    <p:extLst>
      <p:ext uri="{BB962C8B-B14F-4D97-AF65-F5344CB8AC3E}">
        <p14:creationId xmlns:p14="http://schemas.microsoft.com/office/powerpoint/2010/main" val="24860236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Class Activity 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7E6E5"/>
          </a:solidFill>
          <a:ln w="76200" cmpd="sng">
            <a:solidFill>
              <a:srgbClr val="67B03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67B034"/>
              </a:solidFill>
            </a:endParaRPr>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83211" y="5326956"/>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016838" y="1035692"/>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13" name="Title 15"/>
          <p:cNvSpPr>
            <a:spLocks noGrp="1"/>
          </p:cNvSpPr>
          <p:nvPr>
            <p:ph type="title" hasCustomPrompt="1"/>
          </p:nvPr>
        </p:nvSpPr>
        <p:spPr>
          <a:xfrm>
            <a:off x="1252092" y="2461143"/>
            <a:ext cx="6742224" cy="1223282"/>
          </a:xfrm>
        </p:spPr>
        <p:txBody>
          <a:bodyPr>
            <a:noAutofit/>
          </a:bodyPr>
          <a:lstStyle>
            <a:lvl1pPr algn="ctr">
              <a:defRPr sz="4400" b="1" baseline="0">
                <a:solidFill>
                  <a:srgbClr val="67B034"/>
                </a:solidFill>
                <a:latin typeface="Arial" charset="0"/>
                <a:ea typeface="Arial" charset="0"/>
                <a:cs typeface="Arial" charset="0"/>
              </a:defRPr>
            </a:lvl1pPr>
          </a:lstStyle>
          <a:p>
            <a:r>
              <a:rPr lang="en-US" dirty="0"/>
              <a:t>In-Class </a:t>
            </a:r>
            <a:br>
              <a:rPr lang="en-US" dirty="0"/>
            </a:br>
            <a:r>
              <a:rPr lang="en-US" dirty="0"/>
              <a:t>Activity</a:t>
            </a:r>
          </a:p>
        </p:txBody>
      </p:sp>
    </p:spTree>
    <p:extLst>
      <p:ext uri="{BB962C8B-B14F-4D97-AF65-F5344CB8AC3E}">
        <p14:creationId xmlns:p14="http://schemas.microsoft.com/office/powerpoint/2010/main" val="14114913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og Pos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rgbClr val="E7E6E5"/>
          </a:solidFill>
          <a:ln w="76200" cmpd="sng">
            <a:solidFill>
              <a:srgbClr val="D33826"/>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descr="Screen Shot 2017-04-04 at 11.59.34 A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7573" y="5464665"/>
            <a:ext cx="1543110" cy="1277888"/>
          </a:xfrm>
          <a:prstGeom prst="rect">
            <a:avLst/>
          </a:prstGeom>
        </p:spPr>
      </p:pic>
      <p:sp>
        <p:nvSpPr>
          <p:cNvPr id="3" name="Text Placeholder 2"/>
          <p:cNvSpPr>
            <a:spLocks noGrp="1"/>
          </p:cNvSpPr>
          <p:nvPr>
            <p:ph type="body" sz="quarter" idx="10"/>
          </p:nvPr>
        </p:nvSpPr>
        <p:spPr>
          <a:xfrm>
            <a:off x="390525" y="484188"/>
            <a:ext cx="8323263" cy="4706937"/>
          </a:xfrm>
          <a:prstGeom prst="rect">
            <a:avLst/>
          </a:prstGeom>
        </p:spPr>
        <p:txBody>
          <a:bodyPr/>
          <a:lstStyle>
            <a:lvl1pPr>
              <a:defRPr sz="3000">
                <a:latin typeface="Arial" charset="0"/>
                <a:ea typeface="Arial" charset="0"/>
                <a:cs typeface="Arial" charset="0"/>
              </a:defRPr>
            </a:lvl1pPr>
            <a:lvl2pPr marL="742950" indent="-285750">
              <a:buFont typeface="Courier New" charset="0"/>
              <a:buChar char="o"/>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1778255" y="5453062"/>
            <a:ext cx="7190933" cy="1143000"/>
          </a:xfrm>
        </p:spPr>
        <p:txBody>
          <a:bodyPr>
            <a:noAutofit/>
          </a:bodyPr>
          <a:lstStyle>
            <a:lvl1pPr algn="l">
              <a:defRPr sz="4000" b="1">
                <a:solidFill>
                  <a:srgbClr val="DF4E33"/>
                </a:solidFill>
                <a:latin typeface="Arial" charset="0"/>
                <a:ea typeface="Arial" charset="0"/>
                <a:cs typeface="Arial" charset="0"/>
              </a:defRPr>
            </a:lvl1pPr>
          </a:lstStyle>
          <a:p>
            <a:r>
              <a:rPr lang="en-US" dirty="0"/>
              <a:t>Everyday Research Methods</a:t>
            </a:r>
          </a:p>
        </p:txBody>
      </p:sp>
    </p:spTree>
    <p:extLst>
      <p:ext uri="{BB962C8B-B14F-4D97-AF65-F5344CB8AC3E}">
        <p14:creationId xmlns:p14="http://schemas.microsoft.com/office/powerpoint/2010/main" val="3826343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ctive Learning Conclusion">
    <p:spTree>
      <p:nvGrpSpPr>
        <p:cNvPr id="1" name=""/>
        <p:cNvGrpSpPr/>
        <p:nvPr/>
      </p:nvGrpSpPr>
      <p:grpSpPr>
        <a:xfrm>
          <a:off x="0" y="0"/>
          <a:ext cx="0" cy="0"/>
          <a:chOff x="0" y="0"/>
          <a:chExt cx="0" cy="0"/>
        </a:xfrm>
      </p:grpSpPr>
      <p:cxnSp>
        <p:nvCxnSpPr>
          <p:cNvPr id="15" name="Straight Connector 14"/>
          <p:cNvCxnSpPr/>
          <p:nvPr/>
        </p:nvCxnSpPr>
        <p:spPr>
          <a:xfrm>
            <a:off x="439476" y="1985749"/>
            <a:ext cx="3724310"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cxnSp>
        <p:nvCxnSpPr>
          <p:cNvPr id="9" name="Straight Connector 8"/>
          <p:cNvCxnSpPr/>
          <p:nvPr userDrawn="1"/>
        </p:nvCxnSpPr>
        <p:spPr>
          <a:xfrm>
            <a:off x="439476" y="1985749"/>
            <a:ext cx="3724310" cy="0"/>
          </a:xfrm>
          <a:prstGeom prst="line">
            <a:avLst/>
          </a:prstGeom>
          <a:ln w="76200" cmpd="sng">
            <a:solidFill>
              <a:srgbClr val="0099B8"/>
            </a:solidFill>
          </a:ln>
          <a:effectLst/>
        </p:spPr>
        <p:style>
          <a:lnRef idx="3">
            <a:schemeClr val="dk1"/>
          </a:lnRef>
          <a:fillRef idx="0">
            <a:schemeClr val="dk1"/>
          </a:fillRef>
          <a:effectRef idx="2">
            <a:schemeClr val="dk1"/>
          </a:effectRef>
          <a:fontRef idx="minor">
            <a:schemeClr val="tx1"/>
          </a:fontRef>
        </p:style>
      </p:cxn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00730" y="1879080"/>
            <a:ext cx="3593689" cy="4824359"/>
          </a:xfrm>
          <a:prstGeom prst="rect">
            <a:avLst/>
          </a:prstGeom>
        </p:spPr>
      </p:pic>
      <p:sp>
        <p:nvSpPr>
          <p:cNvPr id="10" name="Footer Placeholder 5"/>
          <p:cNvSpPr txBox="1">
            <a:spLocks/>
          </p:cNvSpPr>
          <p:nvPr userDrawn="1"/>
        </p:nvSpPr>
        <p:spPr bwMode="auto">
          <a:xfrm>
            <a:off x="439476" y="5807787"/>
            <a:ext cx="4379149" cy="95909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ctr" rtl="0" fontAlgn="base">
              <a:spcBef>
                <a:spcPct val="0"/>
              </a:spcBef>
              <a:spcAft>
                <a:spcPct val="0"/>
              </a:spcAft>
              <a:defRPr sz="1100" kern="1200" baseline="0">
                <a:solidFill>
                  <a:schemeClr val="accent1"/>
                </a:solidFill>
                <a:latin typeface="+mn-lt"/>
                <a:ea typeface="ＭＳ Ｐゴシック" pitchFamily="-101" charset="-128"/>
                <a:cs typeface="ＭＳ Ｐゴシック" pitchFamily="-101" charset="-128"/>
              </a:defRPr>
            </a:lvl1pPr>
            <a:lvl2pPr marL="4572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2pPr>
            <a:lvl3pPr marL="9144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3pPr>
            <a:lvl4pPr marL="13716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4pPr>
            <a:lvl5pPr marL="18288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5pPr>
            <a:lvl6pPr marL="22860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6pPr>
            <a:lvl7pPr marL="27432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7pPr>
            <a:lvl8pPr marL="32004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8pPr>
            <a:lvl9pPr marL="36576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chemeClr val="bg1"/>
                </a:solidFill>
                <a:effectLst/>
                <a:uLnTx/>
                <a:uFillTx/>
                <a:latin typeface="Arial"/>
                <a:ea typeface="ＭＳ Ｐゴシック" pitchFamily="-101" charset="-128"/>
              </a:rPr>
              <a:t>Prepared by Beth Morling, University of Delaware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bg1"/>
              </a:solidFill>
              <a:effectLst/>
              <a:uLnTx/>
              <a:uFillTx/>
              <a:latin typeface="Arial"/>
              <a:ea typeface="ＭＳ Ｐゴシック" pitchFamily="-101"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Arial"/>
                <a:ea typeface="ＭＳ Ｐゴシック" pitchFamily="-101" charset="-128"/>
              </a:rPr>
              <a:t>Copyright © 2018 W. W. Norton &amp; Company</a:t>
            </a:r>
          </a:p>
        </p:txBody>
      </p:sp>
      <p:sp>
        <p:nvSpPr>
          <p:cNvPr id="8" name="Text Placeholder 6"/>
          <p:cNvSpPr>
            <a:spLocks noGrp="1"/>
          </p:cNvSpPr>
          <p:nvPr>
            <p:ph type="body" sz="quarter" idx="11"/>
          </p:nvPr>
        </p:nvSpPr>
        <p:spPr>
          <a:xfrm>
            <a:off x="439476" y="2264519"/>
            <a:ext cx="4630065" cy="3749462"/>
          </a:xfrm>
          <a:prstGeom prst="rect">
            <a:avLst/>
          </a:prstGeom>
          <a:ln>
            <a:solidFill>
              <a:srgbClr val="00B2D9"/>
            </a:solidFill>
          </a:ln>
        </p:spPr>
        <p:txBody>
          <a:bodyPr/>
          <a:lstStyle>
            <a:lvl1pPr>
              <a:defRPr>
                <a:ln>
                  <a:noFill/>
                </a:ln>
              </a:defRPr>
            </a:lvl1pPr>
            <a:lvl2pPr>
              <a:defRPr>
                <a:ln>
                  <a:noFill/>
                </a:ln>
              </a:defRPr>
            </a:lvl2pPr>
            <a:lvl3pPr>
              <a:defRPr>
                <a:ln>
                  <a:noFill/>
                </a:ln>
              </a:defRPr>
            </a:lvl3pPr>
            <a:lvl4pPr>
              <a:defRPr>
                <a:ln>
                  <a:noFill/>
                </a:ln>
              </a:defRPr>
            </a:lvl4pPr>
            <a:lvl5pPr>
              <a:defRPr>
                <a:ln>
                  <a:noFill/>
                </a:l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itle 15"/>
          <p:cNvSpPr>
            <a:spLocks noGrp="1"/>
          </p:cNvSpPr>
          <p:nvPr>
            <p:ph type="title" hasCustomPrompt="1"/>
          </p:nvPr>
        </p:nvSpPr>
        <p:spPr>
          <a:xfrm>
            <a:off x="429422" y="684181"/>
            <a:ext cx="8502912" cy="1143000"/>
          </a:xfrm>
        </p:spPr>
        <p:txBody>
          <a:bodyPr>
            <a:normAutofit/>
          </a:bodyPr>
          <a:lstStyle>
            <a:lvl1pPr algn="l">
              <a:defRPr sz="4800" b="1">
                <a:solidFill>
                  <a:srgbClr val="00B2D9"/>
                </a:solidFill>
                <a:latin typeface="Arial" charset="0"/>
                <a:ea typeface="Arial" charset="0"/>
                <a:cs typeface="Arial" charset="0"/>
              </a:defRPr>
            </a:lvl1pPr>
          </a:lstStyle>
          <a:p>
            <a:r>
              <a:rPr lang="en-US" sz="6000" b="1" u="none" dirty="0">
                <a:solidFill>
                  <a:schemeClr val="accent5"/>
                </a:solidFill>
                <a:latin typeface="Arial"/>
                <a:cs typeface="Arial"/>
              </a:rPr>
              <a:t>Conclusion</a:t>
            </a:r>
            <a:endParaRPr lang="en-US" sz="6000" b="1" baseline="0" dirty="0">
              <a:solidFill>
                <a:schemeClr val="accent5"/>
              </a:solidFill>
              <a:latin typeface="Arial"/>
              <a:cs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9"/>
          <p:cNvSpPr>
            <a:spLocks noGrp="1" noChangeArrowheads="1"/>
          </p:cNvSpPr>
          <p:nvPr>
            <p:ph type="dt" sz="half" idx="10"/>
          </p:nvPr>
        </p:nvSpPr>
        <p:spPr>
          <a:ln/>
        </p:spPr>
        <p:txBody>
          <a:bodyPr/>
          <a:lstStyle>
            <a:lvl1pPr>
              <a:defRPr/>
            </a:lvl1pPr>
          </a:lstStyle>
          <a:p>
            <a:pPr>
              <a:defRPr/>
            </a:pPr>
            <a:endParaRPr lang="en-US"/>
          </a:p>
        </p:txBody>
      </p:sp>
      <p:sp>
        <p:nvSpPr>
          <p:cNvPr id="5" name="Rectangle 70"/>
          <p:cNvSpPr>
            <a:spLocks noGrp="1" noChangeArrowheads="1"/>
          </p:cNvSpPr>
          <p:nvPr>
            <p:ph type="ftr" sz="quarter" idx="11"/>
          </p:nvPr>
        </p:nvSpPr>
        <p:spPr>
          <a:ln/>
        </p:spPr>
        <p:txBody>
          <a:bodyPr/>
          <a:lstStyle>
            <a:lvl1pPr>
              <a:defRPr/>
            </a:lvl1pPr>
          </a:lstStyle>
          <a:p>
            <a:pPr>
              <a:defRPr/>
            </a:pPr>
            <a:endParaRPr lang="en-US"/>
          </a:p>
        </p:txBody>
      </p:sp>
      <p:sp>
        <p:nvSpPr>
          <p:cNvPr id="6" name="Rectangle 71"/>
          <p:cNvSpPr>
            <a:spLocks noGrp="1" noChangeArrowheads="1"/>
          </p:cNvSpPr>
          <p:nvPr>
            <p:ph type="sldNum" sz="quarter" idx="12"/>
          </p:nvPr>
        </p:nvSpPr>
        <p:spPr>
          <a:ln/>
        </p:spPr>
        <p:txBody>
          <a:bodyPr/>
          <a:lstStyle>
            <a:lvl1pPr>
              <a:defRPr/>
            </a:lvl1pPr>
          </a:lstStyle>
          <a:p>
            <a:pPr>
              <a:defRPr/>
            </a:pPr>
            <a:fld id="{08C4AD3D-9DB5-4184-94D0-D0BF910F5E1A}" type="slidenum">
              <a:rPr lang="en-US" altLang="en-US"/>
              <a:pPr>
                <a:defRPr/>
              </a:pPr>
              <a:t>‹#›</a:t>
            </a:fld>
            <a:endParaRPr lang="en-US" altLang="en-US"/>
          </a:p>
        </p:txBody>
      </p:sp>
    </p:spTree>
    <p:extLst>
      <p:ext uri="{BB962C8B-B14F-4D97-AF65-F5344CB8AC3E}">
        <p14:creationId xmlns:p14="http://schemas.microsoft.com/office/powerpoint/2010/main" val="10817227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5" name="Title 4"/>
          <p:cNvSpPr>
            <a:spLocks noGrp="1"/>
          </p:cNvSpPr>
          <p:nvPr>
            <p:ph type="title"/>
          </p:nvPr>
        </p:nvSpPr>
        <p:spPr>
          <a:xfrm>
            <a:off x="5139691" y="17231"/>
            <a:ext cx="4004310" cy="2309109"/>
          </a:xfrm>
        </p:spPr>
        <p:txBody>
          <a:bodyPr/>
          <a:lstStyle>
            <a:lvl1pPr algn="l">
              <a:defRPr>
                <a:solidFill>
                  <a:schemeClr val="accent1"/>
                </a:solidFill>
              </a:defRPr>
            </a:lvl1pPr>
          </a:lstStyle>
          <a:p>
            <a:r>
              <a:rPr lang="en-US" dirty="0"/>
              <a:t>Click to edit Master title style</a:t>
            </a:r>
          </a:p>
        </p:txBody>
      </p:sp>
      <p:sp>
        <p:nvSpPr>
          <p:cNvPr id="9" name="Text Placeholder 8"/>
          <p:cNvSpPr>
            <a:spLocks noGrp="1"/>
          </p:cNvSpPr>
          <p:nvPr>
            <p:ph type="body" sz="quarter" idx="11" hasCustomPrompt="1"/>
          </p:nvPr>
        </p:nvSpPr>
        <p:spPr>
          <a:xfrm>
            <a:off x="5115796" y="5876366"/>
            <a:ext cx="4028203" cy="961544"/>
          </a:xfrm>
          <a:prstGeom prst="rect">
            <a:avLst/>
          </a:prstGeom>
          <a:solidFill>
            <a:schemeClr val="accent1"/>
          </a:solidFill>
          <a:ln>
            <a:solidFill>
              <a:schemeClr val="accent1"/>
            </a:solidFill>
          </a:ln>
        </p:spPr>
        <p:txBody>
          <a:bodyPr/>
          <a:lstStyle>
            <a:lvl1pPr marL="0" indent="0" algn="ctr">
              <a:buNone/>
              <a:defRPr sz="5400">
                <a:solidFill>
                  <a:schemeClr val="bg1"/>
                </a:solidFill>
                <a:latin typeface="Arial" charset="0"/>
                <a:ea typeface="Arial" charset="0"/>
                <a:cs typeface="Arial" charset="0"/>
              </a:defRPr>
            </a:lvl1pPr>
          </a:lstStyle>
          <a:p>
            <a:pPr lvl="0"/>
            <a:r>
              <a:rPr lang="en-US" dirty="0"/>
              <a:t>PART I</a:t>
            </a:r>
          </a:p>
        </p:txBody>
      </p:sp>
      <p:pic>
        <p:nvPicPr>
          <p:cNvPr id="3" name="Picture 2" descr="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1566" y="213894"/>
            <a:ext cx="4874735" cy="5561261"/>
          </a:xfrm>
          <a:prstGeom prst="rect">
            <a:avLst/>
          </a:prstGeom>
        </p:spPr>
      </p:pic>
    </p:spTree>
    <p:extLst>
      <p:ext uri="{BB962C8B-B14F-4D97-AF65-F5344CB8AC3E}">
        <p14:creationId xmlns:p14="http://schemas.microsoft.com/office/powerpoint/2010/main" val="826342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Overview">
    <p:spTree>
      <p:nvGrpSpPr>
        <p:cNvPr id="1" name=""/>
        <p:cNvGrpSpPr/>
        <p:nvPr/>
      </p:nvGrpSpPr>
      <p:grpSpPr>
        <a:xfrm>
          <a:off x="0" y="0"/>
          <a:ext cx="0" cy="0"/>
          <a:chOff x="0" y="0"/>
          <a:chExt cx="0" cy="0"/>
        </a:xfrm>
      </p:grpSpPr>
      <p:sp>
        <p:nvSpPr>
          <p:cNvPr id="8" name="TextBox 7"/>
          <p:cNvSpPr txBox="1"/>
          <p:nvPr/>
        </p:nvSpPr>
        <p:spPr>
          <a:xfrm>
            <a:off x="87580" y="5490976"/>
            <a:ext cx="8918273" cy="646331"/>
          </a:xfrm>
          <a:prstGeom prst="rect">
            <a:avLst/>
          </a:prstGeom>
          <a:solidFill>
            <a:srgbClr val="E1E0DF"/>
          </a:solidFill>
          <a:ln w="76200" cmpd="sng">
            <a:solidFill>
              <a:schemeClr val="bg1"/>
            </a:solidFill>
          </a:ln>
        </p:spPr>
        <p:txBody>
          <a:bodyPr wrap="square" rtlCol="0">
            <a:spAutoFit/>
          </a:bodyPr>
          <a:lstStyle/>
          <a:p>
            <a:endParaRPr lang="en-US" sz="3600" b="1" baseline="0" dirty="0">
              <a:solidFill>
                <a:srgbClr val="139B86"/>
              </a:solidFill>
              <a:latin typeface="Arial"/>
              <a:cs typeface="Arial"/>
            </a:endParaRPr>
          </a:p>
        </p:txBody>
      </p:sp>
      <p:cxnSp>
        <p:nvCxnSpPr>
          <p:cNvPr id="17" name="Straight Connector 16"/>
          <p:cNvCxnSpPr/>
          <p:nvPr/>
        </p:nvCxnSpPr>
        <p:spPr>
          <a:xfrm>
            <a:off x="439476" y="1423321"/>
            <a:ext cx="1684362"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sp>
        <p:nvSpPr>
          <p:cNvPr id="10" name="TextBox 9"/>
          <p:cNvSpPr txBox="1"/>
          <p:nvPr userDrawn="1"/>
        </p:nvSpPr>
        <p:spPr>
          <a:xfrm>
            <a:off x="87580" y="5490976"/>
            <a:ext cx="8918273" cy="646331"/>
          </a:xfrm>
          <a:prstGeom prst="rect">
            <a:avLst/>
          </a:prstGeom>
          <a:solidFill>
            <a:srgbClr val="E7E6E5"/>
          </a:solidFill>
          <a:ln w="76200" cmpd="sng">
            <a:solidFill>
              <a:schemeClr val="bg1"/>
            </a:solidFill>
          </a:ln>
        </p:spPr>
        <p:txBody>
          <a:bodyPr wrap="square" rtlCol="0">
            <a:spAutoFit/>
          </a:bodyPr>
          <a:lstStyle/>
          <a:p>
            <a:endParaRPr lang="en-US" sz="3600" b="1" baseline="0" dirty="0">
              <a:solidFill>
                <a:srgbClr val="139B86"/>
              </a:solidFill>
              <a:latin typeface="Arial"/>
              <a:cs typeface="Arial"/>
            </a:endParaRPr>
          </a:p>
        </p:txBody>
      </p:sp>
      <p:cxnSp>
        <p:nvCxnSpPr>
          <p:cNvPr id="14" name="Straight Connector 13"/>
          <p:cNvCxnSpPr/>
          <p:nvPr userDrawn="1"/>
        </p:nvCxnSpPr>
        <p:spPr>
          <a:xfrm>
            <a:off x="439476" y="1423321"/>
            <a:ext cx="1684362" cy="0"/>
          </a:xfrm>
          <a:prstGeom prst="line">
            <a:avLst/>
          </a:prstGeom>
          <a:ln w="76200" cmpd="sng">
            <a:solidFill>
              <a:srgbClr val="0099B8"/>
            </a:solidFill>
          </a:ln>
          <a:effectLst/>
        </p:spPr>
        <p:style>
          <a:lnRef idx="3">
            <a:schemeClr val="dk1"/>
          </a:lnRef>
          <a:fillRef idx="0">
            <a:schemeClr val="dk1"/>
          </a:fillRef>
          <a:effectRef idx="2">
            <a:schemeClr val="dk1"/>
          </a:effectRef>
          <a:fontRef idx="minor">
            <a:schemeClr val="tx1"/>
          </a:fontRef>
        </p:style>
      </p:cxnSp>
      <p:sp>
        <p:nvSpPr>
          <p:cNvPr id="3" name="Title 2"/>
          <p:cNvSpPr>
            <a:spLocks noGrp="1"/>
          </p:cNvSpPr>
          <p:nvPr>
            <p:ph type="title" hasCustomPrompt="1"/>
          </p:nvPr>
        </p:nvSpPr>
        <p:spPr>
          <a:xfrm>
            <a:off x="439476" y="180509"/>
            <a:ext cx="8229600" cy="1143000"/>
          </a:xfrm>
        </p:spPr>
        <p:txBody>
          <a:bodyPr>
            <a:noAutofit/>
          </a:bodyPr>
          <a:lstStyle>
            <a:lvl1pPr algn="l">
              <a:defRPr sz="5000" b="1">
                <a:solidFill>
                  <a:schemeClr val="accent2"/>
                </a:solidFill>
                <a:latin typeface="Arial" charset="0"/>
                <a:ea typeface="Arial" charset="0"/>
                <a:cs typeface="Arial" charset="0"/>
              </a:defRPr>
            </a:lvl1pPr>
          </a:lstStyle>
          <a:p>
            <a:r>
              <a:rPr lang="en-US" dirty="0"/>
              <a:t>Section Overview Slide</a:t>
            </a:r>
          </a:p>
        </p:txBody>
      </p:sp>
      <p:sp>
        <p:nvSpPr>
          <p:cNvPr id="5" name="Text Placeholder 4"/>
          <p:cNvSpPr>
            <a:spLocks noGrp="1"/>
          </p:cNvSpPr>
          <p:nvPr>
            <p:ph type="body" sz="quarter" idx="10"/>
          </p:nvPr>
        </p:nvSpPr>
        <p:spPr>
          <a:xfrm>
            <a:off x="439738" y="1693863"/>
            <a:ext cx="8229600" cy="36449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69205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Overview_Text and Photo">
    <p:spTree>
      <p:nvGrpSpPr>
        <p:cNvPr id="1" name=""/>
        <p:cNvGrpSpPr/>
        <p:nvPr/>
      </p:nvGrpSpPr>
      <p:grpSpPr>
        <a:xfrm>
          <a:off x="0" y="0"/>
          <a:ext cx="0" cy="0"/>
          <a:chOff x="0" y="0"/>
          <a:chExt cx="0" cy="0"/>
        </a:xfrm>
      </p:grpSpPr>
      <p:sp>
        <p:nvSpPr>
          <p:cNvPr id="8" name="TextBox 7"/>
          <p:cNvSpPr txBox="1"/>
          <p:nvPr/>
        </p:nvSpPr>
        <p:spPr>
          <a:xfrm>
            <a:off x="87580" y="5490976"/>
            <a:ext cx="4892633" cy="646331"/>
          </a:xfrm>
          <a:prstGeom prst="rect">
            <a:avLst/>
          </a:prstGeom>
          <a:solidFill>
            <a:srgbClr val="E1E0DF"/>
          </a:solidFill>
          <a:ln w="76200" cmpd="sng">
            <a:solidFill>
              <a:schemeClr val="bg1"/>
            </a:solidFill>
          </a:ln>
        </p:spPr>
        <p:txBody>
          <a:bodyPr wrap="square" rtlCol="0">
            <a:spAutoFit/>
          </a:bodyPr>
          <a:lstStyle/>
          <a:p>
            <a:endParaRPr lang="en-US" sz="3600" b="1" baseline="0" dirty="0">
              <a:solidFill>
                <a:srgbClr val="139B86"/>
              </a:solidFill>
              <a:latin typeface="Arial"/>
              <a:cs typeface="Arial"/>
            </a:endParaRPr>
          </a:p>
        </p:txBody>
      </p:sp>
      <p:cxnSp>
        <p:nvCxnSpPr>
          <p:cNvPr id="17" name="Straight Connector 16"/>
          <p:cNvCxnSpPr/>
          <p:nvPr/>
        </p:nvCxnSpPr>
        <p:spPr>
          <a:xfrm>
            <a:off x="439476" y="1423321"/>
            <a:ext cx="1684362"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sp>
        <p:nvSpPr>
          <p:cNvPr id="10" name="TextBox 9"/>
          <p:cNvSpPr txBox="1"/>
          <p:nvPr userDrawn="1"/>
        </p:nvSpPr>
        <p:spPr>
          <a:xfrm>
            <a:off x="87580" y="5490976"/>
            <a:ext cx="4892633" cy="646331"/>
          </a:xfrm>
          <a:prstGeom prst="rect">
            <a:avLst/>
          </a:prstGeom>
          <a:solidFill>
            <a:srgbClr val="E7E6E5"/>
          </a:solidFill>
          <a:ln w="76200" cmpd="sng">
            <a:solidFill>
              <a:schemeClr val="bg1"/>
            </a:solidFill>
          </a:ln>
        </p:spPr>
        <p:txBody>
          <a:bodyPr wrap="square" rtlCol="0">
            <a:spAutoFit/>
          </a:bodyPr>
          <a:lstStyle/>
          <a:p>
            <a:endParaRPr lang="en-US" sz="3600" b="1" baseline="0" dirty="0">
              <a:solidFill>
                <a:srgbClr val="139B86"/>
              </a:solidFill>
              <a:latin typeface="Arial"/>
              <a:cs typeface="Arial"/>
            </a:endParaRPr>
          </a:p>
        </p:txBody>
      </p:sp>
      <p:cxnSp>
        <p:nvCxnSpPr>
          <p:cNvPr id="14" name="Straight Connector 13"/>
          <p:cNvCxnSpPr/>
          <p:nvPr userDrawn="1"/>
        </p:nvCxnSpPr>
        <p:spPr>
          <a:xfrm>
            <a:off x="439476" y="1423321"/>
            <a:ext cx="1684362" cy="0"/>
          </a:xfrm>
          <a:prstGeom prst="line">
            <a:avLst/>
          </a:prstGeom>
          <a:ln w="76200" cmpd="sng">
            <a:solidFill>
              <a:srgbClr val="0099B8"/>
            </a:solidFill>
          </a:ln>
          <a:effectLst/>
        </p:spPr>
        <p:style>
          <a:lnRef idx="3">
            <a:schemeClr val="dk1"/>
          </a:lnRef>
          <a:fillRef idx="0">
            <a:schemeClr val="dk1"/>
          </a:fillRef>
          <a:effectRef idx="2">
            <a:schemeClr val="dk1"/>
          </a:effectRef>
          <a:fontRef idx="minor">
            <a:schemeClr val="tx1"/>
          </a:fontRef>
        </p:style>
      </p:cxnSp>
      <p:sp>
        <p:nvSpPr>
          <p:cNvPr id="5" name="Picture Placeholder 4"/>
          <p:cNvSpPr>
            <a:spLocks noGrp="1"/>
          </p:cNvSpPr>
          <p:nvPr>
            <p:ph type="pic" sz="quarter" idx="10"/>
          </p:nvPr>
        </p:nvSpPr>
        <p:spPr>
          <a:xfrm>
            <a:off x="4979988" y="1355725"/>
            <a:ext cx="3962400" cy="4682004"/>
          </a:xfrm>
          <a:prstGeom prst="rect">
            <a:avLst/>
          </a:prstGeom>
        </p:spPr>
        <p:txBody>
          <a:bodyPr/>
          <a:lstStyle/>
          <a:p>
            <a:endParaRPr lang="en-US" dirty="0"/>
          </a:p>
        </p:txBody>
      </p:sp>
      <p:sp>
        <p:nvSpPr>
          <p:cNvPr id="7" name="Text Placeholder 6"/>
          <p:cNvSpPr>
            <a:spLocks noGrp="1"/>
          </p:cNvSpPr>
          <p:nvPr>
            <p:ph type="body" sz="quarter" idx="11"/>
          </p:nvPr>
        </p:nvSpPr>
        <p:spPr>
          <a:xfrm>
            <a:off x="439476" y="1749998"/>
            <a:ext cx="4456113" cy="3603625"/>
          </a:xfrm>
          <a:prstGeom prst="rect">
            <a:avLst/>
          </a:prstGeom>
        </p:spPr>
        <p:txBody>
          <a:body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itle 15"/>
          <p:cNvSpPr>
            <a:spLocks noGrp="1"/>
          </p:cNvSpPr>
          <p:nvPr>
            <p:ph type="title" hasCustomPrompt="1"/>
          </p:nvPr>
        </p:nvSpPr>
        <p:spPr>
          <a:xfrm>
            <a:off x="439476" y="142969"/>
            <a:ext cx="8502912" cy="1143000"/>
          </a:xfrm>
        </p:spPr>
        <p:txBody>
          <a:bodyPr>
            <a:normAutofit/>
          </a:bodyPr>
          <a:lstStyle>
            <a:lvl1pPr algn="l">
              <a:defRPr sz="4000" b="1">
                <a:solidFill>
                  <a:schemeClr val="accent2"/>
                </a:solidFill>
                <a:latin typeface="Arial" charset="0"/>
                <a:ea typeface="Arial" charset="0"/>
                <a:cs typeface="Arial" charset="0"/>
              </a:defRPr>
            </a:lvl1pPr>
          </a:lstStyle>
          <a:p>
            <a:r>
              <a:rPr lang="en-US" dirty="0"/>
              <a:t>Section Slide with text + photo</a:t>
            </a:r>
          </a:p>
        </p:txBody>
      </p:sp>
    </p:spTree>
    <p:extLst>
      <p:ext uri="{BB962C8B-B14F-4D97-AF65-F5344CB8AC3E}">
        <p14:creationId xmlns:p14="http://schemas.microsoft.com/office/powerpoint/2010/main" val="2765850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Overview_2 Content">
    <p:spTree>
      <p:nvGrpSpPr>
        <p:cNvPr id="1" name=""/>
        <p:cNvGrpSpPr/>
        <p:nvPr/>
      </p:nvGrpSpPr>
      <p:grpSpPr>
        <a:xfrm>
          <a:off x="0" y="0"/>
          <a:ext cx="0" cy="0"/>
          <a:chOff x="0" y="0"/>
          <a:chExt cx="0" cy="0"/>
        </a:xfrm>
      </p:grpSpPr>
      <p:sp>
        <p:nvSpPr>
          <p:cNvPr id="8" name="TextBox 7"/>
          <p:cNvSpPr txBox="1"/>
          <p:nvPr/>
        </p:nvSpPr>
        <p:spPr>
          <a:xfrm>
            <a:off x="87580" y="5490976"/>
            <a:ext cx="4892633" cy="646331"/>
          </a:xfrm>
          <a:prstGeom prst="rect">
            <a:avLst/>
          </a:prstGeom>
          <a:solidFill>
            <a:srgbClr val="E1E0DF"/>
          </a:solidFill>
          <a:ln w="76200" cmpd="sng">
            <a:solidFill>
              <a:schemeClr val="bg1"/>
            </a:solidFill>
          </a:ln>
        </p:spPr>
        <p:txBody>
          <a:bodyPr wrap="square" rtlCol="0">
            <a:spAutoFit/>
          </a:bodyPr>
          <a:lstStyle/>
          <a:p>
            <a:endParaRPr lang="en-US" sz="3600" b="1" baseline="0" dirty="0">
              <a:solidFill>
                <a:srgbClr val="139B86"/>
              </a:solidFill>
              <a:latin typeface="Arial"/>
              <a:cs typeface="Arial"/>
            </a:endParaRPr>
          </a:p>
        </p:txBody>
      </p:sp>
      <p:cxnSp>
        <p:nvCxnSpPr>
          <p:cNvPr id="17" name="Straight Connector 16"/>
          <p:cNvCxnSpPr/>
          <p:nvPr/>
        </p:nvCxnSpPr>
        <p:spPr>
          <a:xfrm>
            <a:off x="439476" y="1423321"/>
            <a:ext cx="1684362"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sp>
        <p:nvSpPr>
          <p:cNvPr id="10" name="TextBox 9"/>
          <p:cNvSpPr txBox="1"/>
          <p:nvPr userDrawn="1"/>
        </p:nvSpPr>
        <p:spPr>
          <a:xfrm>
            <a:off x="87580" y="5490976"/>
            <a:ext cx="4892633" cy="646331"/>
          </a:xfrm>
          <a:prstGeom prst="rect">
            <a:avLst/>
          </a:prstGeom>
          <a:solidFill>
            <a:srgbClr val="E7E6E5"/>
          </a:solidFill>
          <a:ln w="76200" cmpd="sng">
            <a:solidFill>
              <a:schemeClr val="bg1"/>
            </a:solidFill>
          </a:ln>
        </p:spPr>
        <p:txBody>
          <a:bodyPr wrap="square" rtlCol="0">
            <a:spAutoFit/>
          </a:bodyPr>
          <a:lstStyle/>
          <a:p>
            <a:endParaRPr lang="en-US" sz="3600" b="1" baseline="0" dirty="0">
              <a:solidFill>
                <a:srgbClr val="139B86"/>
              </a:solidFill>
              <a:latin typeface="Arial"/>
              <a:cs typeface="Arial"/>
            </a:endParaRPr>
          </a:p>
        </p:txBody>
      </p:sp>
      <p:cxnSp>
        <p:nvCxnSpPr>
          <p:cNvPr id="14" name="Straight Connector 13"/>
          <p:cNvCxnSpPr/>
          <p:nvPr userDrawn="1"/>
        </p:nvCxnSpPr>
        <p:spPr>
          <a:xfrm>
            <a:off x="439476" y="1423321"/>
            <a:ext cx="1684362" cy="0"/>
          </a:xfrm>
          <a:prstGeom prst="line">
            <a:avLst/>
          </a:prstGeom>
          <a:ln w="76200" cmpd="sng">
            <a:solidFill>
              <a:srgbClr val="0099B8"/>
            </a:solidFill>
          </a:ln>
          <a:effectLst/>
        </p:spPr>
        <p:style>
          <a:lnRef idx="3">
            <a:schemeClr val="dk1"/>
          </a:lnRef>
          <a:fillRef idx="0">
            <a:schemeClr val="dk1"/>
          </a:fillRef>
          <a:effectRef idx="2">
            <a:schemeClr val="dk1"/>
          </a:effectRef>
          <a:fontRef idx="minor">
            <a:schemeClr val="tx1"/>
          </a:fontRef>
        </p:style>
      </p:cxnSp>
      <p:sp>
        <p:nvSpPr>
          <p:cNvPr id="7" name="Text Placeholder 6"/>
          <p:cNvSpPr>
            <a:spLocks noGrp="1"/>
          </p:cNvSpPr>
          <p:nvPr>
            <p:ph type="body" sz="quarter" idx="11"/>
          </p:nvPr>
        </p:nvSpPr>
        <p:spPr>
          <a:xfrm>
            <a:off x="439476" y="1560674"/>
            <a:ext cx="4456113" cy="3792949"/>
          </a:xfrm>
          <a:prstGeom prst="rect">
            <a:avLst/>
          </a:prstGeom>
        </p:spPr>
        <p:txBody>
          <a:body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itle 15"/>
          <p:cNvSpPr>
            <a:spLocks noGrp="1"/>
          </p:cNvSpPr>
          <p:nvPr>
            <p:ph type="title" hasCustomPrompt="1"/>
          </p:nvPr>
        </p:nvSpPr>
        <p:spPr>
          <a:xfrm>
            <a:off x="439476" y="142969"/>
            <a:ext cx="8502912" cy="1143000"/>
          </a:xfrm>
        </p:spPr>
        <p:txBody>
          <a:bodyPr>
            <a:normAutofit/>
          </a:bodyPr>
          <a:lstStyle>
            <a:lvl1pPr algn="l">
              <a:defRPr sz="4000" b="1" baseline="0">
                <a:solidFill>
                  <a:schemeClr val="accent2"/>
                </a:solidFill>
                <a:latin typeface="Arial" charset="0"/>
                <a:ea typeface="Arial" charset="0"/>
                <a:cs typeface="Arial" charset="0"/>
              </a:defRPr>
            </a:lvl1pPr>
          </a:lstStyle>
          <a:p>
            <a:r>
              <a:rPr lang="en-US" dirty="0"/>
              <a:t>Section Slide with 2 Content</a:t>
            </a:r>
          </a:p>
        </p:txBody>
      </p:sp>
      <p:sp>
        <p:nvSpPr>
          <p:cNvPr id="3" name="Content Placeholder 2"/>
          <p:cNvSpPr>
            <a:spLocks noGrp="1"/>
          </p:cNvSpPr>
          <p:nvPr>
            <p:ph sz="quarter" idx="12"/>
          </p:nvPr>
        </p:nvSpPr>
        <p:spPr>
          <a:xfrm>
            <a:off x="5110163" y="1423988"/>
            <a:ext cx="3832225" cy="46132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hoto Slide">
    <p:spTree>
      <p:nvGrpSpPr>
        <p:cNvPr id="1" name=""/>
        <p:cNvGrpSpPr/>
        <p:nvPr/>
      </p:nvGrpSpPr>
      <p:grpSpPr>
        <a:xfrm>
          <a:off x="0" y="0"/>
          <a:ext cx="0" cy="0"/>
          <a:chOff x="0" y="0"/>
          <a:chExt cx="0" cy="0"/>
        </a:xfrm>
      </p:grpSpPr>
      <p:sp>
        <p:nvSpPr>
          <p:cNvPr id="8" name="TextBox 7"/>
          <p:cNvSpPr txBox="1"/>
          <p:nvPr/>
        </p:nvSpPr>
        <p:spPr>
          <a:xfrm>
            <a:off x="87580" y="5490976"/>
            <a:ext cx="4892633" cy="646331"/>
          </a:xfrm>
          <a:prstGeom prst="rect">
            <a:avLst/>
          </a:prstGeom>
          <a:solidFill>
            <a:srgbClr val="E1E0DF"/>
          </a:solidFill>
          <a:ln w="76200" cmpd="sng">
            <a:solidFill>
              <a:schemeClr val="bg1"/>
            </a:solidFill>
          </a:ln>
        </p:spPr>
        <p:txBody>
          <a:bodyPr wrap="square" rtlCol="0">
            <a:spAutoFit/>
          </a:bodyPr>
          <a:lstStyle/>
          <a:p>
            <a:endParaRPr lang="en-US" sz="3600" b="1" baseline="0" dirty="0">
              <a:solidFill>
                <a:srgbClr val="139B86"/>
              </a:solidFill>
              <a:latin typeface="Arial"/>
              <a:cs typeface="Arial"/>
            </a:endParaRPr>
          </a:p>
        </p:txBody>
      </p:sp>
      <p:cxnSp>
        <p:nvCxnSpPr>
          <p:cNvPr id="17" name="Straight Connector 16"/>
          <p:cNvCxnSpPr/>
          <p:nvPr/>
        </p:nvCxnSpPr>
        <p:spPr>
          <a:xfrm>
            <a:off x="439476" y="1423321"/>
            <a:ext cx="1684362"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sp>
        <p:nvSpPr>
          <p:cNvPr id="10" name="TextBox 9"/>
          <p:cNvSpPr txBox="1"/>
          <p:nvPr userDrawn="1"/>
        </p:nvSpPr>
        <p:spPr>
          <a:xfrm>
            <a:off x="87580" y="5490976"/>
            <a:ext cx="4892633" cy="646331"/>
          </a:xfrm>
          <a:prstGeom prst="rect">
            <a:avLst/>
          </a:prstGeom>
          <a:solidFill>
            <a:srgbClr val="E7E6E5"/>
          </a:solidFill>
          <a:ln w="76200" cmpd="sng">
            <a:solidFill>
              <a:schemeClr val="bg1"/>
            </a:solidFill>
          </a:ln>
        </p:spPr>
        <p:txBody>
          <a:bodyPr wrap="square" rtlCol="0">
            <a:spAutoFit/>
          </a:bodyPr>
          <a:lstStyle/>
          <a:p>
            <a:endParaRPr lang="en-US" sz="3600" b="1" baseline="0" dirty="0">
              <a:solidFill>
                <a:srgbClr val="139B86"/>
              </a:solidFill>
              <a:latin typeface="Arial"/>
              <a:cs typeface="Arial"/>
            </a:endParaRPr>
          </a:p>
        </p:txBody>
      </p:sp>
      <p:cxnSp>
        <p:nvCxnSpPr>
          <p:cNvPr id="14" name="Straight Connector 13"/>
          <p:cNvCxnSpPr/>
          <p:nvPr userDrawn="1"/>
        </p:nvCxnSpPr>
        <p:spPr>
          <a:xfrm>
            <a:off x="439476" y="1423321"/>
            <a:ext cx="1684362" cy="0"/>
          </a:xfrm>
          <a:prstGeom prst="line">
            <a:avLst/>
          </a:prstGeom>
          <a:ln w="76200" cmpd="sng">
            <a:solidFill>
              <a:srgbClr val="0099B8"/>
            </a:solidFill>
          </a:ln>
          <a:effectLst/>
        </p:spPr>
        <p:style>
          <a:lnRef idx="3">
            <a:schemeClr val="dk1"/>
          </a:lnRef>
          <a:fillRef idx="0">
            <a:schemeClr val="dk1"/>
          </a:fillRef>
          <a:effectRef idx="2">
            <a:schemeClr val="dk1"/>
          </a:effectRef>
          <a:fontRef idx="minor">
            <a:schemeClr val="tx1"/>
          </a:fontRef>
        </p:style>
      </p:cxnSp>
      <p:sp>
        <p:nvSpPr>
          <p:cNvPr id="16" name="Title 15"/>
          <p:cNvSpPr>
            <a:spLocks noGrp="1"/>
          </p:cNvSpPr>
          <p:nvPr>
            <p:ph type="title" hasCustomPrompt="1"/>
          </p:nvPr>
        </p:nvSpPr>
        <p:spPr>
          <a:xfrm>
            <a:off x="439476" y="142969"/>
            <a:ext cx="8502912" cy="1143000"/>
          </a:xfrm>
        </p:spPr>
        <p:txBody>
          <a:bodyPr>
            <a:normAutofit/>
          </a:bodyPr>
          <a:lstStyle>
            <a:lvl1pPr algn="l">
              <a:defRPr sz="4800" b="1">
                <a:solidFill>
                  <a:schemeClr val="accent2"/>
                </a:solidFill>
                <a:latin typeface="Arial" charset="0"/>
                <a:ea typeface="Arial" charset="0"/>
                <a:cs typeface="Arial" charset="0"/>
              </a:defRPr>
            </a:lvl1pPr>
          </a:lstStyle>
          <a:p>
            <a:r>
              <a:rPr lang="en-US" dirty="0"/>
              <a:t>Photo Only Slide</a:t>
            </a:r>
          </a:p>
        </p:txBody>
      </p:sp>
      <p:sp>
        <p:nvSpPr>
          <p:cNvPr id="3" name="Picture Placeholder 2"/>
          <p:cNvSpPr>
            <a:spLocks noGrp="1"/>
          </p:cNvSpPr>
          <p:nvPr>
            <p:ph type="pic" sz="quarter" idx="10"/>
          </p:nvPr>
        </p:nvSpPr>
        <p:spPr>
          <a:xfrm>
            <a:off x="439476" y="1664273"/>
            <a:ext cx="8404225" cy="3689350"/>
          </a:xfrm>
          <a:prstGeom prst="rect">
            <a:avLst/>
          </a:prstGeom>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cture Conclusion">
    <p:spTree>
      <p:nvGrpSpPr>
        <p:cNvPr id="1" name=""/>
        <p:cNvGrpSpPr/>
        <p:nvPr/>
      </p:nvGrpSpPr>
      <p:grpSpPr>
        <a:xfrm>
          <a:off x="0" y="0"/>
          <a:ext cx="0" cy="0"/>
          <a:chOff x="0" y="0"/>
          <a:chExt cx="0" cy="0"/>
        </a:xfrm>
      </p:grpSpPr>
      <p:cxnSp>
        <p:nvCxnSpPr>
          <p:cNvPr id="15" name="Straight Connector 14"/>
          <p:cNvCxnSpPr/>
          <p:nvPr/>
        </p:nvCxnSpPr>
        <p:spPr>
          <a:xfrm>
            <a:off x="439476" y="1985749"/>
            <a:ext cx="3724310"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cxnSp>
        <p:nvCxnSpPr>
          <p:cNvPr id="9" name="Straight Connector 8"/>
          <p:cNvCxnSpPr/>
          <p:nvPr userDrawn="1"/>
        </p:nvCxnSpPr>
        <p:spPr>
          <a:xfrm>
            <a:off x="439476" y="1985749"/>
            <a:ext cx="3724310" cy="0"/>
          </a:xfrm>
          <a:prstGeom prst="line">
            <a:avLst/>
          </a:prstGeom>
          <a:ln w="76200" cmpd="sng">
            <a:solidFill>
              <a:srgbClr val="0099B8"/>
            </a:solidFill>
          </a:ln>
          <a:effectLst/>
        </p:spPr>
        <p:style>
          <a:lnRef idx="3">
            <a:schemeClr val="dk1"/>
          </a:lnRef>
          <a:fillRef idx="0">
            <a:schemeClr val="dk1"/>
          </a:fillRef>
          <a:effectRef idx="2">
            <a:schemeClr val="dk1"/>
          </a:effectRef>
          <a:fontRef idx="minor">
            <a:schemeClr val="tx1"/>
          </a:fontRef>
        </p:style>
      </p:cxnSp>
      <p:sp>
        <p:nvSpPr>
          <p:cNvPr id="10" name="Footer Placeholder 5"/>
          <p:cNvSpPr txBox="1">
            <a:spLocks/>
          </p:cNvSpPr>
          <p:nvPr userDrawn="1"/>
        </p:nvSpPr>
        <p:spPr bwMode="auto">
          <a:xfrm>
            <a:off x="439476" y="6210300"/>
            <a:ext cx="4379149" cy="5565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ctr" rtl="0" fontAlgn="base">
              <a:spcBef>
                <a:spcPct val="0"/>
              </a:spcBef>
              <a:spcAft>
                <a:spcPct val="0"/>
              </a:spcAft>
              <a:defRPr sz="1100" kern="1200" baseline="0">
                <a:solidFill>
                  <a:schemeClr val="accent1"/>
                </a:solidFill>
                <a:latin typeface="+mn-lt"/>
                <a:ea typeface="ＭＳ Ｐゴシック" pitchFamily="-101" charset="-128"/>
                <a:cs typeface="ＭＳ Ｐゴシック" pitchFamily="-101" charset="-128"/>
              </a:defRPr>
            </a:lvl1pPr>
            <a:lvl2pPr marL="4572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2pPr>
            <a:lvl3pPr marL="9144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3pPr>
            <a:lvl4pPr marL="13716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4pPr>
            <a:lvl5pPr marL="18288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5pPr>
            <a:lvl6pPr marL="22860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6pPr>
            <a:lvl7pPr marL="27432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7pPr>
            <a:lvl8pPr marL="32004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8pPr>
            <a:lvl9pPr marL="36576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chemeClr val="bg1"/>
                </a:solidFill>
                <a:effectLst/>
                <a:uLnTx/>
                <a:uFillTx/>
                <a:latin typeface="Arial"/>
                <a:ea typeface="ＭＳ Ｐゴシック" pitchFamily="-101" charset="-128"/>
              </a:rPr>
              <a:t>Prepared by Greg Sieber, University of Delaware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bg1"/>
              </a:solidFill>
              <a:effectLst/>
              <a:uLnTx/>
              <a:uFillTx/>
              <a:latin typeface="Arial"/>
              <a:ea typeface="ＭＳ Ｐゴシック" pitchFamily="-101"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Arial"/>
                <a:ea typeface="ＭＳ Ｐゴシック" pitchFamily="-101" charset="-128"/>
              </a:rPr>
              <a:t>Copyright © 2018 W. W. Norton &amp; Company</a:t>
            </a:r>
          </a:p>
        </p:txBody>
      </p:sp>
      <p:pic>
        <p:nvPicPr>
          <p:cNvPr id="2" name="Picture 1" descr="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78083" y="1604211"/>
            <a:ext cx="3865393" cy="4409769"/>
          </a:xfrm>
          <a:prstGeom prst="rect">
            <a:avLst/>
          </a:prstGeom>
        </p:spPr>
      </p:pic>
      <p:sp>
        <p:nvSpPr>
          <p:cNvPr id="11" name="Text Placeholder 10"/>
          <p:cNvSpPr>
            <a:spLocks noGrp="1"/>
          </p:cNvSpPr>
          <p:nvPr>
            <p:ph type="body" sz="quarter" idx="10" hasCustomPrompt="1"/>
          </p:nvPr>
        </p:nvSpPr>
        <p:spPr>
          <a:xfrm>
            <a:off x="324793" y="2233400"/>
            <a:ext cx="4427157" cy="3891176"/>
          </a:xfrm>
          <a:prstGeom prst="rect">
            <a:avLst/>
          </a:prstGeom>
        </p:spPr>
        <p:txBody>
          <a:bodyPr/>
          <a:lstStyle>
            <a:lvl1pPr marL="0" marR="0" indent="0" algn="ctr" defTabSz="457200" rtl="0" eaLnBrk="1" fontAlgn="auto" latinLnBrk="0" hangingPunct="1">
              <a:lnSpc>
                <a:spcPct val="100000"/>
              </a:lnSpc>
              <a:spcBef>
                <a:spcPts val="8400"/>
              </a:spcBef>
              <a:spcAft>
                <a:spcPts val="0"/>
              </a:spcAft>
              <a:buClrTx/>
              <a:buSzTx/>
              <a:buFont typeface="Arial"/>
              <a:buNone/>
              <a:tabLst/>
              <a:defRPr>
                <a:solidFill>
                  <a:srgbClr val="00B2D9"/>
                </a:solidFill>
              </a:defRPr>
            </a:lvl1pPr>
          </a:lstStyle>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US" sz="1800" b="0" i="0" u="none" strike="noStrike" kern="1200" cap="none" spc="0" normalizeH="0" baseline="0" noProof="0" dirty="0">
                <a:ln>
                  <a:noFill/>
                </a:ln>
                <a:solidFill>
                  <a:srgbClr val="000000"/>
                </a:solidFill>
                <a:effectLst/>
                <a:uLnTx/>
                <a:uFillTx/>
                <a:latin typeface="Arial" charset="0"/>
                <a:ea typeface="Arial" charset="0"/>
                <a:cs typeface="Arial" charset="0"/>
              </a:rPr>
              <a:t>This concludes the Lecture Slides for </a:t>
            </a:r>
            <a:r>
              <a:rPr lang="en-US" sz="2000" b="1" dirty="0">
                <a:solidFill>
                  <a:srgbClr val="00B2D9"/>
                </a:solidFill>
                <a:latin typeface="Arial" charset="0"/>
                <a:ea typeface="Arial" charset="0"/>
                <a:cs typeface="Arial" charset="0"/>
              </a:rPr>
              <a:t>Chapter 4</a:t>
            </a:r>
          </a:p>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US" sz="2000" b="1" i="0" u="none" strike="noStrike" kern="1200" cap="none" spc="0" normalizeH="0" baseline="0" noProof="0" dirty="0">
                <a:ln>
                  <a:noFill/>
                </a:ln>
                <a:solidFill>
                  <a:srgbClr val="000000"/>
                </a:solidFill>
                <a:effectLst/>
                <a:uLnTx/>
                <a:uFillTx/>
                <a:latin typeface="Arial" charset="0"/>
                <a:ea typeface="Arial" charset="0"/>
                <a:cs typeface="Arial" charset="0"/>
              </a:rPr>
              <a:t>Research Methods in Psychology </a:t>
            </a:r>
            <a:r>
              <a:rPr kumimoji="0" lang="en-US" sz="1800" b="0" i="0" u="none" strike="noStrike" kern="1200" cap="none" spc="0" normalizeH="0" baseline="0" noProof="0" dirty="0">
                <a:ln>
                  <a:noFill/>
                </a:ln>
                <a:solidFill>
                  <a:srgbClr val="000000"/>
                </a:solidFill>
                <a:effectLst/>
                <a:uLnTx/>
                <a:uFillTx/>
                <a:latin typeface="Arial" charset="0"/>
                <a:ea typeface="Arial" charset="0"/>
                <a:cs typeface="Arial" charset="0"/>
              </a:rPr>
              <a:t>Third Edition </a:t>
            </a:r>
          </a:p>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US" sz="1800" b="0" i="0" u="none" strike="noStrike" kern="1200" cap="none" spc="0" normalizeH="0" baseline="0" noProof="0" dirty="0">
                <a:ln>
                  <a:noFill/>
                </a:ln>
                <a:solidFill>
                  <a:srgbClr val="000000"/>
                </a:solidFill>
                <a:effectLst/>
                <a:uLnTx/>
                <a:uFillTx/>
                <a:latin typeface="Arial" charset="0"/>
                <a:ea typeface="Arial" charset="0"/>
                <a:cs typeface="Arial" charset="0"/>
              </a:rPr>
              <a:t>by </a:t>
            </a:r>
          </a:p>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US" sz="1800" b="0" i="0" u="none" strike="noStrike" kern="1200" cap="none" spc="0" normalizeH="0" baseline="0" noProof="0" dirty="0">
                <a:ln>
                  <a:noFill/>
                </a:ln>
                <a:solidFill>
                  <a:srgbClr val="000000"/>
                </a:solidFill>
                <a:effectLst/>
                <a:uLnTx/>
                <a:uFillTx/>
                <a:latin typeface="Arial" charset="0"/>
                <a:ea typeface="Arial" charset="0"/>
                <a:cs typeface="Arial" charset="0"/>
              </a:rPr>
              <a:t>Beth </a:t>
            </a:r>
            <a:r>
              <a:rPr kumimoji="0" lang="en-US" sz="1800" b="0" i="0" u="none" strike="noStrike" kern="1200" cap="none" spc="0" normalizeH="0" baseline="0" noProof="0" dirty="0" err="1">
                <a:ln>
                  <a:noFill/>
                </a:ln>
                <a:solidFill>
                  <a:srgbClr val="000000"/>
                </a:solidFill>
                <a:effectLst/>
                <a:uLnTx/>
                <a:uFillTx/>
                <a:latin typeface="Arial" charset="0"/>
                <a:ea typeface="Arial" charset="0"/>
                <a:cs typeface="Arial" charset="0"/>
              </a:rPr>
              <a:t>Morling</a:t>
            </a:r>
            <a:endParaRPr kumimoji="0" lang="en-US" sz="1800" b="0" i="0" u="none" strike="noStrike" kern="1200" cap="none" spc="0" normalizeH="0" baseline="0" noProof="0" dirty="0">
              <a:ln>
                <a:noFill/>
              </a:ln>
              <a:solidFill>
                <a:srgbClr val="000000"/>
              </a:solidFill>
              <a:effectLst/>
              <a:uLnTx/>
              <a:uFillTx/>
              <a:latin typeface="Arial" charset="0"/>
              <a:ea typeface="Arial" charset="0"/>
              <a:cs typeface="Arial" charset="0"/>
            </a:endParaRPr>
          </a:p>
          <a:p>
            <a:pPr marL="0" marR="0" lvl="0" indent="0" algn="ctr" defTabSz="457200" rtl="0" eaLnBrk="1" fontAlgn="auto" latinLnBrk="0" hangingPunct="1">
              <a:lnSpc>
                <a:spcPct val="100000"/>
              </a:lnSpc>
              <a:spcBef>
                <a:spcPts val="8400"/>
              </a:spcBef>
              <a:spcAft>
                <a:spcPts val="0"/>
              </a:spcAft>
              <a:buClrTx/>
              <a:buSzTx/>
              <a:buFont typeface="Arial"/>
              <a:buNone/>
              <a:tabLst/>
              <a:defRPr/>
            </a:pPr>
            <a:r>
              <a:rPr kumimoji="0" lang="en-US" sz="1800" b="0" i="0" u="none" strike="noStrike" kern="1200" cap="none" spc="0" normalizeH="0" baseline="0" noProof="0" dirty="0">
                <a:ln>
                  <a:noFill/>
                </a:ln>
                <a:solidFill>
                  <a:srgbClr val="000000"/>
                </a:solidFill>
                <a:effectLst/>
                <a:uLnTx/>
                <a:uFillTx/>
                <a:latin typeface="Arial" charset="0"/>
                <a:ea typeface="Arial" charset="0"/>
                <a:cs typeface="Arial" charset="0"/>
              </a:rPr>
              <a:t>For more resources to accompany this text, see </a:t>
            </a:r>
            <a:r>
              <a:rPr kumimoji="0" lang="en-US" sz="1800" b="0" i="0" u="none" strike="noStrike" kern="1200" cap="none" spc="0" normalizeH="0" baseline="0" noProof="0" dirty="0">
                <a:ln>
                  <a:noFill/>
                </a:ln>
                <a:solidFill>
                  <a:srgbClr val="000000"/>
                </a:solidFill>
                <a:effectLst/>
                <a:uLnTx/>
                <a:uFillTx/>
                <a:latin typeface="Arial" charset="0"/>
                <a:ea typeface="Arial" charset="0"/>
                <a:cs typeface="Arial" charset="0"/>
                <a:hlinkClick r:id="rId3" action="ppaction://hlinkfile"/>
              </a:rPr>
              <a:t>wwnorton.com/instructors</a:t>
            </a:r>
            <a:r>
              <a:rPr kumimoji="0" lang="en-US" sz="1800" b="0" i="0" u="none" strike="noStrike" kern="1200" cap="none" spc="0" normalizeH="0" baseline="0" noProof="0" dirty="0">
                <a:ln>
                  <a:noFill/>
                </a:ln>
                <a:solidFill>
                  <a:srgbClr val="000000"/>
                </a:solidFill>
                <a:effectLst/>
                <a:uLnTx/>
                <a:uFillTx/>
                <a:latin typeface="Arial" charset="0"/>
                <a:ea typeface="Arial" charset="0"/>
                <a:cs typeface="Arial" charset="0"/>
              </a:rPr>
              <a:t> and </a:t>
            </a:r>
            <a:r>
              <a:rPr kumimoji="0" lang="en-US" sz="1800" b="0" i="0" u="none" strike="noStrike" kern="1200" cap="none" spc="0" normalizeH="0" baseline="0" noProof="0" dirty="0">
                <a:ln>
                  <a:noFill/>
                </a:ln>
                <a:solidFill>
                  <a:srgbClr val="000000"/>
                </a:solidFill>
                <a:effectLst/>
                <a:uLnTx/>
                <a:uFillTx/>
                <a:latin typeface="Arial" charset="0"/>
                <a:ea typeface="Arial" charset="0"/>
                <a:cs typeface="Arial" charset="0"/>
                <a:hlinkClick r:id="rId4" action="ppaction://hlinkfile"/>
              </a:rPr>
              <a:t>everydayresearchmethods.com</a:t>
            </a:r>
            <a:endParaRPr lang="en-US" dirty="0"/>
          </a:p>
        </p:txBody>
      </p:sp>
      <p:sp>
        <p:nvSpPr>
          <p:cNvPr id="3" name="Title 2"/>
          <p:cNvSpPr>
            <a:spLocks noGrp="1"/>
          </p:cNvSpPr>
          <p:nvPr>
            <p:ph type="title" hasCustomPrompt="1"/>
          </p:nvPr>
        </p:nvSpPr>
        <p:spPr>
          <a:xfrm>
            <a:off x="439476" y="265261"/>
            <a:ext cx="4379149" cy="1472837"/>
          </a:xfrm>
        </p:spPr>
        <p:txBody>
          <a:bodyPr>
            <a:normAutofit/>
          </a:bodyPr>
          <a:lstStyle>
            <a:lvl1pPr algn="l">
              <a:defRPr sz="5400" b="1">
                <a:solidFill>
                  <a:srgbClr val="00B2D9"/>
                </a:solidFill>
                <a:latin typeface="Arial" panose="020B0604020202020204" pitchFamily="34" charset="0"/>
                <a:cs typeface="Arial" panose="020B0604020202020204" pitchFamily="34" charset="0"/>
              </a:defRPr>
            </a:lvl1pPr>
          </a:lstStyle>
          <a:p>
            <a:r>
              <a:rPr lang="en-US" dirty="0"/>
              <a:t>Conclusion</a:t>
            </a:r>
          </a:p>
        </p:txBody>
      </p:sp>
    </p:spTree>
    <p:extLst>
      <p:ext uri="{BB962C8B-B14F-4D97-AF65-F5344CB8AC3E}">
        <p14:creationId xmlns:p14="http://schemas.microsoft.com/office/powerpoint/2010/main" val="1785039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eck Your Understanding">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7E6E5"/>
          </a:solidFill>
          <a:ln w="76200" cmpd="sng">
            <a:solidFill>
              <a:srgbClr val="0099B8"/>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3" name="Picture 12"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r="89321" b="39199"/>
          <a:stretch/>
        </p:blipFill>
        <p:spPr>
          <a:xfrm>
            <a:off x="97690" y="269775"/>
            <a:ext cx="1080181" cy="985588"/>
          </a:xfrm>
          <a:prstGeom prst="rect">
            <a:avLst/>
          </a:prstGeom>
        </p:spPr>
      </p:pic>
      <p:sp>
        <p:nvSpPr>
          <p:cNvPr id="3" name="Text Placeholder 2"/>
          <p:cNvSpPr>
            <a:spLocks noGrp="1"/>
          </p:cNvSpPr>
          <p:nvPr>
            <p:ph type="body" sz="quarter" idx="10"/>
          </p:nvPr>
        </p:nvSpPr>
        <p:spPr>
          <a:xfrm>
            <a:off x="469900" y="1627188"/>
            <a:ext cx="8189913" cy="4733925"/>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742950" indent="-285750">
              <a:buFont typeface="Courier New" charset="0"/>
              <a:buChar char="o"/>
              <a:defRPr sz="2600">
                <a:latin typeface="Arial" charset="0"/>
                <a:ea typeface="Arial" charset="0"/>
                <a:cs typeface="Arial" charset="0"/>
              </a:defRPr>
            </a:lvl2pPr>
            <a:lvl3pPr marL="1143000" indent="-228600">
              <a:buFont typeface="Arial" charset="0"/>
              <a:buChar cha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5"/>
          <p:cNvSpPr>
            <a:spLocks noGrp="1"/>
          </p:cNvSpPr>
          <p:nvPr>
            <p:ph type="title" hasCustomPrompt="1"/>
          </p:nvPr>
        </p:nvSpPr>
        <p:spPr>
          <a:xfrm>
            <a:off x="1275561" y="257162"/>
            <a:ext cx="7384252" cy="1236296"/>
          </a:xfrm>
        </p:spPr>
        <p:txBody>
          <a:bodyPr>
            <a:noAutofit/>
          </a:bodyPr>
          <a:lstStyle>
            <a:lvl1pPr algn="l">
              <a:defRPr sz="4000" b="1">
                <a:solidFill>
                  <a:srgbClr val="003354"/>
                </a:solidFill>
                <a:latin typeface="Arial" charset="0"/>
                <a:ea typeface="Arial" charset="0"/>
                <a:cs typeface="Arial" charset="0"/>
              </a:defRPr>
            </a:lvl1pPr>
          </a:lstStyle>
          <a:p>
            <a:r>
              <a:rPr lang="en-US" dirty="0"/>
              <a:t>Check Your Understanding</a:t>
            </a:r>
          </a:p>
        </p:txBody>
      </p:sp>
    </p:spTree>
    <p:extLst>
      <p:ext uri="{BB962C8B-B14F-4D97-AF65-F5344CB8AC3E}">
        <p14:creationId xmlns:p14="http://schemas.microsoft.com/office/powerpoint/2010/main" val="59853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 Class Activity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7E6E5"/>
          </a:solidFill>
          <a:ln w="76200" cmpd="sng">
            <a:solidFill>
              <a:srgbClr val="67B03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chemeClr val="tx1"/>
              </a:solidFill>
            </a:endParaRPr>
          </a:p>
        </p:txBody>
      </p:sp>
      <p:sp>
        <p:nvSpPr>
          <p:cNvPr id="4" name="Title 3"/>
          <p:cNvSpPr>
            <a:spLocks noGrp="1"/>
          </p:cNvSpPr>
          <p:nvPr>
            <p:ph type="title" hasCustomPrompt="1"/>
          </p:nvPr>
        </p:nvSpPr>
        <p:spPr>
          <a:xfrm>
            <a:off x="1665096" y="422556"/>
            <a:ext cx="7001860" cy="1143000"/>
          </a:xfrm>
          <a:noFill/>
        </p:spPr>
        <p:txBody>
          <a:bodyPr>
            <a:normAutofit/>
          </a:bodyPr>
          <a:lstStyle>
            <a:lvl1pPr algn="l">
              <a:defRPr sz="4400" b="1">
                <a:solidFill>
                  <a:srgbClr val="67B034"/>
                </a:solidFill>
                <a:latin typeface="Arial" charset="0"/>
                <a:ea typeface="Arial" charset="0"/>
                <a:cs typeface="Arial" charset="0"/>
              </a:defRPr>
            </a:lvl1pPr>
          </a:lstStyle>
          <a:p>
            <a:r>
              <a:rPr lang="en-US" dirty="0"/>
              <a:t>In-Class Activity</a:t>
            </a:r>
          </a:p>
        </p:txBody>
      </p:sp>
      <p:sp>
        <p:nvSpPr>
          <p:cNvPr id="7" name="Text Placeholder 2"/>
          <p:cNvSpPr>
            <a:spLocks noGrp="1"/>
          </p:cNvSpPr>
          <p:nvPr>
            <p:ph type="body" sz="quarter" idx="10"/>
          </p:nvPr>
        </p:nvSpPr>
        <p:spPr>
          <a:xfrm>
            <a:off x="437356" y="1810171"/>
            <a:ext cx="8189913" cy="4733925"/>
          </a:xfrm>
          <a:prstGeom prst="rect">
            <a:avLst/>
          </a:prstGeom>
        </p:spPr>
        <p:txBody>
          <a:bodyPr/>
          <a:lstStyle>
            <a:lvl1pPr marL="514350" indent="-514350">
              <a:buFont typeface="+mj-lt"/>
              <a:buAutoNum type="alphaLcPeriod"/>
              <a:defRPr sz="2800">
                <a:latin typeface="Arial" charset="0"/>
                <a:ea typeface="Arial" charset="0"/>
                <a:cs typeface="Arial" charset="0"/>
              </a:defRPr>
            </a:lvl1pPr>
            <a:lvl2pPr marL="742950" indent="-285750">
              <a:buFont typeface="Courier New" charset="0"/>
              <a:buChar char="o"/>
              <a:defRPr sz="2600">
                <a:latin typeface="Arial" charset="0"/>
                <a:ea typeface="Arial" charset="0"/>
                <a:cs typeface="Arial" charset="0"/>
              </a:defRPr>
            </a:lvl2pPr>
            <a:lvl3pPr marL="1143000" indent="-228600">
              <a:buFont typeface="Arial" charset="0"/>
              <a:buChar cha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7356" y="422556"/>
            <a:ext cx="1227740" cy="1142083"/>
          </a:xfrm>
          <a:prstGeom prst="rect">
            <a:avLst/>
          </a:prstGeom>
        </p:spPr>
      </p:pic>
    </p:spTree>
    <p:extLst>
      <p:ext uri="{BB962C8B-B14F-4D97-AF65-F5344CB8AC3E}">
        <p14:creationId xmlns:p14="http://schemas.microsoft.com/office/powerpoint/2010/main" val="390147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Master</a:t>
            </a:r>
          </a:p>
        </p:txBody>
      </p:sp>
      <p:sp>
        <p:nvSpPr>
          <p:cNvPr id="7" name="TextBox 6"/>
          <p:cNvSpPr txBox="1"/>
          <p:nvPr userDrawn="1"/>
        </p:nvSpPr>
        <p:spPr>
          <a:xfrm>
            <a:off x="87580" y="6137307"/>
            <a:ext cx="8918273" cy="646331"/>
          </a:xfrm>
          <a:prstGeom prst="rect">
            <a:avLst/>
          </a:prstGeom>
          <a:solidFill>
            <a:schemeClr val="accent2"/>
          </a:solidFill>
          <a:ln w="76200" cmpd="sng">
            <a:solidFill>
              <a:schemeClr val="bg1"/>
            </a:solidFill>
          </a:ln>
        </p:spPr>
        <p:txBody>
          <a:bodyPr wrap="square" rtlCol="0">
            <a:spAutoFit/>
          </a:bodyPr>
          <a:lstStyle/>
          <a:p>
            <a:r>
              <a:rPr lang="en-US" sz="3600" b="1" u="none" baseline="0" dirty="0">
                <a:solidFill>
                  <a:schemeClr val="accent1"/>
                </a:solidFill>
                <a:latin typeface="Arial"/>
                <a:cs typeface="Arial"/>
              </a:rPr>
              <a:t>							</a:t>
            </a:r>
          </a:p>
        </p:txBody>
      </p:sp>
    </p:spTree>
    <p:extLst>
      <p:ext uri="{BB962C8B-B14F-4D97-AF65-F5344CB8AC3E}">
        <p14:creationId xmlns:p14="http://schemas.microsoft.com/office/powerpoint/2010/main" val="1018564023"/>
      </p:ext>
    </p:extLst>
  </p:cSld>
  <p:clrMap bg1="lt1" tx1="dk1" bg2="lt2" tx2="dk2" accent1="accent1" accent2="accent2" accent3="accent3" accent4="accent4" accent5="accent5" accent6="accent6" hlink="hlink" folHlink="folHlink"/>
  <p:sldLayoutIdLst>
    <p:sldLayoutId id="2147483669" r:id="rId1"/>
    <p:sldLayoutId id="2147483695" r:id="rId2"/>
    <p:sldLayoutId id="2147483672" r:id="rId3"/>
    <p:sldLayoutId id="2147483674" r:id="rId4"/>
    <p:sldLayoutId id="2147483697" r:id="rId5"/>
    <p:sldLayoutId id="2147483696" r:id="rId6"/>
    <p:sldLayoutId id="214748367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698" r:id="rId23"/>
    <p:sldLayoutId id="2147483716" r:id="rId24"/>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Master</a:t>
            </a:r>
          </a:p>
        </p:txBody>
      </p:sp>
      <p:sp>
        <p:nvSpPr>
          <p:cNvPr id="7" name="TextBox 6"/>
          <p:cNvSpPr txBox="1"/>
          <p:nvPr userDrawn="1"/>
        </p:nvSpPr>
        <p:spPr>
          <a:xfrm>
            <a:off x="87580" y="6137307"/>
            <a:ext cx="8918273" cy="646331"/>
          </a:xfrm>
          <a:prstGeom prst="rect">
            <a:avLst/>
          </a:prstGeom>
          <a:solidFill>
            <a:schemeClr val="accent1"/>
          </a:solidFill>
          <a:ln w="76200" cmpd="sng">
            <a:solidFill>
              <a:schemeClr val="bg1"/>
            </a:solidFill>
          </a:ln>
        </p:spPr>
        <p:txBody>
          <a:bodyPr wrap="square" rtlCol="0">
            <a:spAutoFit/>
          </a:bodyPr>
          <a:lstStyle/>
          <a:p>
            <a:r>
              <a:rPr lang="en-US" sz="3600" b="1" dirty="0">
                <a:solidFill>
                  <a:srgbClr val="F1532D"/>
                </a:solidFill>
                <a:latin typeface="Arial"/>
                <a:cs typeface="Arial"/>
              </a:rPr>
              <a:t>							</a:t>
            </a:r>
          </a:p>
        </p:txBody>
      </p:sp>
      <p:sp>
        <p:nvSpPr>
          <p:cNvPr id="4" name="Text Placeholder 3"/>
          <p:cNvSpPr txBox="1">
            <a:spLocks/>
          </p:cNvSpPr>
          <p:nvPr userDrawn="1"/>
        </p:nvSpPr>
        <p:spPr>
          <a:xfrm>
            <a:off x="11145" y="1"/>
            <a:ext cx="9132855" cy="6855140"/>
          </a:xfrm>
          <a:prstGeom prst="rect">
            <a:avLst/>
          </a:prstGeom>
          <a:noFill/>
          <a:ln w="57150" cap="flat" cmpd="sng" algn="ctr">
            <a:solidFill>
              <a:schemeClr val="accent1"/>
            </a:solidFill>
            <a:prstDash val="solid"/>
          </a:ln>
        </p:spPr>
        <p:style>
          <a:lnRef idx="2">
            <a:schemeClr val="dk1"/>
          </a:lnRef>
          <a:fillRef idx="1">
            <a:schemeClr val="lt1"/>
          </a:fillRef>
          <a:effectRef idx="0">
            <a:schemeClr val="dk1"/>
          </a:effectRef>
          <a:fontRef idx="none"/>
        </p:style>
        <p:txBody>
          <a:bodyPr/>
          <a:lstStyle>
            <a:lvl1pPr marL="0" indent="0" algn="l" defTabSz="457200" rtl="0" eaLnBrk="1" latinLnBrk="0" hangingPunct="1">
              <a:spcBef>
                <a:spcPct val="20000"/>
              </a:spcBef>
              <a:buFont typeface="Arial"/>
              <a:buNone/>
              <a:defRPr sz="1400" kern="1200">
                <a:solidFill>
                  <a:srgbClr val="F1532D"/>
                </a:solidFill>
                <a:latin typeface="+mn-lt"/>
                <a:ea typeface="+mn-ea"/>
                <a:cs typeface="+mn-cs"/>
              </a:defRPr>
            </a:lvl1pPr>
            <a:lvl2pPr marL="457200" indent="0" algn="l" defTabSz="457200" rtl="0" eaLnBrk="1" latinLnBrk="0" hangingPunct="1">
              <a:spcBef>
                <a:spcPct val="20000"/>
              </a:spcBef>
              <a:buFont typeface="Arial"/>
              <a:buNone/>
              <a:defRPr sz="1200"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000"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900"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900"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900"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900"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900"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900" kern="1200">
                <a:solidFill>
                  <a:schemeClr val="tx1"/>
                </a:solidFill>
                <a:latin typeface="+mn-lt"/>
                <a:ea typeface="+mn-ea"/>
                <a:cs typeface="+mn-cs"/>
              </a:defRPr>
            </a:lvl9pPr>
          </a:lstStyle>
          <a:p>
            <a:r>
              <a:rPr lang="en-US"/>
              <a:t> </a:t>
            </a:r>
            <a:endParaRPr lang="en-US" dirty="0"/>
          </a:p>
        </p:txBody>
      </p:sp>
    </p:spTree>
    <p:extLst>
      <p:ext uri="{BB962C8B-B14F-4D97-AF65-F5344CB8AC3E}">
        <p14:creationId xmlns:p14="http://schemas.microsoft.com/office/powerpoint/2010/main" val="1867311808"/>
      </p:ext>
    </p:extLst>
  </p:cSld>
  <p:clrMap bg1="lt1" tx1="dk1" bg2="lt2" tx2="dk2" accent1="accent1" accent2="accent2" accent3="accent3" accent4="accent4" accent5="accent5" accent6="accent6" hlink="hlink" folHlink="folHlink"/>
  <p:sldLayoutIdLst>
    <p:sldLayoutId id="2147483715"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yr5cjyokVUs"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p:txBody>
          <a:bodyPr>
            <a:noAutofit/>
          </a:bodyPr>
          <a:lstStyle/>
          <a:p>
            <a:pPr algn="ctr"/>
            <a:r>
              <a:rPr lang="en-US" sz="4800" b="1" dirty="0">
                <a:latin typeface="Arial" charset="0"/>
                <a:ea typeface="Arial" charset="0"/>
                <a:cs typeface="Arial" charset="0"/>
              </a:rPr>
              <a:t>CHAPTER 4</a:t>
            </a:r>
            <a:br>
              <a:rPr lang="en-US" sz="4800" b="1" dirty="0">
                <a:latin typeface="Arial" charset="0"/>
                <a:ea typeface="Arial" charset="0"/>
                <a:cs typeface="Arial" charset="0"/>
              </a:rPr>
            </a:br>
            <a:r>
              <a:rPr lang="en-US" sz="3000" b="1" dirty="0">
                <a:solidFill>
                  <a:schemeClr val="tx1"/>
                </a:solidFill>
                <a:latin typeface="Arial" charset="0"/>
                <a:ea typeface="Arial" charset="0"/>
                <a:cs typeface="Arial" charset="0"/>
              </a:rPr>
              <a:t>Ethical Guidelines for Psychological Research</a:t>
            </a:r>
          </a:p>
        </p:txBody>
      </p:sp>
      <p:sp>
        <p:nvSpPr>
          <p:cNvPr id="3" name="Text Placeholder 2"/>
          <p:cNvSpPr>
            <a:spLocks noGrp="1"/>
          </p:cNvSpPr>
          <p:nvPr>
            <p:ph type="body" sz="quarter" idx="11"/>
          </p:nvPr>
        </p:nvSpPr>
        <p:spPr/>
        <p:txBody>
          <a:bodyPr/>
          <a:lstStyle/>
          <a:p>
            <a:r>
              <a:rPr lang="en-US" dirty="0"/>
              <a:t>PART II</a:t>
            </a:r>
          </a:p>
        </p:txBody>
      </p:sp>
    </p:spTree>
    <p:extLst>
      <p:ext uri="{BB962C8B-B14F-4D97-AF65-F5344CB8AC3E}">
        <p14:creationId xmlns:p14="http://schemas.microsoft.com/office/powerpoint/2010/main" val="1910966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sz="4000" dirty="0"/>
              <a:t>The Principle of Justice</a:t>
            </a:r>
          </a:p>
        </p:txBody>
      </p:sp>
      <p:sp>
        <p:nvSpPr>
          <p:cNvPr id="2" name="Text Placeholder 1"/>
          <p:cNvSpPr>
            <a:spLocks noGrp="1"/>
          </p:cNvSpPr>
          <p:nvPr>
            <p:ph type="body" sz="quarter" idx="10"/>
          </p:nvPr>
        </p:nvSpPr>
        <p:spPr/>
        <p:txBody>
          <a:bodyPr/>
          <a:lstStyle/>
          <a:p>
            <a:pPr marL="609600" indent="-609600">
              <a:defRPr/>
            </a:pPr>
            <a:r>
              <a:rPr lang="en-US" sz="2800" dirty="0"/>
              <a:t>Calls for a fair balance between people who participate in the research and those who would benefit from the research. </a:t>
            </a:r>
          </a:p>
          <a:p>
            <a:pPr marL="609600" indent="-609600">
              <a:defRPr/>
            </a:pPr>
            <a:r>
              <a:rPr lang="en-US" sz="2800" dirty="0"/>
              <a:t>Researchers should ensure that the participants involved in a study are representative of the people who would benefit from its results.  </a:t>
            </a:r>
            <a:endParaRPr lang="en-US" dirty="0"/>
          </a:p>
        </p:txBody>
      </p:sp>
    </p:spTree>
    <p:extLst>
      <p:ext uri="{BB962C8B-B14F-4D97-AF65-F5344CB8AC3E}">
        <p14:creationId xmlns:p14="http://schemas.microsoft.com/office/powerpoint/2010/main" val="1511576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a:t>Guidelines for Psychologists</a:t>
            </a:r>
            <a:r>
              <a:rPr lang="en-US" sz="3800"/>
              <a:t>: </a:t>
            </a:r>
            <a:br>
              <a:rPr lang="en-US" sz="3800"/>
            </a:br>
            <a:r>
              <a:rPr lang="en-US" sz="3800"/>
              <a:t>APA </a:t>
            </a:r>
            <a:r>
              <a:rPr lang="en-US" sz="3800" dirty="0"/>
              <a:t>Ethical Principles</a:t>
            </a:r>
          </a:p>
        </p:txBody>
      </p:sp>
      <p:pic>
        <p:nvPicPr>
          <p:cNvPr id="3" name="Picture 2" descr="Figure 4.6 is a screenshot from the American Psychological Association's website. The website is on a page describing ethical principles of psychologists and code of conduct. The American Psychological Association's (APA) Ethical Principles of Psychologists and Code of Conduct (hereinafter referred to as the Ethics Code) consists of an introduction, a preamble, five general principles and specific ethical standards. The introduction discusses the intent, organization, procedural considerations and scope of application of the Ethics Code. The Preamble and General Principles are aspirational goals to guide psychologists toward the highest ideals of psychology. Although the Preamble and General Principles are not themselves enforceable rules, they should be considered by psychologists in arriving at an ethical course of action. The ethical standards set forth enforceable rules for conduct as psychologists. Most of the Ethical standards are written broadly, in order to apply to psychologists in varied roles, although the application of an ethical standard may vary depending on the context. The Ethical Standards are not exhaustive. The fact that a given conduct is not specifically addressed by an Ethical Standard does not mean that it is necessarily either ethical or unethical. The Ethics Code applies only to psychologists' activities that are part of their scientific, educational, or professional roles as psychologists. Areas covered include but are not limited to the clinical, counseling and school practice of psychology; research; teaching; supervision of trainees; public service; policy development; social intervention; development of assessment instruments; conducting assessments; educational counseling; organizational consulting; forensic activities; program design and evaluation; and administration. This ethic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67" y="1596736"/>
            <a:ext cx="7726729" cy="3922389"/>
          </a:xfrm>
          <a:prstGeom prst="rect">
            <a:avLst/>
          </a:prstGeom>
        </p:spPr>
      </p:pic>
    </p:spTree>
    <p:extLst>
      <p:ext uri="{BB962C8B-B14F-4D97-AF65-F5344CB8AC3E}">
        <p14:creationId xmlns:p14="http://schemas.microsoft.com/office/powerpoint/2010/main" val="2101621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a:t>Belmont Plus Two</a:t>
            </a:r>
            <a:r>
              <a:rPr lang="en-US" sz="3800"/>
              <a:t>: </a:t>
            </a:r>
            <a:br>
              <a:rPr lang="en-US" sz="3800"/>
            </a:br>
            <a:r>
              <a:rPr lang="en-US" sz="3800"/>
              <a:t>APA’s </a:t>
            </a:r>
            <a:r>
              <a:rPr lang="en-US" sz="3800" dirty="0"/>
              <a:t>Five General Principles</a:t>
            </a:r>
          </a:p>
        </p:txBody>
      </p:sp>
      <p:graphicFrame>
        <p:nvGraphicFramePr>
          <p:cNvPr id="4" name="Table 3" descr="A table has 3 columns and 6 rows. The column headers are Belmont Report 1979, APA Ethical Principles 2002, and Definition. "/>
          <p:cNvGraphicFramePr>
            <a:graphicFrameLocks noGrp="1"/>
          </p:cNvGraphicFramePr>
          <p:nvPr>
            <p:extLst>
              <p:ext uri="{D42A27DB-BD31-4B8C-83A1-F6EECF244321}">
                <p14:modId xmlns:p14="http://schemas.microsoft.com/office/powerpoint/2010/main" val="111099812"/>
              </p:ext>
            </p:extLst>
          </p:nvPr>
        </p:nvGraphicFramePr>
        <p:xfrm>
          <a:off x="1852862" y="1607601"/>
          <a:ext cx="5594684" cy="3563997"/>
        </p:xfrm>
        <a:graphic>
          <a:graphicData uri="http://schemas.openxmlformats.org/drawingml/2006/table">
            <a:tbl>
              <a:tblPr firstRow="1" bandRow="1"/>
              <a:tblGrid>
                <a:gridCol w="1864496">
                  <a:extLst>
                    <a:ext uri="{9D8B030D-6E8A-4147-A177-3AD203B41FA5}">
                      <a16:colId xmlns:a16="http://schemas.microsoft.com/office/drawing/2014/main" val="20000"/>
                    </a:ext>
                  </a:extLst>
                </a:gridCol>
                <a:gridCol w="1865094">
                  <a:extLst>
                    <a:ext uri="{9D8B030D-6E8A-4147-A177-3AD203B41FA5}">
                      <a16:colId xmlns:a16="http://schemas.microsoft.com/office/drawing/2014/main" val="20001"/>
                    </a:ext>
                  </a:extLst>
                </a:gridCol>
                <a:gridCol w="1865094">
                  <a:extLst>
                    <a:ext uri="{9D8B030D-6E8A-4147-A177-3AD203B41FA5}">
                      <a16:colId xmlns:a16="http://schemas.microsoft.com/office/drawing/2014/main" val="20002"/>
                    </a:ext>
                  </a:extLst>
                </a:gridCol>
              </a:tblGrid>
              <a:tr h="160159">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a:lnSpc>
                          <a:spcPct val="107000"/>
                        </a:lnSpc>
                        <a:spcBef>
                          <a:spcPts val="0"/>
                        </a:spcBef>
                        <a:spcAft>
                          <a:spcPts val="0"/>
                        </a:spcAft>
                      </a:pPr>
                      <a:r>
                        <a:rPr lang="en-US" sz="600" dirty="0">
                          <a:effectLst/>
                          <a:latin typeface="Calibri" panose="020F0502020204030204" pitchFamily="34" charset="0"/>
                          <a:ea typeface="Calibri" panose="020F0502020204030204" pitchFamily="34" charset="0"/>
                          <a:cs typeface="Times New Roman" panose="02020603050405020304" pitchFamily="18" charset="0"/>
                        </a:rPr>
                        <a:t>Belmont Report 1979</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a:lnSpc>
                          <a:spcPct val="107000"/>
                        </a:lnSpc>
                        <a:spcBef>
                          <a:spcPts val="0"/>
                        </a:spcBef>
                        <a:spcAft>
                          <a:spcPts val="0"/>
                        </a:spcAft>
                      </a:pPr>
                      <a:r>
                        <a:rPr lang="en-US" sz="600" dirty="0">
                          <a:effectLst/>
                          <a:latin typeface="Calibri" panose="020F0502020204030204" pitchFamily="34" charset="0"/>
                          <a:ea typeface="Calibri" panose="020F0502020204030204" pitchFamily="34" charset="0"/>
                          <a:cs typeface="Times New Roman" panose="02020603050405020304" pitchFamily="18" charset="0"/>
                        </a:rPr>
                        <a:t>APA Ethical Principles 2002</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a:lnSpc>
                          <a:spcPct val="107000"/>
                        </a:lnSpc>
                        <a:spcBef>
                          <a:spcPts val="0"/>
                        </a:spcBef>
                        <a:spcAft>
                          <a:spcPts val="0"/>
                        </a:spcAft>
                      </a:pPr>
                      <a:r>
                        <a:rPr lang="en-US" sz="600">
                          <a:effectLst/>
                          <a:latin typeface="Calibri" panose="020F0502020204030204" pitchFamily="34" charset="0"/>
                          <a:ea typeface="Calibri" panose="020F0502020204030204" pitchFamily="34" charset="0"/>
                          <a:cs typeface="Times New Roman" panose="02020603050405020304" pitchFamily="18" charset="0"/>
                        </a:rPr>
                        <a:t>Definition</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80518">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a:lnSpc>
                          <a:spcPct val="107000"/>
                        </a:lnSpc>
                        <a:spcBef>
                          <a:spcPts val="0"/>
                        </a:spcBef>
                        <a:spcAft>
                          <a:spcPts val="0"/>
                        </a:spcAft>
                      </a:pPr>
                      <a:r>
                        <a:rPr lang="en-US" sz="600">
                          <a:effectLst/>
                          <a:latin typeface="Calibri" panose="020F0502020204030204" pitchFamily="34" charset="0"/>
                          <a:ea typeface="Calibri" panose="020F0502020204030204" pitchFamily="34" charset="0"/>
                          <a:cs typeface="Times New Roman" panose="02020603050405020304" pitchFamily="18" charset="0"/>
                        </a:rPr>
                        <a:t>Beneficence</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342900" marR="0" lvl="0" indent="-342900">
                        <a:lnSpc>
                          <a:spcPct val="107000"/>
                        </a:lnSpc>
                        <a:spcBef>
                          <a:spcPts val="0"/>
                        </a:spcBef>
                        <a:spcAft>
                          <a:spcPts val="0"/>
                        </a:spcAft>
                        <a:buFont typeface="+mj-lt"/>
                        <a:buAutoNum type="alphaUcPeriod"/>
                      </a:pPr>
                      <a:r>
                        <a:rPr lang="en-US" sz="600">
                          <a:effectLst/>
                          <a:latin typeface="Calibri" panose="020F0502020204030204" pitchFamily="34" charset="0"/>
                          <a:ea typeface="Calibri" panose="020F0502020204030204" pitchFamily="34" charset="0"/>
                          <a:cs typeface="Times New Roman" panose="02020603050405020304" pitchFamily="18" charset="0"/>
                        </a:rPr>
                        <a:t>Beneficence and nonmaleficence</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a:lnSpc>
                          <a:spcPct val="107000"/>
                        </a:lnSpc>
                        <a:spcBef>
                          <a:spcPts val="0"/>
                        </a:spcBef>
                        <a:spcAft>
                          <a:spcPts val="0"/>
                        </a:spcAft>
                      </a:pPr>
                      <a:r>
                        <a:rPr lang="en-US" sz="600">
                          <a:effectLst/>
                          <a:latin typeface="Calibri" panose="020F0502020204030204" pitchFamily="34" charset="0"/>
                          <a:ea typeface="Calibri" panose="020F0502020204030204" pitchFamily="34" charset="0"/>
                          <a:cs typeface="Times New Roman" panose="02020603050405020304" pitchFamily="18" charset="0"/>
                        </a:rPr>
                        <a:t>Treat people in ways that benefit them. Do not cause suffering. Conduct research that will benefit society</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80786">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a:lnSpc>
                          <a:spcPct val="107000"/>
                        </a:lnSpc>
                        <a:spcBef>
                          <a:spcPts val="0"/>
                        </a:spcBef>
                        <a:spcAft>
                          <a:spcPts val="0"/>
                        </a:spcAft>
                      </a:pPr>
                      <a:r>
                        <a:rPr lang="en-US" sz="600">
                          <a:effectLst/>
                          <a:latin typeface="Calibri" panose="020F0502020204030204" pitchFamily="34" charset="0"/>
                          <a:ea typeface="Calibri" panose="020F0502020204030204" pitchFamily="34" charset="0"/>
                          <a:cs typeface="Times New Roman" panose="02020603050405020304" pitchFamily="18" charset="0"/>
                        </a:rPr>
                        <a:t>Empty Cell</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342900" marR="0" lvl="0" indent="-342900">
                        <a:lnSpc>
                          <a:spcPct val="107000"/>
                        </a:lnSpc>
                        <a:spcBef>
                          <a:spcPts val="0"/>
                        </a:spcBef>
                        <a:spcAft>
                          <a:spcPts val="0"/>
                        </a:spcAft>
                        <a:buFont typeface="+mj-lt"/>
                        <a:buAutoNum type="alphaUcPeriod" startAt="2"/>
                      </a:pPr>
                      <a:r>
                        <a:rPr lang="en-US" sz="600" dirty="0">
                          <a:effectLst/>
                          <a:latin typeface="Calibri" panose="020F0502020204030204" pitchFamily="34" charset="0"/>
                          <a:ea typeface="Calibri" panose="020F0502020204030204" pitchFamily="34" charset="0"/>
                          <a:cs typeface="Times New Roman" panose="02020603050405020304" pitchFamily="18" charset="0"/>
                        </a:rPr>
                        <a:t>Fidelity and responsibility</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a:lnSpc>
                          <a:spcPct val="107000"/>
                        </a:lnSpc>
                        <a:spcBef>
                          <a:spcPts val="0"/>
                        </a:spcBef>
                        <a:spcAft>
                          <a:spcPts val="0"/>
                        </a:spcAft>
                      </a:pPr>
                      <a:r>
                        <a:rPr lang="en-US" sz="600">
                          <a:effectLst/>
                          <a:latin typeface="Calibri" panose="020F0502020204030204" pitchFamily="34" charset="0"/>
                          <a:ea typeface="Calibri" panose="020F0502020204030204" pitchFamily="34" charset="0"/>
                          <a:cs typeface="Times New Roman" panose="02020603050405020304" pitchFamily="18" charset="0"/>
                        </a:rPr>
                        <a:t>Establish relationships of trust; accept responsibility for professional behavior: in research, teaching, and clinical practice.</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80475">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a:lnSpc>
                          <a:spcPct val="107000"/>
                        </a:lnSpc>
                        <a:spcBef>
                          <a:spcPts val="0"/>
                        </a:spcBef>
                        <a:spcAft>
                          <a:spcPts val="0"/>
                        </a:spcAft>
                      </a:pPr>
                      <a:r>
                        <a:rPr lang="en-US" sz="600">
                          <a:effectLst/>
                          <a:latin typeface="Calibri" panose="020F0502020204030204" pitchFamily="34" charset="0"/>
                          <a:ea typeface="Calibri" panose="020F0502020204030204" pitchFamily="34" charset="0"/>
                          <a:cs typeface="Times New Roman" panose="02020603050405020304" pitchFamily="18" charset="0"/>
                        </a:rPr>
                        <a:t>Empty Cell</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342900" marR="0" lvl="0" indent="-342900">
                        <a:lnSpc>
                          <a:spcPct val="107000"/>
                        </a:lnSpc>
                        <a:spcBef>
                          <a:spcPts val="0"/>
                        </a:spcBef>
                        <a:spcAft>
                          <a:spcPts val="0"/>
                        </a:spcAft>
                        <a:buFont typeface="+mj-lt"/>
                        <a:buAutoNum type="alphaUcPeriod" startAt="3"/>
                      </a:pPr>
                      <a:r>
                        <a:rPr lang="en-US" sz="600" dirty="0">
                          <a:effectLst/>
                          <a:latin typeface="Calibri" panose="020F0502020204030204" pitchFamily="34" charset="0"/>
                          <a:ea typeface="Calibri" panose="020F0502020204030204" pitchFamily="34" charset="0"/>
                          <a:cs typeface="Times New Roman" panose="02020603050405020304" pitchFamily="18" charset="0"/>
                        </a:rPr>
                        <a:t>Integrity</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a:lnSpc>
                          <a:spcPct val="107000"/>
                        </a:lnSpc>
                        <a:spcBef>
                          <a:spcPts val="0"/>
                        </a:spcBef>
                        <a:spcAft>
                          <a:spcPts val="0"/>
                        </a:spcAft>
                      </a:pPr>
                      <a:r>
                        <a:rPr lang="en-US" sz="600" dirty="0">
                          <a:effectLst/>
                          <a:latin typeface="Calibri" panose="020F0502020204030204" pitchFamily="34" charset="0"/>
                          <a:ea typeface="Calibri" panose="020F0502020204030204" pitchFamily="34" charset="0"/>
                          <a:cs typeface="Times New Roman" panose="02020603050405020304" pitchFamily="18" charset="0"/>
                        </a:rPr>
                        <a:t>Strive to be accurate, truthful, and honest in one's role as researcher, teacher, or practitioner.</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64063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a:lnSpc>
                          <a:spcPct val="107000"/>
                        </a:lnSpc>
                        <a:spcBef>
                          <a:spcPts val="0"/>
                        </a:spcBef>
                        <a:spcAft>
                          <a:spcPts val="0"/>
                        </a:spcAft>
                      </a:pPr>
                      <a:r>
                        <a:rPr lang="en-US" sz="600">
                          <a:effectLst/>
                          <a:latin typeface="Calibri" panose="020F0502020204030204" pitchFamily="34" charset="0"/>
                          <a:ea typeface="Calibri" panose="020F0502020204030204" pitchFamily="34" charset="0"/>
                          <a:cs typeface="Times New Roman" panose="02020603050405020304" pitchFamily="18" charset="0"/>
                        </a:rPr>
                        <a:t>Justice</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342900" marR="0" lvl="0" indent="-342900">
                        <a:lnSpc>
                          <a:spcPct val="107000"/>
                        </a:lnSpc>
                        <a:spcBef>
                          <a:spcPts val="0"/>
                        </a:spcBef>
                        <a:spcAft>
                          <a:spcPts val="0"/>
                        </a:spcAft>
                        <a:buFont typeface="+mj-lt"/>
                        <a:buAutoNum type="alphaUcPeriod" startAt="4"/>
                      </a:pPr>
                      <a:r>
                        <a:rPr lang="en-US" sz="600" dirty="0">
                          <a:effectLst/>
                          <a:latin typeface="Calibri" panose="020F0502020204030204" pitchFamily="34" charset="0"/>
                          <a:ea typeface="Calibri" panose="020F0502020204030204" pitchFamily="34" charset="0"/>
                          <a:cs typeface="Times New Roman" panose="02020603050405020304" pitchFamily="18" charset="0"/>
                        </a:rPr>
                        <a:t>Justice</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a:lnSpc>
                          <a:spcPct val="107000"/>
                        </a:lnSpc>
                        <a:spcBef>
                          <a:spcPts val="0"/>
                        </a:spcBef>
                        <a:spcAft>
                          <a:spcPts val="0"/>
                        </a:spcAft>
                      </a:pPr>
                      <a:r>
                        <a:rPr lang="en-US" sz="600">
                          <a:effectLst/>
                          <a:latin typeface="Calibri" panose="020F0502020204030204" pitchFamily="34" charset="0"/>
                          <a:ea typeface="Calibri" panose="020F0502020204030204" pitchFamily="34" charset="0"/>
                          <a:cs typeface="Times New Roman" panose="02020603050405020304" pitchFamily="18" charset="0"/>
                        </a:rPr>
                        <a:t>Strive to treat all groups of people fairly. Sample research participants from the same populations that will benefit from the research. Be aware of biases.</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321426">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a:lnSpc>
                          <a:spcPct val="107000"/>
                        </a:lnSpc>
                        <a:spcBef>
                          <a:spcPts val="0"/>
                        </a:spcBef>
                        <a:spcAft>
                          <a:spcPts val="0"/>
                        </a:spcAft>
                      </a:pPr>
                      <a:r>
                        <a:rPr lang="en-US" sz="600">
                          <a:effectLst/>
                          <a:latin typeface="Calibri" panose="020F0502020204030204" pitchFamily="34" charset="0"/>
                          <a:ea typeface="Calibri" panose="020F0502020204030204" pitchFamily="34" charset="0"/>
                          <a:cs typeface="Times New Roman" panose="02020603050405020304" pitchFamily="18" charset="0"/>
                        </a:rPr>
                        <a:t>Respect for persons</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342900" marR="0" lvl="0" indent="-342900">
                        <a:lnSpc>
                          <a:spcPct val="107000"/>
                        </a:lnSpc>
                        <a:spcBef>
                          <a:spcPts val="0"/>
                        </a:spcBef>
                        <a:spcAft>
                          <a:spcPts val="0"/>
                        </a:spcAft>
                        <a:buFont typeface="+mj-lt"/>
                        <a:buAutoNum type="alphaUcPeriod" startAt="5"/>
                      </a:pPr>
                      <a:r>
                        <a:rPr lang="en-US" sz="600" dirty="0">
                          <a:effectLst/>
                          <a:latin typeface="Calibri" panose="020F0502020204030204" pitchFamily="34" charset="0"/>
                          <a:ea typeface="Calibri" panose="020F0502020204030204" pitchFamily="34" charset="0"/>
                          <a:cs typeface="Times New Roman" panose="02020603050405020304" pitchFamily="18" charset="0"/>
                        </a:rPr>
                        <a:t>Respect for people's rights and dignity</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a:lnSpc>
                          <a:spcPct val="107000"/>
                        </a:lnSpc>
                        <a:spcBef>
                          <a:spcPts val="0"/>
                        </a:spcBef>
                        <a:spcAft>
                          <a:spcPts val="0"/>
                        </a:spcAft>
                      </a:pPr>
                      <a:r>
                        <a:rPr lang="en-US" sz="600" dirty="0">
                          <a:effectLst/>
                          <a:latin typeface="Calibri" panose="020F0502020204030204" pitchFamily="34" charset="0"/>
                          <a:ea typeface="Calibri" panose="020F0502020204030204" pitchFamily="34" charset="0"/>
                          <a:cs typeface="Times New Roman" panose="02020603050405020304" pitchFamily="18" charset="0"/>
                        </a:rPr>
                        <a:t>Recognize that people are autonomous agents. Protect people's rights, including the right to privacy, the right to give consent for treatment or research, and the right to have participation treated confidentially. Understand that some populations may be less able to give autonomous consent, and take precautions against coercing such people.</a:t>
                      </a:r>
                    </a:p>
                  </a:txBody>
                  <a:tcPr marL="54071" marR="5407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pic>
        <p:nvPicPr>
          <p:cNvPr id="3" name="Picture 2" descr="Table 4.1 is titled the Belmont Report's basic principles and APA's five general principles compared. Note: the principles in boldface are shared by both documents and specifically involve the treatment of human participants in research. The APA guidelines are broader; they apply not only to how psychologists conduct research, but also to how they teach and conduct clinical practic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476" y="1383030"/>
            <a:ext cx="8502911" cy="4114799"/>
          </a:xfrm>
          <a:prstGeom prst="rect">
            <a:avLst/>
          </a:prstGeom>
        </p:spPr>
      </p:pic>
    </p:spTree>
    <p:extLst>
      <p:ext uri="{BB962C8B-B14F-4D97-AF65-F5344CB8AC3E}">
        <p14:creationId xmlns:p14="http://schemas.microsoft.com/office/powerpoint/2010/main" val="687014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Ethical Standards for Research</a:t>
            </a:r>
          </a:p>
        </p:txBody>
      </p:sp>
      <p:sp>
        <p:nvSpPr>
          <p:cNvPr id="3" name="Text Placeholder 2"/>
          <p:cNvSpPr>
            <a:spLocks noGrp="1"/>
          </p:cNvSpPr>
          <p:nvPr>
            <p:ph type="body" sz="quarter" idx="10"/>
          </p:nvPr>
        </p:nvSpPr>
        <p:spPr>
          <a:xfrm>
            <a:off x="439738" y="1693863"/>
            <a:ext cx="8229600" cy="4394116"/>
          </a:xfrm>
        </p:spPr>
        <p:txBody>
          <a:bodyPr/>
          <a:lstStyle/>
          <a:p>
            <a:r>
              <a:rPr lang="en-US" sz="2400" dirty="0"/>
              <a:t>Standard 8: Specific to research</a:t>
            </a:r>
          </a:p>
          <a:p>
            <a:pPr lvl="1"/>
            <a:r>
              <a:rPr lang="en-US" sz="2200" dirty="0"/>
              <a:t>Institutional review boards (Standard 8.01)</a:t>
            </a:r>
          </a:p>
          <a:p>
            <a:pPr lvl="1"/>
            <a:r>
              <a:rPr lang="en-US" sz="2200" dirty="0"/>
              <a:t>Informed consent (Standard 8.02)</a:t>
            </a:r>
          </a:p>
          <a:p>
            <a:pPr lvl="1"/>
            <a:r>
              <a:rPr lang="en-US" sz="2200" dirty="0"/>
              <a:t>Deception (Standard 8.07)</a:t>
            </a:r>
          </a:p>
          <a:p>
            <a:pPr lvl="1"/>
            <a:r>
              <a:rPr lang="en-US" sz="2200" dirty="0"/>
              <a:t>Debriefing (Standard 8.08)</a:t>
            </a:r>
          </a:p>
          <a:p>
            <a:pPr lvl="1"/>
            <a:r>
              <a:rPr lang="en-US" sz="2200" dirty="0"/>
              <a:t>Research misconduct</a:t>
            </a:r>
          </a:p>
          <a:p>
            <a:pPr lvl="2"/>
            <a:r>
              <a:rPr lang="en-US" sz="2200" dirty="0"/>
              <a:t>Data fabrication (Standard 8.10) and data falsification</a:t>
            </a:r>
          </a:p>
          <a:p>
            <a:pPr lvl="2"/>
            <a:r>
              <a:rPr lang="en-US" sz="2200" dirty="0"/>
              <a:t>Plagiarism (Standard 8.11)</a:t>
            </a:r>
          </a:p>
          <a:p>
            <a:pPr lvl="1"/>
            <a:r>
              <a:rPr lang="en-US" sz="2200" dirty="0"/>
              <a:t>Animal research (Standard 8.09)</a:t>
            </a:r>
          </a:p>
        </p:txBody>
      </p:sp>
    </p:spTree>
    <p:extLst>
      <p:ext uri="{BB962C8B-B14F-4D97-AF65-F5344CB8AC3E}">
        <p14:creationId xmlns:p14="http://schemas.microsoft.com/office/powerpoint/2010/main" val="929900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sz="4000" dirty="0"/>
              <a:t>Institutional Review Board (IRB)</a:t>
            </a:r>
          </a:p>
        </p:txBody>
      </p:sp>
      <p:sp>
        <p:nvSpPr>
          <p:cNvPr id="2" name="Text Placeholder 1"/>
          <p:cNvSpPr>
            <a:spLocks noGrp="1"/>
          </p:cNvSpPr>
          <p:nvPr>
            <p:ph type="body" sz="quarter" idx="10"/>
          </p:nvPr>
        </p:nvSpPr>
        <p:spPr>
          <a:xfrm>
            <a:off x="439738" y="1531817"/>
            <a:ext cx="8229600" cy="3644900"/>
          </a:xfrm>
        </p:spPr>
        <p:txBody>
          <a:bodyPr/>
          <a:lstStyle/>
          <a:p>
            <a:pPr marL="609600" indent="-609600">
              <a:lnSpc>
                <a:spcPct val="80000"/>
              </a:lnSpc>
              <a:defRPr/>
            </a:pPr>
            <a:r>
              <a:rPr lang="en-US" sz="2400" dirty="0"/>
              <a:t>There is usually an expedited review procedure for studies involving minimal or no risk to participants</a:t>
            </a:r>
          </a:p>
          <a:p>
            <a:pPr marL="990600" lvl="1" indent="-533400">
              <a:lnSpc>
                <a:spcPct val="80000"/>
              </a:lnSpc>
              <a:defRPr/>
            </a:pPr>
            <a:r>
              <a:rPr lang="en-US" sz="2000" dirty="0"/>
              <a:t>Based on similarity to things participants might experience in their daily lives</a:t>
            </a:r>
          </a:p>
          <a:p>
            <a:pPr marL="609600" indent="-609600">
              <a:lnSpc>
                <a:spcPct val="80000"/>
              </a:lnSpc>
              <a:defRPr/>
            </a:pPr>
            <a:r>
              <a:rPr lang="en-US" sz="2400" dirty="0"/>
              <a:t>A formal review is for studies that have potential risk to participants, or where participants come from special populations</a:t>
            </a:r>
          </a:p>
          <a:p>
            <a:pPr marL="990600" lvl="1" indent="-533400">
              <a:lnSpc>
                <a:spcPct val="80000"/>
              </a:lnSpc>
              <a:defRPr/>
            </a:pPr>
            <a:r>
              <a:rPr lang="en-US" sz="2000" dirty="0"/>
              <a:t>In these cases, experimenter must convince the committee that value of study outweighs the potential risk, and that the study could not be completed any other way.</a:t>
            </a:r>
          </a:p>
          <a:p>
            <a:pPr marL="590550" indent="-533400">
              <a:lnSpc>
                <a:spcPct val="80000"/>
              </a:lnSpc>
              <a:defRPr/>
            </a:pPr>
            <a:r>
              <a:rPr lang="en-US" sz="2400" dirty="0"/>
              <a:t>IRB ideally should balance welfare of participants against contribution of knowledge to the field of psychology.</a:t>
            </a:r>
          </a:p>
          <a:p>
            <a:pPr marL="590550" indent="-533400">
              <a:lnSpc>
                <a:spcPct val="80000"/>
              </a:lnSpc>
              <a:defRPr/>
            </a:pPr>
            <a:r>
              <a:rPr lang="en-US" sz="2400" dirty="0"/>
              <a:t>See BSC IRB form</a:t>
            </a:r>
          </a:p>
          <a:p>
            <a:endParaRPr lang="en-US" dirty="0"/>
          </a:p>
        </p:txBody>
      </p:sp>
    </p:spTree>
    <p:extLst>
      <p:ext uri="{BB962C8B-B14F-4D97-AF65-F5344CB8AC3E}">
        <p14:creationId xmlns:p14="http://schemas.microsoft.com/office/powerpoint/2010/main" val="1735714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When is Informed Consent NOT necessary?</a:t>
            </a:r>
          </a:p>
        </p:txBody>
      </p:sp>
      <p:sp>
        <p:nvSpPr>
          <p:cNvPr id="4" name="Text Placeholder 3"/>
          <p:cNvSpPr>
            <a:spLocks noGrp="1"/>
          </p:cNvSpPr>
          <p:nvPr>
            <p:ph type="body" sz="quarter" idx="10"/>
          </p:nvPr>
        </p:nvSpPr>
        <p:spPr/>
        <p:txBody>
          <a:bodyPr/>
          <a:lstStyle/>
          <a:p>
            <a:pPr lvl="1">
              <a:defRPr/>
            </a:pPr>
            <a:r>
              <a:rPr lang="en-US" dirty="0"/>
              <a:t>If study is not likely to cause harm and takes place in an educational setting.  It often depends on whether research setting (or data) is public and if this could happen in “everyday life”.  Examples?</a:t>
            </a:r>
          </a:p>
          <a:p>
            <a:pPr lvl="2">
              <a:defRPr/>
            </a:pPr>
            <a:r>
              <a:rPr lang="en-US" dirty="0"/>
              <a:t>Anonymous questionnaires</a:t>
            </a:r>
          </a:p>
          <a:p>
            <a:pPr lvl="2">
              <a:defRPr/>
            </a:pPr>
            <a:r>
              <a:rPr lang="en-US" dirty="0"/>
              <a:t>archival data</a:t>
            </a:r>
          </a:p>
          <a:p>
            <a:pPr lvl="2">
              <a:defRPr/>
            </a:pPr>
            <a:r>
              <a:rPr lang="en-US" dirty="0"/>
              <a:t>demonstration purposes</a:t>
            </a:r>
          </a:p>
          <a:p>
            <a:pPr lvl="2">
              <a:defRPr/>
            </a:pPr>
            <a:r>
              <a:rPr lang="en-US" dirty="0"/>
              <a:t>observational studies in public settings</a:t>
            </a:r>
          </a:p>
          <a:p>
            <a:endParaRPr lang="en-US" dirty="0"/>
          </a:p>
        </p:txBody>
      </p:sp>
    </p:spTree>
    <p:extLst>
      <p:ext uri="{BB962C8B-B14F-4D97-AF65-F5344CB8AC3E}">
        <p14:creationId xmlns:p14="http://schemas.microsoft.com/office/powerpoint/2010/main" val="35863768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sz="4000" dirty="0"/>
              <a:t>Deception</a:t>
            </a:r>
          </a:p>
        </p:txBody>
      </p:sp>
      <p:sp>
        <p:nvSpPr>
          <p:cNvPr id="2" name="Text Placeholder 1"/>
          <p:cNvSpPr>
            <a:spLocks noGrp="1"/>
          </p:cNvSpPr>
          <p:nvPr>
            <p:ph type="body" sz="quarter" idx="10"/>
          </p:nvPr>
        </p:nvSpPr>
        <p:spPr>
          <a:xfrm>
            <a:off x="439476" y="1531817"/>
            <a:ext cx="8229600" cy="3644900"/>
          </a:xfrm>
        </p:spPr>
        <p:txBody>
          <a:bodyPr/>
          <a:lstStyle/>
          <a:p>
            <a:pPr lvl="1">
              <a:defRPr/>
            </a:pPr>
            <a:r>
              <a:rPr lang="en-US" sz="2400" dirty="0"/>
              <a:t>Researchers withhold some details of the study from participants or even lie to them</a:t>
            </a:r>
          </a:p>
          <a:p>
            <a:pPr lvl="1">
              <a:defRPr/>
            </a:pPr>
            <a:r>
              <a:rPr lang="en-US" sz="2400" dirty="0"/>
              <a:t>This is only done if it is necessary in order to obtain meaningful data</a:t>
            </a:r>
          </a:p>
          <a:p>
            <a:pPr lvl="1">
              <a:defRPr/>
            </a:pPr>
            <a:r>
              <a:rPr lang="en-US" sz="2400" dirty="0"/>
              <a:t>Many researchers argue that the gain in knowledge is worth the cost of temporarily deceiving participants</a:t>
            </a:r>
          </a:p>
          <a:p>
            <a:pPr lvl="1">
              <a:defRPr/>
            </a:pPr>
            <a:r>
              <a:rPr lang="en-US" sz="2400" dirty="0"/>
              <a:t>Can you think of a study that wouldn’t have worked if Ps had been told true purpose?</a:t>
            </a:r>
          </a:p>
          <a:p>
            <a:pPr marL="0" indent="0">
              <a:buNone/>
            </a:pPr>
            <a:endParaRPr lang="en-US" dirty="0"/>
          </a:p>
        </p:txBody>
      </p:sp>
    </p:spTree>
    <p:extLst>
      <p:ext uri="{BB962C8B-B14F-4D97-AF65-F5344CB8AC3E}">
        <p14:creationId xmlns:p14="http://schemas.microsoft.com/office/powerpoint/2010/main" val="3822033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sz="4000" dirty="0"/>
              <a:t>Debriefing</a:t>
            </a:r>
          </a:p>
        </p:txBody>
      </p:sp>
      <p:sp>
        <p:nvSpPr>
          <p:cNvPr id="3" name="Text Placeholder 2"/>
          <p:cNvSpPr>
            <a:spLocks noGrp="1"/>
          </p:cNvSpPr>
          <p:nvPr>
            <p:ph type="body" sz="quarter" idx="10"/>
          </p:nvPr>
        </p:nvSpPr>
        <p:spPr/>
        <p:txBody>
          <a:bodyPr/>
          <a:lstStyle/>
          <a:p>
            <a:pPr lvl="1">
              <a:lnSpc>
                <a:spcPct val="80000"/>
              </a:lnSpc>
              <a:defRPr/>
            </a:pPr>
            <a:r>
              <a:rPr lang="en-US" sz="2400" dirty="0"/>
              <a:t>True purpose and hypotheses of experiment are revealed (</a:t>
            </a:r>
            <a:r>
              <a:rPr lang="en-US" sz="2400" dirty="0" err="1"/>
              <a:t>dehoaxing</a:t>
            </a:r>
            <a:r>
              <a:rPr lang="en-US" sz="2400" dirty="0"/>
              <a:t>) and nature of deception and why it was necessary is described.</a:t>
            </a:r>
          </a:p>
          <a:p>
            <a:pPr lvl="1">
              <a:lnSpc>
                <a:spcPct val="80000"/>
              </a:lnSpc>
              <a:defRPr/>
            </a:pPr>
            <a:r>
              <a:rPr lang="en-US" sz="2400" dirty="0"/>
              <a:t>Researchers attempt to reduce any stress/discomfort that might have been experienced (desensitizing).</a:t>
            </a:r>
          </a:p>
          <a:p>
            <a:pPr lvl="1">
              <a:lnSpc>
                <a:spcPct val="80000"/>
              </a:lnSpc>
              <a:defRPr/>
            </a:pPr>
            <a:r>
              <a:rPr lang="en-US" sz="2400" dirty="0"/>
              <a:t>Even studies that don’t use deception often include debriefing.</a:t>
            </a:r>
          </a:p>
          <a:p>
            <a:pPr lvl="1">
              <a:lnSpc>
                <a:spcPct val="80000"/>
              </a:lnSpc>
              <a:defRPr/>
            </a:pPr>
            <a:r>
              <a:rPr lang="en-US" sz="2400" dirty="0"/>
              <a:t>Many researchers will share results with Ps after the study is completed.</a:t>
            </a:r>
          </a:p>
          <a:p>
            <a:pPr lvl="1">
              <a:lnSpc>
                <a:spcPct val="80000"/>
              </a:lnSpc>
              <a:defRPr/>
            </a:pPr>
            <a:r>
              <a:rPr lang="en-US" sz="2400" dirty="0"/>
              <a:t>Deceived Ps have rated study as more enjoyable and educational than non-deceived Ps, probably due to debriefing extensiveness.</a:t>
            </a:r>
          </a:p>
        </p:txBody>
      </p:sp>
    </p:spTree>
    <p:extLst>
      <p:ext uri="{BB962C8B-B14F-4D97-AF65-F5344CB8AC3E}">
        <p14:creationId xmlns:p14="http://schemas.microsoft.com/office/powerpoint/2010/main" val="2727565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dirty="0"/>
              <a:t>Research Misconduct</a:t>
            </a:r>
          </a:p>
        </p:txBody>
      </p:sp>
      <p:sp>
        <p:nvSpPr>
          <p:cNvPr id="2" name="Text Placeholder 1"/>
          <p:cNvSpPr>
            <a:spLocks noGrp="1"/>
          </p:cNvSpPr>
          <p:nvPr>
            <p:ph type="body" sz="quarter" idx="10"/>
          </p:nvPr>
        </p:nvSpPr>
        <p:spPr>
          <a:xfrm>
            <a:off x="231393" y="1450794"/>
            <a:ext cx="8229600" cy="4440719"/>
          </a:xfrm>
        </p:spPr>
        <p:txBody>
          <a:bodyPr/>
          <a:lstStyle/>
          <a:p>
            <a:pPr>
              <a:defRPr/>
            </a:pPr>
            <a:r>
              <a:rPr lang="en-US" dirty="0"/>
              <a:t>Fraud</a:t>
            </a:r>
          </a:p>
          <a:p>
            <a:pPr lvl="1">
              <a:defRPr/>
            </a:pPr>
            <a:r>
              <a:rPr lang="en-US" dirty="0"/>
              <a:t>“deception deliberately practiced in order to secure unfair or unlawful gain”</a:t>
            </a:r>
          </a:p>
          <a:p>
            <a:pPr lvl="1">
              <a:defRPr/>
            </a:pPr>
            <a:r>
              <a:rPr lang="en-US" dirty="0"/>
              <a:t>2 types of scientific fraud:</a:t>
            </a:r>
          </a:p>
          <a:p>
            <a:pPr lvl="2">
              <a:defRPr/>
            </a:pPr>
            <a:r>
              <a:rPr lang="en-US" dirty="0"/>
              <a:t>Plagiarism</a:t>
            </a:r>
          </a:p>
          <a:p>
            <a:pPr lvl="3">
              <a:defRPr/>
            </a:pPr>
            <a:r>
              <a:rPr lang="en-US" dirty="0"/>
              <a:t>Deliberately taking the ideas of someone else and claiming them as one’s own</a:t>
            </a:r>
          </a:p>
          <a:p>
            <a:pPr lvl="2">
              <a:defRPr/>
            </a:pPr>
            <a:r>
              <a:rPr lang="en-US" dirty="0"/>
              <a:t>Falsifying data</a:t>
            </a:r>
          </a:p>
        </p:txBody>
      </p:sp>
    </p:spTree>
    <p:extLst>
      <p:ext uri="{BB962C8B-B14F-4D97-AF65-F5344CB8AC3E}">
        <p14:creationId xmlns:p14="http://schemas.microsoft.com/office/powerpoint/2010/main" val="381476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a:t>Data Falsification</a:t>
            </a:r>
          </a:p>
        </p:txBody>
      </p:sp>
      <p:sp>
        <p:nvSpPr>
          <p:cNvPr id="2" name="Text Placeholder 1"/>
          <p:cNvSpPr>
            <a:spLocks noGrp="1"/>
          </p:cNvSpPr>
          <p:nvPr>
            <p:ph type="body" sz="quarter" idx="10"/>
          </p:nvPr>
        </p:nvSpPr>
        <p:spPr/>
        <p:txBody>
          <a:bodyPr/>
          <a:lstStyle/>
          <a:p>
            <a:pPr>
              <a:defRPr/>
            </a:pPr>
            <a:r>
              <a:rPr lang="en-US" dirty="0"/>
              <a:t>Several types:</a:t>
            </a:r>
          </a:p>
          <a:p>
            <a:pPr lvl="1">
              <a:defRPr/>
            </a:pPr>
            <a:r>
              <a:rPr lang="en-US" dirty="0"/>
              <a:t>Manufacture data (data fabrication)</a:t>
            </a:r>
          </a:p>
          <a:p>
            <a:pPr lvl="1">
              <a:defRPr/>
            </a:pPr>
            <a:r>
              <a:rPr lang="en-US" dirty="0"/>
              <a:t>Collected data are altered or omitted</a:t>
            </a:r>
          </a:p>
          <a:p>
            <a:pPr lvl="1">
              <a:defRPr/>
            </a:pPr>
            <a:r>
              <a:rPr lang="en-US" dirty="0"/>
              <a:t>Some data collected, other data created</a:t>
            </a:r>
          </a:p>
          <a:p>
            <a:pPr lvl="1">
              <a:defRPr/>
            </a:pPr>
            <a:r>
              <a:rPr lang="en-US" dirty="0"/>
              <a:t>Study is suppressed b/c results don’t support hypothesis</a:t>
            </a:r>
          </a:p>
          <a:p>
            <a:endParaRPr lang="en-US" dirty="0"/>
          </a:p>
        </p:txBody>
      </p:sp>
    </p:spTree>
    <p:extLst>
      <p:ext uri="{BB962C8B-B14F-4D97-AF65-F5344CB8AC3E}">
        <p14:creationId xmlns:p14="http://schemas.microsoft.com/office/powerpoint/2010/main" val="2497802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sz="4000"/>
              <a:t>Research Ethics</a:t>
            </a:r>
          </a:p>
        </p:txBody>
      </p:sp>
      <p:sp>
        <p:nvSpPr>
          <p:cNvPr id="2" name="Text Placeholder 1"/>
          <p:cNvSpPr>
            <a:spLocks noGrp="1"/>
          </p:cNvSpPr>
          <p:nvPr>
            <p:ph type="body" sz="quarter" idx="10"/>
          </p:nvPr>
        </p:nvSpPr>
        <p:spPr/>
        <p:txBody>
          <a:bodyPr/>
          <a:lstStyle/>
          <a:p>
            <a:pPr marL="609600" indent="-609600">
              <a:defRPr/>
            </a:pPr>
            <a:r>
              <a:rPr lang="en-US" dirty="0"/>
              <a:t>Ethics</a:t>
            </a:r>
          </a:p>
          <a:p>
            <a:pPr marL="990600" lvl="1" indent="-533400">
              <a:defRPr/>
            </a:pPr>
            <a:r>
              <a:rPr lang="en-US" sz="2400" dirty="0"/>
              <a:t>Set of standards governing the conduct of a person or members of a profession</a:t>
            </a:r>
          </a:p>
          <a:p>
            <a:pPr marL="990600" lvl="1" indent="-533400">
              <a:defRPr/>
            </a:pPr>
            <a:r>
              <a:rPr lang="en-US" sz="2400" dirty="0"/>
              <a:t>Researchers are obligated to follow the code of ethics established by the APA</a:t>
            </a:r>
          </a:p>
          <a:p>
            <a:endParaRPr lang="en-US" dirty="0"/>
          </a:p>
        </p:txBody>
      </p:sp>
      <p:sp>
        <p:nvSpPr>
          <p:cNvPr id="5123" name="Rectangle 3"/>
          <p:cNvSpPr>
            <a:spLocks noGrp="1" noChangeArrowheads="1"/>
          </p:cNvSpPr>
          <p:nvPr>
            <p:ph type="body" idx="4294967295"/>
          </p:nvPr>
        </p:nvSpPr>
        <p:spPr/>
        <p:txBody>
          <a:bodyPr/>
          <a:lstStyle/>
          <a:p>
            <a:pPr marL="914400" lvl="2" indent="0" eaLnBrk="1" hangingPunct="1">
              <a:buNone/>
              <a:defRPr/>
            </a:pPr>
            <a:endParaRPr lang="en-US" dirty="0"/>
          </a:p>
        </p:txBody>
      </p:sp>
    </p:spTree>
    <p:extLst>
      <p:ext uri="{BB962C8B-B14F-4D97-AF65-F5344CB8AC3E}">
        <p14:creationId xmlns:p14="http://schemas.microsoft.com/office/powerpoint/2010/main" val="1798973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bldLvl="3"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US"/>
              <a:t>Data Falsification</a:t>
            </a:r>
          </a:p>
        </p:txBody>
      </p:sp>
      <p:sp>
        <p:nvSpPr>
          <p:cNvPr id="2" name="Text Placeholder 1"/>
          <p:cNvSpPr>
            <a:spLocks noGrp="1"/>
          </p:cNvSpPr>
          <p:nvPr>
            <p:ph type="body" sz="quarter" idx="10"/>
          </p:nvPr>
        </p:nvSpPr>
        <p:spPr/>
        <p:txBody>
          <a:bodyPr/>
          <a:lstStyle/>
          <a:p>
            <a:pPr>
              <a:defRPr/>
            </a:pPr>
            <a:r>
              <a:rPr lang="en-US" dirty="0"/>
              <a:t>How is Fraud detected?</a:t>
            </a:r>
          </a:p>
          <a:p>
            <a:pPr lvl="1">
              <a:defRPr/>
            </a:pPr>
            <a:r>
              <a:rPr lang="en-US" dirty="0"/>
              <a:t>Faked results won’t be replicated</a:t>
            </a:r>
          </a:p>
          <a:p>
            <a:pPr lvl="1">
              <a:defRPr/>
            </a:pPr>
            <a:r>
              <a:rPr lang="en-US" dirty="0"/>
              <a:t>If researcher won’t share data</a:t>
            </a:r>
          </a:p>
          <a:p>
            <a:pPr lvl="1">
              <a:defRPr/>
            </a:pPr>
            <a:r>
              <a:rPr lang="en-US" dirty="0"/>
              <a:t>During the peer review process</a:t>
            </a:r>
          </a:p>
          <a:p>
            <a:pPr lvl="1">
              <a:defRPr/>
            </a:pPr>
            <a:r>
              <a:rPr lang="en-US" dirty="0"/>
              <a:t>Collaborators suspect a problem</a:t>
            </a:r>
          </a:p>
          <a:p>
            <a:pPr lvl="1">
              <a:defRPr/>
            </a:pPr>
            <a:r>
              <a:rPr lang="en-US" dirty="0"/>
              <a:t>But, it might not be noticed if results fit with other findings</a:t>
            </a:r>
          </a:p>
          <a:p>
            <a:endParaRPr lang="en-US" dirty="0"/>
          </a:p>
        </p:txBody>
      </p:sp>
    </p:spTree>
    <p:extLst>
      <p:ext uri="{BB962C8B-B14F-4D97-AF65-F5344CB8AC3E}">
        <p14:creationId xmlns:p14="http://schemas.microsoft.com/office/powerpoint/2010/main" val="3484115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a:t>Cases of Fraud</a:t>
            </a:r>
          </a:p>
        </p:txBody>
      </p:sp>
      <p:sp>
        <p:nvSpPr>
          <p:cNvPr id="2" name="Text Placeholder 1"/>
          <p:cNvSpPr>
            <a:spLocks noGrp="1"/>
          </p:cNvSpPr>
          <p:nvPr>
            <p:ph type="body" sz="quarter" idx="10"/>
          </p:nvPr>
        </p:nvSpPr>
        <p:spPr/>
        <p:txBody>
          <a:bodyPr/>
          <a:lstStyle/>
          <a:p>
            <a:pPr>
              <a:defRPr/>
            </a:pPr>
            <a:r>
              <a:rPr lang="en-US" dirty="0"/>
              <a:t>Karen Ruggiero</a:t>
            </a:r>
          </a:p>
          <a:p>
            <a:pPr lvl="1">
              <a:defRPr/>
            </a:pPr>
            <a:r>
              <a:rPr lang="en-US" dirty="0"/>
              <a:t>Studying psychological effects of sex and race discrimination.</a:t>
            </a:r>
          </a:p>
          <a:p>
            <a:pPr lvl="1">
              <a:defRPr/>
            </a:pPr>
            <a:r>
              <a:rPr lang="en-US" dirty="0"/>
              <a:t>Her work wasn’t replicated and she refused to share her raw data with a colleague.</a:t>
            </a:r>
          </a:p>
          <a:p>
            <a:pPr lvl="1">
              <a:defRPr/>
            </a:pPr>
            <a:r>
              <a:rPr lang="en-US" dirty="0"/>
              <a:t>Retracted 2 journal articles and eventually resigned from U of Texas, Austin</a:t>
            </a:r>
          </a:p>
          <a:p>
            <a:endParaRPr lang="en-US" dirty="0"/>
          </a:p>
        </p:txBody>
      </p:sp>
    </p:spTree>
    <p:extLst>
      <p:ext uri="{BB962C8B-B14F-4D97-AF65-F5344CB8AC3E}">
        <p14:creationId xmlns:p14="http://schemas.microsoft.com/office/powerpoint/2010/main" val="31849621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a:t>Cases of Fraud</a:t>
            </a:r>
          </a:p>
        </p:txBody>
      </p:sp>
      <p:sp>
        <p:nvSpPr>
          <p:cNvPr id="2" name="Text Placeholder 1"/>
          <p:cNvSpPr>
            <a:spLocks noGrp="1"/>
          </p:cNvSpPr>
          <p:nvPr>
            <p:ph type="body" sz="quarter" idx="10"/>
          </p:nvPr>
        </p:nvSpPr>
        <p:spPr>
          <a:xfrm>
            <a:off x="439476" y="1497093"/>
            <a:ext cx="8229600" cy="3644900"/>
          </a:xfrm>
        </p:spPr>
        <p:txBody>
          <a:bodyPr/>
          <a:lstStyle/>
          <a:p>
            <a:pPr>
              <a:defRPr/>
            </a:pPr>
            <a:r>
              <a:rPr lang="en-US" dirty="0"/>
              <a:t>Stephen </a:t>
            </a:r>
            <a:r>
              <a:rPr lang="en-US" dirty="0" err="1"/>
              <a:t>Breuning</a:t>
            </a:r>
            <a:endParaRPr lang="en-US" dirty="0"/>
          </a:p>
          <a:p>
            <a:pPr lvl="1">
              <a:defRPr/>
            </a:pPr>
            <a:r>
              <a:rPr lang="en-US" dirty="0"/>
              <a:t>Published number of studies from ‘80-’84 on use of drugs to control hyperactivity in retarded children, purportedly based on hundreds of children.  Claimed stimulant drugs were more effective than tranquilizers.</a:t>
            </a:r>
          </a:p>
          <a:p>
            <a:pPr lvl="1">
              <a:defRPr/>
            </a:pPr>
            <a:r>
              <a:rPr lang="en-US" dirty="0"/>
              <a:t>Investigation by NIMH after colleague challenged work.  None of the studies had been done; only a few Ps were studied.</a:t>
            </a:r>
          </a:p>
          <a:p>
            <a:endParaRPr lang="en-US" dirty="0"/>
          </a:p>
        </p:txBody>
      </p:sp>
      <p:sp>
        <p:nvSpPr>
          <p:cNvPr id="50179" name="Rectangle 3"/>
          <p:cNvSpPr>
            <a:spLocks noGrp="1" noChangeArrowheads="1"/>
          </p:cNvSpPr>
          <p:nvPr>
            <p:ph type="body" idx="4294967295"/>
          </p:nvPr>
        </p:nvSpPr>
        <p:spPr/>
        <p:txBody>
          <a:bodyPr/>
          <a:lstStyle/>
          <a:p>
            <a:pPr lvl="1" eaLnBrk="1" hangingPunct="1">
              <a:buFont typeface="Wingdings" panose="05000000000000000000" pitchFamily="2" charset="2"/>
              <a:buNone/>
              <a:defRPr/>
            </a:pPr>
            <a:r>
              <a:rPr lang="en-US" dirty="0"/>
              <a:t>	</a:t>
            </a:r>
          </a:p>
        </p:txBody>
      </p:sp>
    </p:spTree>
    <p:extLst>
      <p:ext uri="{BB962C8B-B14F-4D97-AF65-F5344CB8AC3E}">
        <p14:creationId xmlns:p14="http://schemas.microsoft.com/office/powerpoint/2010/main" val="40444714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bldLvl="4"/>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a:t>Cases of Fraud</a:t>
            </a:r>
          </a:p>
        </p:txBody>
      </p:sp>
      <p:sp>
        <p:nvSpPr>
          <p:cNvPr id="2" name="Text Placeholder 1"/>
          <p:cNvSpPr>
            <a:spLocks noGrp="1"/>
          </p:cNvSpPr>
          <p:nvPr>
            <p:ph type="body" sz="quarter" idx="10"/>
          </p:nvPr>
        </p:nvSpPr>
        <p:spPr>
          <a:xfrm>
            <a:off x="439476" y="1416070"/>
            <a:ext cx="8229600" cy="4105054"/>
          </a:xfrm>
        </p:spPr>
        <p:txBody>
          <a:bodyPr/>
          <a:lstStyle/>
          <a:p>
            <a:pPr>
              <a:defRPr/>
            </a:pPr>
            <a:r>
              <a:rPr lang="en-US" dirty="0"/>
              <a:t>Cyril Burt</a:t>
            </a:r>
          </a:p>
          <a:p>
            <a:pPr lvl="1">
              <a:defRPr/>
            </a:pPr>
            <a:r>
              <a:rPr lang="en-US" sz="2400" dirty="0"/>
              <a:t>Studied heritability of intelligence using twins.</a:t>
            </a:r>
          </a:p>
          <a:p>
            <a:pPr lvl="1">
              <a:defRPr/>
            </a:pPr>
            <a:r>
              <a:rPr lang="en-US" sz="2400" dirty="0"/>
              <a:t>Another researcher noted that Burt’s correlation coefficients of MZ and DZ twins IQ scores were the same to 3 decimal places, across articles, even when new data were twice added to the sample of twins.</a:t>
            </a:r>
          </a:p>
          <a:p>
            <a:pPr lvl="1">
              <a:defRPr/>
            </a:pPr>
            <a:r>
              <a:rPr lang="en-US" sz="2400" dirty="0"/>
              <a:t>Some believe discrepancies were mostly caused by negligence rather than deliberate fraud.</a:t>
            </a:r>
          </a:p>
          <a:p>
            <a:pPr lvl="1">
              <a:defRPr/>
            </a:pPr>
            <a:r>
              <a:rPr lang="en-US" sz="2400" dirty="0"/>
              <a:t>Debate remains unsettled, partly b/c his reported correlations are in line with observed results.</a:t>
            </a:r>
          </a:p>
          <a:p>
            <a:endParaRPr lang="en-US" dirty="0"/>
          </a:p>
        </p:txBody>
      </p:sp>
    </p:spTree>
    <p:extLst>
      <p:ext uri="{BB962C8B-B14F-4D97-AF65-F5344CB8AC3E}">
        <p14:creationId xmlns:p14="http://schemas.microsoft.com/office/powerpoint/2010/main" val="35427432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a:t>Data Falsification</a:t>
            </a:r>
          </a:p>
        </p:txBody>
      </p:sp>
      <p:sp>
        <p:nvSpPr>
          <p:cNvPr id="2" name="Text Placeholder 1"/>
          <p:cNvSpPr>
            <a:spLocks noGrp="1"/>
          </p:cNvSpPr>
          <p:nvPr>
            <p:ph type="body" sz="quarter" idx="10"/>
          </p:nvPr>
        </p:nvSpPr>
        <p:spPr/>
        <p:txBody>
          <a:bodyPr/>
          <a:lstStyle/>
          <a:p>
            <a:pPr>
              <a:defRPr/>
            </a:pPr>
            <a:r>
              <a:rPr lang="en-US" sz="2800" dirty="0"/>
              <a:t>What are some of the reasons for Fraud?</a:t>
            </a:r>
          </a:p>
          <a:p>
            <a:pPr lvl="1">
              <a:defRPr/>
            </a:pPr>
            <a:r>
              <a:rPr lang="en-US" sz="2400" dirty="0"/>
              <a:t>“publish or perish” environment?</a:t>
            </a:r>
          </a:p>
          <a:p>
            <a:pPr lvl="1">
              <a:defRPr/>
            </a:pPr>
            <a:r>
              <a:rPr lang="en-US" sz="2400" dirty="0"/>
              <a:t>Some studies not published unless find significance</a:t>
            </a:r>
          </a:p>
          <a:p>
            <a:pPr lvl="1">
              <a:defRPr/>
            </a:pPr>
            <a:r>
              <a:rPr lang="en-US" sz="2400" dirty="0"/>
              <a:t>Other reasons?</a:t>
            </a:r>
          </a:p>
          <a:p>
            <a:pPr>
              <a:defRPr/>
            </a:pPr>
            <a:r>
              <a:rPr lang="en-US" sz="2800" dirty="0"/>
              <a:t>How do you avoid Fraud?</a:t>
            </a:r>
          </a:p>
          <a:p>
            <a:pPr lvl="1">
              <a:defRPr/>
            </a:pPr>
            <a:r>
              <a:rPr lang="en-US" sz="2400" dirty="0"/>
              <a:t>Never manufacture data for any reason</a:t>
            </a:r>
          </a:p>
          <a:p>
            <a:pPr lvl="1">
              <a:defRPr/>
            </a:pPr>
            <a:r>
              <a:rPr lang="en-US" sz="2400" dirty="0"/>
              <a:t>Never discard data w/o clear guidelines for doing so</a:t>
            </a:r>
          </a:p>
          <a:p>
            <a:pPr lvl="1">
              <a:defRPr/>
            </a:pPr>
            <a:r>
              <a:rPr lang="en-US" sz="2400" dirty="0"/>
              <a:t>Keep raw data</a:t>
            </a:r>
          </a:p>
          <a:p>
            <a:endParaRPr lang="en-US" dirty="0"/>
          </a:p>
        </p:txBody>
      </p:sp>
    </p:spTree>
    <p:extLst>
      <p:ext uri="{BB962C8B-B14F-4D97-AF65-F5344CB8AC3E}">
        <p14:creationId xmlns:p14="http://schemas.microsoft.com/office/powerpoint/2010/main" val="3926720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a:t>Animal Research</a:t>
            </a:r>
          </a:p>
        </p:txBody>
      </p:sp>
      <p:sp>
        <p:nvSpPr>
          <p:cNvPr id="2" name="Text Placeholder 1"/>
          <p:cNvSpPr>
            <a:spLocks noGrp="1"/>
          </p:cNvSpPr>
          <p:nvPr>
            <p:ph type="body" sz="quarter" idx="10"/>
          </p:nvPr>
        </p:nvSpPr>
        <p:spPr/>
        <p:txBody>
          <a:bodyPr/>
          <a:lstStyle/>
          <a:p>
            <a:pPr>
              <a:defRPr/>
            </a:pPr>
            <a:r>
              <a:rPr lang="en-US" sz="2800" dirty="0"/>
              <a:t>There are strict guidelines for the use of animal research set by APA and the Institute of Laboratory Animal Research, including:</a:t>
            </a:r>
          </a:p>
          <a:p>
            <a:pPr lvl="1">
              <a:defRPr/>
            </a:pPr>
            <a:r>
              <a:rPr lang="en-US" sz="2400" dirty="0"/>
              <a:t>Housing, care, handling, euthanasia</a:t>
            </a:r>
          </a:p>
          <a:p>
            <a:pPr lvl="1">
              <a:defRPr/>
            </a:pPr>
            <a:r>
              <a:rPr lang="en-US" sz="2400" dirty="0"/>
              <a:t>Minimizing pain, illness, discomfort, </a:t>
            </a:r>
            <a:r>
              <a:rPr lang="en-US" sz="2400" dirty="0" err="1"/>
              <a:t>aversives</a:t>
            </a:r>
            <a:endParaRPr lang="en-US" sz="2400" dirty="0"/>
          </a:p>
          <a:p>
            <a:pPr lvl="1">
              <a:defRPr/>
            </a:pPr>
            <a:r>
              <a:rPr lang="en-US" sz="2400" dirty="0"/>
              <a:t>Committee approves experiments; must have clear benefits</a:t>
            </a:r>
          </a:p>
          <a:p>
            <a:pPr>
              <a:defRPr/>
            </a:pPr>
            <a:r>
              <a:rPr lang="en-US" sz="2800" dirty="0"/>
              <a:t>It’s “bad science” to mistreat animal subjects</a:t>
            </a:r>
          </a:p>
          <a:p>
            <a:endParaRPr lang="en-US" dirty="0"/>
          </a:p>
        </p:txBody>
      </p:sp>
    </p:spTree>
    <p:extLst>
      <p:ext uri="{BB962C8B-B14F-4D97-AF65-F5344CB8AC3E}">
        <p14:creationId xmlns:p14="http://schemas.microsoft.com/office/powerpoint/2010/main" val="3796540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dirty="0"/>
              <a:t>Animal Research</a:t>
            </a:r>
          </a:p>
        </p:txBody>
      </p:sp>
      <p:sp>
        <p:nvSpPr>
          <p:cNvPr id="2" name="Text Placeholder 1"/>
          <p:cNvSpPr>
            <a:spLocks noGrp="1"/>
          </p:cNvSpPr>
          <p:nvPr>
            <p:ph type="body" sz="quarter" idx="10"/>
          </p:nvPr>
        </p:nvSpPr>
        <p:spPr>
          <a:xfrm>
            <a:off x="439476" y="1485518"/>
            <a:ext cx="8229600" cy="4232375"/>
          </a:xfrm>
        </p:spPr>
        <p:txBody>
          <a:bodyPr/>
          <a:lstStyle/>
          <a:p>
            <a:pPr>
              <a:defRPr/>
            </a:pPr>
            <a:r>
              <a:rPr lang="en-US" dirty="0"/>
              <a:t>“Animal rights” (such as PETA) arguments:</a:t>
            </a:r>
          </a:p>
          <a:p>
            <a:pPr lvl="1">
              <a:defRPr/>
            </a:pPr>
            <a:r>
              <a:rPr lang="en-US" dirty="0"/>
              <a:t>Animals are just as likely as humans to experience suffering.</a:t>
            </a:r>
          </a:p>
          <a:p>
            <a:pPr lvl="1">
              <a:defRPr/>
            </a:pPr>
            <a:r>
              <a:rPr lang="en-US" dirty="0"/>
              <a:t>Animals have inherent value and rights, equal to those of humans.</a:t>
            </a:r>
          </a:p>
          <a:p>
            <a:pPr lvl="1">
              <a:defRPr/>
            </a:pPr>
            <a:r>
              <a:rPr lang="en-US" dirty="0"/>
              <a:t>Animals should not unduly bear the burden of research that benefits humans.</a:t>
            </a:r>
          </a:p>
          <a:p>
            <a:pPr lvl="2">
              <a:defRPr/>
            </a:pPr>
            <a:r>
              <a:rPr lang="en-US" dirty="0"/>
              <a:t>But then what else does this imply?</a:t>
            </a:r>
          </a:p>
          <a:p>
            <a:endParaRPr lang="en-US" dirty="0"/>
          </a:p>
        </p:txBody>
      </p:sp>
      <p:sp>
        <p:nvSpPr>
          <p:cNvPr id="41987" name="Rectangle 3"/>
          <p:cNvSpPr>
            <a:spLocks noGrp="1" noChangeArrowheads="1"/>
          </p:cNvSpPr>
          <p:nvPr>
            <p:ph type="body" idx="4294967295"/>
          </p:nvPr>
        </p:nvSpPr>
        <p:spPr/>
        <p:txBody>
          <a:bodyPr/>
          <a:lstStyle/>
          <a:p>
            <a:pPr eaLnBrk="1" hangingPunct="1">
              <a:defRPr/>
            </a:pPr>
            <a:endParaRPr lang="en-US" dirty="0"/>
          </a:p>
        </p:txBody>
      </p:sp>
    </p:spTree>
    <p:extLst>
      <p:ext uri="{BB962C8B-B14F-4D97-AF65-F5344CB8AC3E}">
        <p14:creationId xmlns:p14="http://schemas.microsoft.com/office/powerpoint/2010/main" val="11622889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419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 calcmode="lin" valueType="num">
                                      <p:cBhvr additive="base">
                                        <p:cTn id="29"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bldLvl="4"/>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FF"/>
          </a:solidFill>
        </p:spPr>
        <p:txBody>
          <a:bodyPr/>
          <a:lstStyle/>
          <a:p>
            <a:r>
              <a:rPr lang="en-US" sz="3800" dirty="0"/>
              <a:t>Ethical Decision Making: </a:t>
            </a:r>
            <a:br>
              <a:rPr lang="en-US" sz="3800" dirty="0"/>
            </a:br>
            <a:r>
              <a:rPr lang="en-US" sz="3800" dirty="0"/>
              <a:t>A Thoughtful Balance</a:t>
            </a:r>
          </a:p>
        </p:txBody>
      </p:sp>
      <p:sp>
        <p:nvSpPr>
          <p:cNvPr id="3" name="Text Placeholder 2"/>
          <p:cNvSpPr>
            <a:spLocks noGrp="1"/>
          </p:cNvSpPr>
          <p:nvPr>
            <p:ph type="body" sz="quarter" idx="10"/>
          </p:nvPr>
        </p:nvSpPr>
        <p:spPr/>
        <p:txBody>
          <a:bodyPr/>
          <a:lstStyle/>
          <a:p>
            <a:r>
              <a:rPr lang="en-US" dirty="0"/>
              <a:t>Ethical decision making requires a balance of priorities.</a:t>
            </a:r>
          </a:p>
          <a:p>
            <a:r>
              <a:rPr lang="en-US" dirty="0"/>
              <a:t>We need to weigh the potential harm to human or animal participants against what the knowledge gained from the research will contribute to society.</a:t>
            </a:r>
          </a:p>
        </p:txBody>
      </p:sp>
    </p:spTree>
    <p:extLst>
      <p:ext uri="{BB962C8B-B14F-4D97-AF65-F5344CB8AC3E}">
        <p14:creationId xmlns:p14="http://schemas.microsoft.com/office/powerpoint/2010/main" val="147203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Historical Examples</a:t>
            </a:r>
          </a:p>
        </p:txBody>
      </p:sp>
      <p:sp>
        <p:nvSpPr>
          <p:cNvPr id="3" name="Text Placeholder 2"/>
          <p:cNvSpPr>
            <a:spLocks noGrp="1"/>
          </p:cNvSpPr>
          <p:nvPr>
            <p:ph type="body" sz="quarter" idx="11"/>
          </p:nvPr>
        </p:nvSpPr>
        <p:spPr>
          <a:xfrm>
            <a:off x="439476" y="1589978"/>
            <a:ext cx="4456113" cy="3603625"/>
          </a:xfrm>
        </p:spPr>
        <p:txBody>
          <a:bodyPr/>
          <a:lstStyle/>
          <a:p>
            <a:pPr marL="590550" indent="-533400">
              <a:defRPr/>
            </a:pPr>
            <a:r>
              <a:rPr lang="en-US" sz="2400" dirty="0"/>
              <a:t>Why is this necessary?</a:t>
            </a:r>
          </a:p>
          <a:p>
            <a:pPr marL="990600" lvl="1" indent="-533400">
              <a:defRPr/>
            </a:pPr>
            <a:r>
              <a:rPr lang="en-US" sz="2400" dirty="0"/>
              <a:t>Because of several questionable ethical experiments, like…</a:t>
            </a:r>
          </a:p>
          <a:p>
            <a:r>
              <a:rPr lang="en-US" sz="2400" dirty="0"/>
              <a:t>The Tuskegee Syphilis Study illustrates three major ethics violations.</a:t>
            </a:r>
          </a:p>
          <a:p>
            <a:r>
              <a:rPr lang="en-US" sz="2400" dirty="0"/>
              <a:t>The Milgram obedience studies illustrate a difficult ethical balance.</a:t>
            </a:r>
          </a:p>
        </p:txBody>
      </p:sp>
      <p:pic>
        <p:nvPicPr>
          <p:cNvPr id="5" name="Picture 4" descr="Figure 4.1 is a man taking blood from another man as people look 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1247" y="1749998"/>
            <a:ext cx="3420527" cy="2539266"/>
          </a:xfrm>
          <a:prstGeom prst="rect">
            <a:avLst/>
          </a:prstGeom>
        </p:spPr>
      </p:pic>
    </p:spTree>
    <p:extLst>
      <p:ext uri="{BB962C8B-B14F-4D97-AF65-F5344CB8AC3E}">
        <p14:creationId xmlns:p14="http://schemas.microsoft.com/office/powerpoint/2010/main" val="1156970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t>Tuskegee </a:t>
            </a:r>
            <a:r>
              <a:rPr lang="en-US" sz="3200"/>
              <a:t>Study—</a:t>
            </a:r>
            <a:br>
              <a:rPr lang="en-US" sz="3200"/>
            </a:br>
            <a:r>
              <a:rPr lang="en-US" sz="3200"/>
              <a:t>Illustrates </a:t>
            </a:r>
            <a:r>
              <a:rPr lang="en-US" sz="3200" dirty="0"/>
              <a:t>Three Major Unethical Choices</a:t>
            </a:r>
          </a:p>
        </p:txBody>
      </p:sp>
      <p:sp>
        <p:nvSpPr>
          <p:cNvPr id="3" name="Text Placeholder 2"/>
          <p:cNvSpPr>
            <a:spLocks noGrp="1"/>
          </p:cNvSpPr>
          <p:nvPr>
            <p:ph type="body" sz="quarter" idx="11"/>
          </p:nvPr>
        </p:nvSpPr>
        <p:spPr/>
        <p:txBody>
          <a:bodyPr/>
          <a:lstStyle/>
          <a:p>
            <a:r>
              <a:rPr lang="en-US" sz="2400" dirty="0"/>
              <a:t>Unethical Choices:</a:t>
            </a:r>
          </a:p>
          <a:p>
            <a:pPr marL="914400" lvl="1" indent="-457200">
              <a:buClr>
                <a:srgbClr val="00B2D9"/>
              </a:buClr>
              <a:buFont typeface="+mj-lt"/>
              <a:buAutoNum type="arabicPeriod"/>
            </a:pPr>
            <a:r>
              <a:rPr lang="en-US" sz="2200" dirty="0"/>
              <a:t>The participants were not treated respectfully.</a:t>
            </a:r>
          </a:p>
          <a:p>
            <a:pPr marL="914400" lvl="1" indent="-457200">
              <a:buClr>
                <a:srgbClr val="00B2D9"/>
              </a:buClr>
              <a:buFont typeface="+mj-lt"/>
              <a:buAutoNum type="arabicPeriod"/>
            </a:pPr>
            <a:r>
              <a:rPr lang="en-US" sz="2200" dirty="0"/>
              <a:t>The participants were harmed.</a:t>
            </a:r>
          </a:p>
          <a:p>
            <a:pPr marL="914400" lvl="1" indent="-457200">
              <a:buClr>
                <a:srgbClr val="00B2D9"/>
              </a:buClr>
              <a:buFont typeface="+mj-lt"/>
              <a:buAutoNum type="arabicPeriod"/>
            </a:pPr>
            <a:r>
              <a:rPr lang="en-US" sz="2200" dirty="0"/>
              <a:t>The participants were a targeted, disadvantaged social group.</a:t>
            </a:r>
          </a:p>
        </p:txBody>
      </p:sp>
      <p:pic>
        <p:nvPicPr>
          <p:cNvPr id="5" name="Picture 4" descr="Figure 4.2 is an elderly man giving a speech as president Clinton looks on cla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0212" y="1749998"/>
            <a:ext cx="3632176" cy="2788024"/>
          </a:xfrm>
          <a:prstGeom prst="rect">
            <a:avLst/>
          </a:prstGeom>
        </p:spPr>
      </p:pic>
    </p:spTree>
    <p:extLst>
      <p:ext uri="{BB962C8B-B14F-4D97-AF65-F5344CB8AC3E}">
        <p14:creationId xmlns:p14="http://schemas.microsoft.com/office/powerpoint/2010/main" val="26943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t>The Milgram </a:t>
            </a:r>
            <a:r>
              <a:rPr lang="en-US" sz="3200"/>
              <a:t>Obedience Studies</a:t>
            </a:r>
            <a:br>
              <a:rPr lang="en-US" sz="3200"/>
            </a:br>
            <a:r>
              <a:rPr lang="en-US" sz="3200"/>
              <a:t>Illustrate </a:t>
            </a:r>
            <a:r>
              <a:rPr lang="en-US" sz="3200" dirty="0"/>
              <a:t>a Difficult Ethical Balance</a:t>
            </a:r>
          </a:p>
        </p:txBody>
      </p:sp>
      <p:sp>
        <p:nvSpPr>
          <p:cNvPr id="3" name="Text Placeholder 2"/>
          <p:cNvSpPr>
            <a:spLocks noGrp="1"/>
          </p:cNvSpPr>
          <p:nvPr>
            <p:ph type="body" sz="quarter" idx="11"/>
          </p:nvPr>
        </p:nvSpPr>
        <p:spPr>
          <a:xfrm>
            <a:off x="439477" y="1634428"/>
            <a:ext cx="3942024" cy="3603625"/>
          </a:xfrm>
        </p:spPr>
        <p:txBody>
          <a:bodyPr/>
          <a:lstStyle/>
          <a:p>
            <a:r>
              <a:rPr lang="en-US" sz="2800" dirty="0">
                <a:hlinkClick r:id="rId3"/>
              </a:rPr>
              <a:t>http://www.youtube.com/watch?v=yr5cjyokVUs</a:t>
            </a:r>
            <a:endParaRPr lang="en-US" sz="2800" dirty="0"/>
          </a:p>
          <a:p>
            <a:r>
              <a:rPr lang="en-US" sz="2800" dirty="0"/>
              <a:t>Ethical questions</a:t>
            </a:r>
          </a:p>
          <a:p>
            <a:pPr marL="742950" lvl="2" indent="-342900"/>
            <a:r>
              <a:rPr lang="en-US" sz="2800" b="1" dirty="0"/>
              <a:t>Debriefing</a:t>
            </a:r>
            <a:endParaRPr lang="en-US" sz="2800" dirty="0"/>
          </a:p>
          <a:p>
            <a:r>
              <a:rPr lang="en-US" sz="2800" dirty="0"/>
              <a:t>Balancing risk to participants with benefit to society</a:t>
            </a:r>
          </a:p>
        </p:txBody>
      </p:sp>
      <p:pic>
        <p:nvPicPr>
          <p:cNvPr id="5" name="Picture 4" descr="Figure 4.3 is a man having electrodes attached to himself by two other m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3063" y="1749998"/>
            <a:ext cx="4379325" cy="3498277"/>
          </a:xfrm>
          <a:prstGeom prst="rect">
            <a:avLst/>
          </a:prstGeom>
        </p:spPr>
      </p:pic>
    </p:spTree>
    <p:extLst>
      <p:ext uri="{BB962C8B-B14F-4D97-AF65-F5344CB8AC3E}">
        <p14:creationId xmlns:p14="http://schemas.microsoft.com/office/powerpoint/2010/main" val="1418030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t>Core Ethical Principles</a:t>
            </a:r>
          </a:p>
        </p:txBody>
      </p:sp>
      <p:sp>
        <p:nvSpPr>
          <p:cNvPr id="3" name="Text Placeholder 2"/>
          <p:cNvSpPr>
            <a:spLocks noGrp="1"/>
          </p:cNvSpPr>
          <p:nvPr>
            <p:ph type="body" sz="quarter" idx="11"/>
          </p:nvPr>
        </p:nvSpPr>
        <p:spPr/>
        <p:txBody>
          <a:bodyPr/>
          <a:lstStyle/>
          <a:p>
            <a:r>
              <a:rPr lang="en-US" sz="2400" dirty="0"/>
              <a:t>The Belmont Report: principles and applications</a:t>
            </a:r>
          </a:p>
          <a:p>
            <a:pPr lvl="1"/>
            <a:r>
              <a:rPr lang="en-US" sz="2200" dirty="0"/>
              <a:t>The principle of respect for persons</a:t>
            </a:r>
          </a:p>
          <a:p>
            <a:pPr lvl="2"/>
            <a:r>
              <a:rPr lang="en-US" sz="2200" b="1" dirty="0"/>
              <a:t>Informed consent</a:t>
            </a:r>
          </a:p>
          <a:p>
            <a:pPr lvl="1"/>
            <a:r>
              <a:rPr lang="en-US" sz="2200" dirty="0"/>
              <a:t>The principle of beneficence</a:t>
            </a:r>
          </a:p>
          <a:p>
            <a:pPr lvl="1"/>
            <a:r>
              <a:rPr lang="en-US" sz="2200" dirty="0"/>
              <a:t>The principle of justice</a:t>
            </a:r>
          </a:p>
        </p:txBody>
      </p:sp>
      <p:pic>
        <p:nvPicPr>
          <p:cNvPr id="5" name="Picture 4" descr="Figure 4.5 is a woman showing an object to a young chil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3024" y="1374529"/>
            <a:ext cx="3529473" cy="4042239"/>
          </a:xfrm>
          <a:prstGeom prst="rect">
            <a:avLst/>
          </a:prstGeom>
        </p:spPr>
      </p:pic>
    </p:spTree>
    <p:extLst>
      <p:ext uri="{BB962C8B-B14F-4D97-AF65-F5344CB8AC3E}">
        <p14:creationId xmlns:p14="http://schemas.microsoft.com/office/powerpoint/2010/main" val="538147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z="4000" dirty="0"/>
              <a:t>Respect for Persons</a:t>
            </a:r>
          </a:p>
        </p:txBody>
      </p:sp>
      <p:sp>
        <p:nvSpPr>
          <p:cNvPr id="2" name="Text Placeholder 1"/>
          <p:cNvSpPr>
            <a:spLocks noGrp="1"/>
          </p:cNvSpPr>
          <p:nvPr>
            <p:ph type="body" sz="quarter" idx="10"/>
          </p:nvPr>
        </p:nvSpPr>
        <p:spPr>
          <a:xfrm>
            <a:off x="439476" y="1545273"/>
            <a:ext cx="8229600" cy="3644900"/>
          </a:xfrm>
        </p:spPr>
        <p:txBody>
          <a:bodyPr/>
          <a:lstStyle/>
          <a:p>
            <a:pPr marL="609600" indent="-609600">
              <a:defRPr/>
            </a:pPr>
            <a:r>
              <a:rPr lang="en-US" sz="2400" dirty="0"/>
              <a:t>People should have autonomy to decide freely whether they want to participate in research, after receiving adequate information about the risks and benefits of the study.</a:t>
            </a:r>
          </a:p>
          <a:p>
            <a:pPr marL="1009650" lvl="1" indent="-609600">
              <a:defRPr/>
            </a:pPr>
            <a:r>
              <a:rPr lang="en-US" sz="2000" dirty="0"/>
              <a:t>Each participant is entitled to give informed consent to participate.  </a:t>
            </a:r>
          </a:p>
          <a:p>
            <a:pPr marL="1009650" lvl="1" indent="-609600">
              <a:defRPr/>
            </a:pPr>
            <a:r>
              <a:rPr lang="en-US" sz="2000" dirty="0"/>
              <a:t>They learn about study, risks and benefits, and decide whether to participate.</a:t>
            </a:r>
          </a:p>
          <a:p>
            <a:pPr marL="1009650" lvl="1" indent="-609600">
              <a:defRPr/>
            </a:pPr>
            <a:r>
              <a:rPr lang="en-US" sz="2000" dirty="0"/>
              <a:t>Researchers are not allowed to mislead people about the risks and benefits.  </a:t>
            </a:r>
          </a:p>
          <a:p>
            <a:pPr marL="1009650" lvl="1" indent="-609600">
              <a:defRPr/>
            </a:pPr>
            <a:r>
              <a:rPr lang="en-US" sz="2000" dirty="0"/>
              <a:t>Researchers may not coerce or unduly influence a person to participate.</a:t>
            </a:r>
          </a:p>
          <a:p>
            <a:pPr marL="0" indent="0">
              <a:buNone/>
            </a:pPr>
            <a:endParaRPr lang="en-US" dirty="0"/>
          </a:p>
        </p:txBody>
      </p:sp>
      <p:sp>
        <p:nvSpPr>
          <p:cNvPr id="28675" name="Rectangle 3"/>
          <p:cNvSpPr>
            <a:spLocks noGrp="1" noChangeArrowheads="1"/>
          </p:cNvSpPr>
          <p:nvPr>
            <p:ph type="body" idx="4294967295"/>
          </p:nvPr>
        </p:nvSpPr>
        <p:spPr/>
        <p:txBody>
          <a:bodyPr/>
          <a:lstStyle/>
          <a:p>
            <a:pPr marL="609600" indent="-609600" eaLnBrk="1" hangingPunct="1">
              <a:defRPr/>
            </a:pPr>
            <a:endParaRPr lang="en-US" dirty="0"/>
          </a:p>
        </p:txBody>
      </p:sp>
    </p:spTree>
    <p:extLst>
      <p:ext uri="{BB962C8B-B14F-4D97-AF65-F5344CB8AC3E}">
        <p14:creationId xmlns:p14="http://schemas.microsoft.com/office/powerpoint/2010/main" val="13726638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 calcmode="lin" valueType="num">
                                      <p:cBhvr additive="base">
                                        <p:cTn id="29"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bldLvl="3"/>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z="4000" dirty="0"/>
              <a:t>Respect for Persons</a:t>
            </a:r>
          </a:p>
        </p:txBody>
      </p:sp>
      <p:sp>
        <p:nvSpPr>
          <p:cNvPr id="2" name="Text Placeholder 1"/>
          <p:cNvSpPr>
            <a:spLocks noGrp="1"/>
          </p:cNvSpPr>
          <p:nvPr>
            <p:ph type="body" sz="quarter" idx="10"/>
          </p:nvPr>
        </p:nvSpPr>
        <p:spPr>
          <a:xfrm>
            <a:off x="439476" y="1579563"/>
            <a:ext cx="8229600" cy="3644900"/>
          </a:xfrm>
        </p:spPr>
        <p:txBody>
          <a:bodyPr/>
          <a:lstStyle/>
          <a:p>
            <a:pPr marL="609600" indent="-609600">
              <a:defRPr/>
            </a:pPr>
            <a:r>
              <a:rPr lang="en-US" sz="2800" dirty="0"/>
              <a:t>Some people have less autonomy, therefore, some people are entitled to special protection when it comes to informed consent:</a:t>
            </a:r>
          </a:p>
          <a:p>
            <a:pPr marL="1009650" lvl="1" indent="-609600">
              <a:defRPr/>
            </a:pPr>
            <a:r>
              <a:rPr lang="en-US" sz="2400" dirty="0"/>
              <a:t>Children</a:t>
            </a:r>
          </a:p>
          <a:p>
            <a:pPr marL="1009650" lvl="1" indent="-609600">
              <a:defRPr/>
            </a:pPr>
            <a:r>
              <a:rPr lang="en-US" sz="2400" dirty="0"/>
              <a:t>People with intellectual or developmental disabilities</a:t>
            </a:r>
          </a:p>
          <a:p>
            <a:pPr marL="1009650" lvl="1" indent="-609600">
              <a:defRPr/>
            </a:pPr>
            <a:r>
              <a:rPr lang="en-US" sz="2400" dirty="0"/>
              <a:t>Prisoners</a:t>
            </a:r>
          </a:p>
          <a:p>
            <a:pPr marL="1009650" lvl="1" indent="-609600">
              <a:defRPr/>
            </a:pPr>
            <a:r>
              <a:rPr lang="en-US" sz="2400" dirty="0"/>
              <a:t>Why should these populations be given special consideration?</a:t>
            </a:r>
          </a:p>
          <a:p>
            <a:pPr marL="609600" indent="-609600">
              <a:defRPr/>
            </a:pPr>
            <a:r>
              <a:rPr lang="en-US" dirty="0"/>
              <a:t>See Informed Consent on p. 102</a:t>
            </a:r>
          </a:p>
          <a:p>
            <a:endParaRPr lang="en-US" dirty="0"/>
          </a:p>
        </p:txBody>
      </p:sp>
    </p:spTree>
    <p:extLst>
      <p:ext uri="{BB962C8B-B14F-4D97-AF65-F5344CB8AC3E}">
        <p14:creationId xmlns:p14="http://schemas.microsoft.com/office/powerpoint/2010/main" val="1525916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sz="4000" dirty="0"/>
              <a:t>The Principle of Beneficence</a:t>
            </a:r>
          </a:p>
        </p:txBody>
      </p:sp>
      <p:sp>
        <p:nvSpPr>
          <p:cNvPr id="2" name="Text Placeholder 1"/>
          <p:cNvSpPr>
            <a:spLocks noGrp="1"/>
          </p:cNvSpPr>
          <p:nvPr>
            <p:ph type="body" sz="quarter" idx="10"/>
          </p:nvPr>
        </p:nvSpPr>
        <p:spPr/>
        <p:txBody>
          <a:bodyPr/>
          <a:lstStyle/>
          <a:p>
            <a:pPr marL="609600" indent="-609600">
              <a:defRPr/>
            </a:pPr>
            <a:r>
              <a:rPr lang="en-US" sz="2800" dirty="0"/>
              <a:t>Researchers must take precautions to protect participants from harm and ensure their well being.  There must be an attempt to predict the risks and benefits of the research, both to participants and to the larger community.</a:t>
            </a:r>
          </a:p>
          <a:p>
            <a:pPr marL="609600" indent="-609600">
              <a:defRPr/>
            </a:pPr>
            <a:r>
              <a:rPr lang="en-US" sz="2800" dirty="0"/>
              <a:t>Today, researchers cannot withhold treatments that are known to be beneficial to study participants.</a:t>
            </a:r>
          </a:p>
          <a:p>
            <a:endParaRPr lang="en-US" dirty="0"/>
          </a:p>
        </p:txBody>
      </p:sp>
    </p:spTree>
    <p:extLst>
      <p:ext uri="{BB962C8B-B14F-4D97-AF65-F5344CB8AC3E}">
        <p14:creationId xmlns:p14="http://schemas.microsoft.com/office/powerpoint/2010/main" val="172631804"/>
      </p:ext>
    </p:extLst>
  </p:cSld>
  <p:clrMapOvr>
    <a:masterClrMapping/>
  </p:clrMapOvr>
</p:sld>
</file>

<file path=ppt/theme/theme1.xml><?xml version="1.0" encoding="utf-8"?>
<a:theme xmlns:a="http://schemas.openxmlformats.org/drawingml/2006/main" name="Morling">
  <a:themeElements>
    <a:clrScheme name="Morling">
      <a:dk1>
        <a:srgbClr val="000000"/>
      </a:dk1>
      <a:lt1>
        <a:srgbClr val="FFFFFF"/>
      </a:lt1>
      <a:dk2>
        <a:srgbClr val="1F497D"/>
      </a:dk2>
      <a:lt2>
        <a:srgbClr val="EEECE1"/>
      </a:lt2>
      <a:accent1>
        <a:srgbClr val="F0532D"/>
      </a:accent1>
      <a:accent2>
        <a:srgbClr val="00B2D9"/>
      </a:accent2>
      <a:accent3>
        <a:srgbClr val="ED3D89"/>
      </a:accent3>
      <a:accent4>
        <a:srgbClr val="CFD229"/>
      </a:accent4>
      <a:accent5>
        <a:srgbClr val="00A898"/>
      </a:accent5>
      <a:accent6>
        <a:srgbClr val="F5821E"/>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art4LectureSlides" id="{A61100D9-8604-034E-BBD4-4372F6A8B63B}" vid="{EA0AD3E0-BB3A-6D40-A98A-38E4E2C05727}"/>
    </a:ext>
  </a:extLst>
</a:theme>
</file>

<file path=ppt/theme/theme2.xml><?xml version="1.0" encoding="utf-8"?>
<a:theme xmlns:a="http://schemas.openxmlformats.org/drawingml/2006/main" name="1_Morling">
  <a:themeElements>
    <a:clrScheme name="Morling">
      <a:dk1>
        <a:srgbClr val="000000"/>
      </a:dk1>
      <a:lt1>
        <a:srgbClr val="FFFFFF"/>
      </a:lt1>
      <a:dk2>
        <a:srgbClr val="1F497D"/>
      </a:dk2>
      <a:lt2>
        <a:srgbClr val="EEECE1"/>
      </a:lt2>
      <a:accent1>
        <a:srgbClr val="F0532D"/>
      </a:accent1>
      <a:accent2>
        <a:srgbClr val="00B2D9"/>
      </a:accent2>
      <a:accent3>
        <a:srgbClr val="ED3D89"/>
      </a:accent3>
      <a:accent4>
        <a:srgbClr val="CFD229"/>
      </a:accent4>
      <a:accent5>
        <a:srgbClr val="00A898"/>
      </a:accent5>
      <a:accent6>
        <a:srgbClr val="F5821E"/>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art4LectureSlides" id="{A61100D9-8604-034E-BBD4-4372F6A8B63B}" vid="{EA0AD3E0-BB3A-6D40-A98A-38E4E2C0572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13818</TotalTime>
  <Words>2940</Words>
  <Application>Microsoft Office PowerPoint</Application>
  <PresentationFormat>On-screen Show (4:3)</PresentationFormat>
  <Paragraphs>233</Paragraphs>
  <Slides>27</Slides>
  <Notes>19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27</vt:i4>
      </vt:variant>
    </vt:vector>
  </HeadingPairs>
  <TitlesOfParts>
    <vt:vector size="33" baseType="lpstr">
      <vt:lpstr>Arial</vt:lpstr>
      <vt:lpstr>Calibri</vt:lpstr>
      <vt:lpstr>Courier New</vt:lpstr>
      <vt:lpstr>Wingdings</vt:lpstr>
      <vt:lpstr>Morling</vt:lpstr>
      <vt:lpstr>1_Morling</vt:lpstr>
      <vt:lpstr>CHAPTER 4 Ethical Guidelines for Psychological Research</vt:lpstr>
      <vt:lpstr>Research Ethics</vt:lpstr>
      <vt:lpstr>Historical Examples</vt:lpstr>
      <vt:lpstr>Tuskegee Study— Illustrates Three Major Unethical Choices</vt:lpstr>
      <vt:lpstr>The Milgram Obedience Studies Illustrate a Difficult Ethical Balance</vt:lpstr>
      <vt:lpstr>Core Ethical Principles</vt:lpstr>
      <vt:lpstr>Respect for Persons</vt:lpstr>
      <vt:lpstr>Respect for Persons</vt:lpstr>
      <vt:lpstr>The Principle of Beneficence</vt:lpstr>
      <vt:lpstr>The Principle of Justice</vt:lpstr>
      <vt:lpstr>Guidelines for Psychologists:  APA Ethical Principles</vt:lpstr>
      <vt:lpstr>Belmont Plus Two:  APA’s Five General Principles</vt:lpstr>
      <vt:lpstr>Ethical Standards for Research</vt:lpstr>
      <vt:lpstr>Institutional Review Board (IRB)</vt:lpstr>
      <vt:lpstr>When is Informed Consent NOT necessary?</vt:lpstr>
      <vt:lpstr>Deception</vt:lpstr>
      <vt:lpstr>Debriefing</vt:lpstr>
      <vt:lpstr>Research Misconduct</vt:lpstr>
      <vt:lpstr>Data Falsification</vt:lpstr>
      <vt:lpstr>Data Falsification</vt:lpstr>
      <vt:lpstr>Cases of Fraud</vt:lpstr>
      <vt:lpstr>Cases of Fraud</vt:lpstr>
      <vt:lpstr>Cases of Fraud</vt:lpstr>
      <vt:lpstr>Data Falsification</vt:lpstr>
      <vt:lpstr>Animal Research</vt:lpstr>
      <vt:lpstr>Animal Research</vt:lpstr>
      <vt:lpstr>Ethical Decision Making:  A Thoughtful Balance</vt:lpstr>
    </vt:vector>
  </TitlesOfParts>
  <Company>University of Delaware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Morris Library</dc:creator>
  <cp:lastModifiedBy>Rector, Richard V.</cp:lastModifiedBy>
  <cp:revision>130</cp:revision>
  <dcterms:created xsi:type="dcterms:W3CDTF">2017-03-21T15:00:48Z</dcterms:created>
  <dcterms:modified xsi:type="dcterms:W3CDTF">2024-03-19T16:59:36Z</dcterms:modified>
</cp:coreProperties>
</file>