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9.xml" ContentType="application/vnd.openxmlformats-officedocument.presentationml.tags+xml"/>
  <Override PartName="/ppt/notesSlides/notesSlide21.xml" ContentType="application/vnd.openxmlformats-officedocument.presentationml.notesSlide+xml"/>
  <Override PartName="/ppt/tags/tag20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4"/>
  </p:notesMasterIdLst>
  <p:sldIdLst>
    <p:sldId id="256" r:id="rId2"/>
    <p:sldId id="267" r:id="rId3"/>
    <p:sldId id="274" r:id="rId4"/>
    <p:sldId id="275" r:id="rId5"/>
    <p:sldId id="279" r:id="rId6"/>
    <p:sldId id="280" r:id="rId7"/>
    <p:sldId id="268" r:id="rId8"/>
    <p:sldId id="269" r:id="rId9"/>
    <p:sldId id="270" r:id="rId10"/>
    <p:sldId id="257" r:id="rId11"/>
    <p:sldId id="286" r:id="rId12"/>
    <p:sldId id="290" r:id="rId13"/>
    <p:sldId id="260" r:id="rId14"/>
    <p:sldId id="261" r:id="rId15"/>
    <p:sldId id="262" r:id="rId16"/>
    <p:sldId id="278" r:id="rId17"/>
    <p:sldId id="264" r:id="rId18"/>
    <p:sldId id="287" r:id="rId19"/>
    <p:sldId id="263" r:id="rId20"/>
    <p:sldId id="292" r:id="rId21"/>
    <p:sldId id="283" r:id="rId22"/>
    <p:sldId id="273" r:id="rId23"/>
  </p:sldIdLst>
  <p:sldSz cx="9144000" cy="6858000" type="screen4x3"/>
  <p:notesSz cx="6858000" cy="9144000"/>
  <p:custDataLst>
    <p:tags r:id="rId25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699" autoAdjust="0"/>
  </p:normalViewPr>
  <p:slideViewPr>
    <p:cSldViewPr>
      <p:cViewPr varScale="1">
        <p:scale>
          <a:sx n="86" d="100"/>
          <a:sy n="86" d="100"/>
        </p:scale>
        <p:origin x="233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786" y="82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4025"/>
            <a:ext cx="5486400" cy="41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4926"/>
            <a:ext cx="2971800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B306D1F-AEB9-4094-9C81-7F3560C028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56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C9A5D0-AD6B-42DF-A90B-245F47263BBC}" type="slidenum">
              <a:rPr lang="en-US"/>
              <a:pPr/>
              <a:t>1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FF7CB2-C8F5-4FFE-A505-992AF1040D4D}" type="slidenum">
              <a:rPr lang="en-US"/>
              <a:pPr/>
              <a:t>10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rod-shaped</a:t>
            </a:r>
            <a:r>
              <a:rPr lang="en-US" baseline="0" dirty="0"/>
              <a:t> bacteria inside of cells stained red in this sample.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06D1F-AEB9-4094-9C81-7F3560C028A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04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06D1F-AEB9-4094-9C81-7F3560C028A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2526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1663BE-87D2-49C5-BDDB-2634A30B747D}" type="slidenum">
              <a:rPr lang="en-US"/>
              <a:pPr/>
              <a:t>13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54B596-971B-4C98-BD57-23A8B923321F}" type="slidenum">
              <a:rPr lang="en-US"/>
              <a:pPr/>
              <a:t>14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715F1C-4CEC-4FB9-91D2-AF3B1F74FEC8}" type="slidenum">
              <a:rPr lang="en-US"/>
              <a:pPr/>
              <a:t>15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94DF9D-3DF5-4ABE-B72F-FF9796CEBAF8}" type="slidenum">
              <a:rPr lang="en-US"/>
              <a:pPr/>
              <a:t>16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 closer range, the </a:t>
            </a:r>
            <a:r>
              <a:rPr lang="en-US" dirty="0" err="1"/>
              <a:t>miliary</a:t>
            </a:r>
            <a:r>
              <a:rPr lang="en-US" dirty="0"/>
              <a:t> pattern is seen throughout the lung. Dissemination of the infectious agent (</a:t>
            </a:r>
            <a:r>
              <a:rPr lang="en-US" i="1" dirty="0"/>
              <a:t>M. tuberculosis</a:t>
            </a:r>
            <a:r>
              <a:rPr lang="en-US" dirty="0"/>
              <a:t>, fungi) may produce a similar pattern in other organs. 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C24256-AA80-4B0E-A5D1-26D3D0AD5156}" type="slidenum">
              <a:rPr lang="en-US"/>
              <a:pPr/>
              <a:t>17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Skin Testing</a:t>
            </a:r>
            <a:r>
              <a:rPr lang="en-US" dirty="0"/>
              <a:t> is performed as the </a:t>
            </a:r>
            <a:r>
              <a:rPr lang="en-US" b="1" dirty="0" err="1"/>
              <a:t>tuberulin</a:t>
            </a:r>
            <a:r>
              <a:rPr lang="en-US" dirty="0"/>
              <a:t> or </a:t>
            </a:r>
            <a:r>
              <a:rPr lang="en-US" b="1" dirty="0" err="1"/>
              <a:t>Mantoux</a:t>
            </a:r>
            <a:r>
              <a:rPr lang="en-US" b="1" dirty="0"/>
              <a:t> test</a:t>
            </a:r>
            <a:r>
              <a:rPr lang="en-US" dirty="0"/>
              <a:t>.  </a:t>
            </a:r>
          </a:p>
          <a:p>
            <a:r>
              <a:rPr lang="en-US" dirty="0"/>
              <a:t>The test is considered positive if the diameter of the resulting lesion is 10 mm or greater. 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Drawing showing proper procedure</a:t>
            </a:r>
            <a:r>
              <a:rPr lang="en-US" baseline="0" dirty="0"/>
              <a:t> for measuring TB skin test.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06D1F-AEB9-4094-9C81-7F3560C028A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751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25AA54-ADB5-42CA-BACD-5418943194C6}" type="slidenum">
              <a:rPr lang="en-US"/>
              <a:pPr/>
              <a:t>19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Photographs showing proper procedure for</a:t>
            </a:r>
            <a:r>
              <a:rPr lang="en-US" baseline="0" dirty="0"/>
              <a:t> measuring TB skin test.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A5117-2FFE-417F-9A0B-E8579420FF38}" type="slidenum">
              <a:rPr lang="en-US"/>
              <a:pPr/>
              <a:t>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900" dirty="0"/>
              <a:t>--M. tuberculosis, M. </a:t>
            </a:r>
            <a:r>
              <a:rPr lang="en-US" sz="900" dirty="0" err="1"/>
              <a:t>bovis</a:t>
            </a:r>
            <a:r>
              <a:rPr lang="en-US" sz="900" dirty="0"/>
              <a:t> (cows &amp; potentially humans), M. avis (birds)</a:t>
            </a:r>
          </a:p>
          <a:p>
            <a:endParaRPr lang="en-US" sz="900" dirty="0"/>
          </a:p>
          <a:p>
            <a:r>
              <a:rPr lang="en-US" sz="900" dirty="0"/>
              <a:t>--Bacilli engulfed by macrophages—growth of bacilli inside macrophage is slow, a scar tissue barrier forms around the bacilli—results in nodule of scar tissue and WBC’s called a </a:t>
            </a:r>
            <a:r>
              <a:rPr lang="en-US" sz="900" b="1" dirty="0"/>
              <a:t>tubercle</a:t>
            </a:r>
            <a:r>
              <a:rPr lang="en-US" sz="900" dirty="0"/>
              <a:t>.</a:t>
            </a:r>
          </a:p>
          <a:p>
            <a:r>
              <a:rPr lang="en-US" sz="900" dirty="0"/>
              <a:t>--</a:t>
            </a:r>
          </a:p>
          <a:p>
            <a:r>
              <a:rPr lang="en-US" sz="900" dirty="0"/>
              <a:t>--Communicable as long as bacilli are discharged in sputum.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06D1F-AEB9-4094-9C81-7F3560C028A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6676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06D1F-AEB9-4094-9C81-7F3560C028A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001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72CAE-98DD-4962-A8A3-D52BB9775203}" type="slidenum">
              <a:rPr lang="en-US"/>
              <a:pPr/>
              <a:t>22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8B5FD2-0995-49F4-8A40-65196B9E4BE2}" type="slidenum">
              <a:rPr lang="en-US"/>
              <a:pPr/>
              <a:t>3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 egg based medium-selective for M.TB. 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DA2D36-3486-4E06-9610-0F3913B5612B}" type="slidenum">
              <a:rPr lang="en-US"/>
              <a:pPr/>
              <a:t>4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In addition to peptidoglycan, the acid-fast cell wall of </a:t>
            </a:r>
            <a:r>
              <a:rPr lang="en-US" sz="1200" i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Mycobacterium</a:t>
            </a:r>
            <a:r>
              <a:rPr lang="en-US" sz="1200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 contains a large amount of glycolipids, especially </a:t>
            </a:r>
            <a:r>
              <a:rPr lang="en-US" sz="1200" kern="1200" dirty="0" err="1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mycolic</a:t>
            </a:r>
            <a:r>
              <a:rPr lang="en-US" sz="1200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 acids. The peptidoglycan layer is linked to </a:t>
            </a:r>
            <a:r>
              <a:rPr lang="en-US" sz="1200" kern="1200" dirty="0" err="1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arabinogalactan</a:t>
            </a:r>
            <a:r>
              <a:rPr lang="en-US" sz="1200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 (D-arabinose and D-</a:t>
            </a:r>
            <a:r>
              <a:rPr lang="en-US" sz="1200" kern="1200" dirty="0" err="1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galactose</a:t>
            </a:r>
            <a:r>
              <a:rPr lang="en-US" sz="1200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) which is then linked to high-molecular weight </a:t>
            </a:r>
            <a:r>
              <a:rPr lang="en-US" sz="1200" kern="1200" dirty="0" err="1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mycolic</a:t>
            </a:r>
            <a:r>
              <a:rPr lang="en-US" sz="1200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 acids.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06D1F-AEB9-4094-9C81-7F3560C028A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06D1F-AEB9-4094-9C81-7F3560C028A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0B719C-28AB-4321-8B13-FE14D0CD52AA}" type="slidenum">
              <a:rPr lang="en-US"/>
              <a:pPr/>
              <a:t>7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Primary TB </a:t>
            </a:r>
            <a:r>
              <a:rPr lang="en-US" dirty="0"/>
              <a:t>– initial infection – </a:t>
            </a:r>
            <a:r>
              <a:rPr lang="en-US" dirty="0" err="1"/>
              <a:t>Ghon</a:t>
            </a:r>
            <a:r>
              <a:rPr lang="en-US" dirty="0"/>
              <a:t> complex</a:t>
            </a:r>
          </a:p>
          <a:p>
            <a:endParaRPr lang="en-US" dirty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/>
              <a:t>Miliary</a:t>
            </a:r>
            <a:r>
              <a:rPr lang="en-US" b="1" dirty="0"/>
              <a:t> tuberculosis</a:t>
            </a:r>
            <a:r>
              <a:rPr lang="en-US" b="0" dirty="0"/>
              <a:t> – TB disseminated</a:t>
            </a:r>
            <a:r>
              <a:rPr lang="en-US" b="0" baseline="0" dirty="0"/>
              <a:t> via blood to other parts of the body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dirty="0"/>
          </a:p>
          <a:p>
            <a:endParaRPr lang="en-US" b="1" dirty="0"/>
          </a:p>
          <a:p>
            <a:r>
              <a:rPr lang="en-US" sz="1000" b="1" dirty="0" err="1"/>
              <a:t>Caseous</a:t>
            </a:r>
            <a:r>
              <a:rPr lang="en-US" sz="1000" b="1" dirty="0"/>
              <a:t> necrosis</a:t>
            </a:r>
            <a:r>
              <a:rPr lang="en-US" sz="1000" dirty="0"/>
              <a:t> – The tubercle expands in size and results in an enlarged central area of dead tissue and debris.  </a:t>
            </a:r>
          </a:p>
          <a:p>
            <a:r>
              <a:rPr lang="en-US" sz="1000" b="1" dirty="0"/>
              <a:t>Consumption</a:t>
            </a:r>
            <a:r>
              <a:rPr lang="en-US" sz="1000" dirty="0"/>
              <a:t> – Old name for TB.  </a:t>
            </a:r>
            <a:endParaRPr lang="en-US" sz="1000" b="1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95E923-1631-45C7-B99D-A113A34C4FF9}" type="slidenum">
              <a:rPr lang="en-US"/>
              <a:pPr/>
              <a:t>8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Mantoux</a:t>
            </a:r>
            <a:r>
              <a:rPr lang="en-US" dirty="0"/>
              <a:t> test – based on highly specific delayed-type hypersensitivity against the tubercle bacilli</a:t>
            </a:r>
          </a:p>
          <a:p>
            <a:endParaRPr lang="en-US" dirty="0"/>
          </a:p>
          <a:p>
            <a:r>
              <a:rPr lang="en-US" dirty="0"/>
              <a:t>Sputum sample – most common specimen screened for TB</a:t>
            </a:r>
          </a:p>
          <a:p>
            <a:endParaRPr lang="en-US" dirty="0"/>
          </a:p>
          <a:p>
            <a:r>
              <a:rPr lang="en-US" dirty="0"/>
              <a:t>Acid-fast stain – specific for cell walls of </a:t>
            </a:r>
            <a:r>
              <a:rPr lang="en-US" i="1" dirty="0"/>
              <a:t>Mycobacterium</a:t>
            </a:r>
            <a:r>
              <a:rPr lang="en-US" dirty="0"/>
              <a:t> due to </a:t>
            </a:r>
            <a:r>
              <a:rPr lang="en-US" dirty="0" err="1"/>
              <a:t>mycolic</a:t>
            </a:r>
            <a:r>
              <a:rPr lang="en-US" dirty="0"/>
              <a:t> acids present in cell wall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698397-0FB6-4FF1-B82A-CFCA268823E2}" type="slidenum">
              <a:rPr lang="en-US"/>
              <a:pPr/>
              <a:t>9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900" dirty="0"/>
              <a:t>Stre</a:t>
            </a:r>
            <a:r>
              <a:rPr lang="en-US" sz="850" dirty="0"/>
              <a:t>ptomycin was the first effective treatment against TB (late 1940’s). </a:t>
            </a:r>
          </a:p>
          <a:p>
            <a:pPr>
              <a:lnSpc>
                <a:spcPct val="80000"/>
              </a:lnSpc>
            </a:pPr>
            <a:r>
              <a:rPr lang="en-US" sz="850" dirty="0"/>
              <a:t>-Isoniazid acts to prevent </a:t>
            </a:r>
            <a:r>
              <a:rPr lang="en-US" sz="850" dirty="0" err="1"/>
              <a:t>mycolic</a:t>
            </a:r>
            <a:r>
              <a:rPr lang="en-US" sz="850" dirty="0"/>
              <a:t> acid synthesis; </a:t>
            </a:r>
          </a:p>
          <a:p>
            <a:pPr>
              <a:lnSpc>
                <a:spcPct val="80000"/>
              </a:lnSpc>
            </a:pPr>
            <a:r>
              <a:rPr lang="en-US" sz="850" dirty="0"/>
              <a:t>-Rifampicin acts on RNA polymerase to prevent transcription</a:t>
            </a:r>
          </a:p>
          <a:p>
            <a:pPr>
              <a:lnSpc>
                <a:spcPct val="80000"/>
              </a:lnSpc>
            </a:pPr>
            <a:r>
              <a:rPr lang="en-US" sz="850" dirty="0"/>
              <a:t>-Pyrazinamide—</a:t>
            </a:r>
            <a:r>
              <a:rPr lang="en-US" sz="850" i="0" dirty="0">
                <a:solidFill>
                  <a:schemeClr val="tx1"/>
                </a:solidFill>
              </a:rPr>
              <a:t>Pyrazinamide</a:t>
            </a:r>
            <a:r>
              <a:rPr lang="en-US" sz="850" i="0" baseline="0" dirty="0">
                <a:solidFill>
                  <a:schemeClr val="tx1"/>
                </a:solidFill>
              </a:rPr>
              <a:t> is converted in bacterium to</a:t>
            </a:r>
            <a:r>
              <a:rPr lang="en-US" sz="850" dirty="0">
                <a:solidFill>
                  <a:schemeClr val="tx1"/>
                </a:solidFill>
              </a:rPr>
              <a:t> </a:t>
            </a:r>
            <a:r>
              <a:rPr lang="en-US" sz="850" dirty="0" err="1">
                <a:solidFill>
                  <a:schemeClr val="tx1"/>
                </a:solidFill>
              </a:rPr>
              <a:t>Pyrazinoic</a:t>
            </a:r>
            <a:r>
              <a:rPr lang="en-US" sz="850" dirty="0">
                <a:solidFill>
                  <a:schemeClr val="tx1"/>
                </a:solidFill>
              </a:rPr>
              <a:t> acid which</a:t>
            </a:r>
            <a:r>
              <a:rPr lang="en-US" sz="850" baseline="0" dirty="0">
                <a:solidFill>
                  <a:schemeClr val="tx1"/>
                </a:solidFill>
              </a:rPr>
              <a:t> </a:t>
            </a:r>
            <a:r>
              <a:rPr lang="en-US" sz="850" dirty="0">
                <a:solidFill>
                  <a:schemeClr val="tx1"/>
                </a:solidFill>
              </a:rPr>
              <a:t>binds to the ribosomal protein S1 (</a:t>
            </a:r>
            <a:r>
              <a:rPr lang="en-US" sz="850" dirty="0" err="1">
                <a:solidFill>
                  <a:schemeClr val="tx1"/>
                </a:solidFill>
              </a:rPr>
              <a:t>RpsA</a:t>
            </a:r>
            <a:r>
              <a:rPr lang="en-US" sz="850" dirty="0">
                <a:solidFill>
                  <a:schemeClr val="tx1"/>
                </a:solidFill>
              </a:rPr>
              <a:t>) and inhibits translation. </a:t>
            </a:r>
          </a:p>
          <a:p>
            <a:pPr>
              <a:lnSpc>
                <a:spcPct val="80000"/>
              </a:lnSpc>
            </a:pPr>
            <a:r>
              <a:rPr lang="en-US" sz="850" dirty="0"/>
              <a:t>-Streptomycin acts on </a:t>
            </a:r>
            <a:r>
              <a:rPr lang="en-US" sz="850" dirty="0" err="1"/>
              <a:t>ribosomes</a:t>
            </a:r>
            <a:r>
              <a:rPr lang="en-US" sz="850" dirty="0"/>
              <a:t> and inhibits protein synthesis</a:t>
            </a:r>
          </a:p>
          <a:p>
            <a:pPr>
              <a:lnSpc>
                <a:spcPct val="80000"/>
              </a:lnSpc>
            </a:pPr>
            <a:r>
              <a:rPr lang="en-US" sz="850" dirty="0"/>
              <a:t>-</a:t>
            </a:r>
            <a:r>
              <a:rPr lang="en-US" sz="850" dirty="0" err="1"/>
              <a:t>Ethambutol</a:t>
            </a:r>
            <a:r>
              <a:rPr lang="en-US" sz="850" dirty="0"/>
              <a:t> prevents formation of </a:t>
            </a:r>
            <a:r>
              <a:rPr lang="en-US" sz="850" dirty="0" err="1"/>
              <a:t>mycolic</a:t>
            </a:r>
            <a:r>
              <a:rPr lang="en-US" sz="850" dirty="0"/>
              <a:t> acid</a:t>
            </a:r>
          </a:p>
          <a:p>
            <a:r>
              <a:rPr lang="en-US" sz="850" b="1" dirty="0" err="1"/>
              <a:t>Bacille</a:t>
            </a:r>
            <a:r>
              <a:rPr lang="en-US" sz="850" b="1" dirty="0"/>
              <a:t> </a:t>
            </a:r>
            <a:r>
              <a:rPr lang="en-US" sz="850" b="1" dirty="0" err="1"/>
              <a:t>Calmette-Guérin</a:t>
            </a:r>
            <a:r>
              <a:rPr lang="en-US" sz="850" b="1" dirty="0"/>
              <a:t> (BCG) - </a:t>
            </a:r>
            <a:r>
              <a:rPr lang="en-US" sz="850" dirty="0"/>
              <a:t>An attenuated strain of Mycobacterium </a:t>
            </a:r>
            <a:r>
              <a:rPr lang="en-US" sz="850" dirty="0" err="1"/>
              <a:t>bovis</a:t>
            </a:r>
            <a:endParaRPr lang="en-US" sz="8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12088-3231-4124-9E8A-C03F29C53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46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54853-B7E1-4537-8C62-6B3B1C2144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88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75DD1-F396-4B2E-98E9-CD1BB40D50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99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A752D-B2F7-4390-B066-40B0AA1D0D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99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BE975-9FD7-4250-877C-2785FDBFEF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90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7E814-A7CC-4A1F-B844-022F2186F7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182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FC417-554F-4F48-9F8D-7D90AF49EB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103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568F7-2065-4BCD-BAA8-573D2990A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78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9038-A22B-4D8E-B98A-273FD61339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640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E4CC-865B-40A9-8877-07DBB7060D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5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4D7AB-1C6B-46E7-A14E-AC9EAD26F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19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4930C-BC78-48AB-B10D-EC14290955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91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7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8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hyperlink" Target="http://granuloma.homestead.com/TB_cavitary_gross.html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hyperlink" Target="http://www.cdc.gov/tb/statistics/tbcases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/>
              <a:t>Tuberculosis or TB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Caused by the Bacterium </a:t>
            </a:r>
            <a:r>
              <a:rPr lang="en-US" i="1"/>
              <a:t>Mycobacterium tuberculosis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/>
              <a:t>Acid fast stain-</a:t>
            </a:r>
            <a:r>
              <a:rPr lang="en-US" i="1"/>
              <a:t>Mycobacterium tuberculosis</a:t>
            </a:r>
            <a:r>
              <a:rPr lang="en-US"/>
              <a:t> in tissue</a:t>
            </a:r>
          </a:p>
        </p:txBody>
      </p:sp>
      <p:pic>
        <p:nvPicPr>
          <p:cNvPr id="5123" name="Picture 3" descr="Acid fast stain-TB in histologic sec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2057400"/>
            <a:ext cx="5867400" cy="38544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blind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Normal Lung X-r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" y="1840192"/>
            <a:ext cx="2982685" cy="3796146"/>
          </a:xfrm>
          <a:prstGeom prst="rect">
            <a:avLst/>
          </a:prstGeom>
          <a:noFill/>
        </p:spPr>
      </p:pic>
      <p:pic>
        <p:nvPicPr>
          <p:cNvPr id="83974" name="Picture 6" descr="Primary Tuberculosis X-ra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2683" y="2906992"/>
            <a:ext cx="3238499" cy="3886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" y="5715000"/>
            <a:ext cx="2209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Normal X-ray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96099" y="32766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Miliary</a:t>
            </a:r>
            <a:r>
              <a:rPr lang="en-US" dirty="0"/>
              <a:t> TB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24600" y="6363701"/>
            <a:ext cx="19812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Primary TB</a:t>
            </a:r>
          </a:p>
        </p:txBody>
      </p:sp>
      <p:pic>
        <p:nvPicPr>
          <p:cNvPr id="41986" name="Picture 2" descr="http://www.pediatriconcall.com/m/Doctor/DiseasesandCondition/PEDIATRIC_RADIOLOGY/IMAGE/Milliary_TB%5B1%5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329" y="28139"/>
            <a:ext cx="3781671" cy="299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3" y="381000"/>
            <a:ext cx="5362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Chest X-rays </a:t>
            </a:r>
            <a:r>
              <a:rPr lang="en-US" sz="3200" b="1" dirty="0"/>
              <a:t>–</a:t>
            </a:r>
            <a:r>
              <a:rPr lang="en-US" sz="3200" dirty="0"/>
              <a:t> Normal and TB</a:t>
            </a: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Primary pulmonary tuberculosis in 18-year-old boy </a:t>
            </a:r>
          </a:p>
        </p:txBody>
      </p:sp>
      <p:pic>
        <p:nvPicPr>
          <p:cNvPr id="40962" name="Picture 2" descr="An external file that holds a picture, illustration, etc.&#10;Object name is kjr-11-612-g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50869"/>
            <a:ext cx="5334000" cy="520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408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Chest X-ray with Lower Lobe Cavity</a:t>
            </a:r>
          </a:p>
        </p:txBody>
      </p:sp>
      <p:pic>
        <p:nvPicPr>
          <p:cNvPr id="36866" name="Picture 2" descr="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21339"/>
            <a:ext cx="4993188" cy="4703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>
    <p:blind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066800"/>
          </a:xfrm>
        </p:spPr>
        <p:txBody>
          <a:bodyPr/>
          <a:lstStyle/>
          <a:p>
            <a:pPr algn="ctr"/>
            <a:r>
              <a:rPr lang="en-US"/>
              <a:t>Lung showing Ghon complex</a:t>
            </a:r>
          </a:p>
        </p:txBody>
      </p:sp>
      <p:pic>
        <p:nvPicPr>
          <p:cNvPr id="9219" name="Picture 3" descr="ghon comple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828800"/>
            <a:ext cx="8001000" cy="43434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blinds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Systemic or miliary tuberculosis</a:t>
            </a:r>
          </a:p>
        </p:txBody>
      </p:sp>
      <p:pic>
        <p:nvPicPr>
          <p:cNvPr id="10243" name="Picture 3" descr="Miliary TB-system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676400"/>
            <a:ext cx="6019800" cy="461168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blind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/>
              <a:t>Miliary Tuberculosis in Lung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5844" name="Picture 4" descr="Miliary TB lu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397000"/>
            <a:ext cx="7467600" cy="4906963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Mantoux skin test</a:t>
            </a:r>
          </a:p>
        </p:txBody>
      </p:sp>
      <p:pic>
        <p:nvPicPr>
          <p:cNvPr id="12291" name="Picture 3" descr="mantoux tuberculin skin tes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676400"/>
            <a:ext cx="5937250" cy="44005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blinds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Mantoux</a:t>
            </a:r>
            <a:r>
              <a:rPr lang="en-US" dirty="0"/>
              <a:t> skin test-correct and incorrect measurement of test</a:t>
            </a:r>
          </a:p>
        </p:txBody>
      </p:sp>
      <p:pic>
        <p:nvPicPr>
          <p:cNvPr id="35842" name="Picture 2" descr="Illustr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83" y="1905000"/>
            <a:ext cx="8424375" cy="354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7955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/>
              <a:t>Mantoux</a:t>
            </a:r>
            <a:r>
              <a:rPr lang="en-US" dirty="0"/>
              <a:t> skin test-correct and incorrect measurement of test</a:t>
            </a:r>
          </a:p>
        </p:txBody>
      </p:sp>
      <p:pic>
        <p:nvPicPr>
          <p:cNvPr id="11267" name="Picture 3" descr="mantoux skin test measure indur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905000"/>
            <a:ext cx="7924800" cy="338137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04900"/>
          </a:xfrm>
        </p:spPr>
        <p:txBody>
          <a:bodyPr/>
          <a:lstStyle/>
          <a:p>
            <a:pPr algn="ctr"/>
            <a:r>
              <a:rPr lang="en-US" b="1" dirty="0"/>
              <a:t>Tuberculosis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382000" cy="4953000"/>
          </a:xfrm>
        </p:spPr>
        <p:txBody>
          <a:bodyPr/>
          <a:lstStyle/>
          <a:p>
            <a:r>
              <a:rPr lang="en-US" sz="2800" dirty="0"/>
              <a:t>Etiological agent(s)</a:t>
            </a:r>
          </a:p>
          <a:p>
            <a:r>
              <a:rPr lang="en-US" sz="2800" dirty="0"/>
              <a:t>Characteristics</a:t>
            </a:r>
            <a:endParaRPr lang="en-US" dirty="0"/>
          </a:p>
          <a:p>
            <a:r>
              <a:rPr lang="en-US" sz="2800" dirty="0"/>
              <a:t>Pathogenesis</a:t>
            </a:r>
            <a:endParaRPr lang="en-US" dirty="0"/>
          </a:p>
          <a:p>
            <a:pPr lvl="1"/>
            <a:r>
              <a:rPr lang="en-US" sz="2400" dirty="0"/>
              <a:t>Route of infection</a:t>
            </a:r>
          </a:p>
          <a:p>
            <a:pPr lvl="1"/>
            <a:r>
              <a:rPr lang="en-US" sz="2400" b="1" dirty="0"/>
              <a:t>Tubercle </a:t>
            </a:r>
            <a:r>
              <a:rPr lang="en-US" sz="2400" dirty="0"/>
              <a:t>formation</a:t>
            </a:r>
          </a:p>
          <a:p>
            <a:pPr lvl="1"/>
            <a:r>
              <a:rPr lang="en-US" sz="2400" dirty="0"/>
              <a:t>Incubation period</a:t>
            </a:r>
          </a:p>
          <a:p>
            <a:pPr lvl="1"/>
            <a:r>
              <a:rPr lang="en-US" sz="2400" dirty="0"/>
              <a:t>Host range</a:t>
            </a:r>
          </a:p>
          <a:p>
            <a:pPr lvl="1"/>
            <a:r>
              <a:rPr lang="en-US" sz="2400" dirty="0"/>
              <a:t>Infectious dose</a:t>
            </a:r>
          </a:p>
          <a:p>
            <a:pPr lvl="1"/>
            <a:r>
              <a:rPr lang="en-US" sz="2400" dirty="0"/>
              <a:t>Communicability</a:t>
            </a:r>
          </a:p>
          <a:p>
            <a:pPr lvl="1"/>
            <a:r>
              <a:rPr lang="en-US" sz="2400" dirty="0">
                <a:hlinkClick r:id="rId4"/>
              </a:rPr>
              <a:t>http://granuloma.homestead.com/TB_cavitary_gross.html</a:t>
            </a:r>
            <a:endParaRPr lang="en-US" sz="2400" dirty="0"/>
          </a:p>
          <a:p>
            <a:pPr lvl="1"/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blinds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92058-C4DC-AB59-A311-D0354CDB7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Tuberculosis Series: Epidemiology and Prevention - EthnoMed">
            <a:extLst>
              <a:ext uri="{FF2B5EF4-FFF2-40B4-BE49-F238E27FC236}">
                <a16:creationId xmlns:a16="http://schemas.microsoft.com/office/drawing/2014/main" id="{7947C021-93F1-D825-ECB5-8FE13F169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47498"/>
            <a:ext cx="6662555" cy="373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258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http://3.bp.blogspot.com/-4M13ALWUJ4Y/TZ9UuK-BYcI/AAAAAAAAtec/IIYbTkWk1dg/s1600/dsWorldTBDay_626p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807038"/>
            <a:ext cx="8553450" cy="588903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Useful References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800" dirty="0"/>
          </a:p>
          <a:p>
            <a:r>
              <a:rPr lang="en-US" sz="2800" dirty="0">
                <a:hlinkClick r:id="rId4"/>
              </a:rPr>
              <a:t>http://www.cdc.gov/tb/statistics/tbcases.htm</a:t>
            </a:r>
            <a:endParaRPr lang="en-US" sz="2800" dirty="0"/>
          </a:p>
          <a:p>
            <a:pPr>
              <a:buFont typeface="Monotype Sorts" pitchFamily="2" charset="2"/>
              <a:buNone/>
            </a:pPr>
            <a:endParaRPr lang="en-US" sz="2800" dirty="0"/>
          </a:p>
          <a:p>
            <a:endParaRPr lang="en-US" sz="2800" dirty="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i="1"/>
              <a:t>M. tuberculosis</a:t>
            </a:r>
            <a:r>
              <a:rPr lang="en-US" sz="3600"/>
              <a:t> colonies on Lowenstein-Jensen Medium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4" name="Picture 4" descr="Mycobacterium tuberculosis colonies on Lowenstein-Jensen medi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752600"/>
            <a:ext cx="7848600" cy="4583113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i="1"/>
              <a:t>M. tuberculosis</a:t>
            </a:r>
            <a:r>
              <a:rPr lang="en-US" sz="4000"/>
              <a:t> – acid-fast stain</a:t>
            </a:r>
            <a:endParaRPr lang="en-US" sz="4000" i="1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8" name="Picture 4" descr="Mycobacterium - acid-fast stai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676400"/>
            <a:ext cx="6858000" cy="465772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066800" y="0"/>
            <a:ext cx="6781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i="1">
                <a:solidFill>
                  <a:schemeClr val="accent2"/>
                </a:solidFill>
              </a:rPr>
              <a:t>Mycobacterium</a:t>
            </a:r>
            <a:r>
              <a:rPr lang="en-US" sz="3600">
                <a:solidFill>
                  <a:schemeClr val="accent2"/>
                </a:solidFill>
              </a:rPr>
              <a:t> Wall Structure</a:t>
            </a:r>
          </a:p>
        </p:txBody>
      </p:sp>
      <p:pic>
        <p:nvPicPr>
          <p:cNvPr id="35842" name="Picture 2" descr="http://faculty.ccbcmd.edu/courses/bio141/lecguide/unit1/prostruct/images/afcw_illu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874610"/>
            <a:ext cx="4953000" cy="5938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05600" y="54864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http://faculty.ccbcmd.edu/courses/bio141/lecguide/unit1/prostruct/u1fig11.html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Mycolic acids-formul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955675"/>
            <a:ext cx="6400800" cy="5902325"/>
          </a:xfrm>
          <a:prstGeom prst="rect">
            <a:avLst/>
          </a:prstGeom>
          <a:noFill/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447800" y="0"/>
            <a:ext cx="6019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>
                <a:solidFill>
                  <a:schemeClr val="accent2"/>
                </a:solidFill>
              </a:rPr>
              <a:t>Mycolic Acids</a:t>
            </a: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/>
              <a:t>Tuberculosis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Forms of TB</a:t>
            </a:r>
            <a:endParaRPr lang="en-US"/>
          </a:p>
          <a:p>
            <a:pPr lvl="1"/>
            <a:r>
              <a:rPr lang="en-US" sz="2400"/>
              <a:t>Primary</a:t>
            </a:r>
          </a:p>
          <a:p>
            <a:pPr lvl="1"/>
            <a:r>
              <a:rPr lang="en-US" sz="2400"/>
              <a:t>Disseminated</a:t>
            </a:r>
          </a:p>
          <a:p>
            <a:pPr lvl="2"/>
            <a:r>
              <a:rPr lang="en-US" sz="2000" b="1"/>
              <a:t>Miliary tuberculosis</a:t>
            </a:r>
            <a:endParaRPr lang="en-US" sz="2000"/>
          </a:p>
          <a:p>
            <a:pPr lvl="1"/>
            <a:r>
              <a:rPr lang="en-US" sz="2400"/>
              <a:t>Latent-dormant</a:t>
            </a:r>
          </a:p>
          <a:p>
            <a:pPr lvl="1"/>
            <a:r>
              <a:rPr lang="en-US" sz="2400"/>
              <a:t>Secondary, Active Adult-type, Reactivation TB</a:t>
            </a:r>
          </a:p>
          <a:p>
            <a:pPr lvl="2"/>
            <a:r>
              <a:rPr lang="en-US" sz="2000" b="1"/>
              <a:t>Caseous necrosis</a:t>
            </a:r>
          </a:p>
          <a:p>
            <a:pPr lvl="2"/>
            <a:r>
              <a:rPr lang="en-US" sz="2000" b="1"/>
              <a:t>Consumption</a:t>
            </a:r>
            <a:endParaRPr lang="en-US" sz="2000"/>
          </a:p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>
    <p:blinds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/>
              <a:t>Tuberculosis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Diagnosis</a:t>
            </a:r>
          </a:p>
          <a:p>
            <a:pPr lvl="1"/>
            <a:r>
              <a:rPr lang="en-US"/>
              <a:t>Mantoux test</a:t>
            </a:r>
          </a:p>
          <a:p>
            <a:pPr lvl="2"/>
            <a:r>
              <a:rPr lang="en-US"/>
              <a:t>Intradermal injection</a:t>
            </a:r>
          </a:p>
          <a:p>
            <a:pPr lvl="2"/>
            <a:r>
              <a:rPr lang="en-US"/>
              <a:t>Tine test</a:t>
            </a:r>
          </a:p>
          <a:p>
            <a:pPr lvl="2"/>
            <a:r>
              <a:rPr lang="en-US"/>
              <a:t>Purified protein derivative (PPD)</a:t>
            </a:r>
          </a:p>
          <a:p>
            <a:pPr lvl="1"/>
            <a:r>
              <a:rPr lang="en-US"/>
              <a:t>Chest X-ray</a:t>
            </a:r>
          </a:p>
          <a:p>
            <a:pPr lvl="1"/>
            <a:r>
              <a:rPr lang="en-US"/>
              <a:t>Bacteriologic test</a:t>
            </a:r>
          </a:p>
          <a:p>
            <a:pPr lvl="2"/>
            <a:r>
              <a:rPr lang="en-US"/>
              <a:t>Sputum sample</a:t>
            </a:r>
          </a:p>
          <a:p>
            <a:pPr lvl="2"/>
            <a:r>
              <a:rPr lang="en-US"/>
              <a:t>Acid-fast stain</a:t>
            </a:r>
          </a:p>
        </p:txBody>
      </p:sp>
    </p:spTree>
    <p:custDataLst>
      <p:tags r:id="rId1"/>
    </p:custDataLst>
  </p:cSld>
  <p:clrMapOvr>
    <a:masterClrMapping/>
  </p:clrMapOvr>
  <p:transition>
    <p:blind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/>
              <a:t>Tuberculosis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Treatment</a:t>
            </a:r>
          </a:p>
          <a:p>
            <a:pPr lvl="1">
              <a:lnSpc>
                <a:spcPct val="90000"/>
              </a:lnSpc>
            </a:pPr>
            <a:r>
              <a:rPr lang="en-US"/>
              <a:t>History of treatment</a:t>
            </a:r>
          </a:p>
          <a:p>
            <a:pPr lvl="1">
              <a:lnSpc>
                <a:spcPct val="90000"/>
              </a:lnSpc>
            </a:pPr>
            <a:r>
              <a:rPr lang="en-US"/>
              <a:t>Antibiotic therapy</a:t>
            </a:r>
          </a:p>
          <a:p>
            <a:pPr lvl="2">
              <a:lnSpc>
                <a:spcPct val="90000"/>
              </a:lnSpc>
            </a:pPr>
            <a:r>
              <a:rPr lang="en-US"/>
              <a:t>Isoniazid, rifampicin, pyrazinamide, streptomycin, ethambutol—treatments of at least 6 months</a:t>
            </a:r>
          </a:p>
          <a:p>
            <a:pPr lvl="1">
              <a:lnSpc>
                <a:spcPct val="90000"/>
              </a:lnSpc>
            </a:pPr>
            <a:r>
              <a:rPr lang="en-US"/>
              <a:t>Multi-drug resistant strains (MDR-TB)</a:t>
            </a:r>
          </a:p>
          <a:p>
            <a:pPr lvl="2">
              <a:lnSpc>
                <a:spcPct val="90000"/>
              </a:lnSpc>
            </a:pPr>
            <a:r>
              <a:rPr lang="en-US"/>
              <a:t>Resistant at least to isoniazid and rifampicin</a:t>
            </a:r>
          </a:p>
          <a:p>
            <a:pPr lvl="1">
              <a:lnSpc>
                <a:spcPct val="90000"/>
              </a:lnSpc>
            </a:pPr>
            <a:r>
              <a:rPr lang="en-US"/>
              <a:t>Vaccine - Bacille Calmette Guerin (BCG)</a:t>
            </a:r>
          </a:p>
          <a:p>
            <a:pPr lvl="2">
              <a:lnSpc>
                <a:spcPct val="90000"/>
              </a:lnSpc>
            </a:pPr>
            <a:r>
              <a:rPr lang="en-US"/>
              <a:t>Attenuated strain of </a:t>
            </a:r>
            <a:r>
              <a:rPr lang="en-US" i="1"/>
              <a:t>Mycobacterium bovis</a:t>
            </a:r>
            <a:endParaRPr lang="en-US"/>
          </a:p>
        </p:txBody>
      </p:sp>
    </p:spTree>
    <p:custDataLst>
      <p:tags r:id="rId1"/>
    </p:custDataLst>
  </p:cSld>
  <p:clrMapOvr>
    <a:masterClrMapping/>
  </p:clrMapOvr>
  <p:transition>
    <p:blinds dir="vert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OWBARVISIBLE" val="True"/>
  <p:tag name="CSVFORMAT" val="0"/>
  <p:tag name="COUNTDOWNSTYLE" val="-1"/>
  <p:tag name="COUNTDOWNSECONDS" val="10"/>
  <p:tag name="BACKUPSESSIONS" val="True"/>
  <p:tag name="REVIEWONLY" val="False"/>
  <p:tag name="RACEENDPOINTS" val="100"/>
  <p:tag name="PARTICIPANTSINLEADERBOARD" val="5"/>
  <p:tag name="BUBBLESIZEVISIBLE" val="True"/>
  <p:tag name="CUSTOMGRIDBACKCOLOR" val="-722948"/>
  <p:tag name="CUSTOMCELLBACKCOLOR3" val="-268652"/>
  <p:tag name="DISPLAYDEVICENUMBER" val="True"/>
  <p:tag name="AUTOSIZEGRID" val="True"/>
  <p:tag name="POLLINGCYCLE" val="2"/>
  <p:tag name="INCLUDENONRESPONDERS" val="False"/>
  <p:tag name="CORRECTPOINTVALUE" val="1"/>
  <p:tag name="ZEROBASED" val="False"/>
  <p:tag name="FIBDISPLAYRESULTS" val="True"/>
  <p:tag name="PRRESPONSE1" val="10"/>
  <p:tag name="PRRESPONSE5" val="6"/>
  <p:tag name="PRRESPONSE9" val="2"/>
  <p:tag name="TASKPANEKEY" val="d14aa80b-31f2-44b5-9109-db19a7070570"/>
  <p:tag name="USESECONDARYMONITOR" val="True"/>
  <p:tag name="ANSWERNOWTEXT" val="Answer Now"/>
  <p:tag name="INPUTSOURCE" val="1"/>
  <p:tag name="CHARTVALUEFORMAT" val="0%"/>
  <p:tag name="STDCHART" val="1"/>
  <p:tag name="TEAMSINLEADERBOARD" val="5"/>
  <p:tag name="BUBBLEGROUPING" val="3"/>
  <p:tag name="CUSTOMCELLBACKCOLOR2" val="-13395457"/>
  <p:tag name="DISPLAYDEVICEID" val="True"/>
  <p:tag name="GRIDPOSITION" val="1"/>
  <p:tag name="RESETCHARTS" val="True"/>
  <p:tag name="INCORRECTPOINTVALUE" val="0"/>
  <p:tag name="CHARTSCALE" val="True"/>
  <p:tag name="FIBDISPLAYKEYWORDS" val="True"/>
  <p:tag name="PRRESPONSE6" val="5"/>
  <p:tag name="SHOWFLASHWARNING" val="True"/>
  <p:tag name="EXPANDSHOWBAR" val="False"/>
  <p:tag name="RESPCOUNTERSTYLE" val="-1"/>
  <p:tag name="ALLOWDUPLICATES" val="False"/>
  <p:tag name="AUTOUPDATEALIASES" val="True"/>
  <p:tag name="MAXRESPONDERS" val="5"/>
  <p:tag name="CUSTOMCELLFORECOLOR" val="-16777216"/>
  <p:tag name="DISPLAYNAME" val="True"/>
  <p:tag name="GRIDFONTSIZE" val="12"/>
  <p:tag name="INCLUDEPPT" val="True"/>
  <p:tag name="AUTOADJUSTPARTRANGE" val="True"/>
  <p:tag name="PRRESPONSE2" val="9"/>
  <p:tag name="PRRESPONSE8" val="3"/>
  <p:tag name="POWERPOINTVERSION" val="14.0"/>
  <p:tag name="RESPCOUNTERFORMAT" val="0"/>
  <p:tag name="AUTOADVANCE" val="False"/>
  <p:tag name="SKIPREMAININGRACESLIDES" val="True"/>
  <p:tag name="CUSTOMCELLBACKCOLOR1" val="-657956"/>
  <p:tag name="GRIDROTATIONINTERVAL" val="2"/>
  <p:tag name="MULTIRESPDIVISOR" val="1"/>
  <p:tag name="ADVANCEDSETTINGSVIEW" val="True"/>
  <p:tag name="PRRESPONSE4" val="7"/>
  <p:tag name="TPVERSION" val="2008"/>
  <p:tag name="RESPTABLESTYLE" val="-1"/>
  <p:tag name="RACERSMAXDISPLAYED" val="5"/>
  <p:tag name="DEFAULTNUMTEAMS" val="5"/>
  <p:tag name="GRIDSIZE" val="{Width=800, Height=600}"/>
  <p:tag name="REALTIMEBACKUP" val="False"/>
  <p:tag name="PRRESPONSE3" val="8"/>
  <p:tag name="SAVECSVWITHSESSION" val="True"/>
  <p:tag name="BACKUPMAINTENANCE" val="7"/>
  <p:tag name="BUBBLEVALUEFORMAT" val="0.0"/>
  <p:tag name="CHARTCOLORS" val="0"/>
  <p:tag name="FIBNUMRESULTS" val="5"/>
  <p:tag name="ALWAYSOPENPOLL" val="False"/>
  <p:tag name="ROTATIONINTERVAL" val="2"/>
  <p:tag name="USESCHEMECOLORS" val="True"/>
  <p:tag name="REALTIMEBACKUPPATH" val="(None)"/>
  <p:tag name="BULLETTYPE" val="3"/>
  <p:tag name="BUBBLENAMEVISIBLE" val="True"/>
  <p:tag name="ALLOWUSERFEEDBACK" val="True"/>
  <p:tag name="ANSWERNOWSTYLE" val="-1"/>
  <p:tag name="GRIDOPACITY" val="90"/>
  <p:tag name="PRRESPONSE10" val="1"/>
  <p:tag name="CHARTLABELS" val="1"/>
  <p:tag name="RACEANIMATIONSPEED" val="3"/>
  <p:tag name="NUMRESPONSES" val="1"/>
  <p:tag name="CUSTOMCELLBACKCOLOR4" val="-8355712"/>
  <p:tag name="PRRESPONSE7" val="4"/>
  <p:tag name="FIBINCLUDEOTHER" val="True"/>
  <p:tag name="DELIMITERS" val="3.1"/>
  <p:tag name="TPFULLVERSION" val="4.5.1.2243"/>
  <p:tag name="INCLUDESESSION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1545</TotalTime>
  <Words>659</Words>
  <Application>Microsoft Office PowerPoint</Application>
  <PresentationFormat>On-screen Show (4:3)</PresentationFormat>
  <Paragraphs>116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Monotype Sorts</vt:lpstr>
      <vt:lpstr>Times New Roman</vt:lpstr>
      <vt:lpstr>Office Theme</vt:lpstr>
      <vt:lpstr>Tuberculosis or TB</vt:lpstr>
      <vt:lpstr>Tuberculosis</vt:lpstr>
      <vt:lpstr>M. tuberculosis colonies on Lowenstein-Jensen Medium</vt:lpstr>
      <vt:lpstr>M. tuberculosis – acid-fast stain</vt:lpstr>
      <vt:lpstr>PowerPoint Presentation</vt:lpstr>
      <vt:lpstr>PowerPoint Presentation</vt:lpstr>
      <vt:lpstr>Tuberculosis</vt:lpstr>
      <vt:lpstr>Tuberculosis</vt:lpstr>
      <vt:lpstr>Tuberculosis</vt:lpstr>
      <vt:lpstr>Acid fast stain-Mycobacterium tuberculosis in tissue</vt:lpstr>
      <vt:lpstr>PowerPoint Presentation</vt:lpstr>
      <vt:lpstr>Primary pulmonary tuberculosis in 18-year-old boy </vt:lpstr>
      <vt:lpstr>Chest X-ray with Lower Lobe Cavity</vt:lpstr>
      <vt:lpstr>Lung showing Ghon complex</vt:lpstr>
      <vt:lpstr>Systemic or miliary tuberculosis</vt:lpstr>
      <vt:lpstr>Miliary Tuberculosis in Lung</vt:lpstr>
      <vt:lpstr>Mantoux skin test</vt:lpstr>
      <vt:lpstr>Mantoux skin test-correct and incorrect measurement of test</vt:lpstr>
      <vt:lpstr>Mantoux skin test-correct and incorrect measurement of test</vt:lpstr>
      <vt:lpstr>PowerPoint Presentation</vt:lpstr>
      <vt:lpstr>PowerPoint Presentation</vt:lpstr>
      <vt:lpstr>Useful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Tuberculosis or TB</dc:title>
  <dc:creator>User</dc:creator>
  <cp:lastModifiedBy>Shew, Wayne</cp:lastModifiedBy>
  <cp:revision>65</cp:revision>
  <dcterms:created xsi:type="dcterms:W3CDTF">2002-02-13T01:41:17Z</dcterms:created>
  <dcterms:modified xsi:type="dcterms:W3CDTF">2024-03-19T18:16:19Z</dcterms:modified>
</cp:coreProperties>
</file>