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18"/>
  </p:notesMasterIdLst>
  <p:sldIdLst>
    <p:sldId id="259" r:id="rId2"/>
    <p:sldId id="881" r:id="rId3"/>
    <p:sldId id="883" r:id="rId4"/>
    <p:sldId id="893" r:id="rId5"/>
    <p:sldId id="882" r:id="rId6"/>
    <p:sldId id="884" r:id="rId7"/>
    <p:sldId id="891" r:id="rId8"/>
    <p:sldId id="892" r:id="rId9"/>
    <p:sldId id="894" r:id="rId10"/>
    <p:sldId id="887" r:id="rId11"/>
    <p:sldId id="895" r:id="rId12"/>
    <p:sldId id="885" r:id="rId13"/>
    <p:sldId id="886" r:id="rId14"/>
    <p:sldId id="888" r:id="rId15"/>
    <p:sldId id="889" r:id="rId16"/>
    <p:sldId id="890" r:id="rId1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579"/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64217A-45B9-48E7-8DCC-F32B5E73A977}" v="23" dt="2024-03-05T14:41:20.0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44" autoAdjust="0"/>
    <p:restoredTop sz="92337" autoAdjust="0"/>
  </p:normalViewPr>
  <p:slideViewPr>
    <p:cSldViewPr snapToGrid="0">
      <p:cViewPr varScale="1">
        <p:scale>
          <a:sx n="67" d="100"/>
          <a:sy n="67" d="100"/>
        </p:scale>
        <p:origin x="7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42CCFBE-F9E7-3742-91AB-5314BA061D30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5D4806F-3D43-2444-B943-3CFB92E66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474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B49D8F9-F78A-7744-8012-123BD3FC87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49" y="1157"/>
            <a:ext cx="12192000" cy="68625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A5C06-ABD3-3045-A966-96104F424CDF}" type="datetime1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B713-15E0-604C-A4EE-142BB075B5FF}" type="datetime1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6C333-FF14-F94D-BDFE-FA9720E4C419}" type="datetime1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9FF8804-FBB5-254D-9EEE-67C2C4C1D03D}"/>
              </a:ext>
            </a:extLst>
          </p:cNvPr>
          <p:cNvSpPr/>
          <p:nvPr userDrawn="1"/>
        </p:nvSpPr>
        <p:spPr>
          <a:xfrm>
            <a:off x="7922185" y="-2"/>
            <a:ext cx="4269815" cy="77617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7" name="Picture 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061D75A4-2F09-964B-8DE6-707A8A1899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"/>
            <a:ext cx="7922184" cy="446567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A7FC-F6AA-BA40-813F-B9D81CF40307}" type="datetime1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1844F-6AF1-B24C-AE84-EA7A1D3D1A5F}" type="datetime1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29FE7-C88F-DC4D-A987-1D63C91BECCC}" type="datetime1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B7469-FBD5-284D-912D-9770EF4C3100}" type="datetime1">
              <a:rPr lang="en-US" smtClean="0"/>
              <a:t>3/4/2024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86C02-85C4-CE40-9F34-CEA0E6FBABE8}" type="datetime1">
              <a:rPr lang="en-US" smtClean="0"/>
              <a:t>3/4/2024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D109-AF0C-C348-BC8A-EFB1473F22E6}" type="datetime1">
              <a:rPr lang="en-US" smtClean="0"/>
              <a:t>3/4/2024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5B4E-1F52-A64A-B98D-F19DD8BF64CF}" type="datetime1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2340-F06F-FA40-BC54-FADA8F81F53C}" type="datetime1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9D921-0279-D946-B730-326444BEAF25}" type="datetime1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youtu.be/mlPmUcBHdy0?si=maDPaDHioyUmh8C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2152" y="101535"/>
            <a:ext cx="9587696" cy="2626242"/>
          </a:xfrm>
        </p:spPr>
        <p:txBody>
          <a:bodyPr anchor="ctr">
            <a:normAutofit fontScale="90000"/>
          </a:bodyPr>
          <a:lstStyle/>
          <a:p>
            <a:pPr>
              <a:lnSpc>
                <a:spcPct val="100000"/>
              </a:lnSpc>
            </a:pPr>
            <a:br>
              <a:rPr lang="en-US" sz="4000" b="1" dirty="0">
                <a:latin typeface="+mn-lt"/>
                <a:cs typeface="Calibri Light"/>
              </a:rPr>
            </a:br>
            <a:br>
              <a:rPr lang="en-US" sz="4000" b="1" dirty="0">
                <a:latin typeface="+mn-lt"/>
                <a:cs typeface="Calibri Light"/>
              </a:rPr>
            </a:br>
            <a:r>
              <a:rPr lang="en-US" sz="4000" b="1" dirty="0">
                <a:latin typeface="+mn-lt"/>
                <a:cs typeface="Calibri Light"/>
              </a:rPr>
              <a:t>Birmingham-Southern College</a:t>
            </a:r>
            <a:br>
              <a:rPr lang="en-US" sz="3600" b="1" dirty="0">
                <a:latin typeface="+mn-lt"/>
                <a:cs typeface="Calibri Light"/>
              </a:rPr>
            </a:br>
            <a:br>
              <a:rPr lang="en-US" sz="3600" b="1" dirty="0">
                <a:latin typeface="+mn-lt"/>
                <a:cs typeface="Calibri Light"/>
              </a:rPr>
            </a:br>
            <a:r>
              <a:rPr lang="en-US" sz="4000" b="1" dirty="0">
                <a:latin typeface="+mn-lt"/>
                <a:cs typeface="Calibri Light"/>
              </a:rPr>
              <a:t>Rob Couch’s Class</a:t>
            </a:r>
            <a:br>
              <a:rPr lang="en-US" sz="3600" b="1" dirty="0">
                <a:latin typeface="+mn-lt"/>
                <a:cs typeface="Calibri Light"/>
              </a:rPr>
            </a:br>
            <a:br>
              <a:rPr lang="en-US" sz="3600" b="1" dirty="0">
                <a:latin typeface="+mn-lt"/>
                <a:cs typeface="Calibri Light"/>
              </a:rPr>
            </a:br>
            <a:endParaRPr lang="en-US" sz="3600" b="1" i="1" dirty="0">
              <a:latin typeface="+mn-lt"/>
              <a:cs typeface="Calibri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327991"/>
            <a:ext cx="9144000" cy="88364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>
                <a:cs typeface="Calibri"/>
              </a:rPr>
              <a:t>March 5, 2024</a:t>
            </a:r>
          </a:p>
          <a:p>
            <a:endParaRPr lang="en-US" sz="32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1097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63AA16-BE56-6A94-F041-8ECC4C57F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A15A85-8EEF-8EAC-C75A-96984BC78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A4C3FD2-8E7E-6DD0-91F7-5F313EE5D0D7}"/>
              </a:ext>
            </a:extLst>
          </p:cNvPr>
          <p:cNvSpPr/>
          <p:nvPr/>
        </p:nvSpPr>
        <p:spPr>
          <a:xfrm>
            <a:off x="4445548" y="3244334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sterama"/>
                <a:cs typeface="Calibri Light"/>
              </a:rPr>
              <a:t>COVID-19 on Campus Update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E3D3306C-64E9-C109-3DFF-39C521DE553A}"/>
              </a:ext>
            </a:extLst>
          </p:cNvPr>
          <p:cNvSpPr txBox="1">
            <a:spLocks/>
          </p:cNvSpPr>
          <p:nvPr/>
        </p:nvSpPr>
        <p:spPr>
          <a:xfrm>
            <a:off x="1559138" y="172750"/>
            <a:ext cx="9592129" cy="490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solidFill>
                <a:schemeClr val="bg1"/>
              </a:solidFill>
              <a:latin typeface="Posterama"/>
              <a:cs typeface="Calibri Light"/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82382A5C-C2CA-D912-2133-4FCC4FF5F33E}"/>
              </a:ext>
            </a:extLst>
          </p:cNvPr>
          <p:cNvSpPr txBox="1">
            <a:spLocks/>
          </p:cNvSpPr>
          <p:nvPr/>
        </p:nvSpPr>
        <p:spPr>
          <a:xfrm>
            <a:off x="692037" y="242237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4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99A424-BE22-DD5E-2EDA-161353514881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5479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r>
              <a:rPr lang="en-US" sz="1400" b="1" dirty="0"/>
              <a:t>	</a:t>
            </a:r>
            <a:r>
              <a:rPr lang="en-US" dirty="0"/>
              <a:t>			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1257300" lvl="2" indent="-342900">
              <a:buAutoNum type="arabicPeriod"/>
            </a:pPr>
            <a:r>
              <a:rPr lang="en-US" dirty="0"/>
              <a:t>Conflict of Interest</a:t>
            </a:r>
          </a:p>
          <a:p>
            <a:pPr marL="1257300" lvl="2" indent="-342900">
              <a:buAutoNum type="arabicPeriod" startAt="2"/>
            </a:pPr>
            <a:r>
              <a:rPr lang="en-US" dirty="0"/>
              <a:t>Linchpin to giving “value” to CDOs, CDO^2s, and Synthetic CDOs.</a:t>
            </a:r>
          </a:p>
          <a:p>
            <a:pPr marL="1257300" lvl="2" indent="-342900">
              <a:buAutoNum type="arabicPeriod" startAt="2"/>
            </a:pPr>
            <a:r>
              <a:rPr lang="en-US" dirty="0"/>
              <a:t>Enabled buyers to buy</a:t>
            </a:r>
          </a:p>
          <a:p>
            <a:pPr marL="1257300" lvl="2" indent="-342900">
              <a:buAutoNum type="arabicPeriod" startAt="2"/>
            </a:pPr>
            <a:r>
              <a:rPr lang="en-US" dirty="0"/>
              <a:t>Enabled professional to use little capital against positions.</a:t>
            </a:r>
          </a:p>
          <a:p>
            <a:pPr marL="1257300" lvl="2" indent="-342900">
              <a:buAutoNum type="arabicPeriod" startAt="2"/>
            </a:pPr>
            <a:r>
              <a:rPr lang="en-US" dirty="0"/>
              <a:t>Enabled the exploitation of loose capital and leverage models</a:t>
            </a:r>
            <a:r>
              <a:rPr lang="en-US" sz="1400" dirty="0"/>
              <a:t>.</a:t>
            </a:r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0D2F02-970D-55D1-83B9-76B1240C5E01}"/>
              </a:ext>
            </a:extLst>
          </p:cNvPr>
          <p:cNvSpPr txBox="1"/>
          <p:nvPr/>
        </p:nvSpPr>
        <p:spPr>
          <a:xfrm>
            <a:off x="1809750" y="172750"/>
            <a:ext cx="65913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  <a:latin typeface="Posterama"/>
                <a:cs typeface="Calibri Light"/>
              </a:rPr>
              <a:t>Role of the Rating Agencies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163CB6-B655-CA0A-5F53-9F89DC2B7F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683" y="1346668"/>
            <a:ext cx="5171500" cy="28948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5835FD-C9B2-D21B-0584-2DBBDBB2B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4602" y="1416262"/>
            <a:ext cx="4825361" cy="279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943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777271-E146-E99F-EB6B-F02C0B920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29D38F-5AE1-9E89-C715-989386BDB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11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08AB3A-3564-011D-FEE5-2B0D2D5F3E35}"/>
              </a:ext>
            </a:extLst>
          </p:cNvPr>
          <p:cNvSpPr/>
          <p:nvPr/>
        </p:nvSpPr>
        <p:spPr>
          <a:xfrm>
            <a:off x="4445548" y="3244334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sterama"/>
                <a:cs typeface="Calibri Light"/>
              </a:rPr>
              <a:t>COVID-19 on Campus Update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D3CD8C7-1A9C-9A2E-17FF-6BAF44B61B85}"/>
              </a:ext>
            </a:extLst>
          </p:cNvPr>
          <p:cNvSpPr txBox="1">
            <a:spLocks/>
          </p:cNvSpPr>
          <p:nvPr/>
        </p:nvSpPr>
        <p:spPr>
          <a:xfrm>
            <a:off x="1559138" y="172750"/>
            <a:ext cx="9592129" cy="490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solidFill>
                <a:schemeClr val="bg1"/>
              </a:solidFill>
              <a:latin typeface="Posterama"/>
              <a:cs typeface="Calibri Light"/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EFFFDB8D-32D4-F955-30B2-189DDC556872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4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1181306-284E-3278-400C-874B7B51EB53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5479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914400" lvl="2" indent="0">
              <a:buNone/>
            </a:pPr>
            <a:endParaRPr lang="en-US" sz="1400" b="1" dirty="0"/>
          </a:p>
          <a:p>
            <a:pPr marL="1371600" lvl="2" indent="-457200">
              <a:buAutoNum type="arabicPeriod"/>
            </a:pPr>
            <a:r>
              <a:rPr lang="en-US" dirty="0"/>
              <a:t>The US has never seen a national decline in housing prices.</a:t>
            </a:r>
          </a:p>
          <a:p>
            <a:pPr marL="1371600" lvl="2" indent="-457200">
              <a:buAutoNum type="arabicPeriod"/>
            </a:pPr>
            <a:r>
              <a:rPr lang="en-US" dirty="0"/>
              <a:t>“If that happened, we are all screwed!”</a:t>
            </a:r>
            <a:r>
              <a:rPr lang="en-US" sz="1400" b="1" dirty="0"/>
              <a:t>	</a:t>
            </a:r>
            <a:r>
              <a:rPr lang="en-US" dirty="0"/>
              <a:t>	</a:t>
            </a:r>
          </a:p>
          <a:p>
            <a:pPr marL="1371600" lvl="2" indent="-457200">
              <a:buAutoNum type="arabicPeriod"/>
            </a:pPr>
            <a:r>
              <a:rPr lang="en-US" dirty="0"/>
              <a:t>It happened and we were:  look what it means for the CDO and synthetic CDO.	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74EDD9-A652-E710-87E4-46D6B7CF246A}"/>
              </a:ext>
            </a:extLst>
          </p:cNvPr>
          <p:cNvSpPr txBox="1"/>
          <p:nvPr/>
        </p:nvSpPr>
        <p:spPr>
          <a:xfrm>
            <a:off x="1809750" y="172750"/>
            <a:ext cx="65913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  <a:latin typeface="Posterama"/>
                <a:cs typeface="Calibri Light"/>
              </a:rPr>
              <a:t>Correlation is not stable!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B60877-0CB5-F69B-A388-A76190234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283" y="849556"/>
            <a:ext cx="8297433" cy="342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109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876830-9AA9-936E-1508-30C81390D3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DC74DE-7C4B-D4DD-6EB6-0C328A1D9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EF5295-6875-462D-EC7C-B08A09B07EBF}"/>
              </a:ext>
            </a:extLst>
          </p:cNvPr>
          <p:cNvSpPr/>
          <p:nvPr/>
        </p:nvSpPr>
        <p:spPr>
          <a:xfrm>
            <a:off x="4445548" y="3244334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sterama"/>
                <a:cs typeface="Calibri Light"/>
              </a:rPr>
              <a:t>COVID-19 on Campus Update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6EE27E56-33B4-C8B1-34E6-4AF8515586E8}"/>
              </a:ext>
            </a:extLst>
          </p:cNvPr>
          <p:cNvSpPr txBox="1">
            <a:spLocks/>
          </p:cNvSpPr>
          <p:nvPr/>
        </p:nvSpPr>
        <p:spPr>
          <a:xfrm>
            <a:off x="1559138" y="172750"/>
            <a:ext cx="9592129" cy="490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solidFill>
                <a:schemeClr val="bg1"/>
              </a:solidFill>
              <a:latin typeface="Posterama"/>
              <a:cs typeface="Calibri Light"/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AF4665E0-39FB-8584-45C2-9DFB7D30B197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4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396017F-47FD-49F5-6129-E5A955B779A8}"/>
              </a:ext>
            </a:extLst>
          </p:cNvPr>
          <p:cNvSpPr txBox="1">
            <a:spLocks/>
          </p:cNvSpPr>
          <p:nvPr/>
        </p:nvSpPr>
        <p:spPr>
          <a:xfrm>
            <a:off x="919480" y="690019"/>
            <a:ext cx="10515600" cy="5479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r>
              <a:rPr lang="en-US" sz="1400" b="1" dirty="0"/>
              <a:t>	</a:t>
            </a:r>
            <a:r>
              <a:rPr lang="en-US" dirty="0"/>
              <a:t>			</a:t>
            </a:r>
          </a:p>
          <a:p>
            <a:pPr marL="914400" lvl="2" indent="0">
              <a:buNone/>
            </a:pPr>
            <a:r>
              <a:rPr lang="en-US" dirty="0"/>
              <a:t>3 month borrow rate =  		2%	5-year Synthetic CDO yield =	7%</a:t>
            </a:r>
          </a:p>
          <a:p>
            <a:pPr marL="914400" lvl="2" indent="0">
              <a:buNone/>
            </a:pPr>
            <a:r>
              <a:rPr lang="en-US" dirty="0"/>
              <a:t>	</a:t>
            </a:r>
          </a:p>
          <a:p>
            <a:pPr marL="914400" lvl="2" indent="0">
              <a:buNone/>
            </a:pPr>
            <a:r>
              <a:rPr lang="en-US" sz="1800" dirty="0"/>
              <a:t>	Bank borrows $100 million at 2%</a:t>
            </a:r>
          </a:p>
          <a:p>
            <a:pPr marL="914400" lvl="2" indent="0">
              <a:buNone/>
            </a:pPr>
            <a:endParaRPr lang="en-US" sz="1800" dirty="0"/>
          </a:p>
          <a:p>
            <a:pPr marL="914400" lvl="2" indent="0">
              <a:buNone/>
            </a:pPr>
            <a:r>
              <a:rPr lang="en-US" sz="1800" dirty="0"/>
              <a:t>	Bank invests $100 million in CDOs yielding 7%</a:t>
            </a:r>
          </a:p>
          <a:p>
            <a:pPr marL="914400" lvl="2" indent="0">
              <a:buNone/>
            </a:pPr>
            <a:endParaRPr lang="en-US" sz="1800" dirty="0"/>
          </a:p>
          <a:p>
            <a:pPr marL="914400" lvl="2" indent="0">
              <a:buNone/>
            </a:pPr>
            <a:r>
              <a:rPr lang="en-US" sz="1800" dirty="0"/>
              <a:t>	PNL over three months $1.25 million</a:t>
            </a:r>
          </a:p>
          <a:p>
            <a:pPr marL="914400" lvl="2" indent="0">
              <a:buNone/>
            </a:pPr>
            <a:endParaRPr lang="en-US" sz="1800" dirty="0"/>
          </a:p>
          <a:p>
            <a:pPr marL="914400" lvl="2" indent="0">
              <a:buNone/>
            </a:pPr>
            <a:r>
              <a:rPr lang="en-US" sz="1800" dirty="0"/>
              <a:t>	If three-month rate doesn’t change, PNL over 1 year is $ 5 million</a:t>
            </a:r>
          </a:p>
          <a:p>
            <a:pPr marL="914400" lvl="2" indent="0">
              <a:buNone/>
            </a:pPr>
            <a:endParaRPr lang="en-US" sz="1800" dirty="0"/>
          </a:p>
          <a:p>
            <a:pPr marL="914400" lvl="2" indent="0">
              <a:buNone/>
            </a:pPr>
            <a:r>
              <a:rPr lang="en-US" sz="1800" dirty="0"/>
              <a:t>	5-year rate is the geometric average of 20 3month rates</a:t>
            </a:r>
          </a:p>
          <a:p>
            <a:pPr marL="914400" lvl="2" indent="0">
              <a:buNone/>
            </a:pPr>
            <a:r>
              <a:rPr lang="en-US" sz="1800" dirty="0"/>
              <a:t>	(1.07) ^5 = (1+ .03/4) * (1+ R3 months/4)* (1+ R3 months/4)* (1+ R3 months/4)*…. 	</a:t>
            </a:r>
          </a:p>
          <a:p>
            <a:pPr marL="914400" lvl="2" indent="0">
              <a:buNone/>
            </a:pPr>
            <a:r>
              <a:rPr lang="en-US" sz="1800" dirty="0"/>
              <a:t>	</a:t>
            </a:r>
          </a:p>
          <a:p>
            <a:pPr marL="914400" lvl="2" indent="0">
              <a:buNone/>
            </a:pPr>
            <a:r>
              <a:rPr lang="en-US" sz="1800" dirty="0"/>
              <a:t>	Eventually the 7% yield implies the three-month rate will be higher than 7%</a:t>
            </a:r>
          </a:p>
          <a:p>
            <a:pPr marL="914400" lvl="2" indent="0">
              <a:buNone/>
            </a:pPr>
            <a:endParaRPr lang="en-US" sz="1800" dirty="0"/>
          </a:p>
          <a:p>
            <a:pPr marL="914400" lvl="2" indent="0">
              <a:buNone/>
            </a:pPr>
            <a:r>
              <a:rPr lang="en-US" sz="1800" dirty="0"/>
              <a:t>	Eventually the carry trade blows up and has to be unwound. 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8303CB-8636-4395-0E32-631CBFD5D640}"/>
              </a:ext>
            </a:extLst>
          </p:cNvPr>
          <p:cNvSpPr txBox="1"/>
          <p:nvPr/>
        </p:nvSpPr>
        <p:spPr>
          <a:xfrm>
            <a:off x="1809750" y="172750"/>
            <a:ext cx="65913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3200" dirty="0">
                <a:solidFill>
                  <a:schemeClr val="bg1"/>
                </a:solidFill>
                <a:latin typeface="Posterama"/>
                <a:cs typeface="Calibri Light"/>
              </a:rPr>
              <a:t>Carry Trade</a:t>
            </a:r>
          </a:p>
        </p:txBody>
      </p:sp>
    </p:spTree>
    <p:extLst>
      <p:ext uri="{BB962C8B-B14F-4D97-AF65-F5344CB8AC3E}">
        <p14:creationId xmlns:p14="http://schemas.microsoft.com/office/powerpoint/2010/main" val="3234726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45AB53-0354-7DDE-B936-D7AFC57472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35DFE1-103B-2ADB-DE21-4C277B0CE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007C436-8F5A-CDA1-CC39-0361B39610AB}"/>
              </a:ext>
            </a:extLst>
          </p:cNvPr>
          <p:cNvSpPr/>
          <p:nvPr/>
        </p:nvSpPr>
        <p:spPr>
          <a:xfrm>
            <a:off x="4445548" y="3244334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sterama"/>
                <a:cs typeface="Calibri Light"/>
              </a:rPr>
              <a:t>COVID-19 on Campus Update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0319BFE-D73B-A99E-DD9A-7157282B1194}"/>
              </a:ext>
            </a:extLst>
          </p:cNvPr>
          <p:cNvSpPr txBox="1">
            <a:spLocks/>
          </p:cNvSpPr>
          <p:nvPr/>
        </p:nvSpPr>
        <p:spPr>
          <a:xfrm>
            <a:off x="1559138" y="172750"/>
            <a:ext cx="9592129" cy="490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solidFill>
                <a:schemeClr val="bg1"/>
              </a:solidFill>
              <a:latin typeface="Posterama"/>
              <a:cs typeface="Calibri Light"/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6775E3A9-9440-54B7-A31D-84595152F67C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4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91C70F-52B9-3689-881D-E9AA5430BD37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5479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r>
              <a:rPr lang="en-US" sz="1400" b="1" dirty="0"/>
              <a:t>	</a:t>
            </a:r>
            <a:r>
              <a:rPr lang="en-US" dirty="0"/>
              <a:t>			</a:t>
            </a:r>
          </a:p>
          <a:p>
            <a:pPr marL="914400" lvl="2" indent="0">
              <a:buNone/>
            </a:pPr>
            <a:r>
              <a:rPr lang="en-US" dirty="0"/>
              <a:t>Capital on Carry Trade</a:t>
            </a:r>
          </a:p>
          <a:p>
            <a:pPr marL="914400" lvl="2" indent="0">
              <a:buNone/>
            </a:pPr>
            <a:r>
              <a:rPr lang="en-US" dirty="0"/>
              <a:t>	1.	Buying CDOs rated AAA </a:t>
            </a:r>
          </a:p>
          <a:p>
            <a:pPr marL="914400" lvl="2" indent="0">
              <a:buNone/>
            </a:pPr>
            <a:r>
              <a:rPr lang="en-US" dirty="0"/>
              <a:t>	2.	5% capital (maybe less)</a:t>
            </a:r>
          </a:p>
          <a:p>
            <a:pPr marL="914400" lvl="2" indent="0">
              <a:buNone/>
            </a:pPr>
            <a:r>
              <a:rPr lang="en-US" dirty="0"/>
              <a:t>	3.	1 year $5 million of capital is committed to make $5 million</a:t>
            </a:r>
          </a:p>
          <a:p>
            <a:pPr marL="914400" lvl="2" indent="0">
              <a:buNone/>
            </a:pPr>
            <a:r>
              <a:rPr lang="en-US" dirty="0"/>
              <a:t>	4.	100% return on capital</a:t>
            </a:r>
          </a:p>
          <a:p>
            <a:pPr marL="914400" lvl="2" indent="0">
              <a:buNone/>
            </a:pPr>
            <a:r>
              <a:rPr lang="en-US" dirty="0"/>
              <a:t>	5.	CDOs fall in value by 5%, the trade has gone through all of its capital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Bank Leverage up to +60 times in Europe and +20 times in the US</a:t>
            </a:r>
          </a:p>
          <a:p>
            <a:pPr marL="914400" lvl="2" indent="0">
              <a:buNone/>
            </a:pPr>
            <a:r>
              <a:rPr lang="en-US" dirty="0"/>
              <a:t>	20 times= 5% capital.  If the assets of a bank decrease in value 5%, the bank is 	wiped out.  </a:t>
            </a:r>
          </a:p>
          <a:p>
            <a:pPr marL="914400" lvl="2" indent="0">
              <a:buNone/>
            </a:pPr>
            <a:r>
              <a:rPr lang="en-US" dirty="0"/>
              <a:t>	Balance sheet of $1 trillion had $50 billion of capital.</a:t>
            </a:r>
          </a:p>
          <a:p>
            <a:pPr marL="914400" lvl="2" indent="0">
              <a:buNone/>
            </a:pPr>
            <a:r>
              <a:rPr lang="en-US" dirty="0"/>
              <a:t>	Some European banks had $3 trillion balance sheet with $50 billion of capital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E32D83-0C20-A0C1-7E4F-472D99867D9A}"/>
              </a:ext>
            </a:extLst>
          </p:cNvPr>
          <p:cNvSpPr txBox="1"/>
          <p:nvPr/>
        </p:nvSpPr>
        <p:spPr>
          <a:xfrm>
            <a:off x="1809750" y="172750"/>
            <a:ext cx="65913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  <a:latin typeface="Posterama"/>
                <a:cs typeface="Calibri Light"/>
              </a:rPr>
              <a:t>Capital and Leverage of the Banking System</a:t>
            </a:r>
          </a:p>
        </p:txBody>
      </p:sp>
    </p:spTree>
    <p:extLst>
      <p:ext uri="{BB962C8B-B14F-4D97-AF65-F5344CB8AC3E}">
        <p14:creationId xmlns:p14="http://schemas.microsoft.com/office/powerpoint/2010/main" val="3379899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C8FD44-4880-3350-2B61-2400F70EE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DAA01F-F082-CCE2-8EEC-4E41B316F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14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0B4C12-496A-B1F9-2059-F540EDC09457}"/>
              </a:ext>
            </a:extLst>
          </p:cNvPr>
          <p:cNvSpPr/>
          <p:nvPr/>
        </p:nvSpPr>
        <p:spPr>
          <a:xfrm>
            <a:off x="4445548" y="3244334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sterama"/>
                <a:cs typeface="Calibri Light"/>
              </a:rPr>
              <a:t>COVID-19 on Campus Update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B7ED58DB-B282-2F9B-C898-1029E5114C6A}"/>
              </a:ext>
            </a:extLst>
          </p:cNvPr>
          <p:cNvSpPr txBox="1">
            <a:spLocks/>
          </p:cNvSpPr>
          <p:nvPr/>
        </p:nvSpPr>
        <p:spPr>
          <a:xfrm>
            <a:off x="1559138" y="172750"/>
            <a:ext cx="9592129" cy="490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solidFill>
                <a:schemeClr val="bg1"/>
              </a:solidFill>
              <a:latin typeface="Posterama"/>
              <a:cs typeface="Calibri Light"/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F37DE7A4-4C4A-4C52-1DC2-DB0D91CD9D6E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4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621FAB2-BFFD-C441-83F4-110D879F7F48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5479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r>
              <a:rPr lang="en-US" dirty="0"/>
              <a:t>CDO Squared	=	Leverage Upon Leverage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		=	False Assumption Upon False Assumption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		=	1 mortgage could be a reference mortgage in 100 structures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		CDO created by other tranches of other CDOs.</a:t>
            </a:r>
          </a:p>
          <a:p>
            <a:pPr marL="914400" lvl="2" indent="0">
              <a:buNone/>
            </a:pPr>
            <a:r>
              <a:rPr lang="en-US" dirty="0"/>
              <a:t>			Tranches that were not AAA were placed into synthetic CDOs				Synthetic CDOs created AAA tranches.		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$100 million carry trade with $5 million of capital</a:t>
            </a:r>
          </a:p>
          <a:p>
            <a:pPr marL="914400" lvl="2" indent="0">
              <a:buNone/>
            </a:pPr>
            <a:r>
              <a:rPr lang="en-US" dirty="0"/>
              <a:t>	AAA rated securities were falling in value like single B securities.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No one knew how much leverage was accumulating through Synthetic CDOs</a:t>
            </a:r>
          </a:p>
          <a:p>
            <a:pPr marL="914400" lvl="2" indent="0">
              <a:buNone/>
            </a:pPr>
            <a:r>
              <a:rPr lang="en-US" dirty="0"/>
              <a:t>No one knew how much correlation risk was accumulating through Synthetic CDOs.</a:t>
            </a:r>
          </a:p>
          <a:p>
            <a:pPr marL="914400" lvl="2" indent="0">
              <a:buNone/>
            </a:pPr>
            <a:r>
              <a:rPr lang="en-US" dirty="0"/>
              <a:t>The balance sheet leverage of banks were understating the risk. </a:t>
            </a:r>
          </a:p>
          <a:p>
            <a:pPr marL="914400" lvl="2" indent="0">
              <a:buNone/>
            </a:pPr>
            <a:r>
              <a:rPr lang="en-US" dirty="0"/>
              <a:t>	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E45F10-3783-1387-E40F-352D48C7B2E6}"/>
              </a:ext>
            </a:extLst>
          </p:cNvPr>
          <p:cNvSpPr txBox="1"/>
          <p:nvPr/>
        </p:nvSpPr>
        <p:spPr>
          <a:xfrm>
            <a:off x="1781175" y="168494"/>
            <a:ext cx="65913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  <a:latin typeface="Posterama"/>
                <a:cs typeface="Calibri Light"/>
              </a:rPr>
              <a:t>Leverage Squared</a:t>
            </a:r>
          </a:p>
        </p:txBody>
      </p:sp>
    </p:spTree>
    <p:extLst>
      <p:ext uri="{BB962C8B-B14F-4D97-AF65-F5344CB8AC3E}">
        <p14:creationId xmlns:p14="http://schemas.microsoft.com/office/powerpoint/2010/main" val="3058524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8E9DB0-063D-D226-8B93-0F7A4BC5A1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CCFDB7-23E8-2F48-0AE4-C25CAFC3C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15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6EED784-5B90-61AB-D557-B76186EEF7D1}"/>
              </a:ext>
            </a:extLst>
          </p:cNvPr>
          <p:cNvSpPr/>
          <p:nvPr/>
        </p:nvSpPr>
        <p:spPr>
          <a:xfrm>
            <a:off x="4445548" y="3244334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sterama"/>
                <a:cs typeface="Calibri Light"/>
              </a:rPr>
              <a:t>COVID-19 on Campus Update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D61A2F7-2AAD-C676-0326-D5F26B43E743}"/>
              </a:ext>
            </a:extLst>
          </p:cNvPr>
          <p:cNvSpPr txBox="1">
            <a:spLocks/>
          </p:cNvSpPr>
          <p:nvPr/>
        </p:nvSpPr>
        <p:spPr>
          <a:xfrm>
            <a:off x="1559138" y="172750"/>
            <a:ext cx="9592129" cy="490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solidFill>
                <a:schemeClr val="bg1"/>
              </a:solidFill>
              <a:latin typeface="Posterama"/>
              <a:cs typeface="Calibri Light"/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8EF1E138-56D2-C9CC-B1A9-5F873D6FB894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4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5512EA0-27A1-4346-2DF8-1F9363C59538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5479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r>
              <a:rPr lang="en-US" dirty="0"/>
              <a:t>			</a:t>
            </a:r>
          </a:p>
          <a:p>
            <a:pPr marL="914400" lvl="2" indent="0">
              <a:buNone/>
            </a:pPr>
            <a:r>
              <a:rPr lang="en-US" dirty="0"/>
              <a:t>$700 billion of capital approved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b="0" i="0" dirty="0">
                <a:solidFill>
                  <a:srgbClr val="111111"/>
                </a:solidFill>
                <a:effectLst/>
                <a:latin typeface="SourceSansPro"/>
              </a:rPr>
              <a:t>From 2008 to 2010, TARP invested $426.4 billion in firms and recouped $441.7 billion in return.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111111"/>
                </a:solidFill>
                <a:latin typeface="SourceSansPro"/>
              </a:rPr>
              <a:t>	$80 billion to auto industry, $71 billion paid back</a:t>
            </a:r>
          </a:p>
          <a:p>
            <a:pPr marL="914400" lvl="2" indent="0">
              <a:buNone/>
            </a:pPr>
            <a:r>
              <a:rPr lang="en-US" b="0" i="0" dirty="0">
                <a:solidFill>
                  <a:srgbClr val="111111"/>
                </a:solidFill>
                <a:effectLst/>
                <a:latin typeface="SourceSansPro"/>
              </a:rPr>
              <a:t>	$346.4 </a:t>
            </a:r>
            <a:r>
              <a:rPr lang="en-US" dirty="0">
                <a:solidFill>
                  <a:srgbClr val="111111"/>
                </a:solidFill>
                <a:latin typeface="SourceSansPro"/>
              </a:rPr>
              <a:t>billion to financial firms, $370.7 billion pad back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111111"/>
                </a:solidFill>
                <a:latin typeface="SourceSansPro"/>
              </a:rPr>
              <a:t>		$1.8 trillion/$ 365 trillion = a replacement of capital 5:1 ratio</a:t>
            </a:r>
          </a:p>
          <a:p>
            <a:pPr marL="914400" lvl="2" indent="0">
              <a:buNone/>
            </a:pPr>
            <a:endParaRPr lang="en-US" dirty="0">
              <a:solidFill>
                <a:srgbClr val="111111"/>
              </a:solidFill>
              <a:latin typeface="SourceSansPro"/>
            </a:endParaRPr>
          </a:p>
          <a:p>
            <a:pPr marL="914400" lvl="2" indent="0">
              <a:buNone/>
            </a:pPr>
            <a:r>
              <a:rPr lang="en-US" dirty="0">
                <a:solidFill>
                  <a:srgbClr val="111111"/>
                </a:solidFill>
                <a:latin typeface="SourceSansPro"/>
              </a:rPr>
              <a:t>Dodd-Frank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111111"/>
                </a:solidFill>
                <a:latin typeface="SourceSansPro"/>
              </a:rPr>
              <a:t>	Leverage Ratio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111111"/>
                </a:solidFill>
                <a:latin typeface="SourceSansPro"/>
              </a:rPr>
              <a:t>	Holding portion on balance sheet securitized products sold.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111111"/>
                </a:solidFill>
                <a:latin typeface="SourceSansPro"/>
              </a:rPr>
              <a:t>	Eliminates “proprietary trading:” Volker Rule</a:t>
            </a:r>
          </a:p>
          <a:p>
            <a:pPr marL="914400" lvl="2" indent="0">
              <a:buNone/>
            </a:pPr>
            <a:endParaRPr lang="en-US" dirty="0">
              <a:solidFill>
                <a:srgbClr val="111111"/>
              </a:solidFill>
              <a:latin typeface="SourceSansPro"/>
            </a:endParaRPr>
          </a:p>
          <a:p>
            <a:pPr marL="914400" lvl="2" indent="0">
              <a:buNone/>
            </a:pPr>
            <a:r>
              <a:rPr lang="en-US" dirty="0">
                <a:solidFill>
                  <a:srgbClr val="111111"/>
                </a:solidFill>
                <a:latin typeface="SourceSansPro"/>
              </a:rPr>
              <a:t>Basil III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111111"/>
                </a:solidFill>
                <a:latin typeface="SourceSansPro"/>
              </a:rPr>
              <a:t>	Significantly more capital</a:t>
            </a:r>
          </a:p>
          <a:p>
            <a:pPr marL="914400" lvl="2" indent="0">
              <a:buNone/>
            </a:pPr>
            <a:endParaRPr lang="en-US" dirty="0">
              <a:solidFill>
                <a:srgbClr val="111111"/>
              </a:solidFill>
              <a:latin typeface="SourceSansPro"/>
            </a:endParaRPr>
          </a:p>
          <a:p>
            <a:pPr marL="914400" lvl="2" indent="0">
              <a:buNone/>
            </a:pPr>
            <a:endParaRPr lang="en-US" dirty="0">
              <a:solidFill>
                <a:srgbClr val="111111"/>
              </a:solidFill>
              <a:latin typeface="SourceSansPro"/>
            </a:endParaRPr>
          </a:p>
          <a:p>
            <a:pPr marL="914400" lvl="2" indent="0">
              <a:buNone/>
            </a:pPr>
            <a:endParaRPr lang="en-US" dirty="0">
              <a:solidFill>
                <a:srgbClr val="111111"/>
              </a:solidFill>
              <a:latin typeface="SourceSansPro"/>
            </a:endParaRPr>
          </a:p>
          <a:p>
            <a:pPr marL="914400" lvl="2" indent="0">
              <a:buNone/>
            </a:pPr>
            <a:endParaRPr lang="en-US" dirty="0">
              <a:solidFill>
                <a:srgbClr val="111111"/>
              </a:solidFill>
              <a:latin typeface="SourceSansPro"/>
            </a:endParaRPr>
          </a:p>
          <a:p>
            <a:pPr marL="914400" lvl="2" indent="0">
              <a:buNone/>
            </a:pPr>
            <a:endParaRPr lang="en-US" b="0" i="0" dirty="0">
              <a:solidFill>
                <a:srgbClr val="111111"/>
              </a:solidFill>
              <a:effectLst/>
              <a:latin typeface="SourceSansPro"/>
            </a:endParaRPr>
          </a:p>
          <a:p>
            <a:pPr marL="914400" lvl="2" indent="0">
              <a:buNone/>
            </a:pPr>
            <a:endParaRPr lang="en-US" b="0" i="0" dirty="0">
              <a:solidFill>
                <a:srgbClr val="111111"/>
              </a:solidFill>
              <a:effectLst/>
              <a:latin typeface="SourceSansPro"/>
            </a:endParaRP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8B5FC1-F838-1DD6-7DB9-945E068B9A19}"/>
              </a:ext>
            </a:extLst>
          </p:cNvPr>
          <p:cNvSpPr txBox="1"/>
          <p:nvPr/>
        </p:nvSpPr>
        <p:spPr>
          <a:xfrm>
            <a:off x="1809750" y="172750"/>
            <a:ext cx="65913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  <a:latin typeface="Posterama"/>
                <a:cs typeface="Calibri Light"/>
              </a:rPr>
              <a:t>TARP, Dodd Frank, Basil III</a:t>
            </a:r>
          </a:p>
        </p:txBody>
      </p:sp>
    </p:spTree>
    <p:extLst>
      <p:ext uri="{BB962C8B-B14F-4D97-AF65-F5344CB8AC3E}">
        <p14:creationId xmlns:p14="http://schemas.microsoft.com/office/powerpoint/2010/main" val="1456250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61DA7E-6E41-8288-B42D-2051A70C2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68408A-0EBE-F978-831F-1AD300BBB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16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A0E32EB-C4E3-15FB-184A-25F85CA0A6A6}"/>
              </a:ext>
            </a:extLst>
          </p:cNvPr>
          <p:cNvSpPr/>
          <p:nvPr/>
        </p:nvSpPr>
        <p:spPr>
          <a:xfrm>
            <a:off x="4445548" y="3244334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sterama"/>
                <a:cs typeface="Calibri Light"/>
              </a:rPr>
              <a:t>COVID-19 on Campus Update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78801C9C-9C29-68C9-7F5C-7082AA9DDAD0}"/>
              </a:ext>
            </a:extLst>
          </p:cNvPr>
          <p:cNvSpPr txBox="1">
            <a:spLocks/>
          </p:cNvSpPr>
          <p:nvPr/>
        </p:nvSpPr>
        <p:spPr>
          <a:xfrm>
            <a:off x="1559138" y="172750"/>
            <a:ext cx="9592129" cy="490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solidFill>
                <a:schemeClr val="bg1"/>
              </a:solidFill>
              <a:latin typeface="Posterama"/>
              <a:cs typeface="Calibri Light"/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38184851-5CF8-63F7-F550-759A1E961494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4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989652C-4092-0E32-B1B5-D26550AFE510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5479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r>
              <a:rPr lang="en-US" sz="1400" b="1" dirty="0"/>
              <a:t>	</a:t>
            </a:r>
            <a:r>
              <a:rPr lang="en-US" dirty="0"/>
              <a:t>			</a:t>
            </a:r>
          </a:p>
          <a:p>
            <a:pPr marL="1371600" lvl="2" indent="-457200">
              <a:buAutoNum type="arabicPeriod"/>
            </a:pPr>
            <a:r>
              <a:rPr lang="en-US" dirty="0"/>
              <a:t>Optimism on continued growth:	yes</a:t>
            </a:r>
          </a:p>
          <a:p>
            <a:pPr marL="1371600" lvl="2" indent="-457200">
              <a:buAutoNum type="arabicPeriod"/>
            </a:pPr>
            <a:r>
              <a:rPr lang="en-US" dirty="0"/>
              <a:t>Misunderstood investments:		yes</a:t>
            </a:r>
          </a:p>
          <a:p>
            <a:pPr marL="1371600" lvl="2" indent="-457200">
              <a:buAutoNum type="arabicPeriod"/>
            </a:pPr>
            <a:r>
              <a:rPr lang="en-US" dirty="0"/>
              <a:t>Misunderstood carry trade:		yes</a:t>
            </a:r>
          </a:p>
          <a:p>
            <a:pPr marL="1371600" lvl="2" indent="-457200">
              <a:buAutoNum type="arabicPeriod"/>
            </a:pPr>
            <a:r>
              <a:rPr lang="en-US" dirty="0"/>
              <a:t>Misunderstood leverage:		yes</a:t>
            </a:r>
          </a:p>
          <a:p>
            <a:pPr marL="1371600" lvl="2" indent="-457200">
              <a:buAutoNum type="arabicPeriod"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What can limit these risks?</a:t>
            </a:r>
          </a:p>
          <a:p>
            <a:pPr marL="914400" lvl="2" indent="0">
              <a:buNone/>
            </a:pPr>
            <a:endParaRPr lang="en-US" dirty="0"/>
          </a:p>
          <a:p>
            <a:pPr marL="1371600" lvl="2" indent="-457200">
              <a:buAutoNum type="arabicPeriod"/>
            </a:pPr>
            <a:r>
              <a:rPr lang="en-US" dirty="0"/>
              <a:t>More capital and limited leverage.</a:t>
            </a:r>
          </a:p>
          <a:p>
            <a:pPr marL="1371600" lvl="2" indent="-457200">
              <a:buAutoNum type="arabicPeriod"/>
            </a:pPr>
            <a:r>
              <a:rPr lang="en-US" dirty="0"/>
              <a:t>Aligned interests.</a:t>
            </a:r>
          </a:p>
          <a:p>
            <a:pPr marL="1371600" lvl="2" indent="-457200">
              <a:buAutoNum type="arabicPeriod"/>
            </a:pPr>
            <a:r>
              <a:rPr lang="en-US" dirty="0"/>
              <a:t>Transparency of leverage/valuation.</a:t>
            </a:r>
          </a:p>
          <a:p>
            <a:pPr marL="1371600" lvl="2" indent="-457200">
              <a:buAutoNum type="arabicPeriod"/>
            </a:pPr>
            <a:r>
              <a:rPr lang="en-US" i="1" dirty="0"/>
              <a:t>Skepticism</a:t>
            </a:r>
            <a:r>
              <a:rPr lang="en-US" dirty="0"/>
              <a:t> about unlimited growth.</a:t>
            </a:r>
          </a:p>
          <a:p>
            <a:pPr marL="1371600" lvl="2" indent="-457200">
              <a:buAutoNum type="arabicPeriod"/>
            </a:pPr>
            <a:r>
              <a:rPr lang="en-US" i="1" dirty="0"/>
              <a:t>Skepticism</a:t>
            </a:r>
            <a:r>
              <a:rPr lang="en-US" dirty="0"/>
              <a:t> about the benefits of any result without knowing what exactly leads to those benefits: a degree is not the same as having a brain. </a:t>
            </a:r>
          </a:p>
          <a:p>
            <a:pPr marL="3657600" lvl="8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4A4CE2-2862-0A78-D092-00879485EB00}"/>
              </a:ext>
            </a:extLst>
          </p:cNvPr>
          <p:cNvSpPr txBox="1"/>
          <p:nvPr/>
        </p:nvSpPr>
        <p:spPr>
          <a:xfrm>
            <a:off x="1809750" y="172750"/>
            <a:ext cx="65913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  <a:latin typeface="Posterama"/>
                <a:cs typeface="Calibri Light"/>
              </a:rPr>
              <a:t>Could this happen again?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97C578-93DB-8B55-9847-76739FDFA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2743" y="1999358"/>
            <a:ext cx="2610214" cy="256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165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F5B35-4FBE-CF3F-6932-922E8296F5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61D93A-6AF9-A792-6036-57C65C21C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386DA65-5E62-C346-21AA-EAB8DC7504B9}"/>
              </a:ext>
            </a:extLst>
          </p:cNvPr>
          <p:cNvSpPr/>
          <p:nvPr/>
        </p:nvSpPr>
        <p:spPr>
          <a:xfrm>
            <a:off x="4445548" y="3244334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sterama"/>
                <a:cs typeface="Calibri Light"/>
              </a:rPr>
              <a:t>COVID-19 on Campus Update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EFC9E25B-08AC-8730-5C81-F9FC218EC895}"/>
              </a:ext>
            </a:extLst>
          </p:cNvPr>
          <p:cNvSpPr txBox="1">
            <a:spLocks/>
          </p:cNvSpPr>
          <p:nvPr/>
        </p:nvSpPr>
        <p:spPr>
          <a:xfrm>
            <a:off x="1559138" y="172750"/>
            <a:ext cx="9592129" cy="490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solidFill>
                  <a:schemeClr val="bg1"/>
                </a:solidFill>
                <a:latin typeface="Posterama"/>
                <a:cs typeface="Calibri Light"/>
              </a:rPr>
              <a:t>Fallacies of Education</a:t>
            </a: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01ADEB04-A605-E9D9-535E-7D554CFC6229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4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312D049-5449-9BFC-D8ED-4DAD0C20CC03}"/>
              </a:ext>
            </a:extLst>
          </p:cNvPr>
          <p:cNvSpPr txBox="1">
            <a:spLocks/>
          </p:cNvSpPr>
          <p:nvPr/>
        </p:nvSpPr>
        <p:spPr>
          <a:xfrm>
            <a:off x="95251" y="1205354"/>
            <a:ext cx="11687174" cy="5479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 algn="ctr">
              <a:buNone/>
            </a:pPr>
            <a:endParaRPr lang="en-US" sz="1400" b="1" dirty="0"/>
          </a:p>
          <a:p>
            <a:pPr marL="914400" lvl="2" indent="0" algn="ctr">
              <a:buNone/>
            </a:pPr>
            <a:r>
              <a:rPr lang="en-US" dirty="0"/>
              <a:t>A diploma is not the same as a brain.</a:t>
            </a:r>
          </a:p>
          <a:p>
            <a:pPr marL="914400" lvl="2" indent="0" algn="ctr">
              <a:buNone/>
            </a:pPr>
            <a:endParaRPr lang="en-US" sz="1400" dirty="0"/>
          </a:p>
          <a:p>
            <a:pPr marL="914400" lvl="2" indent="0">
              <a:buNone/>
            </a:pPr>
            <a:endParaRPr lang="en-US" sz="1400" dirty="0"/>
          </a:p>
          <a:p>
            <a:pPr marL="914400" lvl="2" indent="0">
              <a:buNone/>
            </a:pPr>
            <a:endParaRPr lang="en-US" sz="1400" dirty="0"/>
          </a:p>
          <a:p>
            <a:pPr marL="914400" lvl="2" indent="0">
              <a:buNone/>
            </a:pPr>
            <a:endParaRPr lang="en-US" sz="1400" dirty="0"/>
          </a:p>
          <a:p>
            <a:pPr marL="914400" lvl="2" indent="0">
              <a:buNone/>
            </a:pPr>
            <a:r>
              <a:rPr lang="en-US" sz="1400" dirty="0"/>
              <a:t>			</a:t>
            </a:r>
          </a:p>
          <a:p>
            <a:pPr marL="914400" lvl="2" indent="0">
              <a:buNone/>
            </a:pPr>
            <a:endParaRPr lang="en-US" sz="1400" dirty="0"/>
          </a:p>
          <a:p>
            <a:pPr marL="914400" lvl="2" indent="0">
              <a:buNone/>
            </a:pPr>
            <a:endParaRPr lang="en-US" sz="1400" dirty="0"/>
          </a:p>
          <a:p>
            <a:pPr marL="914400" lvl="2" indent="0">
              <a:buNone/>
            </a:pPr>
            <a:r>
              <a:rPr lang="en-US" sz="1400" dirty="0"/>
              <a:t>	</a:t>
            </a:r>
          </a:p>
          <a:p>
            <a:pPr marL="914400" lvl="2" indent="0">
              <a:buNone/>
            </a:pPr>
            <a:endParaRPr lang="en-US" sz="1400" dirty="0"/>
          </a:p>
          <a:p>
            <a:pPr marL="914400" lvl="2" indent="0">
              <a:buNone/>
            </a:pPr>
            <a:endParaRPr lang="en-US" sz="1400" dirty="0"/>
          </a:p>
          <a:p>
            <a:pPr marL="914400" lvl="2" indent="0">
              <a:buNone/>
            </a:pPr>
            <a:endParaRPr lang="en-US" sz="1400" dirty="0"/>
          </a:p>
          <a:p>
            <a:pPr marL="914400" lvl="2" indent="0">
              <a:buNone/>
            </a:pPr>
            <a:endParaRPr lang="en-US" sz="1400" dirty="0"/>
          </a:p>
          <a:p>
            <a:pPr marL="914400" lvl="2" indent="0">
              <a:buNone/>
            </a:pPr>
            <a:endParaRPr lang="en-US" sz="1400" dirty="0"/>
          </a:p>
          <a:p>
            <a:pPr marL="0" marR="0">
              <a:spcBef>
                <a:spcPts val="0"/>
              </a:spcBef>
              <a:spcAft>
                <a:spcPts val="1200"/>
              </a:spcAft>
            </a:pPr>
            <a:endParaRPr lang="en-US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2"/>
              </a:rPr>
              <a:t>https://youtu.be/mlPmUcBHdy0?si=maDPaDHioyUmh8Cl</a:t>
            </a:r>
            <a:endParaRPr lang="en-US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3A1503-C5B6-57CB-1DAD-186B84F6C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9743" y="1938129"/>
            <a:ext cx="4344006" cy="298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035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874FD6-CA1C-89D5-0D0F-A042E1BF16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E37F2A-FB3D-4BF9-1A14-C3A143FA2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4651A2-C06F-C429-E369-F89275AC37AF}"/>
              </a:ext>
            </a:extLst>
          </p:cNvPr>
          <p:cNvSpPr/>
          <p:nvPr/>
        </p:nvSpPr>
        <p:spPr>
          <a:xfrm>
            <a:off x="4445548" y="3244334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sterama"/>
                <a:cs typeface="Calibri Light"/>
              </a:rPr>
              <a:t>COVID-19 on Campus Update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B64A1C6-3DB4-4F8E-2C21-7876E97420A5}"/>
              </a:ext>
            </a:extLst>
          </p:cNvPr>
          <p:cNvSpPr txBox="1">
            <a:spLocks/>
          </p:cNvSpPr>
          <p:nvPr/>
        </p:nvSpPr>
        <p:spPr>
          <a:xfrm>
            <a:off x="1559138" y="172750"/>
            <a:ext cx="9592129" cy="490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solidFill>
                <a:schemeClr val="bg1"/>
              </a:solidFill>
              <a:latin typeface="Posterama"/>
              <a:cs typeface="Calibri Light"/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500FE9E0-6F0B-54B0-9DB4-D454BA5DB86A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4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D22034-5AB4-F574-302F-81DA4F3F8BF3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5479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r>
              <a:rPr lang="en-US" sz="1400" b="1" dirty="0"/>
              <a:t>	</a:t>
            </a:r>
            <a:r>
              <a:rPr lang="en-US" dirty="0"/>
              <a:t>			</a:t>
            </a:r>
          </a:p>
          <a:p>
            <a:pPr marL="914400" lvl="2" indent="0">
              <a:buNone/>
            </a:pPr>
            <a:r>
              <a:rPr lang="en-US" dirty="0"/>
              <a:t>What if the buyer puts no money down?</a:t>
            </a:r>
          </a:p>
          <a:p>
            <a:pPr marL="914400" lvl="2" indent="0">
              <a:buNone/>
            </a:pPr>
            <a:r>
              <a:rPr lang="en-US" dirty="0"/>
              <a:t>Interest only loan for 5 years?</a:t>
            </a:r>
          </a:p>
          <a:p>
            <a:pPr marL="914400" lvl="2" indent="0">
              <a:buNone/>
            </a:pPr>
            <a:r>
              <a:rPr lang="en-US" dirty="0"/>
              <a:t>What if the value of the house falls</a:t>
            </a:r>
          </a:p>
          <a:p>
            <a:pPr marL="914400" lvl="2" indent="0">
              <a:buNone/>
            </a:pPr>
            <a:r>
              <a:rPr lang="en-US" dirty="0"/>
              <a:t>10%? 20%?</a:t>
            </a:r>
          </a:p>
          <a:p>
            <a:pPr marL="914400" lvl="2" indent="0">
              <a:buNone/>
            </a:pPr>
            <a:r>
              <a:rPr lang="en-US" dirty="0"/>
              <a:t>What if owner cannot refinance?</a:t>
            </a:r>
          </a:p>
          <a:p>
            <a:pPr marL="914400" lvl="2" indent="0">
              <a:buNone/>
            </a:pPr>
            <a:r>
              <a:rPr lang="en-US" dirty="0"/>
              <a:t>What happens if owner walks away?</a:t>
            </a:r>
          </a:p>
          <a:p>
            <a:pPr marL="914400" lvl="2" indent="0">
              <a:buNone/>
            </a:pPr>
            <a:endParaRPr lang="en-US" u="sng" dirty="0"/>
          </a:p>
          <a:p>
            <a:pPr marL="914400" lvl="2" indent="0">
              <a:buNone/>
            </a:pPr>
            <a:endParaRPr lang="en-US" u="sng" dirty="0"/>
          </a:p>
          <a:p>
            <a:pPr marL="914400" lvl="2" indent="0">
              <a:buNone/>
            </a:pPr>
            <a:endParaRPr lang="en-US" u="sng" dirty="0"/>
          </a:p>
          <a:p>
            <a:pPr marL="914400" lvl="2" indent="0">
              <a:buNone/>
            </a:pPr>
            <a:endParaRPr lang="en-US" u="sng" dirty="0"/>
          </a:p>
          <a:p>
            <a:pPr marL="914400" lvl="2" indent="0">
              <a:buNone/>
            </a:pPr>
            <a:r>
              <a:rPr lang="en-US" u="sng" dirty="0"/>
              <a:t>Source Benefits</a:t>
            </a:r>
            <a:endParaRPr lang="en-US" dirty="0"/>
          </a:p>
          <a:p>
            <a:pPr marL="914400" lvl="2" indent="0">
              <a:buNone/>
            </a:pPr>
            <a:r>
              <a:rPr lang="en-US" dirty="0"/>
              <a:t>1.     Equity is different than ownership.</a:t>
            </a:r>
          </a:p>
          <a:p>
            <a:pPr marL="914400" lvl="2" indent="0">
              <a:buNone/>
            </a:pPr>
            <a:r>
              <a:rPr lang="en-US" dirty="0"/>
              <a:t>         “Skin in the game” creates a different outlook, roots.</a:t>
            </a:r>
          </a:p>
          <a:p>
            <a:pPr marL="1371600" lvl="2" indent="-457200">
              <a:buAutoNum type="arabicPeriod" startAt="2"/>
            </a:pPr>
            <a:r>
              <a:rPr lang="en-US" dirty="0"/>
              <a:t>Learning to save, to negotiate, to be responsible.</a:t>
            </a:r>
          </a:p>
          <a:p>
            <a:pPr marL="1371600" lvl="2" indent="-457200">
              <a:buAutoNum type="arabicPeriod" startAt="2"/>
            </a:pPr>
            <a:r>
              <a:rPr lang="en-US" dirty="0"/>
              <a:t>Learning to maintain  house to protect investment.  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F6FC52-46B7-5430-FA73-C4CD7B3FD3D6}"/>
              </a:ext>
            </a:extLst>
          </p:cNvPr>
          <p:cNvSpPr txBox="1"/>
          <p:nvPr/>
        </p:nvSpPr>
        <p:spPr>
          <a:xfrm>
            <a:off x="1809750" y="172750"/>
            <a:ext cx="65913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  <a:latin typeface="Posterama"/>
                <a:cs typeface="Calibri Light"/>
              </a:rPr>
              <a:t>Fallacies of Homeownership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3E5CBB0-2C89-7764-2352-90C7A0976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379" y="845750"/>
            <a:ext cx="5382376" cy="417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077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74364C-04F0-6D59-7C34-D49498C033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54ABFE-1C32-DECC-FB0A-66A9F597C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A860320-616B-572A-584E-D2D0DC60B4B5}"/>
              </a:ext>
            </a:extLst>
          </p:cNvPr>
          <p:cNvSpPr/>
          <p:nvPr/>
        </p:nvSpPr>
        <p:spPr>
          <a:xfrm>
            <a:off x="4445548" y="3244334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sterama"/>
                <a:cs typeface="Calibri Light"/>
              </a:rPr>
              <a:t>COVID-19 on Campus Update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B84613C-76D2-6E12-EFCA-6022F1FA4FEC}"/>
              </a:ext>
            </a:extLst>
          </p:cNvPr>
          <p:cNvSpPr txBox="1">
            <a:spLocks/>
          </p:cNvSpPr>
          <p:nvPr/>
        </p:nvSpPr>
        <p:spPr>
          <a:xfrm>
            <a:off x="1559138" y="172750"/>
            <a:ext cx="9592129" cy="490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solidFill>
                <a:schemeClr val="bg1"/>
              </a:solidFill>
              <a:latin typeface="Posterama"/>
              <a:cs typeface="Calibri Light"/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0A38D6D4-90FA-A15A-0B6F-6D49201C2FF1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4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2B383C4-B6DE-55B7-D1EF-83D9E271BE10}"/>
              </a:ext>
            </a:extLst>
          </p:cNvPr>
          <p:cNvSpPr txBox="1">
            <a:spLocks/>
          </p:cNvSpPr>
          <p:nvPr/>
        </p:nvSpPr>
        <p:spPr>
          <a:xfrm>
            <a:off x="259857" y="1065393"/>
            <a:ext cx="10515600" cy="5479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r>
              <a:rPr lang="en-US" dirty="0"/>
              <a:t>Fannie Mae/ Freddie Mac</a:t>
            </a:r>
          </a:p>
          <a:p>
            <a:pPr lvl="2"/>
            <a:r>
              <a:rPr lang="en-US" dirty="0"/>
              <a:t>insure portfolio of mortgages</a:t>
            </a:r>
          </a:p>
          <a:p>
            <a:pPr lvl="2"/>
            <a:r>
              <a:rPr lang="en-US" dirty="0"/>
              <a:t>increased size of non-conforming mortgages</a:t>
            </a:r>
          </a:p>
          <a:p>
            <a:pPr lvl="2"/>
            <a:r>
              <a:rPr lang="en-US" dirty="0"/>
              <a:t>increased demand for Alt A (“liar loans”) and Sub-prime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Mortgage Originators</a:t>
            </a:r>
          </a:p>
          <a:p>
            <a:pPr lvl="2"/>
            <a:r>
              <a:rPr lang="en-US" dirty="0"/>
              <a:t>“buy” mortgage from homeowner</a:t>
            </a:r>
          </a:p>
          <a:p>
            <a:pPr lvl="2"/>
            <a:r>
              <a:rPr lang="en-US" dirty="0"/>
              <a:t>“sell” mortgage to investment bank which “warehouses” it prior to selling</a:t>
            </a:r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	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88809B-EE8A-94FB-53E1-68C73D07B685}"/>
              </a:ext>
            </a:extLst>
          </p:cNvPr>
          <p:cNvSpPr txBox="1"/>
          <p:nvPr/>
        </p:nvSpPr>
        <p:spPr>
          <a:xfrm>
            <a:off x="1809750" y="172750"/>
            <a:ext cx="65913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  <a:latin typeface="Posterama"/>
                <a:cs typeface="Calibri Light"/>
              </a:rPr>
              <a:t>Mortgage Origination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E792D9-4A8C-5C1B-46EA-8105AF7971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040" y="926544"/>
            <a:ext cx="4435103" cy="23054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759FC1E-9C02-5E84-24CE-425443AC1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2375" y="3819525"/>
            <a:ext cx="4638675" cy="286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027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9D131-58FF-7AC1-EC6F-B8D7CD8248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10E51F-C196-D3B7-F739-453638A0D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6A0A713-2B2E-7D61-80F7-C04BDBF01A3C}"/>
              </a:ext>
            </a:extLst>
          </p:cNvPr>
          <p:cNvSpPr/>
          <p:nvPr/>
        </p:nvSpPr>
        <p:spPr>
          <a:xfrm>
            <a:off x="4445548" y="3244334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sterama"/>
                <a:cs typeface="Calibri Light"/>
              </a:rPr>
              <a:t>COVID-19 on Campus Update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B30F80C5-4276-5DA4-EBB4-394F42D86803}"/>
              </a:ext>
            </a:extLst>
          </p:cNvPr>
          <p:cNvSpPr txBox="1">
            <a:spLocks/>
          </p:cNvSpPr>
          <p:nvPr/>
        </p:nvSpPr>
        <p:spPr>
          <a:xfrm>
            <a:off x="1559138" y="172750"/>
            <a:ext cx="9592129" cy="490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solidFill>
                <a:schemeClr val="bg1"/>
              </a:solidFill>
              <a:latin typeface="Posterama"/>
              <a:cs typeface="Calibri Light"/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B6EB4C28-66C3-363F-8990-2337FA3BAF0E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4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1FC70A3-47E9-6DDF-2A9B-D692A74DEF6C}"/>
              </a:ext>
            </a:extLst>
          </p:cNvPr>
          <p:cNvSpPr txBox="1">
            <a:spLocks/>
          </p:cNvSpPr>
          <p:nvPr/>
        </p:nvSpPr>
        <p:spPr>
          <a:xfrm>
            <a:off x="1643380" y="873718"/>
            <a:ext cx="10515600" cy="5479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r>
              <a:rPr lang="en-US" sz="1400" b="1" dirty="0"/>
              <a:t>	</a:t>
            </a:r>
            <a:r>
              <a:rPr lang="en-US" dirty="0"/>
              <a:t>		</a:t>
            </a:r>
          </a:p>
          <a:p>
            <a:pPr marL="914400" lvl="2" indent="0">
              <a:buNone/>
            </a:pPr>
            <a:r>
              <a:rPr lang="en-US" dirty="0"/>
              <a:t>Constant Growth</a:t>
            </a:r>
          </a:p>
          <a:p>
            <a:pPr marL="914400" lvl="2" indent="0">
              <a:buNone/>
            </a:pPr>
            <a:r>
              <a:rPr lang="en-US" dirty="0"/>
              <a:t>	Bubbles assume that bursts in growth continue.</a:t>
            </a:r>
          </a:p>
          <a:p>
            <a:pPr marL="914400" lvl="2" indent="0">
              <a:buNone/>
            </a:pPr>
            <a:r>
              <a:rPr lang="en-US" dirty="0"/>
              <a:t>	“it is different this time.”</a:t>
            </a:r>
          </a:p>
          <a:p>
            <a:pPr marL="914400" lvl="2" indent="0">
              <a:buNone/>
            </a:pPr>
            <a:r>
              <a:rPr lang="en-US" dirty="0"/>
              <a:t>	“House prices only go up.”	</a:t>
            </a:r>
          </a:p>
          <a:p>
            <a:pPr marL="914400" lvl="2" indent="0">
              <a:buNone/>
            </a:pPr>
            <a:r>
              <a:rPr lang="en-US" dirty="0"/>
              <a:t>Stable Correlation (Quant Quake: August 2007)</a:t>
            </a:r>
          </a:p>
          <a:p>
            <a:pPr marL="914400" lvl="2" indent="0">
              <a:buNone/>
            </a:pPr>
            <a:r>
              <a:rPr lang="en-US" dirty="0"/>
              <a:t>	How assets correlate to each other varies over time.</a:t>
            </a:r>
          </a:p>
          <a:p>
            <a:pPr marL="914400" lvl="2" indent="0">
              <a:buNone/>
            </a:pPr>
            <a:r>
              <a:rPr lang="en-US" dirty="0"/>
              <a:t>	The leverage of an investors-unrelated assets.</a:t>
            </a:r>
          </a:p>
          <a:p>
            <a:pPr marL="914400" lvl="2" indent="0">
              <a:buNone/>
            </a:pPr>
            <a:r>
              <a:rPr lang="en-US" dirty="0"/>
              <a:t>	Change in correlation changes the volatility of portfolio.</a:t>
            </a:r>
          </a:p>
          <a:p>
            <a:pPr marL="914400" lvl="2" indent="0">
              <a:buNone/>
            </a:pPr>
            <a:r>
              <a:rPr lang="en-US" dirty="0"/>
              <a:t>Stable Liquidity </a:t>
            </a:r>
          </a:p>
          <a:p>
            <a:pPr marL="914400" lvl="2" indent="0">
              <a:buNone/>
            </a:pPr>
            <a:r>
              <a:rPr lang="en-US" dirty="0"/>
              <a:t>	Liquidity has value.  </a:t>
            </a:r>
          </a:p>
          <a:p>
            <a:pPr marL="914400" lvl="2" indent="0">
              <a:buNone/>
            </a:pPr>
            <a:r>
              <a:rPr lang="en-US" dirty="0"/>
              <a:t>	Liquidity is correlated to risk.  </a:t>
            </a:r>
          </a:p>
          <a:p>
            <a:pPr marL="914400" lvl="2" indent="0">
              <a:buNone/>
            </a:pPr>
            <a:r>
              <a:rPr lang="en-US" dirty="0"/>
              <a:t>Experts</a:t>
            </a:r>
          </a:p>
          <a:p>
            <a:pPr marL="914400" lvl="2" indent="0">
              <a:buNone/>
            </a:pPr>
            <a:r>
              <a:rPr lang="en-US" dirty="0"/>
              <a:t>	Not Clouded by Self-interest</a:t>
            </a:r>
          </a:p>
          <a:p>
            <a:pPr marL="914400" lvl="2" indent="0">
              <a:buNone/>
            </a:pPr>
            <a:r>
              <a:rPr lang="en-US" dirty="0"/>
              <a:t>	See Entire Picture</a:t>
            </a:r>
          </a:p>
          <a:p>
            <a:pPr marL="914400" lvl="2" indent="0">
              <a:buNone/>
            </a:pPr>
            <a:r>
              <a:rPr lang="en-US" dirty="0"/>
              <a:t>	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	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B0D926-7404-9D14-315D-0A3DB52AAC97}"/>
              </a:ext>
            </a:extLst>
          </p:cNvPr>
          <p:cNvSpPr txBox="1"/>
          <p:nvPr/>
        </p:nvSpPr>
        <p:spPr>
          <a:xfrm>
            <a:off x="1809750" y="172750"/>
            <a:ext cx="65913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dirty="0">
                <a:solidFill>
                  <a:schemeClr val="bg1"/>
                </a:solidFill>
                <a:latin typeface="Posterama"/>
                <a:cs typeface="Calibri Light"/>
              </a:rPr>
              <a:t>Other Fallacies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4E3DBF-C9DA-6B7E-B5F2-586FE29989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5420" y="4227457"/>
            <a:ext cx="3277057" cy="24577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7DDF48-4244-F386-869F-860C4E5E3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" y="3028950"/>
            <a:ext cx="2538730" cy="38290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C87F235-2F37-0719-AA7F-3E578F01AB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4945" y="841489"/>
            <a:ext cx="3277056" cy="287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12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697F1A-F8AA-645D-3E51-9BB839D876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04DA62-C149-C8B3-E6DB-78E58E71D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9E9EB1-7A2F-C7F1-D990-44375E37654B}"/>
              </a:ext>
            </a:extLst>
          </p:cNvPr>
          <p:cNvSpPr/>
          <p:nvPr/>
        </p:nvSpPr>
        <p:spPr>
          <a:xfrm>
            <a:off x="4445548" y="3244334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sterama"/>
                <a:cs typeface="Calibri Light"/>
              </a:rPr>
              <a:t>COVID-19 on Campus Update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2FFC1D22-92B0-BF51-D174-A3EB3975B0D1}"/>
              </a:ext>
            </a:extLst>
          </p:cNvPr>
          <p:cNvSpPr txBox="1">
            <a:spLocks/>
          </p:cNvSpPr>
          <p:nvPr/>
        </p:nvSpPr>
        <p:spPr>
          <a:xfrm>
            <a:off x="1559138" y="172750"/>
            <a:ext cx="9592129" cy="490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solidFill>
                <a:schemeClr val="bg1"/>
              </a:solidFill>
              <a:latin typeface="Posterama"/>
              <a:cs typeface="Calibri Light"/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1684E969-2EB4-703C-522B-A2398931CFBC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4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F8805A-9343-8E18-B9F5-D034744E73C3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5479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r>
              <a:rPr lang="en-US" dirty="0"/>
              <a:t>CMO	Collateralized Mortgage Obligation 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CDS	Credit Default Swap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FABA24-D99E-E103-D939-1FF0684ED7D6}"/>
              </a:ext>
            </a:extLst>
          </p:cNvPr>
          <p:cNvSpPr txBox="1"/>
          <p:nvPr/>
        </p:nvSpPr>
        <p:spPr>
          <a:xfrm>
            <a:off x="1809750" y="172750"/>
            <a:ext cx="65913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  <a:latin typeface="Posterama"/>
                <a:cs typeface="Calibri Light"/>
              </a:rPr>
              <a:t>Mortgage Products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1E9AF8-D6FC-2091-F162-B29E1F8665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267" y="5557038"/>
            <a:ext cx="1352739" cy="7335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325B659-D82E-ACE1-161A-69A3708F4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7555" y="1557717"/>
            <a:ext cx="3189072" cy="179697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759B8C-E8D9-3C6D-DD10-6AB549258D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1050" y="923885"/>
            <a:ext cx="1571625" cy="5789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8D11680-051A-92BB-76E4-B6FC3E0E98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1455" y="3503312"/>
            <a:ext cx="4253625" cy="321816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36601A5-2D8A-F1C3-FCCD-1BB00AE147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5875" y="1300962"/>
            <a:ext cx="5125995" cy="3766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20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F2D731-E8A4-147C-777F-508C3E1A3E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053022-BEE7-3694-C415-04D06D99A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B9E6EED-B2FE-E8EA-748C-3B5891C59532}"/>
              </a:ext>
            </a:extLst>
          </p:cNvPr>
          <p:cNvSpPr/>
          <p:nvPr/>
        </p:nvSpPr>
        <p:spPr>
          <a:xfrm>
            <a:off x="4445548" y="3244334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sterama"/>
                <a:cs typeface="Calibri Light"/>
              </a:rPr>
              <a:t>COVID-19 on Campus Update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3321E1D3-D41F-5093-2659-607A1FD17118}"/>
              </a:ext>
            </a:extLst>
          </p:cNvPr>
          <p:cNvSpPr txBox="1">
            <a:spLocks/>
          </p:cNvSpPr>
          <p:nvPr/>
        </p:nvSpPr>
        <p:spPr>
          <a:xfrm>
            <a:off x="1559138" y="172750"/>
            <a:ext cx="9592129" cy="490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solidFill>
                <a:schemeClr val="bg1"/>
              </a:solidFill>
              <a:latin typeface="Posterama"/>
              <a:cs typeface="Calibri Light"/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A3652040-AB04-FE37-1315-E337D49811FE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4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86ABE93-78EA-6568-1A86-BB86B8CB056D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5479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r>
              <a:rPr lang="en-US" sz="1400" b="1" dirty="0"/>
              <a:t>	</a:t>
            </a:r>
            <a:r>
              <a:rPr lang="en-US" dirty="0"/>
              <a:t>			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4B8EA1-6A96-0529-947D-D99CD8290DF3}"/>
              </a:ext>
            </a:extLst>
          </p:cNvPr>
          <p:cNvSpPr txBox="1"/>
          <p:nvPr/>
        </p:nvSpPr>
        <p:spPr>
          <a:xfrm>
            <a:off x="1809750" y="172750"/>
            <a:ext cx="65913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  <a:latin typeface="Posterama"/>
                <a:cs typeface="Calibri Light"/>
              </a:rPr>
              <a:t>Collateralized Debt Obligation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07E83D-9CFA-8788-AE16-80163ADA03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2040" y="1608373"/>
            <a:ext cx="5906324" cy="401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243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610DD4-2732-6C57-D9D2-416941D90A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99ED5833-B85B-4103-8A3B-CAB0308E6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29677C-817B-716F-7697-6F86479A7C77}"/>
              </a:ext>
            </a:extLst>
          </p:cNvPr>
          <p:cNvSpPr txBox="1"/>
          <p:nvPr/>
        </p:nvSpPr>
        <p:spPr>
          <a:xfrm>
            <a:off x="838200" y="365125"/>
            <a:ext cx="10515600" cy="1860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Synthetic CDOs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8223F2-1883-C872-B4CD-5F392765E5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33" r="-2" b="-2"/>
          <a:stretch/>
        </p:blipFill>
        <p:spPr>
          <a:xfrm>
            <a:off x="181234" y="2381118"/>
            <a:ext cx="5828261" cy="39070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CE15BF-717B-0A46-F16D-A0BE890C8C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17" r="-2" b="-2"/>
          <a:stretch/>
        </p:blipFill>
        <p:spPr>
          <a:xfrm>
            <a:off x="6182505" y="2381133"/>
            <a:ext cx="5828261" cy="390706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FA51EB-3347-34DB-C626-583521E7E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30EA680-D336-4FF7-8B7A-9848BB0A1C32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9212E2D1-421C-D12F-8276-0AB47906CA81}"/>
              </a:ext>
            </a:extLst>
          </p:cNvPr>
          <p:cNvSpPr txBox="1">
            <a:spLocks/>
          </p:cNvSpPr>
          <p:nvPr/>
        </p:nvSpPr>
        <p:spPr>
          <a:xfrm>
            <a:off x="1559138" y="172750"/>
            <a:ext cx="9592129" cy="490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solidFill>
                <a:schemeClr val="bg1"/>
              </a:solidFill>
              <a:latin typeface="Posterama"/>
              <a:cs typeface="Calibri Light"/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D18C18D8-AB15-F04D-5EE9-279EC87E34EF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4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B4F606B-D201-29BB-26D5-87570A788B01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5479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r>
              <a:rPr lang="en-US" sz="1400" b="1" dirty="0"/>
              <a:t>	</a:t>
            </a:r>
            <a:r>
              <a:rPr lang="en-US" dirty="0"/>
              <a:t>			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	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008F4B5-DBA2-327C-8829-3C359AB3A8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6909" y="131328"/>
            <a:ext cx="3899452" cy="221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677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AD9493-A66B-D30B-2C3D-DB073D7913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B8CD81-68E6-96A8-52DB-730E72656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618F0EA-9D2D-E451-555F-849D996A8ACB}"/>
              </a:ext>
            </a:extLst>
          </p:cNvPr>
          <p:cNvSpPr/>
          <p:nvPr/>
        </p:nvSpPr>
        <p:spPr>
          <a:xfrm>
            <a:off x="4445548" y="3244334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sterama"/>
                <a:cs typeface="Calibri Light"/>
              </a:rPr>
              <a:t>COVID-19 on Campus Update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91069B5-ECEA-B33E-755A-36A3E62F48C5}"/>
              </a:ext>
            </a:extLst>
          </p:cNvPr>
          <p:cNvSpPr txBox="1">
            <a:spLocks/>
          </p:cNvSpPr>
          <p:nvPr/>
        </p:nvSpPr>
        <p:spPr>
          <a:xfrm>
            <a:off x="1559138" y="172750"/>
            <a:ext cx="9592129" cy="490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solidFill>
                <a:schemeClr val="bg1"/>
              </a:solidFill>
              <a:latin typeface="Posterama"/>
              <a:cs typeface="Calibri Light"/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5F380BE1-B0D8-FFA3-CFF9-26D7D98F335A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4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5B1DBE3-9F86-9022-95A2-DBD9BC3C6203}"/>
              </a:ext>
            </a:extLst>
          </p:cNvPr>
          <p:cNvSpPr txBox="1">
            <a:spLocks/>
          </p:cNvSpPr>
          <p:nvPr/>
        </p:nvSpPr>
        <p:spPr>
          <a:xfrm>
            <a:off x="919480" y="978777"/>
            <a:ext cx="10515600" cy="5479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None/>
            </a:pPr>
            <a:r>
              <a:rPr lang="en-US" sz="1400" b="1" dirty="0"/>
              <a:t>	</a:t>
            </a:r>
            <a:r>
              <a:rPr lang="en-US" dirty="0"/>
              <a:t>			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Warehousing risk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Carry trade: keeping risk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Distribution of mortgages via structured products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$1.8 Trillion of Which Borne by U.S. Banks/Brokers:</a:t>
            </a:r>
          </a:p>
          <a:p>
            <a:pPr marL="914400" lvl="2" indent="0">
              <a:buNone/>
            </a:pPr>
            <a:r>
              <a:rPr lang="en-US" dirty="0"/>
              <a:t>	</a:t>
            </a:r>
            <a:r>
              <a:rPr lang="it-IT" sz="1600" dirty="0"/>
              <a:t>Nouriel Roubini1 and Elisa Parisi-Capone2 RGE Monitor January 2009 </a:t>
            </a:r>
            <a:endParaRPr 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EAFABB-C837-31C3-2492-162C14CF0E59}"/>
              </a:ext>
            </a:extLst>
          </p:cNvPr>
          <p:cNvSpPr txBox="1"/>
          <p:nvPr/>
        </p:nvSpPr>
        <p:spPr>
          <a:xfrm>
            <a:off x="1809750" y="172750"/>
            <a:ext cx="65913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  <a:latin typeface="Posterama"/>
                <a:cs typeface="Calibri Light"/>
              </a:rPr>
              <a:t>Investment Banks and “End Investors”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B4046F-13ED-22DC-4356-A8DDC917F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1572" y="2318887"/>
            <a:ext cx="2792626" cy="14705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EB522C-6470-A00C-F836-629A6530D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0691" y="758509"/>
            <a:ext cx="2753109" cy="153373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A6BCE2B-AA63-ABFA-D7C6-0264C4FFD4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0" y="5339924"/>
            <a:ext cx="2792626" cy="14856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700D2D7-1E9D-9BD3-018D-43BEE770A2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0691" y="3816086"/>
            <a:ext cx="2834389" cy="148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897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249696</TotalTime>
  <Words>1150</Words>
  <Application>Microsoft Office PowerPoint</Application>
  <PresentationFormat>Widescreen</PresentationFormat>
  <Paragraphs>306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Aptos</vt:lpstr>
      <vt:lpstr>Arial</vt:lpstr>
      <vt:lpstr>Calibri</vt:lpstr>
      <vt:lpstr>Calibri Light</vt:lpstr>
      <vt:lpstr>Posterama</vt:lpstr>
      <vt:lpstr>SourceSansPro</vt:lpstr>
      <vt:lpstr>office theme</vt:lpstr>
      <vt:lpstr>  Birmingham-Southern College  Rob Couch’s Class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Coleman, Daniel Bibb</dc:creator>
  <cp:lastModifiedBy>Daniel Coleman</cp:lastModifiedBy>
  <cp:revision>421</cp:revision>
  <cp:lastPrinted>2023-11-09T16:07:36Z</cp:lastPrinted>
  <dcterms:created xsi:type="dcterms:W3CDTF">2020-06-04T21:38:16Z</dcterms:created>
  <dcterms:modified xsi:type="dcterms:W3CDTF">2024-03-05T15:25:11Z</dcterms:modified>
</cp:coreProperties>
</file>