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322" r:id="rId10"/>
    <p:sldId id="324" r:id="rId11"/>
    <p:sldId id="301" r:id="rId12"/>
    <p:sldId id="321" r:id="rId13"/>
    <p:sldId id="299" r:id="rId14"/>
    <p:sldId id="302" r:id="rId15"/>
    <p:sldId id="314" r:id="rId16"/>
    <p:sldId id="315" r:id="rId17"/>
    <p:sldId id="325" r:id="rId18"/>
    <p:sldId id="303" r:id="rId19"/>
    <p:sldId id="304" r:id="rId20"/>
    <p:sldId id="305" r:id="rId21"/>
    <p:sldId id="306" r:id="rId22"/>
    <p:sldId id="311" r:id="rId23"/>
    <p:sldId id="307" r:id="rId24"/>
    <p:sldId id="308" r:id="rId25"/>
    <p:sldId id="309" r:id="rId26"/>
    <p:sldId id="313" r:id="rId27"/>
    <p:sldId id="310" r:id="rId28"/>
    <p:sldId id="31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3" autoAdjust="0"/>
  </p:normalViewPr>
  <p:slideViewPr>
    <p:cSldViewPr snapToGrid="0">
      <p:cViewPr varScale="1">
        <p:scale>
          <a:sx n="86" d="100"/>
          <a:sy n="86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83FE5-F408-4519-A543-1D328A70BBE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A2F2C-F612-4932-BDC3-40110CB54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77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25B7EA46-0BD3-492D-A45D-C780420120AA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538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353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910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3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6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479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6141150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24300"/>
            <a:ext cx="5384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25546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3924300"/>
            <a:ext cx="109728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57457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91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95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05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9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82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96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16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B7DC6-7C7E-4541-B38C-D0215F321CDB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E514F-4D7B-4DD6-8E4F-B2806D2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1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oleObject" Target="../embeddings/oleObject2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488721" y="-330679"/>
            <a:ext cx="7848600" cy="192722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4000" cap="small" dirty="0">
                <a:latin typeface="+mn-lt"/>
              </a:rPr>
              <a:t>Spinal Cord Anatomy</a:t>
            </a:r>
          </a:p>
        </p:txBody>
      </p:sp>
      <p:graphicFrame>
        <p:nvGraphicFramePr>
          <p:cNvPr id="13315" name="Object 7"/>
          <p:cNvGraphicFramePr>
            <a:graphicFrameLocks noChangeAspect="1"/>
          </p:cNvGraphicFramePr>
          <p:nvPr/>
        </p:nvGraphicFramePr>
        <p:xfrm>
          <a:off x="3505200" y="1447800"/>
          <a:ext cx="5605160" cy="4364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3797494" progId="Photoshop.Image.7">
                  <p:embed/>
                </p:oleObj>
              </mc:Choice>
              <mc:Fallback>
                <p:oleObj name="Image" r:id="rId2" imgW="4876397" imgH="3797494" progId="Photoshop.Image.7">
                  <p:embed/>
                  <p:pic>
                    <p:nvPicPr>
                      <p:cNvPr id="1331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447800"/>
                        <a:ext cx="5605160" cy="4364434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5826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34FD0EEB-B103-4EFE-97E6-BD6F06F74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989699"/>
              </p:ext>
            </p:extLst>
          </p:nvPr>
        </p:nvGraphicFramePr>
        <p:xfrm>
          <a:off x="5267742" y="1682044"/>
          <a:ext cx="6017938" cy="4474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925499" imgH="2919743" progId="Photoshop.Image.7">
                  <p:embed/>
                </p:oleObj>
              </mc:Choice>
              <mc:Fallback>
                <p:oleObj name="Image" r:id="rId2" imgW="3925499" imgH="2919743" progId="Photoshop.Image.7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87D5BEA8-F6FF-401D-9D86-646DBFC0B157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7742" y="1682044"/>
                        <a:ext cx="6017938" cy="4474546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A09D551-0AF4-471E-8709-E0959DB259BB}"/>
              </a:ext>
            </a:extLst>
          </p:cNvPr>
          <p:cNvSpPr txBox="1"/>
          <p:nvPr/>
        </p:nvSpPr>
        <p:spPr>
          <a:xfrm>
            <a:off x="255814" y="821153"/>
            <a:ext cx="818414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What is a nerve?</a:t>
            </a:r>
          </a:p>
          <a:p>
            <a:endParaRPr lang="en-US" sz="3200" u="sng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/>
              <a:t>Sensory, motor, and autonomic axons wrapped together by connective tissue (like a cable)  </a:t>
            </a:r>
          </a:p>
          <a:p>
            <a:pPr>
              <a:lnSpc>
                <a:spcPct val="150000"/>
              </a:lnSpc>
            </a:pPr>
            <a:r>
              <a:rPr lang="en-US" sz="3200" u="sng" dirty="0">
                <a:solidFill>
                  <a:srgbClr val="FF0000"/>
                </a:solidFill>
              </a:rPr>
              <a:t>going to the same area of body</a:t>
            </a:r>
          </a:p>
          <a:p>
            <a:endParaRPr lang="en-US" sz="3200" i="1" cap="small" dirty="0">
              <a:solidFill>
                <a:srgbClr val="FF0000"/>
              </a:solidFill>
            </a:endParaRPr>
          </a:p>
          <a:p>
            <a:endParaRPr lang="en-US" sz="2800" i="1" u="sng" cap="small" dirty="0">
              <a:solidFill>
                <a:srgbClr val="FF0000"/>
              </a:solidFill>
            </a:endParaRPr>
          </a:p>
          <a:p>
            <a:endParaRPr lang="en-US" sz="2800" i="1" u="sng" cap="small" dirty="0">
              <a:solidFill>
                <a:srgbClr val="FF0000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7B2734A-A1AE-4F37-85B5-9E979B2A9A4F}"/>
              </a:ext>
            </a:extLst>
          </p:cNvPr>
          <p:cNvSpPr txBox="1">
            <a:spLocks noChangeArrowheads="1"/>
          </p:cNvSpPr>
          <p:nvPr/>
        </p:nvSpPr>
        <p:spPr>
          <a:xfrm>
            <a:off x="3646563" y="102665"/>
            <a:ext cx="6339991" cy="8795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Spinal Nerves Introduction </a:t>
            </a:r>
          </a:p>
        </p:txBody>
      </p:sp>
    </p:spTree>
    <p:extLst>
      <p:ext uri="{BB962C8B-B14F-4D97-AF65-F5344CB8AC3E}">
        <p14:creationId xmlns:p14="http://schemas.microsoft.com/office/powerpoint/2010/main" val="1074837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209800" y="3745201"/>
          <a:ext cx="5627574" cy="3092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4870301" imgH="2675923" progId="Photoshop.Image.7">
                  <p:embed/>
                </p:oleObj>
              </mc:Choice>
              <mc:Fallback>
                <p:oleObj name="Image" r:id="rId3" imgW="4870301" imgH="2675923" progId="Photoshop.Image.7">
                  <p:embed/>
                  <p:pic>
                    <p:nvPicPr>
                      <p:cNvPr id="1331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745201"/>
                        <a:ext cx="5627574" cy="309244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3827" y="667139"/>
            <a:ext cx="12064346" cy="44552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Posterior </a:t>
            </a:r>
            <a:r>
              <a:rPr lang="en-US" altLang="en-US" sz="3200" dirty="0">
                <a:latin typeface="Calibri" panose="020F0502020204030204" pitchFamily="34" charset="0"/>
              </a:rPr>
              <a:t>spinal cord:                </a:t>
            </a:r>
            <a:r>
              <a:rPr lang="en-US" altLang="en-US" sz="3200" u="sng" dirty="0">
                <a:latin typeface="Calibri" panose="020F0502020204030204" pitchFamily="34" charset="0"/>
              </a:rPr>
              <a:t>                                                               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Sensory axons </a:t>
            </a:r>
            <a:r>
              <a:rPr lang="en-US" altLang="en-US" sz="3200" i="1" u="sng" dirty="0">
                <a:latin typeface="Calibri" panose="020F0502020204030204" pitchFamily="34" charset="0"/>
              </a:rPr>
              <a:t>enter</a:t>
            </a:r>
            <a:r>
              <a:rPr lang="en-US" altLang="en-US" sz="3200" dirty="0">
                <a:latin typeface="Calibri" panose="020F0502020204030204" pitchFamily="34" charset="0"/>
              </a:rPr>
              <a:t> cord </a:t>
            </a:r>
            <a:r>
              <a:rPr lang="en-US" altLang="en-US" sz="3200" i="1" u="sng" dirty="0">
                <a:latin typeface="Calibri" panose="020F0502020204030204" pitchFamily="34" charset="0"/>
              </a:rPr>
              <a:t>from</a:t>
            </a:r>
            <a:r>
              <a:rPr lang="en-US" altLang="en-US" sz="3200" dirty="0">
                <a:latin typeface="Calibri" panose="020F0502020204030204" pitchFamily="34" charset="0"/>
              </a:rPr>
              <a:t> sensory neurons housed in a posterior (</a:t>
            </a:r>
            <a:r>
              <a:rPr lang="en-US" altLang="en-US" sz="3200" u="sng" dirty="0">
                <a:latin typeface="Calibri" panose="020F0502020204030204" pitchFamily="34" charset="0"/>
              </a:rPr>
              <a:t>dorsal</a:t>
            </a:r>
            <a:r>
              <a:rPr lang="en-US" altLang="en-US" sz="3200" dirty="0">
                <a:latin typeface="Calibri" panose="020F0502020204030204" pitchFamily="34" charset="0"/>
              </a:rPr>
              <a:t>) root at every spinal level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Anterior </a:t>
            </a:r>
            <a:r>
              <a:rPr lang="en-US" altLang="en-US" sz="3200" dirty="0">
                <a:latin typeface="Calibri" panose="020F0502020204030204" pitchFamily="34" charset="0"/>
              </a:rPr>
              <a:t>spinal cord: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motor axons </a:t>
            </a:r>
            <a:r>
              <a:rPr lang="en-US" altLang="en-US" sz="3200" i="1" u="sng" dirty="0">
                <a:latin typeface="Calibri" panose="020F0502020204030204" pitchFamily="34" charset="0"/>
              </a:rPr>
              <a:t>exit</a:t>
            </a:r>
            <a:r>
              <a:rPr lang="en-US" altLang="en-US" sz="3200" dirty="0">
                <a:latin typeface="Calibri" panose="020F0502020204030204" pitchFamily="34" charset="0"/>
              </a:rPr>
              <a:t> cord and form an anterior (</a:t>
            </a:r>
            <a:r>
              <a:rPr lang="en-US" altLang="en-US" sz="3200" u="sng" dirty="0">
                <a:latin typeface="Calibri" panose="020F0502020204030204" pitchFamily="34" charset="0"/>
              </a:rPr>
              <a:t>ventral</a:t>
            </a:r>
            <a:r>
              <a:rPr lang="en-US" altLang="en-US" sz="3200" dirty="0">
                <a:latin typeface="Calibri" panose="020F0502020204030204" pitchFamily="34" charset="0"/>
              </a:rPr>
              <a:t>) root at                         every spinal level</a:t>
            </a:r>
            <a:endParaRPr lang="en-US" altLang="en-US" sz="32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EB9899-452D-456B-927B-C22D64CC603D}"/>
              </a:ext>
            </a:extLst>
          </p:cNvPr>
          <p:cNvGrpSpPr/>
          <p:nvPr/>
        </p:nvGrpSpPr>
        <p:grpSpPr>
          <a:xfrm>
            <a:off x="6874484" y="3982161"/>
            <a:ext cx="3526676" cy="2855486"/>
            <a:chOff x="5350484" y="3982161"/>
            <a:chExt cx="3526676" cy="2855486"/>
          </a:xfrm>
        </p:grpSpPr>
        <p:cxnSp>
          <p:nvCxnSpPr>
            <p:cNvPr id="3" name="Straight Arrow Connector 2"/>
            <p:cNvCxnSpPr/>
            <p:nvPr/>
          </p:nvCxnSpPr>
          <p:spPr bwMode="auto">
            <a:xfrm flipH="1" flipV="1">
              <a:off x="5492781" y="5555363"/>
              <a:ext cx="507365" cy="55911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 bwMode="auto">
            <a:xfrm flipH="1">
              <a:off x="5350484" y="4750470"/>
              <a:ext cx="649662" cy="39019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20" name="TextBox 8"/>
            <p:cNvSpPr txBox="1">
              <a:spLocks noChangeArrowheads="1"/>
            </p:cNvSpPr>
            <p:nvPr/>
          </p:nvSpPr>
          <p:spPr bwMode="auto">
            <a:xfrm>
              <a:off x="5638800" y="6006650"/>
              <a:ext cx="305519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r>
                <a:rPr lang="en-US" altLang="en-US" cap="small" dirty="0">
                  <a:solidFill>
                    <a:srgbClr val="FF0000"/>
                  </a:solidFill>
                  <a:latin typeface="Calibri" panose="020F0502020204030204" pitchFamily="34" charset="0"/>
                </a:rPr>
                <a:t>Ventral root formed by</a:t>
              </a:r>
            </a:p>
            <a:p>
              <a:r>
                <a:rPr lang="en-US" altLang="en-US" cap="small" dirty="0">
                  <a:solidFill>
                    <a:srgbClr val="FF0000"/>
                  </a:solidFill>
                  <a:latin typeface="Calibri" panose="020F0502020204030204" pitchFamily="34" charset="0"/>
                </a:rPr>
                <a:t>many anterior rootlets</a:t>
              </a:r>
            </a:p>
          </p:txBody>
        </p:sp>
        <p:sp>
          <p:nvSpPr>
            <p:cNvPr id="13321" name="TextBox 13"/>
            <p:cNvSpPr txBox="1">
              <a:spLocks noChangeArrowheads="1"/>
            </p:cNvSpPr>
            <p:nvPr/>
          </p:nvSpPr>
          <p:spPr bwMode="auto">
            <a:xfrm>
              <a:off x="5442758" y="3982161"/>
              <a:ext cx="343440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r>
                <a:rPr lang="en-US" altLang="en-US" cap="small" dirty="0">
                  <a:solidFill>
                    <a:srgbClr val="002060"/>
                  </a:solidFill>
                  <a:latin typeface="Calibri" panose="020F0502020204030204" pitchFamily="34" charset="0"/>
                </a:rPr>
                <a:t>Dorsal root formed</a:t>
              </a:r>
            </a:p>
            <a:p>
              <a:r>
                <a:rPr lang="en-US" altLang="en-US" cap="small" dirty="0">
                  <a:solidFill>
                    <a:srgbClr val="002060"/>
                  </a:solidFill>
                  <a:latin typeface="Calibri" panose="020F0502020204030204" pitchFamily="34" charset="0"/>
                </a:rPr>
                <a:t>by many posterior rootlets</a:t>
              </a:r>
            </a:p>
          </p:txBody>
        </p: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067413" y="141129"/>
            <a:ext cx="5399261" cy="879553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Spinal Nerve Formation</a:t>
            </a:r>
          </a:p>
        </p:txBody>
      </p:sp>
    </p:spTree>
    <p:extLst>
      <p:ext uri="{BB962C8B-B14F-4D97-AF65-F5344CB8AC3E}">
        <p14:creationId xmlns:p14="http://schemas.microsoft.com/office/powerpoint/2010/main" val="3173012677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996022" y="699839"/>
            <a:ext cx="11523558" cy="1983846"/>
          </a:xfrm>
          <a:prstGeom prst="rect">
            <a:avLst/>
          </a:prstGeom>
        </p:spPr>
        <p:txBody>
          <a:bodyPr/>
          <a:lstStyle>
            <a:lvl1pPr marL="90488" indent="-90488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Posterior &amp; anterior roots join to make a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spinal nerve.                                   </a:t>
            </a:r>
          </a:p>
          <a:p>
            <a:pPr marL="0" indent="0" eaLnBrk="1" hangingPunct="1"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Spinal nerves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exit the spinal cord at every level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(C1 – sacrum)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8EDCF3-629A-AEDD-4087-29765F0945F4}"/>
              </a:ext>
            </a:extLst>
          </p:cNvPr>
          <p:cNvGrpSpPr/>
          <p:nvPr/>
        </p:nvGrpSpPr>
        <p:grpSpPr>
          <a:xfrm>
            <a:off x="1188063" y="2091040"/>
            <a:ext cx="6778490" cy="3345256"/>
            <a:chOff x="1847850" y="3810000"/>
            <a:chExt cx="5448300" cy="2324100"/>
          </a:xfrm>
        </p:grpSpPr>
        <p:pic>
          <p:nvPicPr>
            <p:cNvPr id="7" name="Picture 2" descr="What are ganglia in the nervous system? | Socratic">
              <a:extLst>
                <a:ext uri="{FF2B5EF4-FFF2-40B4-BE49-F238E27FC236}">
                  <a16:creationId xmlns:a16="http://schemas.microsoft.com/office/drawing/2014/main" id="{30DBC572-90B4-A2CB-61A1-94C25C9A25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7850" y="3810000"/>
              <a:ext cx="5448300" cy="2324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59D0812-02B5-AB91-8C37-B47CC575890A}"/>
                </a:ext>
              </a:extLst>
            </p:cNvPr>
            <p:cNvSpPr/>
            <p:nvPr/>
          </p:nvSpPr>
          <p:spPr>
            <a:xfrm rot="989142">
              <a:off x="6019800" y="4419600"/>
              <a:ext cx="609600" cy="8382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" name="Straight Arrow Connector 10"/>
          <p:cNvCxnSpPr>
            <a:cxnSpLocks/>
          </p:cNvCxnSpPr>
          <p:nvPr/>
        </p:nvCxnSpPr>
        <p:spPr bwMode="auto">
          <a:xfrm flipH="1" flipV="1">
            <a:off x="7478486" y="3986664"/>
            <a:ext cx="973744" cy="5450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83661" y="4655027"/>
            <a:ext cx="4497513" cy="107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Spinal nerve (mixed</a:t>
            </a:r>
          </a:p>
          <a:p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motor and sensory axons)</a:t>
            </a:r>
            <a:endParaRPr lang="en-US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065156" y="2127672"/>
            <a:ext cx="3314946" cy="1258738"/>
            <a:chOff x="3253927" y="3640188"/>
            <a:chExt cx="3314722" cy="1388785"/>
          </a:xfrm>
          <a:solidFill>
            <a:schemeClr val="bg1"/>
          </a:solidFill>
        </p:grpSpPr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3253927" y="3640188"/>
              <a:ext cx="3314722" cy="11885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endParaRPr lang="en-US" altLang="en-US" sz="3200" cap="small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r>
                <a:rPr lang="en-US" altLang="en-US" sz="3200" dirty="0">
                  <a:solidFill>
                    <a:srgbClr val="002060"/>
                  </a:solidFill>
                  <a:latin typeface="Calibri" panose="020F0502020204030204" pitchFamily="34" charset="0"/>
                </a:rPr>
                <a:t>Dorsal root ganglia</a:t>
              </a:r>
            </a:p>
          </p:txBody>
        </p:sp>
        <p:cxnSp>
          <p:nvCxnSpPr>
            <p:cNvPr id="6" name="Straight Arrow Connector 5"/>
            <p:cNvCxnSpPr>
              <a:cxnSpLocks/>
            </p:cNvCxnSpPr>
            <p:nvPr/>
          </p:nvCxnSpPr>
          <p:spPr>
            <a:xfrm flipH="1" flipV="1">
              <a:off x="3569568" y="4968702"/>
              <a:ext cx="1469145" cy="60271"/>
            </a:xfrm>
            <a:prstGeom prst="straightConnector1">
              <a:avLst/>
            </a:prstGeom>
            <a:grpFill/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DC0459DB-A8B1-A6CB-13EA-C921AAFA0288}"/>
              </a:ext>
            </a:extLst>
          </p:cNvPr>
          <p:cNvSpPr txBox="1">
            <a:spLocks noChangeArrowheads="1"/>
          </p:cNvSpPr>
          <p:nvPr/>
        </p:nvSpPr>
        <p:spPr>
          <a:xfrm>
            <a:off x="3973312" y="57794"/>
            <a:ext cx="5399261" cy="879553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Spinal Nerve Formation</a:t>
            </a:r>
          </a:p>
        </p:txBody>
      </p:sp>
    </p:spTree>
    <p:extLst>
      <p:ext uri="{BB962C8B-B14F-4D97-AF65-F5344CB8AC3E}">
        <p14:creationId xmlns:p14="http://schemas.microsoft.com/office/powerpoint/2010/main" val="2598283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44435" y="713015"/>
            <a:ext cx="9348651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There are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31 pairs</a:t>
            </a:r>
            <a:r>
              <a:rPr lang="en-US" altLang="en-US" sz="3200" i="1" u="sng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of spinal nerves (bilateral)</a:t>
            </a:r>
          </a:p>
          <a:p>
            <a:pPr marL="0" indent="0">
              <a:buNone/>
            </a:pPr>
            <a:endParaRPr lang="en-US" altLang="en-US" sz="3600" u="sng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8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cervical </a:t>
            </a:r>
            <a:r>
              <a:rPr lang="en-US" altLang="en-US" sz="3200" dirty="0">
                <a:latin typeface="Calibri" panose="020F0502020204030204" pitchFamily="34" charset="0"/>
              </a:rPr>
              <a:t>nerves (C1–C8)</a:t>
            </a:r>
          </a:p>
          <a:p>
            <a:pPr marL="0" indent="0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12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thoracic </a:t>
            </a:r>
            <a:r>
              <a:rPr lang="en-US" altLang="en-US" sz="3200" dirty="0">
                <a:latin typeface="Calibri" panose="020F0502020204030204" pitchFamily="34" charset="0"/>
              </a:rPr>
              <a:t>nerves (T1–T12)</a:t>
            </a:r>
          </a:p>
          <a:p>
            <a:pPr marL="0" indent="0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5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lumbar </a:t>
            </a:r>
            <a:r>
              <a:rPr lang="en-US" altLang="en-US" sz="3200" dirty="0">
                <a:latin typeface="Calibri" panose="020F0502020204030204" pitchFamily="34" charset="0"/>
              </a:rPr>
              <a:t>nerves (L1–L5)</a:t>
            </a:r>
          </a:p>
          <a:p>
            <a:pPr marL="0" indent="0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5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sacral </a:t>
            </a:r>
            <a:r>
              <a:rPr lang="en-US" altLang="en-US" sz="3200" dirty="0">
                <a:latin typeface="Calibri" panose="020F0502020204030204" pitchFamily="34" charset="0"/>
              </a:rPr>
              <a:t>nerves (S1–S5)</a:t>
            </a:r>
          </a:p>
          <a:p>
            <a:pPr marL="0" indent="0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1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coccygeal </a:t>
            </a:r>
            <a:r>
              <a:rPr lang="en-US" altLang="en-US" sz="3200" dirty="0">
                <a:latin typeface="Calibri" panose="020F0502020204030204" pitchFamily="34" charset="0"/>
              </a:rPr>
              <a:t>nerve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25486" y="0"/>
            <a:ext cx="8727411" cy="879553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Spinal Nerves: Peripheral Nervous System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03" y="1230086"/>
            <a:ext cx="4420739" cy="538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98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30628" y="727136"/>
            <a:ext cx="12370525" cy="4571999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Spinal nerves that go to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same area of body travel together in</a:t>
            </a:r>
            <a:r>
              <a:rPr lang="en-US" altLang="en-US" sz="3200" dirty="0"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plexuses (networks)</a:t>
            </a:r>
            <a:r>
              <a:rPr lang="en-US" altLang="en-US" sz="3200" dirty="0">
                <a:latin typeface="Calibri" panose="020F0502020204030204" pitchFamily="34" charset="0"/>
              </a:rPr>
              <a:t>.  </a:t>
            </a:r>
          </a:p>
          <a:p>
            <a:pPr marL="0" indent="0">
              <a:buNone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The major nerve plexuses (bilateral) of the body: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886200" y="-228600"/>
            <a:ext cx="5076924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Spinal Nerve 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6582" y="3218507"/>
            <a:ext cx="89013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cap="small" dirty="0">
              <a:solidFill>
                <a:srgbClr val="FF0000"/>
              </a:solidFill>
            </a:endParaRPr>
          </a:p>
          <a:p>
            <a:r>
              <a:rPr lang="en-US" sz="3200" cap="small" dirty="0"/>
              <a:t>1. </a:t>
            </a:r>
            <a:r>
              <a:rPr lang="en-US" sz="3200" dirty="0">
                <a:solidFill>
                  <a:srgbClr val="FF0000"/>
                </a:solidFill>
              </a:rPr>
              <a:t>Cervical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Plexus:</a:t>
            </a:r>
            <a:r>
              <a:rPr lang="en-US" sz="3200" dirty="0"/>
              <a:t> On each side of neck</a:t>
            </a:r>
          </a:p>
          <a:p>
            <a:r>
              <a:rPr lang="en-US" sz="3200" dirty="0"/>
              <a:t>2. </a:t>
            </a:r>
            <a:r>
              <a:rPr lang="en-US" sz="3200" dirty="0">
                <a:solidFill>
                  <a:srgbClr val="FF0000"/>
                </a:solidFill>
              </a:rPr>
              <a:t>Brachial Plexus:</a:t>
            </a:r>
            <a:r>
              <a:rPr lang="en-US" sz="3200" dirty="0"/>
              <a:t> inferior neck to the axilla (armpit) </a:t>
            </a:r>
          </a:p>
          <a:p>
            <a:r>
              <a:rPr lang="en-US" sz="3200" dirty="0"/>
              <a:t>3. </a:t>
            </a:r>
            <a:r>
              <a:rPr lang="en-US" sz="3200" dirty="0">
                <a:solidFill>
                  <a:srgbClr val="FF0000"/>
                </a:solidFill>
              </a:rPr>
              <a:t>Lumbar Plexus: </a:t>
            </a:r>
            <a:r>
              <a:rPr lang="en-US" sz="3200" dirty="0"/>
              <a:t>On psoas major muscles. </a:t>
            </a:r>
          </a:p>
          <a:p>
            <a:r>
              <a:rPr lang="en-US" sz="3200" dirty="0"/>
              <a:t>4. </a:t>
            </a:r>
            <a:r>
              <a:rPr lang="en-US" sz="3200" dirty="0">
                <a:solidFill>
                  <a:srgbClr val="FF0000"/>
                </a:solidFill>
              </a:rPr>
              <a:t>Sacral Plexus:</a:t>
            </a:r>
            <a:r>
              <a:rPr lang="en-US" sz="3200" dirty="0"/>
              <a:t> Adjacent to Lumbar Plexus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736" y="2119776"/>
            <a:ext cx="2205037" cy="26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0085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6389" y="1017689"/>
            <a:ext cx="11831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The Cervical Plexus: </a:t>
            </a:r>
            <a:r>
              <a:rPr lang="en-US" sz="3200" dirty="0"/>
              <a:t>Spinal nerves from spinal cord levels C1–C4. </a:t>
            </a:r>
          </a:p>
          <a:p>
            <a:r>
              <a:rPr lang="en-US" sz="3200" dirty="0"/>
              <a:t>	Innervates </a:t>
            </a:r>
            <a:r>
              <a:rPr lang="en-US" sz="3200" u="sng" dirty="0">
                <a:solidFill>
                  <a:srgbClr val="FF0000"/>
                </a:solidFill>
              </a:rPr>
              <a:t>anterior neck</a:t>
            </a:r>
            <a:r>
              <a:rPr lang="en-US" sz="3200" dirty="0"/>
              <a:t>, some of </a:t>
            </a:r>
            <a:r>
              <a:rPr lang="en-US" sz="3200" dirty="0">
                <a:solidFill>
                  <a:srgbClr val="FF0000"/>
                </a:solidFill>
              </a:rPr>
              <a:t>head </a:t>
            </a:r>
            <a:r>
              <a:rPr lang="en-US" sz="3200" dirty="0"/>
              <a:t>&amp;</a:t>
            </a:r>
            <a:r>
              <a:rPr lang="en-US" sz="3200" dirty="0">
                <a:solidFill>
                  <a:srgbClr val="FF0000"/>
                </a:solidFill>
              </a:rPr>
              <a:t> shoulders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049047" y="-255939"/>
            <a:ext cx="5532120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Spinal Nerve Plexuses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86101" y="2544314"/>
            <a:ext cx="5437414" cy="3540800"/>
            <a:chOff x="0" y="3494927"/>
            <a:chExt cx="4036337" cy="2542272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3494927"/>
              <a:ext cx="4036337" cy="2542272"/>
              <a:chOff x="129050" y="3440317"/>
              <a:chExt cx="4036337" cy="2542272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000" y="3440317"/>
                <a:ext cx="3784387" cy="2542272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129050" y="4684414"/>
                <a:ext cx="1035867" cy="29663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10" name="Oval 9"/>
            <p:cNvSpPr/>
            <p:nvPr/>
          </p:nvSpPr>
          <p:spPr>
            <a:xfrm rot="1100927">
              <a:off x="2112871" y="4041669"/>
              <a:ext cx="1295400" cy="1905000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2900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709" y="148650"/>
            <a:ext cx="3116680" cy="3051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372" y="3705226"/>
            <a:ext cx="3784600" cy="2838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4763" y="938242"/>
            <a:ext cx="87933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solidFill>
                  <a:srgbClr val="FF0000"/>
                </a:solidFill>
              </a:rPr>
              <a:t>The Brachial Plexus</a:t>
            </a:r>
            <a:r>
              <a:rPr lang="en-US" sz="3200" dirty="0"/>
              <a:t>                                                                    Spinal nerves from </a:t>
            </a:r>
            <a:r>
              <a:rPr lang="en-US" sz="3200" dirty="0">
                <a:solidFill>
                  <a:srgbClr val="FF0000"/>
                </a:solidFill>
              </a:rPr>
              <a:t>C5-T1   </a:t>
            </a:r>
            <a:r>
              <a:rPr lang="en-US" sz="3200" dirty="0"/>
              <a:t>                                        	</a:t>
            </a:r>
            <a:r>
              <a:rPr lang="en-US" sz="3200" dirty="0">
                <a:solidFill>
                  <a:srgbClr val="FF0000"/>
                </a:solidFill>
              </a:rPr>
              <a:t>All upper limb: </a:t>
            </a:r>
            <a:r>
              <a:rPr lang="en-US" sz="3200" dirty="0"/>
              <a:t>muscles, sensation, 	autonomics (sweat glands, etc.). </a:t>
            </a:r>
          </a:p>
          <a:p>
            <a:endParaRPr lang="en-US" sz="3200" dirty="0"/>
          </a:p>
          <a:p>
            <a:r>
              <a:rPr lang="en-US" sz="3200" u="sng" dirty="0">
                <a:solidFill>
                  <a:srgbClr val="FF0000"/>
                </a:solidFill>
              </a:rPr>
              <a:t>The Lumbar Plexus</a:t>
            </a:r>
            <a:r>
              <a:rPr lang="en-US" sz="3200" dirty="0">
                <a:solidFill>
                  <a:srgbClr val="FF0000"/>
                </a:solidFill>
              </a:rPr>
              <a:t>:                                                                </a:t>
            </a:r>
            <a:r>
              <a:rPr lang="en-US" sz="3200" dirty="0"/>
              <a:t>Spinal nerves from </a:t>
            </a:r>
            <a:r>
              <a:rPr lang="en-US" sz="3200" dirty="0">
                <a:solidFill>
                  <a:srgbClr val="FF0000"/>
                </a:solidFill>
              </a:rPr>
              <a:t>L1-L4     </a:t>
            </a:r>
            <a:r>
              <a:rPr lang="en-US" sz="3200" dirty="0"/>
              <a:t>                                        	</a:t>
            </a:r>
            <a:r>
              <a:rPr lang="en-US" sz="3200" dirty="0">
                <a:solidFill>
                  <a:srgbClr val="FF0000"/>
                </a:solidFill>
              </a:rPr>
              <a:t>Pelvis </a:t>
            </a:r>
            <a:r>
              <a:rPr lang="en-US" sz="3200" dirty="0"/>
              <a:t>&amp;</a:t>
            </a:r>
            <a:r>
              <a:rPr lang="en-US" sz="3200" dirty="0">
                <a:solidFill>
                  <a:srgbClr val="FF0000"/>
                </a:solidFill>
              </a:rPr>
              <a:t> thigh (anterior &amp; medial)</a:t>
            </a:r>
          </a:p>
          <a:p>
            <a:endParaRPr lang="en-US" sz="32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6523070-30C2-4933-FA5C-D46550609E11}"/>
              </a:ext>
            </a:extLst>
          </p:cNvPr>
          <p:cNvSpPr txBox="1">
            <a:spLocks noChangeArrowheads="1"/>
          </p:cNvSpPr>
          <p:nvPr/>
        </p:nvSpPr>
        <p:spPr>
          <a:xfrm>
            <a:off x="4049047" y="-255939"/>
            <a:ext cx="5532120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Spinal Nerve Plexuses</a:t>
            </a:r>
          </a:p>
        </p:txBody>
      </p:sp>
    </p:spTree>
    <p:extLst>
      <p:ext uri="{BB962C8B-B14F-4D97-AF65-F5344CB8AC3E}">
        <p14:creationId xmlns:p14="http://schemas.microsoft.com/office/powerpoint/2010/main" val="2142996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DDE2A9-A807-FC9A-2047-B70AEADC6F80}"/>
              </a:ext>
            </a:extLst>
          </p:cNvPr>
          <p:cNvSpPr txBox="1"/>
          <p:nvPr/>
        </p:nvSpPr>
        <p:spPr>
          <a:xfrm>
            <a:off x="305950" y="542033"/>
            <a:ext cx="87933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u="sng" dirty="0">
              <a:solidFill>
                <a:srgbClr val="FF0000"/>
              </a:solidFill>
            </a:endParaRPr>
          </a:p>
          <a:p>
            <a:r>
              <a:rPr lang="en-US" sz="3200" u="sng" dirty="0">
                <a:solidFill>
                  <a:srgbClr val="FF0000"/>
                </a:solidFill>
              </a:rPr>
              <a:t>The Sacral Plexus</a:t>
            </a:r>
            <a:r>
              <a:rPr lang="en-US" sz="3200" dirty="0">
                <a:solidFill>
                  <a:srgbClr val="FF0000"/>
                </a:solidFill>
              </a:rPr>
              <a:t>:                                                                             </a:t>
            </a:r>
            <a:r>
              <a:rPr lang="en-US" sz="3200" dirty="0"/>
              <a:t>Spinal nerves from </a:t>
            </a:r>
            <a:r>
              <a:rPr lang="en-US" sz="3200" dirty="0">
                <a:solidFill>
                  <a:srgbClr val="FF0000"/>
                </a:solidFill>
              </a:rPr>
              <a:t>L4-S4</a:t>
            </a:r>
            <a:r>
              <a:rPr lang="en-US" sz="3200" dirty="0"/>
              <a:t> </a:t>
            </a:r>
          </a:p>
          <a:p>
            <a:r>
              <a:rPr lang="en-US" sz="3200" dirty="0">
                <a:solidFill>
                  <a:srgbClr val="FF0000"/>
                </a:solidFill>
              </a:rPr>
              <a:t>	Posterior thigh </a:t>
            </a:r>
            <a:r>
              <a:rPr lang="en-US" sz="3200" dirty="0"/>
              <a:t>&amp;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i="1" dirty="0">
                <a:solidFill>
                  <a:srgbClr val="FF0000"/>
                </a:solidFill>
              </a:rPr>
              <a:t>all of leg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2EE4D6-0A4E-5101-3CE1-1A049E33E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40083"/>
            <a:ext cx="5497241" cy="4122931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150AA26-DA4B-482C-3612-571D2843FF55}"/>
              </a:ext>
            </a:extLst>
          </p:cNvPr>
          <p:cNvSpPr txBox="1">
            <a:spLocks noChangeArrowheads="1"/>
          </p:cNvSpPr>
          <p:nvPr/>
        </p:nvSpPr>
        <p:spPr>
          <a:xfrm>
            <a:off x="4049047" y="-255939"/>
            <a:ext cx="5532120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Spinal Nerve Plexuses</a:t>
            </a:r>
          </a:p>
        </p:txBody>
      </p:sp>
    </p:spTree>
    <p:extLst>
      <p:ext uri="{BB962C8B-B14F-4D97-AF65-F5344CB8AC3E}">
        <p14:creationId xmlns:p14="http://schemas.microsoft.com/office/powerpoint/2010/main" val="1018127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9416062"/>
              </p:ext>
            </p:extLst>
          </p:nvPr>
        </p:nvGraphicFramePr>
        <p:xfrm>
          <a:off x="7424935" y="765810"/>
          <a:ext cx="4409585" cy="4833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663393" imgH="4016932" progId="Photoshop.Image.7">
                  <p:embed/>
                </p:oleObj>
              </mc:Choice>
              <mc:Fallback>
                <p:oleObj name="Image" r:id="rId2" imgW="3663393" imgH="4016932" progId="Photoshop.Image.7">
                  <p:embed/>
                  <p:pic>
                    <p:nvPicPr>
                      <p:cNvPr id="1638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4935" y="765810"/>
                        <a:ext cx="4409585" cy="4833731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3326" y="0"/>
            <a:ext cx="9372600" cy="8683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3600" cap="small" dirty="0">
                <a:latin typeface="Calibri" panose="020F0502020204030204" pitchFamily="34" charset="0"/>
              </a:rPr>
              <a:t>Cervical Plexus (C1-C4)  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7476" y="868362"/>
            <a:ext cx="12192000" cy="2125662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The Cervical Plexus: </a:t>
            </a:r>
          </a:p>
          <a:p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Sensory</a:t>
            </a:r>
            <a:r>
              <a:rPr lang="en-US" altLang="en-US" sz="3200" dirty="0">
                <a:latin typeface="Calibri" panose="020F0502020204030204" pitchFamily="34" charset="0"/>
              </a:rPr>
              <a:t> axons from neck, ear &amp; shoulders.  </a:t>
            </a:r>
          </a:p>
          <a:p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Motor</a:t>
            </a:r>
            <a:r>
              <a:rPr lang="en-US" altLang="en-US" sz="3200" dirty="0">
                <a:latin typeface="Calibri" panose="020F0502020204030204" pitchFamily="34" charset="0"/>
              </a:rPr>
              <a:t> axons </a:t>
            </a:r>
            <a:r>
              <a:rPr lang="en-US" altLang="en-US" sz="3200" i="1" dirty="0">
                <a:latin typeface="Calibri" panose="020F0502020204030204" pitchFamily="34" charset="0"/>
              </a:rPr>
              <a:t>to</a:t>
            </a:r>
            <a:r>
              <a:rPr lang="en-US" altLang="en-US" sz="3200" dirty="0">
                <a:latin typeface="Calibri" panose="020F0502020204030204" pitchFamily="34" charset="0"/>
              </a:rPr>
              <a:t> </a:t>
            </a:r>
            <a:r>
              <a:rPr lang="en-US" altLang="en-US" sz="3200" i="1" dirty="0">
                <a:latin typeface="Calibri" panose="020F0502020204030204" pitchFamily="34" charset="0"/>
              </a:rPr>
              <a:t>anterior neck muscles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46407" y="3217186"/>
            <a:ext cx="5469583" cy="158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Phrenic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(C3-C5) </a:t>
            </a:r>
          </a:p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Supplies the </a:t>
            </a:r>
            <a:r>
              <a:rPr lang="en-US" altLang="en-US" sz="3200" i="1" dirty="0">
                <a:latin typeface="Calibri" panose="020F0502020204030204" pitchFamily="34" charset="0"/>
              </a:rPr>
              <a:t>diaphragm</a:t>
            </a:r>
          </a:p>
          <a:p>
            <a:pPr marL="0" indent="0" eaLnBrk="1" hangingPunct="1">
              <a:buNone/>
            </a:pPr>
            <a:r>
              <a:rPr lang="en-US" altLang="en-US" sz="2800" dirty="0">
                <a:latin typeface="Calibri" panose="020F0502020204030204" pitchFamily="34" charset="0"/>
              </a:rPr>
              <a:t>                     </a:t>
            </a:r>
            <a:endParaRPr lang="en-US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273050" lvl="1" indent="0" eaLnBrk="1" hangingPunct="1">
              <a:buNone/>
            </a:pPr>
            <a:endParaRPr lang="en-US" altLang="en-US" sz="2800" dirty="0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763" y="5599541"/>
            <a:ext cx="83808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Memory Tip: </a:t>
            </a:r>
            <a:r>
              <a:rPr lang="en-US" altLang="en-US" sz="3200" i="1" dirty="0">
                <a:latin typeface="Calibri" panose="020F0502020204030204" pitchFamily="34" charset="0"/>
              </a:rPr>
              <a:t>C3, 4 &amp; 5 keeps the diaphragm alive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464574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442529"/>
              </p:ext>
            </p:extLst>
          </p:nvPr>
        </p:nvGraphicFramePr>
        <p:xfrm>
          <a:off x="6096000" y="1226261"/>
          <a:ext cx="5187582" cy="5317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24856" imgH="2279330" progId="Photoshop.Image.7">
                  <p:embed/>
                </p:oleObj>
              </mc:Choice>
              <mc:Fallback>
                <p:oleObj name="Image" r:id="rId2" imgW="2224856" imgH="2279330" progId="Photoshop.Image.7">
                  <p:embed/>
                  <p:pic>
                    <p:nvPicPr>
                      <p:cNvPr id="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226261"/>
                        <a:ext cx="5187582" cy="531792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2697" y="944081"/>
            <a:ext cx="11078930" cy="2028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Brachial Plexus </a:t>
            </a:r>
            <a:r>
              <a:rPr lang="en-US" altLang="en-US" sz="3200" dirty="0">
                <a:latin typeface="Calibri" panose="020F0502020204030204" pitchFamily="34" charset="0"/>
              </a:rPr>
              <a:t>innervates </a:t>
            </a:r>
            <a:r>
              <a:rPr lang="en-US" altLang="en-US" sz="3200" i="1" u="sng" dirty="0">
                <a:latin typeface="Calibri" panose="020F0502020204030204" pitchFamily="34" charset="0"/>
              </a:rPr>
              <a:t>all upper limb </a:t>
            </a:r>
          </a:p>
          <a:p>
            <a:pPr marL="0" indent="0">
              <a:buNone/>
            </a:pP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2697" y="1958429"/>
            <a:ext cx="7053943" cy="3021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Nerves of the Brachial Plexus:</a:t>
            </a:r>
          </a:p>
          <a:p>
            <a:pPr marL="0" indent="0" eaLnBrk="1" hangingPunct="1"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1.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Axillary Nerve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(C5, C6)</a:t>
            </a:r>
          </a:p>
          <a:p>
            <a:pPr marL="0" indent="0" eaLnBrk="1" hangingPunct="1">
              <a:buNone/>
            </a:pPr>
            <a:r>
              <a:rPr lang="en-US" altLang="en-US" sz="3200" i="1" dirty="0">
                <a:latin typeface="Calibri" panose="020F0502020204030204" pitchFamily="34" charset="0"/>
              </a:rPr>
              <a:t>	Motor</a:t>
            </a:r>
            <a:r>
              <a:rPr lang="en-US" altLang="en-US" sz="3200" dirty="0">
                <a:latin typeface="Calibri" panose="020F0502020204030204" pitchFamily="34" charset="0"/>
              </a:rPr>
              <a:t> innervation to:                                 	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Deltoid </a:t>
            </a:r>
            <a:r>
              <a:rPr lang="en-US" altLang="en-US" sz="3200" dirty="0">
                <a:latin typeface="Calibri" panose="020F0502020204030204" pitchFamily="34" charset="0"/>
              </a:rPr>
              <a:t>&amp;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Teres minor muscles</a:t>
            </a:r>
          </a:p>
          <a:p>
            <a:pPr marL="0" indent="0" eaLnBrk="1" hangingPunct="1">
              <a:buNone/>
            </a:pPr>
            <a:endParaRPr lang="en-US" altLang="en-US" sz="3200" cap="small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71600" y="-151902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Brachial plexus (C5-T1)</a:t>
            </a:r>
          </a:p>
        </p:txBody>
      </p:sp>
    </p:spTree>
    <p:extLst>
      <p:ext uri="{BB962C8B-B14F-4D97-AF65-F5344CB8AC3E}">
        <p14:creationId xmlns:p14="http://schemas.microsoft.com/office/powerpoint/2010/main" val="2860932688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7378" y="608337"/>
            <a:ext cx="8621788" cy="271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Spinal Cord is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shorter</a:t>
            </a:r>
            <a:r>
              <a:rPr lang="en-US" altLang="en-US" sz="3200" dirty="0">
                <a:latin typeface="Calibri" panose="020F0502020204030204" pitchFamily="34" charset="0"/>
              </a:rPr>
              <a:t> than the vertebral canal! 	After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brainstem </a:t>
            </a:r>
            <a:r>
              <a:rPr lang="en-US" altLang="en-US" sz="3200" dirty="0">
                <a:latin typeface="Calibri" panose="020F0502020204030204" pitchFamily="34" charset="0"/>
              </a:rPr>
              <a:t>exits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foramen magnum</a:t>
            </a:r>
            <a:r>
              <a:rPr lang="en-US" altLang="en-US" sz="3200" dirty="0">
                <a:latin typeface="Calibri" panose="020F0502020204030204" pitchFamily="34" charset="0"/>
              </a:rPr>
              <a:t>,                	cord runs through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vertebral canal. </a:t>
            </a:r>
            <a:r>
              <a:rPr lang="en-US" altLang="en-US" sz="3200" dirty="0">
                <a:latin typeface="Calibri" panose="020F0502020204030204" pitchFamily="34" charset="0"/>
              </a:rPr>
              <a:t>Ends at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	L1/L2 vertebrae</a:t>
            </a:r>
            <a:r>
              <a:rPr lang="en-US" altLang="en-US" sz="3200" dirty="0">
                <a:latin typeface="Calibri" panose="020F0502020204030204" pitchFamily="34" charset="0"/>
              </a:rPr>
              <a:t>.                                                                                Spinal nerve axons continue inferiorly</a:t>
            </a:r>
          </a:p>
          <a:p>
            <a:pPr marL="0" indent="0" eaLnBrk="1" hangingPunct="1">
              <a:buNone/>
            </a:pPr>
            <a:r>
              <a:rPr lang="en-US" altLang="en-US" sz="3600" cap="small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4224" y="-201679"/>
            <a:ext cx="8229600" cy="9906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3600" cap="small" dirty="0">
                <a:latin typeface="Calibri" panose="020F0502020204030204" pitchFamily="34" charset="0"/>
              </a:rPr>
              <a:t>Spinal Cord Structure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9455106" y="272663"/>
            <a:ext cx="2297015" cy="6312674"/>
            <a:chOff x="6477000" y="359248"/>
            <a:chExt cx="2133600" cy="620599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8041" y="359248"/>
              <a:ext cx="866759" cy="6205994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6477000" y="4038600"/>
              <a:ext cx="2133600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Left Brace 11"/>
            <p:cNvSpPr/>
            <p:nvPr/>
          </p:nvSpPr>
          <p:spPr>
            <a:xfrm>
              <a:off x="6477000" y="4038600"/>
              <a:ext cx="685800" cy="1219200"/>
            </a:xfrm>
            <a:prstGeom prst="leftBrac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854818" y="3535308"/>
            <a:ext cx="3757439" cy="95410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cap="small" dirty="0"/>
              <a:t>Spinal cord ends but</a:t>
            </a:r>
          </a:p>
          <a:p>
            <a:pPr algn="ctr"/>
            <a:r>
              <a:rPr lang="en-US" sz="2800" cap="small" dirty="0"/>
              <a:t>axons continue to coccyx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224" y="3318640"/>
            <a:ext cx="2856657" cy="26303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22317" y="5998238"/>
            <a:ext cx="3820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cap="small" dirty="0"/>
              <a:t>Spinal cord in vertebral canal</a:t>
            </a:r>
          </a:p>
        </p:txBody>
      </p:sp>
    </p:spTree>
    <p:extLst>
      <p:ext uri="{BB962C8B-B14F-4D97-AF65-F5344CB8AC3E}">
        <p14:creationId xmlns:p14="http://schemas.microsoft.com/office/powerpoint/2010/main" val="2598988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066025222"/>
              </p:ext>
            </p:extLst>
          </p:nvPr>
        </p:nvGraphicFramePr>
        <p:xfrm>
          <a:off x="7845306" y="201847"/>
          <a:ext cx="3536798" cy="6451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919756" imgH="3498222" progId="Photoshop.Image.7">
                  <p:embed/>
                </p:oleObj>
              </mc:Choice>
              <mc:Fallback>
                <p:oleObj name="Image" r:id="rId2" imgW="1919756" imgH="3498222" progId="Photoshop.Image.7">
                  <p:embed/>
                  <p:pic>
                    <p:nvPicPr>
                      <p:cNvPr id="20482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5306" y="201847"/>
                        <a:ext cx="3536798" cy="645150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502506"/>
              </p:ext>
            </p:extLst>
          </p:nvPr>
        </p:nvGraphicFramePr>
        <p:xfrm>
          <a:off x="3494048" y="2543175"/>
          <a:ext cx="2601952" cy="4162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2285811" imgH="3657298" progId="Photoshop.Image.7">
                  <p:embed/>
                </p:oleObj>
              </mc:Choice>
              <mc:Fallback>
                <p:oleObj name="Image" r:id="rId4" imgW="2285811" imgH="3657298" progId="Photoshop.Image.7">
                  <p:embed/>
                  <p:pic>
                    <p:nvPicPr>
                      <p:cNvPr id="2048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48" y="2543175"/>
                        <a:ext cx="2601952" cy="4162426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2696" y="862148"/>
            <a:ext cx="10920549" cy="4572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solidFill>
                  <a:srgbClr val="FF0000"/>
                </a:solidFill>
              </a:rPr>
              <a:t>2. </a:t>
            </a:r>
            <a:r>
              <a:rPr lang="en-US" altLang="en-US" sz="3200" u="sng" dirty="0">
                <a:solidFill>
                  <a:srgbClr val="FF0000"/>
                </a:solidFill>
              </a:rPr>
              <a:t>Musculocutaneous Nerve </a:t>
            </a:r>
            <a:r>
              <a:rPr lang="en-US" altLang="en-US" sz="3200" dirty="0">
                <a:solidFill>
                  <a:srgbClr val="FF0000"/>
                </a:solidFill>
              </a:rPr>
              <a:t>(C5-C7)</a:t>
            </a:r>
          </a:p>
          <a:p>
            <a:r>
              <a:rPr lang="en-US" altLang="en-US" sz="3200" dirty="0"/>
              <a:t>Sensory from: </a:t>
            </a:r>
            <a:r>
              <a:rPr lang="en-US" altLang="en-US" sz="3200" i="1" dirty="0"/>
              <a:t>Lateral forearm</a:t>
            </a:r>
            <a:endParaRPr lang="en-US" altLang="en-US" sz="3200" dirty="0"/>
          </a:p>
          <a:p>
            <a:r>
              <a:rPr lang="en-US" altLang="en-US" sz="3200" dirty="0"/>
              <a:t>Motor to: Most </a:t>
            </a:r>
            <a:r>
              <a:rPr lang="en-US" altLang="en-US" sz="3200" i="1" dirty="0"/>
              <a:t>anterior arm </a:t>
            </a:r>
            <a:r>
              <a:rPr lang="en-US" altLang="en-US" sz="3200" dirty="0"/>
              <a:t>muscles</a:t>
            </a:r>
          </a:p>
          <a:p>
            <a:pPr marL="0" indent="0">
              <a:buNone/>
            </a:pPr>
            <a:endParaRPr lang="en-US" altLang="en-US" sz="32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524000" y="-101065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Brachial plexus (C5-T1)</a:t>
            </a:r>
          </a:p>
        </p:txBody>
      </p:sp>
    </p:spTree>
    <p:extLst>
      <p:ext uri="{BB962C8B-B14F-4D97-AF65-F5344CB8AC3E}">
        <p14:creationId xmlns:p14="http://schemas.microsoft.com/office/powerpoint/2010/main" val="1050353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911796342"/>
              </p:ext>
            </p:extLst>
          </p:nvPr>
        </p:nvGraphicFramePr>
        <p:xfrm>
          <a:off x="7749729" y="772183"/>
          <a:ext cx="2898677" cy="5321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919756" imgH="3523197" progId="Photoshop.Image.7">
                  <p:embed/>
                </p:oleObj>
              </mc:Choice>
              <mc:Fallback>
                <p:oleObj name="Image" r:id="rId2" imgW="1919756" imgH="3523197" progId="Photoshop.Image.7">
                  <p:embed/>
                  <p:pic>
                    <p:nvPicPr>
                      <p:cNvPr id="2150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9729" y="772183"/>
                        <a:ext cx="2898677" cy="53211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09148315"/>
              </p:ext>
            </p:extLst>
          </p:nvPr>
        </p:nvGraphicFramePr>
        <p:xfrm>
          <a:off x="2031274" y="2849560"/>
          <a:ext cx="1828800" cy="378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1730828" imgH="3583545" progId="Photoshop.Image.7">
                  <p:embed/>
                </p:oleObj>
              </mc:Choice>
              <mc:Fallback>
                <p:oleObj name="Image" r:id="rId4" imgW="1730828" imgH="3583545" progId="Photoshop.Image.7">
                  <p:embed/>
                  <p:pic>
                    <p:nvPicPr>
                      <p:cNvPr id="21507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1274" y="2849560"/>
                        <a:ext cx="1828800" cy="378576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96091" y="1042852"/>
            <a:ext cx="11599817" cy="207803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3200" cap="small" dirty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Radial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(C5-T1)</a:t>
            </a:r>
          </a:p>
          <a:p>
            <a:pPr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Sensory from: </a:t>
            </a:r>
            <a:r>
              <a:rPr lang="en-US" altLang="en-US" sz="3200" i="1" dirty="0">
                <a:latin typeface="Calibri" panose="020F0502020204030204" pitchFamily="34" charset="0"/>
              </a:rPr>
              <a:t>Posterior arm </a:t>
            </a:r>
            <a:r>
              <a:rPr lang="en-US" altLang="en-US" sz="3200" dirty="0">
                <a:latin typeface="Calibri" panose="020F0502020204030204" pitchFamily="34" charset="0"/>
              </a:rPr>
              <a:t>&amp; </a:t>
            </a:r>
            <a:r>
              <a:rPr lang="en-US" altLang="en-US" sz="3200" i="1" dirty="0">
                <a:latin typeface="Calibri" panose="020F0502020204030204" pitchFamily="34" charset="0"/>
              </a:rPr>
              <a:t>forearm</a:t>
            </a:r>
          </a:p>
          <a:p>
            <a:pPr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Motor to: </a:t>
            </a:r>
            <a:r>
              <a:rPr lang="en-US" altLang="en-US" sz="3200" i="1" dirty="0">
                <a:latin typeface="Calibri" panose="020F0502020204030204" pitchFamily="34" charset="0"/>
              </a:rPr>
              <a:t>Posterior arm &amp; forearm </a:t>
            </a:r>
            <a:r>
              <a:rPr lang="en-US" altLang="en-US" sz="3200" dirty="0">
                <a:latin typeface="Calibri" panose="020F0502020204030204" pitchFamily="34" charset="0"/>
              </a:rPr>
              <a:t>muscles</a:t>
            </a:r>
          </a:p>
          <a:p>
            <a:pPr lvl="1" eaLnBrk="1" hangingPunct="1">
              <a:defRPr/>
            </a:pPr>
            <a:endParaRPr lang="en-US" altLang="en-US" dirty="0"/>
          </a:p>
          <a:p>
            <a:pPr marL="274637" lvl="1" indent="0">
              <a:buNone/>
              <a:defRPr/>
            </a:pPr>
            <a:endParaRPr lang="en-US" altLang="en-US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C14E57B-9036-CB14-1812-5C06944712E0}"/>
              </a:ext>
            </a:extLst>
          </p:cNvPr>
          <p:cNvSpPr txBox="1">
            <a:spLocks noChangeArrowheads="1"/>
          </p:cNvSpPr>
          <p:nvPr/>
        </p:nvSpPr>
        <p:spPr>
          <a:xfrm>
            <a:off x="1782500" y="-96179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Brachial plexus (C5-T1)</a:t>
            </a:r>
          </a:p>
        </p:txBody>
      </p:sp>
    </p:spTree>
    <p:extLst>
      <p:ext uri="{BB962C8B-B14F-4D97-AF65-F5344CB8AC3E}">
        <p14:creationId xmlns:p14="http://schemas.microsoft.com/office/powerpoint/2010/main" val="256710160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717660"/>
              </p:ext>
            </p:extLst>
          </p:nvPr>
        </p:nvGraphicFramePr>
        <p:xfrm>
          <a:off x="7041590" y="1031966"/>
          <a:ext cx="2995039" cy="5477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919756" imgH="3511006" progId="Photoshop.Image.7">
                  <p:embed/>
                </p:oleObj>
              </mc:Choice>
              <mc:Fallback>
                <p:oleObj name="Image" r:id="rId2" imgW="1919756" imgH="3511006" progId="Photoshop.Image.7">
                  <p:embed/>
                  <p:pic>
                    <p:nvPicPr>
                      <p:cNvPr id="4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1590" y="1031966"/>
                        <a:ext cx="2995039" cy="547753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328748" y="1339662"/>
            <a:ext cx="11534503" cy="448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US" altLang="en-US" sz="3200" cap="small" dirty="0">
                <a:solidFill>
                  <a:srgbClr val="FF0000"/>
                </a:solidFill>
              </a:rPr>
              <a:t>4. </a:t>
            </a:r>
            <a:r>
              <a:rPr lang="en-US" altLang="en-US" sz="3200" u="sng" dirty="0">
                <a:solidFill>
                  <a:srgbClr val="FF0000"/>
                </a:solidFill>
              </a:rPr>
              <a:t>Ulnar Nerve </a:t>
            </a:r>
            <a:r>
              <a:rPr lang="en-US" altLang="en-US" sz="3200" dirty="0">
                <a:solidFill>
                  <a:srgbClr val="FF0000"/>
                </a:solidFill>
              </a:rPr>
              <a:t>(C8-T1)</a:t>
            </a:r>
          </a:p>
          <a:p>
            <a:pPr eaLnBrk="1" hangingPunct="1">
              <a:buClrTx/>
              <a:defRPr/>
            </a:pPr>
            <a:r>
              <a:rPr lang="en-US" altLang="en-US" sz="3200" dirty="0"/>
              <a:t>Sensory from: Parts of </a:t>
            </a:r>
            <a:r>
              <a:rPr lang="en-US" altLang="en-US" sz="3200" i="1" dirty="0"/>
              <a:t>palm &amp; fingers </a:t>
            </a:r>
          </a:p>
          <a:p>
            <a:pPr marL="171450" lvl="1" indent="-171450" eaLnBrk="1" hangingPunct="1">
              <a:buClrTx/>
              <a:defRPr/>
            </a:pPr>
            <a:r>
              <a:rPr lang="en-US" altLang="en-US" sz="3200" dirty="0"/>
              <a:t>Motor to: </a:t>
            </a:r>
            <a:r>
              <a:rPr lang="en-US" altLang="en-US" sz="3200" i="1" dirty="0"/>
              <a:t>medial anterior forearm                                                                    </a:t>
            </a:r>
            <a:r>
              <a:rPr lang="en-US" altLang="en-US" sz="3200" dirty="0"/>
              <a:t>muscles &amp; most </a:t>
            </a:r>
            <a:r>
              <a:rPr lang="en-US" altLang="en-US" sz="3200" i="1" dirty="0"/>
              <a:t>intrinsic hand muscles</a:t>
            </a:r>
          </a:p>
          <a:p>
            <a:pPr marL="0" lvl="1" indent="0" eaLnBrk="1" hangingPunct="1">
              <a:buNone/>
              <a:defRPr/>
            </a:pPr>
            <a:endParaRPr lang="en-US" altLang="en-US" sz="2800" dirty="0"/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942544"/>
              </p:ext>
            </p:extLst>
          </p:nvPr>
        </p:nvGraphicFramePr>
        <p:xfrm>
          <a:off x="9867350" y="1115271"/>
          <a:ext cx="2293087" cy="5144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1572372" imgH="3608534" progId="Photoshop.Image.7">
                  <p:embed/>
                </p:oleObj>
              </mc:Choice>
              <mc:Fallback>
                <p:oleObj name="Image" r:id="rId4" imgW="1572372" imgH="3608534" progId="Photoshop.Image.7">
                  <p:embed/>
                  <p:pic>
                    <p:nvPicPr>
                      <p:cNvPr id="3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7350" y="1115271"/>
                        <a:ext cx="2293087" cy="5144561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EE56E51E-38EC-0E80-A026-0DCCD5824DD7}"/>
              </a:ext>
            </a:extLst>
          </p:cNvPr>
          <p:cNvSpPr txBox="1">
            <a:spLocks noChangeArrowheads="1"/>
          </p:cNvSpPr>
          <p:nvPr/>
        </p:nvSpPr>
        <p:spPr>
          <a:xfrm>
            <a:off x="1641294" y="-116528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Brachial plexus (C5-T1)</a:t>
            </a:r>
          </a:p>
        </p:txBody>
      </p:sp>
    </p:spTree>
    <p:extLst>
      <p:ext uri="{BB962C8B-B14F-4D97-AF65-F5344CB8AC3E}">
        <p14:creationId xmlns:p14="http://schemas.microsoft.com/office/powerpoint/2010/main" val="2865644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119451274"/>
              </p:ext>
            </p:extLst>
          </p:nvPr>
        </p:nvGraphicFramePr>
        <p:xfrm>
          <a:off x="6334125" y="1723457"/>
          <a:ext cx="2038350" cy="4768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541899" imgH="3608534" progId="Photoshop.Image.7">
                  <p:embed/>
                </p:oleObj>
              </mc:Choice>
              <mc:Fallback>
                <p:oleObj name="Image" r:id="rId2" imgW="1541899" imgH="3608534" progId="Photoshop.Image.7">
                  <p:embed/>
                  <p:pic>
                    <p:nvPicPr>
                      <p:cNvPr id="2253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1723457"/>
                        <a:ext cx="2038350" cy="4768783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175482320"/>
              </p:ext>
            </p:extLst>
          </p:nvPr>
        </p:nvGraphicFramePr>
        <p:xfrm>
          <a:off x="8405451" y="990600"/>
          <a:ext cx="2719387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1919756" imgH="3547579" progId="Photoshop.Image.7">
                  <p:embed/>
                </p:oleObj>
              </mc:Choice>
              <mc:Fallback>
                <p:oleObj name="Image" r:id="rId4" imgW="1919756" imgH="3547579" progId="Photoshop.Image.7">
                  <p:embed/>
                  <p:pic>
                    <p:nvPicPr>
                      <p:cNvPr id="22531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05451" y="990600"/>
                        <a:ext cx="2719387" cy="5029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31455" y="781594"/>
            <a:ext cx="12161520" cy="39624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5.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Median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(C6-T1)</a:t>
            </a:r>
          </a:p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Sensory from: Parts of </a:t>
            </a:r>
            <a:r>
              <a:rPr lang="en-US" altLang="en-US" sz="3200" i="1" dirty="0">
                <a:latin typeface="Calibri" panose="020F0502020204030204" pitchFamily="34" charset="0"/>
              </a:rPr>
              <a:t>thumb &amp; fingers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Motor to: Most </a:t>
            </a:r>
            <a:r>
              <a:rPr lang="en-US" altLang="en-US" sz="3200" i="1" dirty="0">
                <a:latin typeface="Calibri" panose="020F0502020204030204" pitchFamily="34" charset="0"/>
              </a:rPr>
              <a:t>anterior forearm                                                                    muscles, thenar muscle</a:t>
            </a:r>
            <a:r>
              <a:rPr lang="en-US" altLang="en-US" sz="3200" dirty="0">
                <a:latin typeface="Calibri" panose="020F0502020204030204" pitchFamily="34" charset="0"/>
              </a:rPr>
              <a:t>s &amp; </a:t>
            </a:r>
            <a:r>
              <a:rPr lang="en-US" altLang="en-US" sz="3200" i="1" dirty="0">
                <a:latin typeface="Calibri" panose="020F0502020204030204" pitchFamily="34" charset="0"/>
              </a:rPr>
              <a:t>deep hand </a:t>
            </a:r>
          </a:p>
          <a:p>
            <a:pPr marL="0" indent="0">
              <a:buNone/>
            </a:pPr>
            <a:r>
              <a:rPr lang="en-US" altLang="en-US" sz="3200" i="1" dirty="0">
                <a:latin typeface="Calibri" panose="020F0502020204030204" pitchFamily="34" charset="0"/>
              </a:rPr>
              <a:t>muscles </a:t>
            </a:r>
            <a:r>
              <a:rPr lang="en-US" altLang="en-US" sz="3200" dirty="0">
                <a:latin typeface="Calibri" panose="020F0502020204030204" pitchFamily="34" charset="0"/>
              </a:rPr>
              <a:t>(to third finger)</a:t>
            </a:r>
          </a:p>
          <a:p>
            <a:pPr lvl="1" eaLnBrk="1" hangingPunct="1"/>
            <a:endParaRPr lang="en-US" altLang="en-US" sz="28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A7DFD2D-42E8-FC10-DCA0-B22F9D324FCF}"/>
              </a:ext>
            </a:extLst>
          </p:cNvPr>
          <p:cNvSpPr txBox="1">
            <a:spLocks noChangeArrowheads="1"/>
          </p:cNvSpPr>
          <p:nvPr/>
        </p:nvSpPr>
        <p:spPr>
          <a:xfrm>
            <a:off x="1647825" y="-231117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Brachial plexus (C5-T1)</a:t>
            </a:r>
          </a:p>
        </p:txBody>
      </p:sp>
    </p:spTree>
    <p:extLst>
      <p:ext uri="{BB962C8B-B14F-4D97-AF65-F5344CB8AC3E}">
        <p14:creationId xmlns:p14="http://schemas.microsoft.com/office/powerpoint/2010/main" val="86073408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896641"/>
              </p:ext>
            </p:extLst>
          </p:nvPr>
        </p:nvGraphicFramePr>
        <p:xfrm>
          <a:off x="8786705" y="1267424"/>
          <a:ext cx="2923609" cy="4985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145615" imgH="3657298" progId="Photoshop.Image.7">
                  <p:embed/>
                </p:oleObj>
              </mc:Choice>
              <mc:Fallback>
                <p:oleObj name="Image" r:id="rId2" imgW="2145615" imgH="3657298" progId="Photoshop.Image.7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6705" y="1267424"/>
                        <a:ext cx="2923609" cy="498584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835526"/>
              </p:ext>
            </p:extLst>
          </p:nvPr>
        </p:nvGraphicFramePr>
        <p:xfrm>
          <a:off x="6869430" y="1267424"/>
          <a:ext cx="1609217" cy="5462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1054521" imgH="3578056" progId="Photoshop.Image.7">
                  <p:embed/>
                </p:oleObj>
              </mc:Choice>
              <mc:Fallback>
                <p:oleObj name="Image" r:id="rId4" imgW="1054521" imgH="3578056" progId="Photoshop.Image.7">
                  <p:embed/>
                  <p:pic>
                    <p:nvPicPr>
                      <p:cNvPr id="6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9430" y="1267424"/>
                        <a:ext cx="1609217" cy="5462054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13657" y="693973"/>
            <a:ext cx="11364685" cy="9906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The Lumbar Plexus: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inferior abdominal wall </a:t>
            </a:r>
            <a:r>
              <a:rPr lang="en-US" altLang="en-US" sz="3200" dirty="0">
                <a:latin typeface="Calibri" panose="020F0502020204030204" pitchFamily="34" charset="0"/>
              </a:rPr>
              <a:t>&amp;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part of lower limb</a:t>
            </a:r>
          </a:p>
          <a:p>
            <a:pPr eaLnBrk="1" hangingPunct="1">
              <a:defRPr/>
            </a:pP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75641" y="2094987"/>
            <a:ext cx="5806168" cy="4158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1.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Femoral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(L2-L4)</a:t>
            </a:r>
          </a:p>
          <a:p>
            <a:pPr eaLnBrk="1" hangingPunct="1">
              <a:lnSpc>
                <a:spcPct val="90000"/>
              </a:lnSpc>
              <a:buClrTx/>
            </a:pPr>
            <a:r>
              <a:rPr lang="en-US" altLang="en-US" sz="3200" dirty="0">
                <a:latin typeface="Calibri" panose="020F0502020204030204" pitchFamily="34" charset="0"/>
              </a:rPr>
              <a:t>Sensory from: </a:t>
            </a:r>
            <a:r>
              <a:rPr lang="en-US" altLang="en-US" sz="3200" i="1" dirty="0">
                <a:latin typeface="Calibri" panose="020F0502020204030204" pitchFamily="34" charset="0"/>
              </a:rPr>
              <a:t>Anterior thigh,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3200" i="1" dirty="0">
                <a:latin typeface="Calibri" panose="020F0502020204030204" pitchFamily="34" charset="0"/>
              </a:rPr>
              <a:t>medial leg &amp; medial foot</a:t>
            </a:r>
          </a:p>
          <a:p>
            <a:pPr marL="0" indent="0" eaLnBrk="1" hangingPunct="1">
              <a:buNone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sz="3200" i="1" dirty="0">
                <a:latin typeface="Calibri" panose="020F0502020204030204" pitchFamily="34" charset="0"/>
              </a:rPr>
              <a:t>Motor</a:t>
            </a:r>
            <a:r>
              <a:rPr lang="en-US" altLang="en-US" sz="3200" dirty="0">
                <a:latin typeface="Calibri" panose="020F0502020204030204" pitchFamily="34" charset="0"/>
              </a:rPr>
              <a:t> to: </a:t>
            </a:r>
            <a:r>
              <a:rPr lang="en-US" altLang="en-US" sz="3200" i="1" dirty="0">
                <a:latin typeface="Calibri" panose="020F0502020204030204" pitchFamily="34" charset="0"/>
              </a:rPr>
              <a:t>Anterior thigh </a:t>
            </a:r>
            <a:r>
              <a:rPr lang="en-US" altLang="en-US" sz="3200" dirty="0">
                <a:latin typeface="Calibri" panose="020F0502020204030204" pitchFamily="34" charset="0"/>
              </a:rPr>
              <a:t>muscles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28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695509" y="-201346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Lumbar Plexus (L1-L4)</a:t>
            </a:r>
          </a:p>
        </p:txBody>
      </p:sp>
    </p:spTree>
    <p:extLst>
      <p:ext uri="{BB962C8B-B14F-4D97-AF65-F5344CB8AC3E}">
        <p14:creationId xmlns:p14="http://schemas.microsoft.com/office/powerpoint/2010/main" val="3263946257"/>
      </p:ext>
    </p:ext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931732"/>
              </p:ext>
            </p:extLst>
          </p:nvPr>
        </p:nvGraphicFramePr>
        <p:xfrm>
          <a:off x="6954883" y="972910"/>
          <a:ext cx="3424872" cy="548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37047" imgH="3583545" progId="Photoshop.Image.7">
                  <p:embed/>
                </p:oleObj>
              </mc:Choice>
              <mc:Fallback>
                <p:oleObj name="Image" r:id="rId2" imgW="2237047" imgH="3583545" progId="Photoshop.Image.7">
                  <p:embed/>
                  <p:pic>
                    <p:nvPicPr>
                      <p:cNvPr id="2662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883" y="972910"/>
                        <a:ext cx="3424872" cy="5485011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9992" y="1495425"/>
            <a:ext cx="7197634" cy="1524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2.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Obturator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(L2-L4)</a:t>
            </a:r>
          </a:p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Motor to: Some </a:t>
            </a:r>
            <a:r>
              <a:rPr lang="en-US" altLang="en-US" sz="3200" i="1" dirty="0">
                <a:latin typeface="Calibri" panose="020F0502020204030204" pitchFamily="34" charset="0"/>
              </a:rPr>
              <a:t>medial thigh </a:t>
            </a:r>
            <a:r>
              <a:rPr lang="en-US" altLang="en-US" sz="3200" dirty="0">
                <a:latin typeface="Calibri" panose="020F0502020204030204" pitchFamily="34" charset="0"/>
              </a:rPr>
              <a:t>muscles</a:t>
            </a:r>
          </a:p>
          <a:p>
            <a:pPr lvl="1" eaLnBrk="1" hangingPunct="1"/>
            <a:endParaRPr lang="en-US" altLang="en-US" sz="3200" dirty="0"/>
          </a:p>
          <a:p>
            <a:pPr lvl="1" eaLnBrk="1" hangingPunct="1"/>
            <a:endParaRPr lang="en-US" altLang="en-US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475CC0B-F7CD-2BBD-4B18-69BC101EF082}"/>
              </a:ext>
            </a:extLst>
          </p:cNvPr>
          <p:cNvSpPr txBox="1">
            <a:spLocks noChangeArrowheads="1"/>
          </p:cNvSpPr>
          <p:nvPr/>
        </p:nvSpPr>
        <p:spPr>
          <a:xfrm>
            <a:off x="1746295" y="-100760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Lumbar Plexus (L1-L4)</a:t>
            </a:r>
          </a:p>
        </p:txBody>
      </p:sp>
    </p:spTree>
    <p:extLst>
      <p:ext uri="{BB962C8B-B14F-4D97-AF65-F5344CB8AC3E}">
        <p14:creationId xmlns:p14="http://schemas.microsoft.com/office/powerpoint/2010/main" val="127521230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9292" y="868362"/>
            <a:ext cx="8702375" cy="5535386"/>
          </a:xfrm>
          <a:prstGeom prst="rect">
            <a:avLst/>
          </a:prstGeom>
        </p:spPr>
        <p:txBody>
          <a:bodyPr/>
          <a:lstStyle>
            <a:lvl1pPr marL="90488" indent="-90488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Sacral Plexus: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glutes, pelvic structures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&amp;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most of lower limb!</a:t>
            </a:r>
            <a:endParaRPr lang="en-US" altLang="en-US" sz="3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1.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Sciatic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(L4-S3)                                         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Longest &amp; largest nerve in the body (bad ass)                                                        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	Motor to: </a:t>
            </a:r>
            <a:r>
              <a:rPr lang="en-US" altLang="en-US" sz="3200" i="1" dirty="0">
                <a:solidFill>
                  <a:schemeClr val="tx1"/>
                </a:solidFill>
                <a:latin typeface="Calibri" panose="020F0502020204030204" pitchFamily="34" charset="0"/>
              </a:rPr>
              <a:t>gluteal region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endParaRPr lang="en-US" altLang="en-US" sz="3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The sciatic nerve divides into 2 nerves: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tibial nerve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and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fibular nerve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i="1" dirty="0">
                <a:solidFill>
                  <a:schemeClr val="tx1"/>
                </a:solidFill>
                <a:latin typeface="Calibri" panose="020F0502020204030204" pitchFamily="34" charset="0"/>
              </a:rPr>
              <a:t>Divisions physically split just above popliteal fossa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310847"/>
              </p:ext>
            </p:extLst>
          </p:nvPr>
        </p:nvGraphicFramePr>
        <p:xfrm>
          <a:off x="9203118" y="1181100"/>
          <a:ext cx="2152859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736922" imgH="3626820" progId="Photoshop.Image.7">
                  <p:embed/>
                </p:oleObj>
              </mc:Choice>
              <mc:Fallback>
                <p:oleObj name="Image" r:id="rId2" imgW="1736922" imgH="3626820" progId="Photoshop.Image.7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3118" y="1181100"/>
                        <a:ext cx="2152859" cy="44958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09700" y="0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Sacral Plexus (L4-S4)</a:t>
            </a:r>
          </a:p>
        </p:txBody>
      </p:sp>
    </p:spTree>
    <p:extLst>
      <p:ext uri="{BB962C8B-B14F-4D97-AF65-F5344CB8AC3E}">
        <p14:creationId xmlns:p14="http://schemas.microsoft.com/office/powerpoint/2010/main" val="11815153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443435"/>
              </p:ext>
            </p:extLst>
          </p:nvPr>
        </p:nvGraphicFramePr>
        <p:xfrm>
          <a:off x="8111026" y="87852"/>
          <a:ext cx="3199882" cy="6682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1736922" imgH="3626820" progId="Photoshop.Image.7">
                  <p:embed/>
                </p:oleObj>
              </mc:Choice>
              <mc:Fallback>
                <p:oleObj name="Image" r:id="rId3" imgW="1736922" imgH="3626820" progId="Photoshop.Image.7">
                  <p:embed/>
                  <p:pic>
                    <p:nvPicPr>
                      <p:cNvPr id="286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1026" y="87852"/>
                        <a:ext cx="3199882" cy="6682296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2144" y="1049065"/>
            <a:ext cx="8443232" cy="2379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3200" dirty="0">
                <a:latin typeface="Calibri" panose="020F0502020204030204" pitchFamily="34" charset="0"/>
              </a:rPr>
              <a:t>Divisions of the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Sciatic Nerve </a:t>
            </a:r>
          </a:p>
          <a:p>
            <a:pPr marL="0" indent="0">
              <a:buNone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1a.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Tibial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(L4-S3)                                                      </a:t>
            </a:r>
            <a:r>
              <a:rPr lang="en-US" altLang="en-US" sz="3200" dirty="0">
                <a:latin typeface="Calibri" panose="020F0502020204030204" pitchFamily="34" charset="0"/>
              </a:rPr>
              <a:t>Motor to: Most </a:t>
            </a:r>
            <a:r>
              <a:rPr lang="en-US" altLang="en-US" sz="3200" i="1" dirty="0">
                <a:latin typeface="Calibri" panose="020F0502020204030204" pitchFamily="34" charset="0"/>
              </a:rPr>
              <a:t>posterior thigh </a:t>
            </a:r>
            <a:r>
              <a:rPr lang="en-US" altLang="en-US" sz="3200" dirty="0">
                <a:latin typeface="Calibri" panose="020F0502020204030204" pitchFamily="34" charset="0"/>
              </a:rPr>
              <a:t>&amp;</a:t>
            </a:r>
            <a:r>
              <a:rPr lang="en-US" altLang="en-US" sz="3200" i="1" dirty="0">
                <a:latin typeface="Calibri" panose="020F0502020204030204" pitchFamily="34" charset="0"/>
              </a:rPr>
              <a:t> leg </a:t>
            </a:r>
            <a:r>
              <a:rPr lang="en-US" altLang="en-US" sz="3200" dirty="0">
                <a:latin typeface="Calibri" panose="020F0502020204030204" pitchFamily="34" charset="0"/>
              </a:rPr>
              <a:t>muscles                   </a:t>
            </a:r>
            <a:r>
              <a:rPr lang="en-US" altLang="en-US" sz="3200" i="1" dirty="0">
                <a:latin typeface="Calibri" panose="020F0502020204030204" pitchFamily="34" charset="0"/>
              </a:rPr>
              <a:t>                   </a:t>
            </a:r>
            <a:endParaRPr lang="en-US" altLang="en-US" sz="3200" dirty="0">
              <a:latin typeface="Calibri" panose="020F050202020403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19200" y="-152400"/>
            <a:ext cx="9372600" cy="8683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Sacral Plexus (L4-S4)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72144" y="3681642"/>
            <a:ext cx="7530737" cy="1561548"/>
          </a:xfrm>
          <a:prstGeom prst="rect">
            <a:avLst/>
          </a:prstGeom>
        </p:spPr>
        <p:txBody>
          <a:bodyPr/>
          <a:lstStyle>
            <a:lvl1pPr marL="90488" indent="-90488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1b.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Fibular nerve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(L4-S2)                                      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Motor to: </a:t>
            </a:r>
            <a:r>
              <a:rPr lang="en-US" altLang="en-US" sz="3200" i="1" dirty="0">
                <a:solidFill>
                  <a:schemeClr val="tx1"/>
                </a:solidFill>
                <a:latin typeface="Calibri" panose="020F0502020204030204" pitchFamily="34" charset="0"/>
              </a:rPr>
              <a:t>Anterior &amp; lateral leg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&amp; </a:t>
            </a:r>
            <a:r>
              <a:rPr lang="en-US" altLang="en-US" sz="3200" i="1" dirty="0">
                <a:solidFill>
                  <a:schemeClr val="tx1"/>
                </a:solidFill>
                <a:latin typeface="Calibri" panose="020F0502020204030204" pitchFamily="34" charset="0"/>
              </a:rPr>
              <a:t>dorsal foot </a:t>
            </a:r>
            <a:r>
              <a:rPr lang="en-US" altLang="en-US" sz="3200" dirty="0">
                <a:solidFill>
                  <a:schemeClr val="tx1"/>
                </a:solidFill>
                <a:latin typeface="Calibri" panose="020F0502020204030204" pitchFamily="34" charset="0"/>
              </a:rPr>
              <a:t>muscles</a:t>
            </a:r>
          </a:p>
        </p:txBody>
      </p:sp>
    </p:spTree>
    <p:extLst>
      <p:ext uri="{BB962C8B-B14F-4D97-AF65-F5344CB8AC3E}">
        <p14:creationId xmlns:p14="http://schemas.microsoft.com/office/powerpoint/2010/main" val="1574985895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014" y="208753"/>
            <a:ext cx="120178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u="sng" dirty="0"/>
              <a:t>Spinal Nerve</a:t>
            </a:r>
            <a:r>
              <a:rPr lang="en-US" altLang="en-US" sz="2800" dirty="0"/>
              <a:t>	   		N</a:t>
            </a:r>
            <a:r>
              <a:rPr lang="en-US" altLang="en-US" sz="2800" i="1" u="sng" dirty="0"/>
              <a:t>erve Plexus</a:t>
            </a:r>
            <a:r>
              <a:rPr lang="en-US" altLang="en-US" sz="2800" i="1" dirty="0"/>
              <a:t>		</a:t>
            </a:r>
            <a:r>
              <a:rPr lang="en-US" altLang="en-US" sz="2800" u="sng" dirty="0"/>
              <a:t>Muscles innervated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Phrenic 			</a:t>
            </a:r>
            <a:r>
              <a:rPr lang="en-US" altLang="en-US" sz="2800" i="1" dirty="0">
                <a:solidFill>
                  <a:srgbClr val="FF0000"/>
                </a:solidFill>
              </a:rPr>
              <a:t>Cervical </a:t>
            </a:r>
            <a:r>
              <a:rPr lang="en-US" altLang="en-US" sz="2800" i="1" dirty="0"/>
              <a:t>	</a:t>
            </a:r>
            <a:r>
              <a:rPr lang="en-US" altLang="en-US" sz="2800" dirty="0"/>
              <a:t>	        	diaphragm</a:t>
            </a:r>
            <a:endParaRPr lang="en-US" altLang="en-US" sz="2800" dirty="0">
              <a:solidFill>
                <a:srgbClr val="FF0000"/>
              </a:solidFill>
            </a:endParaRPr>
          </a:p>
          <a:p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2800" dirty="0">
                <a:solidFill>
                  <a:srgbClr val="FF0000"/>
                </a:solidFill>
              </a:rPr>
              <a:t>Axillary 			</a:t>
            </a:r>
            <a:r>
              <a:rPr lang="en-US" altLang="en-US" sz="2800" i="1" dirty="0">
                <a:solidFill>
                  <a:srgbClr val="FF0000"/>
                </a:solidFill>
              </a:rPr>
              <a:t>Brachial </a:t>
            </a:r>
            <a:r>
              <a:rPr lang="en-US" altLang="en-US" sz="2800" dirty="0"/>
              <a:t>	   		deltoid, teres minor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2800" dirty="0">
                <a:solidFill>
                  <a:srgbClr val="FF0000"/>
                </a:solidFill>
              </a:rPr>
              <a:t>Radial				  			  </a:t>
            </a:r>
            <a:r>
              <a:rPr lang="en-US" altLang="en-US" sz="2800" dirty="0"/>
              <a:t>posterior </a:t>
            </a:r>
            <a:r>
              <a:rPr lang="en-US" altLang="en-US" sz="2800" u="sng" dirty="0"/>
              <a:t>arm</a:t>
            </a:r>
            <a:r>
              <a:rPr lang="en-US" altLang="en-US" sz="2800" dirty="0"/>
              <a:t> + posterior </a:t>
            </a:r>
            <a:r>
              <a:rPr lang="en-US" altLang="en-US" sz="2800" u="sng" dirty="0"/>
              <a:t>forearm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Ulnar					  			</a:t>
            </a:r>
            <a:r>
              <a:rPr lang="en-US" altLang="en-US" sz="2800" dirty="0"/>
              <a:t>anterior </a:t>
            </a:r>
            <a:r>
              <a:rPr lang="en-US" altLang="en-US" sz="2800" u="sng" dirty="0"/>
              <a:t>forearm</a:t>
            </a:r>
            <a:r>
              <a:rPr lang="en-US" altLang="en-US" sz="2800" dirty="0"/>
              <a:t> ulnar side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Median. 			     		              </a:t>
            </a:r>
            <a:r>
              <a:rPr lang="en-US" altLang="en-US" sz="2800" dirty="0"/>
              <a:t>Anterior </a:t>
            </a:r>
            <a:r>
              <a:rPr lang="en-US" altLang="en-US" sz="2800" u="sng" dirty="0"/>
              <a:t>Forearm</a:t>
            </a:r>
            <a:r>
              <a:rPr lang="en-US" altLang="en-US" sz="2800" dirty="0"/>
              <a:t>, Thumb, </a:t>
            </a:r>
            <a:r>
              <a:rPr lang="en-US" altLang="en-US" sz="2800" u="sng" dirty="0"/>
              <a:t>Hand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Musculocutaneous				      		</a:t>
            </a:r>
            <a:r>
              <a:rPr lang="en-US" altLang="en-US" sz="2800" dirty="0"/>
              <a:t>most anterior </a:t>
            </a:r>
            <a:r>
              <a:rPr lang="en-US" altLang="en-US" sz="2800" u="sng" dirty="0"/>
              <a:t>arm</a:t>
            </a:r>
          </a:p>
          <a:p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2800" dirty="0">
                <a:solidFill>
                  <a:srgbClr val="FF0000"/>
                </a:solidFill>
              </a:rPr>
              <a:t>Obturator 			</a:t>
            </a:r>
            <a:r>
              <a:rPr lang="en-US" altLang="en-US" sz="2800" i="1" dirty="0">
                <a:solidFill>
                  <a:srgbClr val="FF0000"/>
                </a:solidFill>
              </a:rPr>
              <a:t>Lumbar </a:t>
            </a:r>
            <a:r>
              <a:rPr lang="en-US" altLang="en-US" sz="2800" dirty="0"/>
              <a:t>		  	medial thigh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2800" dirty="0">
                <a:solidFill>
                  <a:srgbClr val="FF0000"/>
                </a:solidFill>
              </a:rPr>
              <a:t>Femoral					          		</a:t>
            </a:r>
            <a:r>
              <a:rPr lang="en-US" altLang="en-US" sz="2800" dirty="0"/>
              <a:t>anterior thigh</a:t>
            </a:r>
          </a:p>
          <a:p>
            <a:pPr eaLnBrk="1" hangingPunct="1"/>
            <a:endParaRPr lang="en-US" altLang="en-US" sz="28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dirty="0">
                <a:solidFill>
                  <a:srgbClr val="FF0000"/>
                </a:solidFill>
              </a:rPr>
              <a:t>Sciatic 			</a:t>
            </a:r>
            <a:r>
              <a:rPr lang="en-US" altLang="en-US" sz="2800" i="1" dirty="0">
                <a:solidFill>
                  <a:srgbClr val="FF0000"/>
                </a:solidFill>
              </a:rPr>
              <a:t>Sacral</a:t>
            </a:r>
            <a:r>
              <a:rPr lang="en-US" altLang="en-US" sz="2800" i="1" dirty="0"/>
              <a:t> </a:t>
            </a:r>
            <a:r>
              <a:rPr lang="en-US" altLang="en-US" sz="2800" dirty="0"/>
              <a:t>			gluteal region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2800" dirty="0">
                <a:solidFill>
                  <a:srgbClr val="FF0000"/>
                </a:solidFill>
              </a:rPr>
              <a:t>Tibial							</a:t>
            </a:r>
            <a:r>
              <a:rPr lang="en-US" altLang="en-US" sz="2800" dirty="0"/>
              <a:t>posterior thigh + posterior leg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Fibular						</a:t>
            </a:r>
            <a:r>
              <a:rPr lang="en-US" altLang="en-US" sz="2800" dirty="0"/>
              <a:t>anterior leg, lateral leg, dorsal foot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0" y="1121600"/>
            <a:ext cx="11374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cxnSpLocks/>
          </p:cNvCxnSpPr>
          <p:nvPr/>
        </p:nvCxnSpPr>
        <p:spPr>
          <a:xfrm>
            <a:off x="158745" y="3761783"/>
            <a:ext cx="120332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cxnSpLocks/>
          </p:cNvCxnSpPr>
          <p:nvPr/>
        </p:nvCxnSpPr>
        <p:spPr>
          <a:xfrm>
            <a:off x="0" y="5072158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333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78868208"/>
              </p:ext>
            </p:extLst>
          </p:nvPr>
        </p:nvGraphicFramePr>
        <p:xfrm>
          <a:off x="7401397" y="583721"/>
          <a:ext cx="4198257" cy="6034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584490" imgH="3578056" progId="Photoshop.Image.7">
                  <p:embed/>
                </p:oleObj>
              </mc:Choice>
              <mc:Fallback>
                <p:oleObj name="Image" r:id="rId2" imgW="2584490" imgH="3578056" progId="Photoshop.Image.7">
                  <p:embed/>
                  <p:pic>
                    <p:nvPicPr>
                      <p:cNvPr id="16386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1397" y="583721"/>
                        <a:ext cx="4198257" cy="60346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"/>
            <a:ext cx="8229600" cy="689769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4000" cap="small" dirty="0">
                <a:latin typeface="Calibri" panose="020F0502020204030204" pitchFamily="34" charset="0"/>
              </a:rPr>
              <a:t>Spinal Cord Morphology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7585" y="689770"/>
            <a:ext cx="6297283" cy="5257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Cranial meninges </a:t>
            </a:r>
            <a:r>
              <a:rPr lang="en-US" altLang="en-US" sz="3200" dirty="0">
                <a:latin typeface="Calibri" panose="020F0502020204030204" pitchFamily="34" charset="0"/>
              </a:rPr>
              <a:t>are continuous from brain to spinal cord                           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(dura, arachnoid &amp; pia mater)</a:t>
            </a:r>
          </a:p>
          <a:p>
            <a:pPr marL="0" indent="0">
              <a:buNone/>
              <a:defRPr/>
            </a:pPr>
            <a:endParaRPr lang="en-US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Conus Medullaris</a:t>
            </a: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: </a:t>
            </a:r>
            <a:r>
              <a:rPr lang="en-US" altLang="en-US" sz="3200" dirty="0">
                <a:latin typeface="Calibri" panose="020F0502020204030204" pitchFamily="34" charset="0"/>
              </a:rPr>
              <a:t>Tapered inferior end of cord at vertebra level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L1/L2 </a:t>
            </a:r>
          </a:p>
          <a:p>
            <a:pPr marL="0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 </a:t>
            </a:r>
            <a:r>
              <a:rPr lang="en-US" altLang="en-US" sz="3200" dirty="0">
                <a:latin typeface="Calibri" panose="020F0502020204030204" pitchFamily="34" charset="0"/>
              </a:rPr>
              <a:t>             </a:t>
            </a:r>
          </a:p>
          <a:p>
            <a:pPr marL="0" lvl="1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Nerves continue past cord as the                       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Cauda Equina (horse’s tail) </a:t>
            </a:r>
            <a:r>
              <a:rPr lang="en-US" altLang="en-US" sz="3200" dirty="0">
                <a:latin typeface="Calibri" panose="020F0502020204030204" pitchFamily="34" charset="0"/>
              </a:rPr>
              <a:t>to vertebral level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dirty="0">
                <a:latin typeface="Calibri" panose="020F0502020204030204" pitchFamily="34" charset="0"/>
              </a:rPr>
              <a:t>L3-L5</a:t>
            </a:r>
          </a:p>
          <a:p>
            <a:pPr marL="0" lvl="1" indent="0">
              <a:buNone/>
              <a:defRPr/>
            </a:pPr>
            <a:endParaRPr lang="en-US" altLang="en-US" sz="3600" cap="small" dirty="0">
              <a:latin typeface="Calibri" panose="020F0502020204030204" pitchFamily="34" charset="0"/>
            </a:endParaRPr>
          </a:p>
          <a:p>
            <a:pPr marL="0" lvl="1" indent="0">
              <a:buNone/>
              <a:defRPr/>
            </a:pPr>
            <a:endParaRPr lang="en-US" altLang="en-US" sz="3200" i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lvl="1" indent="0">
              <a:buNone/>
              <a:defRPr/>
            </a:pPr>
            <a:endParaRPr lang="en-US" altLang="en-US" sz="2800" dirty="0">
              <a:solidFill>
                <a:srgbClr val="FF0000"/>
              </a:solidFill>
            </a:endParaRPr>
          </a:p>
          <a:p>
            <a:pPr marL="274637" lvl="1" indent="0">
              <a:buNone/>
              <a:defRPr/>
            </a:pPr>
            <a:endParaRPr lang="en-US" altLang="en-US" sz="2800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25963711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bicycle&#10;&#10;Description automatically generated">
            <a:extLst>
              <a:ext uri="{FF2B5EF4-FFF2-40B4-BE49-F238E27FC236}">
                <a16:creationId xmlns:a16="http://schemas.microsoft.com/office/drawing/2014/main" id="{9CD90039-EECE-41C5-B6C1-9B548CB68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613" y="2263137"/>
            <a:ext cx="3753394" cy="4272836"/>
          </a:xfrm>
          <a:prstGeom prst="rect">
            <a:avLst/>
          </a:prstGeom>
        </p:spPr>
      </p:pic>
      <p:sp>
        <p:nvSpPr>
          <p:cNvPr id="14" name="Rectangle 5"/>
          <p:cNvSpPr txBox="1">
            <a:spLocks noChangeArrowheads="1"/>
          </p:cNvSpPr>
          <p:nvPr/>
        </p:nvSpPr>
        <p:spPr>
          <a:xfrm>
            <a:off x="439824" y="650371"/>
            <a:ext cx="11214339" cy="2314898"/>
          </a:xfrm>
          <a:prstGeom prst="rect">
            <a:avLst/>
          </a:prstGeom>
        </p:spPr>
        <p:txBody>
          <a:bodyPr/>
          <a:lstStyle>
            <a:lvl1pPr marL="90488" indent="-90488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u="sng" cap="small" dirty="0">
                <a:solidFill>
                  <a:schemeClr val="tx1"/>
                </a:solidFill>
                <a:latin typeface="Calibri" panose="020F0502020204030204" pitchFamily="34" charset="0"/>
              </a:rPr>
              <a:t>Brain:</a:t>
            </a: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 Gray matter on the surface and white matter internal</a:t>
            </a:r>
          </a:p>
          <a:p>
            <a:pPr marL="0" indent="0" eaLnBrk="1" hangingPunct="1">
              <a:buNone/>
            </a:pPr>
            <a:r>
              <a:rPr lang="en-US" altLang="en-US" sz="3200" u="sng" cap="small" dirty="0">
                <a:solidFill>
                  <a:schemeClr val="tx1"/>
                </a:solidFill>
                <a:latin typeface="Calibri" panose="020F0502020204030204" pitchFamily="34" charset="0"/>
              </a:rPr>
              <a:t>Spinal cord</a:t>
            </a: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en-US" altLang="en-US" sz="3200" cap="small" dirty="0">
                <a:solidFill>
                  <a:srgbClr val="FF0000"/>
                </a:solidFill>
                <a:latin typeface="Calibri" panose="020F0502020204030204" pitchFamily="34" charset="0"/>
              </a:rPr>
              <a:t>opposite</a:t>
            </a: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 of the brain. Gray inside, white outside                                                                      </a:t>
            </a:r>
          </a:p>
          <a:p>
            <a:pPr marL="0" indent="0" eaLnBrk="1" hangingPunct="1">
              <a:buNone/>
            </a:pP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Gray matter </a:t>
            </a:r>
            <a:r>
              <a:rPr lang="en-US" altLang="en-US" sz="3200" i="1" cap="small" dirty="0">
                <a:solidFill>
                  <a:schemeClr val="tx1"/>
                </a:solidFill>
                <a:latin typeface="Calibri" panose="020F0502020204030204" pitchFamily="34" charset="0"/>
              </a:rPr>
              <a:t>butterfly-shaped </a:t>
            </a: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with the </a:t>
            </a:r>
            <a:r>
              <a:rPr lang="en-US" altLang="en-US" sz="3200" i="1" u="sng" cap="small" dirty="0">
                <a:solidFill>
                  <a:schemeClr val="tx1"/>
                </a:solidFill>
                <a:latin typeface="Calibri" panose="020F0502020204030204" pitchFamily="34" charset="0"/>
              </a:rPr>
              <a:t>wingtips facing posterior</a:t>
            </a:r>
            <a:r>
              <a:rPr lang="en-US" altLang="en-US" sz="3200" cap="small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endParaRPr lang="en-US" altLang="en-US" sz="3200" cap="small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en-US" altLang="en-US" sz="2800" cap="small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 eaLnBrk="1" hangingPunct="1"/>
            <a:endParaRPr lang="en-US" altLang="en-US" dirty="0"/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>
          <a:xfrm>
            <a:off x="3727613" y="97982"/>
            <a:ext cx="5445871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</a:rPr>
              <a:t>Spinal Cord Cross-Section</a:t>
            </a:r>
          </a:p>
        </p:txBody>
      </p:sp>
    </p:spTree>
    <p:extLst>
      <p:ext uri="{BB962C8B-B14F-4D97-AF65-F5344CB8AC3E}">
        <p14:creationId xmlns:p14="http://schemas.microsoft.com/office/powerpoint/2010/main" val="1401537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8619" y="-160994"/>
            <a:ext cx="8973094" cy="112095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Calibri" panose="020F0502020204030204" pitchFamily="34" charset="0"/>
              </a:rPr>
              <a:t>Gray Matter: </a:t>
            </a:r>
            <a:r>
              <a:rPr lang="en-US" altLang="en-US" sz="3600" cap="small" dirty="0">
                <a:latin typeface="Calibri" panose="020F0502020204030204" pitchFamily="34" charset="0"/>
              </a:rPr>
              <a:t>Neuron</a:t>
            </a:r>
            <a:r>
              <a:rPr lang="en-US" altLang="en-US" sz="4000" cap="small" dirty="0">
                <a:latin typeface="Calibri" panose="020F0502020204030204" pitchFamily="34" charset="0"/>
              </a:rPr>
              <a:t> arrangement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9468" y="840804"/>
            <a:ext cx="11793064" cy="3338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3200" u="sng" dirty="0"/>
              <a:t>Gray Matter divided bilaterally:</a:t>
            </a:r>
          </a:p>
          <a:p>
            <a:pPr marL="514350" indent="-514350">
              <a:buAutoNum type="arabicPeriod"/>
            </a:pPr>
            <a:r>
              <a:rPr lang="en-US" altLang="en-US" sz="3200" u="sng" dirty="0">
                <a:solidFill>
                  <a:srgbClr val="FF0000"/>
                </a:solidFill>
              </a:rPr>
              <a:t>Anterior (ventral) horns</a:t>
            </a:r>
            <a:r>
              <a:rPr lang="en-US" altLang="en-US" sz="3200" dirty="0">
                <a:solidFill>
                  <a:srgbClr val="FF0000"/>
                </a:solidFill>
              </a:rPr>
              <a:t>: </a:t>
            </a:r>
            <a:r>
              <a:rPr lang="en-US" altLang="en-US" sz="3200" dirty="0"/>
              <a:t>Contains somatic motor neurons </a:t>
            </a:r>
          </a:p>
          <a:p>
            <a:pPr marL="514350" indent="-514350">
              <a:buAutoNum type="arabicPeriod"/>
            </a:pPr>
            <a:r>
              <a:rPr lang="en-US" altLang="en-US" sz="3200" u="sng" dirty="0">
                <a:solidFill>
                  <a:srgbClr val="0070C0"/>
                </a:solidFill>
              </a:rPr>
              <a:t>Lateral Horns:</a:t>
            </a:r>
            <a:r>
              <a:rPr lang="en-US" altLang="en-US" sz="3200" dirty="0">
                <a:solidFill>
                  <a:srgbClr val="0070C0"/>
                </a:solidFill>
              </a:rPr>
              <a:t> </a:t>
            </a:r>
            <a:r>
              <a:rPr lang="en-US" altLang="en-US" sz="3200" dirty="0"/>
              <a:t>Contains autonomic motor neurons to innervate smooth &amp; cardiac muscle and glands</a:t>
            </a:r>
          </a:p>
          <a:p>
            <a:pPr marL="0" indent="0">
              <a:buNone/>
            </a:pPr>
            <a:endParaRPr lang="en-US" altLang="en-US" sz="3200" cap="small" dirty="0">
              <a:latin typeface="Calibri" panose="020F0502020204030204" pitchFamily="34" charset="0"/>
            </a:endParaRPr>
          </a:p>
        </p:txBody>
      </p:sp>
      <p:graphicFrame>
        <p:nvGraphicFramePr>
          <p:cNvPr id="21508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57764941"/>
              </p:ext>
            </p:extLst>
          </p:nvPr>
        </p:nvGraphicFramePr>
        <p:xfrm>
          <a:off x="4627783" y="3324629"/>
          <a:ext cx="4557121" cy="3343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3578056" progId="Photoshop.Image.7">
                  <p:embed/>
                </p:oleObj>
              </mc:Choice>
              <mc:Fallback>
                <p:oleObj name="Image" r:id="rId2" imgW="4876397" imgH="3578056" progId="Photoshop.Image.7">
                  <p:embed/>
                  <p:pic>
                    <p:nvPicPr>
                      <p:cNvPr id="21508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7783" y="3324629"/>
                        <a:ext cx="4557121" cy="3343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25616" y="4221824"/>
            <a:ext cx="11336834" cy="1569660"/>
            <a:chOff x="-2674927" y="4487988"/>
            <a:chExt cx="11336834" cy="1569660"/>
          </a:xfrm>
        </p:grpSpPr>
        <p:sp>
          <p:nvSpPr>
            <p:cNvPr id="8" name="TextBox 7"/>
            <p:cNvSpPr txBox="1"/>
            <p:nvPr/>
          </p:nvSpPr>
          <p:spPr>
            <a:xfrm>
              <a:off x="6255479" y="4487988"/>
              <a:ext cx="240642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cap="small" dirty="0">
                  <a:solidFill>
                    <a:srgbClr val="0070C0"/>
                  </a:solidFill>
                  <a:latin typeface="Calibri" panose="020F0502020204030204" pitchFamily="34" charset="0"/>
                </a:rPr>
                <a:t>Lateral horns</a:t>
              </a:r>
            </a:p>
            <a:p>
              <a:r>
                <a:rPr lang="en-US" sz="3200" cap="small" dirty="0">
                  <a:solidFill>
                    <a:srgbClr val="0070C0"/>
                  </a:solidFill>
                  <a:latin typeface="Calibri" panose="020F0502020204030204" pitchFamily="34" charset="0"/>
                </a:rPr>
                <a:t>(bilateral)</a:t>
              </a:r>
            </a:p>
            <a:p>
              <a:r>
                <a:rPr lang="en-US" sz="3200" cap="small" dirty="0">
                  <a:solidFill>
                    <a:srgbClr val="0070C0"/>
                  </a:solidFill>
                  <a:latin typeface="Calibri" panose="020F0502020204030204" pitchFamily="34" charset="0"/>
                </a:rPr>
                <a:t>Only Ti-L2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674927" y="4792077"/>
              <a:ext cx="4402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cap="small" dirty="0">
                  <a:solidFill>
                    <a:srgbClr val="FF0000"/>
                  </a:solidFill>
                  <a:latin typeface="Calibri" panose="020F0502020204030204" pitchFamily="34" charset="0"/>
                </a:rPr>
                <a:t>Anterior horns (bilateral)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48952" y="3257136"/>
            <a:ext cx="2490554" cy="788090"/>
            <a:chOff x="5748952" y="2277484"/>
            <a:chExt cx="2490554" cy="788090"/>
          </a:xfrm>
        </p:grpSpPr>
        <p:sp>
          <p:nvSpPr>
            <p:cNvPr id="3" name="TextBox 2"/>
            <p:cNvSpPr txBox="1"/>
            <p:nvPr/>
          </p:nvSpPr>
          <p:spPr>
            <a:xfrm>
              <a:off x="5748952" y="2277484"/>
              <a:ext cx="249055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cap="small" dirty="0"/>
                <a:t>Posterior Median Sulcus</a:t>
              </a:r>
            </a:p>
          </p:txBody>
        </p:sp>
        <p:cxnSp>
          <p:nvCxnSpPr>
            <p:cNvPr id="5" name="Straight Arrow Connector 4"/>
            <p:cNvCxnSpPr/>
            <p:nvPr/>
          </p:nvCxnSpPr>
          <p:spPr>
            <a:xfrm>
              <a:off x="6927343" y="2574630"/>
              <a:ext cx="24897" cy="49094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5657583" y="4670271"/>
            <a:ext cx="2917052" cy="1994773"/>
            <a:chOff x="4432277" y="3674384"/>
            <a:chExt cx="2917052" cy="1994773"/>
          </a:xfrm>
        </p:grpSpPr>
        <p:sp>
          <p:nvSpPr>
            <p:cNvPr id="2" name="Oval 1"/>
            <p:cNvSpPr/>
            <p:nvPr/>
          </p:nvSpPr>
          <p:spPr>
            <a:xfrm>
              <a:off x="4432277" y="3674384"/>
              <a:ext cx="703796" cy="643583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705600" y="3674384"/>
              <a:ext cx="308600" cy="440417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898017" y="4923064"/>
              <a:ext cx="2451312" cy="746093"/>
              <a:chOff x="4898017" y="4923064"/>
              <a:chExt cx="2451312" cy="74609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898017" y="5299825"/>
                <a:ext cx="245131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b="1" cap="small" dirty="0"/>
                  <a:t>Anterior Median Fissure</a:t>
                </a: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>
              <a:xfrm flipV="1">
                <a:off x="5702037" y="4923064"/>
                <a:ext cx="19160" cy="381159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0141738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5520" y="713204"/>
            <a:ext cx="11017297" cy="34861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3200" cap="small" dirty="0">
                <a:solidFill>
                  <a:srgbClr val="FF0000"/>
                </a:solidFill>
                <a:latin typeface="Calibri" panose="020F0502020204030204" pitchFamily="34" charset="0"/>
              </a:rPr>
              <a:t>3.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Posterior (dorsal) horns</a:t>
            </a:r>
            <a:r>
              <a:rPr lang="en-US" altLang="en-US" sz="3200" dirty="0">
                <a:latin typeface="Calibri" panose="020F0502020204030204" pitchFamily="34" charset="0"/>
              </a:rPr>
              <a:t>: Contains sensory neuron </a:t>
            </a:r>
            <a:r>
              <a:rPr lang="en-US" altLang="en-US" sz="3200" i="1" dirty="0">
                <a:latin typeface="Calibri" panose="020F0502020204030204" pitchFamily="34" charset="0"/>
              </a:rPr>
              <a:t>axons.</a:t>
            </a:r>
            <a:r>
              <a:rPr lang="en-US" altLang="en-US" sz="3200" dirty="0">
                <a:latin typeface="Calibri" panose="020F0502020204030204" pitchFamily="34" charset="0"/>
              </a:rPr>
              <a:t>  Remember: sensory neurons are outside cord in ganglia.</a:t>
            </a:r>
          </a:p>
          <a:p>
            <a:pPr marL="0" indent="0">
              <a:buNone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4.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Gray Commissure</a:t>
            </a:r>
            <a:r>
              <a:rPr lang="en-US" altLang="en-US" sz="3200" dirty="0">
                <a:latin typeface="Calibri" panose="020F0502020204030204" pitchFamily="34" charset="0"/>
              </a:rPr>
              <a:t>: </a:t>
            </a:r>
            <a:r>
              <a:rPr lang="en-US" altLang="en-US" sz="3200" i="1" dirty="0">
                <a:latin typeface="Calibri" panose="020F0502020204030204" pitchFamily="34" charset="0"/>
              </a:rPr>
              <a:t>Unmyelinated</a:t>
            </a:r>
            <a:r>
              <a:rPr lang="en-US" altLang="en-US" sz="3200" dirty="0">
                <a:latin typeface="Calibri" panose="020F0502020204030204" pitchFamily="34" charset="0"/>
              </a:rPr>
              <a:t> axons that cross sides (right to left/left to right). Also contains the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Central Canal</a:t>
            </a:r>
          </a:p>
          <a:p>
            <a:pPr marL="0" indent="0">
              <a:buNone/>
            </a:pPr>
            <a:endParaRPr lang="en-US" altLang="en-US" cap="small" dirty="0"/>
          </a:p>
        </p:txBody>
      </p:sp>
      <p:graphicFrame>
        <p:nvGraphicFramePr>
          <p:cNvPr id="23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32619771"/>
              </p:ext>
            </p:extLst>
          </p:nvPr>
        </p:nvGraphicFramePr>
        <p:xfrm>
          <a:off x="4623582" y="3246505"/>
          <a:ext cx="2751138" cy="3060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285472" imgH="3657298" progId="Photoshop.Image.7">
                  <p:embed/>
                </p:oleObj>
              </mc:Choice>
              <mc:Fallback>
                <p:oleObj name="Image" r:id="rId2" imgW="3285472" imgH="3657298" progId="Photoshop.Image.7">
                  <p:embed/>
                  <p:pic>
                    <p:nvPicPr>
                      <p:cNvPr id="23556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3582" y="3246505"/>
                        <a:ext cx="2751138" cy="30608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1324079" y="3059216"/>
            <a:ext cx="8507408" cy="1638567"/>
            <a:chOff x="-20830" y="3058431"/>
            <a:chExt cx="8507408" cy="1638567"/>
          </a:xfrm>
        </p:grpSpPr>
        <p:cxnSp>
          <p:nvCxnSpPr>
            <p:cNvPr id="5" name="Straight Arrow Connector 4"/>
            <p:cNvCxnSpPr/>
            <p:nvPr/>
          </p:nvCxnSpPr>
          <p:spPr>
            <a:xfrm flipH="1">
              <a:off x="5322695" y="3493422"/>
              <a:ext cx="914400" cy="4826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904812" y="4308794"/>
              <a:ext cx="1463032" cy="38820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6147861" y="3058431"/>
              <a:ext cx="23387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cap="small" dirty="0">
                  <a:latin typeface="Calibri" panose="020F0502020204030204" pitchFamily="34" charset="0"/>
                </a:rPr>
                <a:t>Posterior horn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20830" y="3976022"/>
              <a:ext cx="261789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cap="sm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Gray Commissure</a:t>
              </a:r>
            </a:p>
          </p:txBody>
        </p:sp>
      </p:grpSp>
      <p:sp>
        <p:nvSpPr>
          <p:cNvPr id="8" name="Oval 7"/>
          <p:cNvSpPr/>
          <p:nvPr/>
        </p:nvSpPr>
        <p:spPr>
          <a:xfrm>
            <a:off x="5827534" y="4460802"/>
            <a:ext cx="341185" cy="30972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369678" y="5167260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cap="small" dirty="0"/>
              <a:t>Central canal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85EA2E-A7B2-8A80-0E76-F92D61F13346}"/>
              </a:ext>
            </a:extLst>
          </p:cNvPr>
          <p:cNvSpPr txBox="1">
            <a:spLocks noChangeArrowheads="1"/>
          </p:cNvSpPr>
          <p:nvPr/>
        </p:nvSpPr>
        <p:spPr>
          <a:xfrm>
            <a:off x="1324079" y="-252049"/>
            <a:ext cx="8973094" cy="1120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Calibri" panose="020F0502020204030204" pitchFamily="34" charset="0"/>
              </a:rPr>
              <a:t>Gray Matter: </a:t>
            </a:r>
            <a:r>
              <a:rPr lang="en-US" altLang="en-US" sz="3600" cap="small" dirty="0">
                <a:latin typeface="Calibri" panose="020F0502020204030204" pitchFamily="34" charset="0"/>
              </a:rPr>
              <a:t>Neuron</a:t>
            </a:r>
            <a:r>
              <a:rPr lang="en-US" altLang="en-US" sz="4000" cap="small" dirty="0">
                <a:latin typeface="Calibri" panose="020F0502020204030204" pitchFamily="34" charset="0"/>
              </a:rPr>
              <a:t> arrangement</a:t>
            </a:r>
          </a:p>
        </p:txBody>
      </p:sp>
    </p:spTree>
    <p:extLst>
      <p:ext uri="{BB962C8B-B14F-4D97-AF65-F5344CB8AC3E}">
        <p14:creationId xmlns:p14="http://schemas.microsoft.com/office/powerpoint/2010/main" val="3334943234"/>
      </p:ext>
    </p:ext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2222" y="877348"/>
            <a:ext cx="11740011" cy="5771646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White matter: </a:t>
            </a:r>
            <a:r>
              <a:rPr lang="en-US" altLang="en-US" sz="3200" dirty="0">
                <a:latin typeface="Calibri" panose="020F0502020204030204" pitchFamily="34" charset="0"/>
              </a:rPr>
              <a:t>axons of neurons located in the gray matter</a:t>
            </a:r>
          </a:p>
          <a:p>
            <a:pPr marL="0" indent="0">
              <a:buNone/>
              <a:defRPr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3 Divisions of spinal cord white matter</a:t>
            </a:r>
          </a:p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1.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Anterior white matter: </a:t>
            </a:r>
            <a:r>
              <a:rPr lang="en-US" altLang="en-US" sz="3200" dirty="0">
                <a:latin typeface="Calibri" panose="020F0502020204030204" pitchFamily="34" charset="0"/>
              </a:rPr>
              <a:t>anterior cord</a:t>
            </a:r>
            <a:endParaRPr lang="en-US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US" altLang="en-US" sz="3200" u="sng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2.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Lateral white matter</a:t>
            </a:r>
          </a:p>
          <a:p>
            <a:pPr marL="0" indent="0">
              <a:buNone/>
              <a:defRPr/>
            </a:pPr>
            <a:endParaRPr lang="en-US" altLang="en-US" sz="3200" u="sng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3. 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Posterior white matter: </a:t>
            </a:r>
            <a:r>
              <a:rPr lang="en-US" altLang="en-US" sz="3200" dirty="0">
                <a:latin typeface="Calibri" panose="020F0502020204030204" pitchFamily="34" charset="0"/>
              </a:rPr>
              <a:t>posterior side</a:t>
            </a:r>
            <a:endParaRPr lang="en-US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eaLnBrk="1" hangingPunct="1">
              <a:defRPr/>
            </a:pPr>
            <a:endParaRPr lang="en-US" altLang="en-US" sz="2800" dirty="0"/>
          </a:p>
          <a:p>
            <a:pPr marL="0" indent="0">
              <a:buNone/>
              <a:defRPr/>
            </a:pPr>
            <a:endParaRPr lang="en-US" altLang="en-US" dirty="0"/>
          </a:p>
        </p:txBody>
      </p:sp>
      <p:graphicFrame>
        <p:nvGraphicFramePr>
          <p:cNvPr id="2662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09028057"/>
              </p:ext>
            </p:extLst>
          </p:nvPr>
        </p:nvGraphicFramePr>
        <p:xfrm>
          <a:off x="7578248" y="1678987"/>
          <a:ext cx="4117208" cy="393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4663055" progId="Photoshop.Image.7">
                  <p:embed/>
                </p:oleObj>
              </mc:Choice>
              <mc:Fallback>
                <p:oleObj name="Image" r:id="rId2" imgW="4876397" imgH="4663055" progId="Photoshop.Image.7">
                  <p:embed/>
                  <p:pic>
                    <p:nvPicPr>
                      <p:cNvPr id="26626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8248" y="1678987"/>
                        <a:ext cx="4117208" cy="393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7720181" y="2645275"/>
            <a:ext cx="2442872" cy="1599868"/>
            <a:chOff x="4548614" y="3540430"/>
            <a:chExt cx="2442872" cy="1599868"/>
          </a:xfrm>
        </p:grpSpPr>
        <p:sp>
          <p:nvSpPr>
            <p:cNvPr id="3" name="TextBox 2"/>
            <p:cNvSpPr txBox="1"/>
            <p:nvPr/>
          </p:nvSpPr>
          <p:spPr>
            <a:xfrm>
              <a:off x="6010255" y="4770966"/>
              <a:ext cx="981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Anterior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48614" y="4039374"/>
              <a:ext cx="833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Lateral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39083" y="3540430"/>
              <a:ext cx="1052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Posterior</a:t>
              </a: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F0AAE1A0-944F-6C91-A3BC-E20EA07FC312}"/>
              </a:ext>
            </a:extLst>
          </p:cNvPr>
          <p:cNvSpPr txBox="1">
            <a:spLocks noChangeArrowheads="1"/>
          </p:cNvSpPr>
          <p:nvPr/>
        </p:nvSpPr>
        <p:spPr>
          <a:xfrm>
            <a:off x="1605680" y="-111872"/>
            <a:ext cx="8973094" cy="1120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en-US" sz="3600" cap="small" dirty="0">
                <a:solidFill>
                  <a:srgbClr val="FF0000"/>
                </a:solidFill>
                <a:latin typeface="Calibri" panose="020F0502020204030204" pitchFamily="34" charset="0"/>
              </a:rPr>
              <a:t>White Matter: </a:t>
            </a:r>
            <a:r>
              <a:rPr lang="en-US" altLang="en-US" sz="3600" cap="small" dirty="0">
                <a:latin typeface="Calibri" panose="020F0502020204030204" pitchFamily="34" charset="0"/>
              </a:rPr>
              <a:t>Neuron</a:t>
            </a:r>
            <a:r>
              <a:rPr lang="en-US" altLang="en-US" sz="4000" cap="small" dirty="0">
                <a:latin typeface="Calibri" panose="020F0502020204030204" pitchFamily="34" charset="0"/>
              </a:rPr>
              <a:t> arrangement</a:t>
            </a:r>
          </a:p>
        </p:txBody>
      </p:sp>
    </p:spTree>
    <p:extLst>
      <p:ext uri="{BB962C8B-B14F-4D97-AF65-F5344CB8AC3E}">
        <p14:creationId xmlns:p14="http://schemas.microsoft.com/office/powerpoint/2010/main" val="3118552315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20853198"/>
              </p:ext>
            </p:extLst>
          </p:nvPr>
        </p:nvGraphicFramePr>
        <p:xfrm>
          <a:off x="7965452" y="1279453"/>
          <a:ext cx="4226548" cy="386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876397" imgH="4461903" progId="Photoshop.Image.7">
                  <p:embed/>
                </p:oleObj>
              </mc:Choice>
              <mc:Fallback>
                <p:oleObj name="Image" r:id="rId2" imgW="4876397" imgH="4461903" progId="Photoshop.Image.7">
                  <p:embed/>
                  <p:pic>
                    <p:nvPicPr>
                      <p:cNvPr id="2765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5452" y="1279453"/>
                        <a:ext cx="4226548" cy="3867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9281" y="125616"/>
            <a:ext cx="9220200" cy="78878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3600" cap="small" dirty="0">
                <a:latin typeface="Calibri" panose="020F0502020204030204" pitchFamily="34" charset="0"/>
              </a:rPr>
              <a:t>Spinal Cord Axon Tracts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0745" y="827315"/>
            <a:ext cx="9043255" cy="6030685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Axons organized into tracts that travel to/from brain</a:t>
            </a:r>
          </a:p>
          <a:p>
            <a:pPr marL="0" indent="0">
              <a:buNone/>
              <a:defRPr/>
            </a:pPr>
            <a:endParaRPr lang="en-US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Sensory </a:t>
            </a:r>
            <a:r>
              <a:rPr lang="en-US" altLang="en-US" sz="3200" dirty="0">
                <a:latin typeface="Calibri" panose="020F0502020204030204" pitchFamily="34" charset="0"/>
              </a:rPr>
              <a:t>axons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ASCEND </a:t>
            </a:r>
            <a:r>
              <a:rPr lang="en-US" altLang="en-US" sz="3200" dirty="0">
                <a:latin typeface="Calibri" panose="020F0502020204030204" pitchFamily="34" charset="0"/>
              </a:rPr>
              <a:t>from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body to brain</a:t>
            </a:r>
          </a:p>
          <a:p>
            <a:pPr marL="0" lvl="1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Motor </a:t>
            </a:r>
            <a:r>
              <a:rPr lang="en-US" altLang="en-US" sz="3200" dirty="0">
                <a:latin typeface="Calibri" panose="020F0502020204030204" pitchFamily="34" charset="0"/>
              </a:rPr>
              <a:t>axons </a:t>
            </a:r>
            <a:r>
              <a:rPr lang="en-US" altLang="en-US" sz="3200" u="sng" dirty="0">
                <a:solidFill>
                  <a:srgbClr val="FF0000"/>
                </a:solidFill>
                <a:latin typeface="Calibri" panose="020F0502020204030204" pitchFamily="34" charset="0"/>
              </a:rPr>
              <a:t>DESCEND </a:t>
            </a:r>
            <a:r>
              <a:rPr lang="en-US" altLang="en-US" sz="3200" dirty="0">
                <a:latin typeface="Calibri" panose="020F0502020204030204" pitchFamily="34" charset="0"/>
              </a:rPr>
              <a:t>from</a:t>
            </a: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brain to body</a:t>
            </a:r>
          </a:p>
          <a:p>
            <a:pPr marL="0" lvl="1" indent="0">
              <a:buNone/>
              <a:defRPr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marL="0" lvl="1" indent="0">
              <a:buNone/>
              <a:defRPr/>
            </a:pP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The right cord </a:t>
            </a:r>
            <a:r>
              <a:rPr lang="en-US" altLang="en-US" sz="3200" dirty="0">
                <a:latin typeface="Calibri" panose="020F0502020204030204" pitchFamily="34" charset="0"/>
              </a:rPr>
              <a:t>receives input from &amp; innervates                                                   the </a:t>
            </a:r>
            <a:r>
              <a:rPr lang="en-US" altLang="en-US" sz="3200" i="1" dirty="0">
                <a:solidFill>
                  <a:srgbClr val="FF0000"/>
                </a:solidFill>
                <a:latin typeface="Calibri" panose="020F0502020204030204" pitchFamily="34" charset="0"/>
              </a:rPr>
              <a:t>right side of the body</a:t>
            </a:r>
          </a:p>
          <a:p>
            <a:pPr marL="0" lvl="1" indent="0">
              <a:buNone/>
              <a:defRPr/>
            </a:pPr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	BUT </a:t>
            </a:r>
            <a:r>
              <a:rPr lang="en-US" altLang="en-US" sz="3200" i="1" dirty="0">
                <a:latin typeface="Calibri" panose="020F0502020204030204" pitchFamily="34" charset="0"/>
              </a:rPr>
              <a:t>axons cross </a:t>
            </a:r>
            <a:r>
              <a:rPr lang="en-US" altLang="en-US" sz="3200" dirty="0">
                <a:latin typeface="Calibri" panose="020F0502020204030204" pitchFamily="34" charset="0"/>
              </a:rPr>
              <a:t>in the brainstem:</a:t>
            </a:r>
          </a:p>
          <a:p>
            <a:pPr marL="0" lvl="1" indent="0">
              <a:buNone/>
              <a:defRPr/>
            </a:pPr>
            <a:endParaRPr lang="en-US" altLang="en-US" sz="3200" dirty="0">
              <a:latin typeface="Calibri" panose="020F0502020204030204" pitchFamily="34" charset="0"/>
            </a:endParaRPr>
          </a:p>
          <a:p>
            <a:pPr marL="0" lvl="1" indent="0">
              <a:buNone/>
              <a:defRPr/>
            </a:pPr>
            <a:r>
              <a:rPr lang="en-US" altLang="en-US" sz="3200" dirty="0">
                <a:latin typeface="Calibri" panose="020F0502020204030204" pitchFamily="34" charset="0"/>
              </a:rPr>
              <a:t>The </a:t>
            </a:r>
            <a:r>
              <a:rPr lang="en-US" altLang="en-US" sz="3200" i="1" dirty="0">
                <a:latin typeface="Calibri" panose="020F0502020204030204" pitchFamily="34" charset="0"/>
              </a:rPr>
              <a:t>right body side </a:t>
            </a:r>
            <a:r>
              <a:rPr lang="en-US" altLang="en-US" sz="3200" dirty="0">
                <a:latin typeface="Calibri" panose="020F0502020204030204" pitchFamily="34" charset="0"/>
              </a:rPr>
              <a:t>perceived &amp; controlled by </a:t>
            </a:r>
            <a:r>
              <a:rPr lang="en-US" altLang="en-US" sz="3200" i="1" dirty="0">
                <a:latin typeface="Calibri" panose="020F0502020204030204" pitchFamily="34" charset="0"/>
              </a:rPr>
              <a:t>left side of the brain</a:t>
            </a:r>
            <a:r>
              <a:rPr lang="en-US" altLang="en-US" sz="3200" dirty="0">
                <a:latin typeface="Calibri" panose="020F0502020204030204" pitchFamily="34" charset="0"/>
              </a:rPr>
              <a:t>, etc</a:t>
            </a:r>
            <a:r>
              <a:rPr lang="en-US" altLang="en-US" sz="3200" i="1" dirty="0">
                <a:latin typeface="Calibri" panose="020F0502020204030204" pitchFamily="34" charset="0"/>
              </a:rPr>
              <a:t>.</a:t>
            </a:r>
            <a:endParaRPr lang="en-US" altLang="en-US" sz="35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00610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87D5BEA8-F6FF-401D-9D86-646DBFC0B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570998"/>
              </p:ext>
            </p:extLst>
          </p:nvPr>
        </p:nvGraphicFramePr>
        <p:xfrm>
          <a:off x="6174062" y="1912331"/>
          <a:ext cx="6017938" cy="4474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3925499" imgH="2919743" progId="Photoshop.Image.7">
                  <p:embed/>
                </p:oleObj>
              </mc:Choice>
              <mc:Fallback>
                <p:oleObj name="Image" r:id="rId2" imgW="3925499" imgH="2919743" progId="Photoshop.Image.7">
                  <p:embed/>
                  <p:pic>
                    <p:nvPicPr>
                      <p:cNvPr id="3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4062" y="1912331"/>
                        <a:ext cx="6017938" cy="4474546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4145" y="744132"/>
            <a:ext cx="806316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Spinal Nerves are like cranial nerves, </a:t>
            </a:r>
            <a:r>
              <a:rPr lang="en-US" sz="3200" i="1" u="sng" dirty="0"/>
              <a:t>but</a:t>
            </a:r>
            <a:r>
              <a:rPr lang="en-US" sz="3200" i="1" dirty="0"/>
              <a:t> </a:t>
            </a:r>
            <a:r>
              <a:rPr lang="en-US" sz="3200" dirty="0"/>
              <a:t>their neurons are in the </a:t>
            </a:r>
            <a:r>
              <a:rPr lang="en-US" sz="3200" u="sng" dirty="0"/>
              <a:t>spinal cord </a:t>
            </a:r>
            <a:r>
              <a:rPr lang="en-US" sz="3200" dirty="0"/>
              <a:t>(</a:t>
            </a:r>
            <a:r>
              <a:rPr lang="en-US" sz="3200" u="sng" dirty="0"/>
              <a:t>not</a:t>
            </a:r>
            <a:r>
              <a:rPr lang="en-US" sz="3200" dirty="0"/>
              <a:t> brainstem)</a:t>
            </a:r>
          </a:p>
          <a:p>
            <a:endParaRPr lang="en-US" sz="32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Spinal nerves provide </a:t>
            </a:r>
            <a:r>
              <a:rPr lang="en-US" sz="3200" u="sng" dirty="0">
                <a:solidFill>
                  <a:srgbClr val="FF0000"/>
                </a:solidFill>
              </a:rPr>
              <a:t>motor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u="sng" dirty="0">
                <a:solidFill>
                  <a:srgbClr val="FF0000"/>
                </a:solidFill>
              </a:rPr>
              <a:t>innervation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i="1" dirty="0">
                <a:solidFill>
                  <a:srgbClr val="FF0000"/>
                </a:solidFill>
              </a:rPr>
              <a:t>to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skeletal muscles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They control smooth &amp; cardiac muscle, vessels, glands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They receive </a:t>
            </a:r>
            <a:r>
              <a:rPr lang="en-US" sz="3200" u="sng" dirty="0">
                <a:solidFill>
                  <a:srgbClr val="FF0000"/>
                </a:solidFill>
              </a:rPr>
              <a:t>sensory</a:t>
            </a:r>
            <a:r>
              <a:rPr lang="en-US" sz="3200" dirty="0"/>
              <a:t> information                                                                                           </a:t>
            </a:r>
            <a:r>
              <a:rPr lang="en-US" sz="3200" i="1" dirty="0">
                <a:solidFill>
                  <a:srgbClr val="FF0000"/>
                </a:solidFill>
              </a:rPr>
              <a:t>FROM </a:t>
            </a:r>
            <a:r>
              <a:rPr lang="en-US" sz="3200" dirty="0">
                <a:solidFill>
                  <a:srgbClr val="FF0000"/>
                </a:solidFill>
              </a:rPr>
              <a:t>the neck down</a:t>
            </a:r>
          </a:p>
          <a:p>
            <a:endParaRPr lang="en-US" sz="3200" cap="small" dirty="0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278702" y="117994"/>
            <a:ext cx="6339991" cy="8795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cap="small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Introduction to Spinal Nerves</a:t>
            </a:r>
          </a:p>
        </p:txBody>
      </p:sp>
    </p:spTree>
    <p:extLst>
      <p:ext uri="{BB962C8B-B14F-4D97-AF65-F5344CB8AC3E}">
        <p14:creationId xmlns:p14="http://schemas.microsoft.com/office/powerpoint/2010/main" val="1785691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1283</Words>
  <Application>Microsoft Office PowerPoint</Application>
  <PresentationFormat>Widescreen</PresentationFormat>
  <Paragraphs>188</Paragraphs>
  <Slides>28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Office Theme</vt:lpstr>
      <vt:lpstr>Image</vt:lpstr>
      <vt:lpstr>Spinal Cord Anatomy</vt:lpstr>
      <vt:lpstr>Spinal Cord Structure</vt:lpstr>
      <vt:lpstr>Spinal Cord Morphology</vt:lpstr>
      <vt:lpstr>PowerPoint Presentation</vt:lpstr>
      <vt:lpstr>Gray Matter: Neuron arrangement</vt:lpstr>
      <vt:lpstr>PowerPoint Presentation</vt:lpstr>
      <vt:lpstr>PowerPoint Presentation</vt:lpstr>
      <vt:lpstr>Spinal Cord Axon Tracts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Cervical Plexus (C1-C4)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Buckingham, Susan C.</dc:creator>
  <cp:lastModifiedBy>Buckingham, Susan C.</cp:lastModifiedBy>
  <cp:revision>29</cp:revision>
  <dcterms:created xsi:type="dcterms:W3CDTF">2020-03-18T18:09:12Z</dcterms:created>
  <dcterms:modified xsi:type="dcterms:W3CDTF">2024-03-17T17:55:24Z</dcterms:modified>
</cp:coreProperties>
</file>