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6" r:id="rId3"/>
    <p:sldId id="277" r:id="rId4"/>
    <p:sldId id="279" r:id="rId5"/>
    <p:sldId id="280" r:id="rId6"/>
    <p:sldId id="281" r:id="rId7"/>
    <p:sldId id="283" r:id="rId8"/>
    <p:sldId id="284" r:id="rId9"/>
    <p:sldId id="285" r:id="rId10"/>
    <p:sldId id="286" r:id="rId11"/>
    <p:sldId id="288" r:id="rId12"/>
    <p:sldId id="287" r:id="rId13"/>
    <p:sldId id="275"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2B6F71-B74B-B037-0826-76BC61D75C8E}" v="1268" dt="2021-09-01T18:57:23.172"/>
    <p1510:client id="{2D87B6D2-5F25-1B05-5F2F-6B925A7C8465}" v="3835" dt="2021-09-30T02:43:24.934"/>
    <p1510:client id="{31EE6683-FA70-4337-0009-68DAD46A1A86}" v="3945" dt="2021-09-27T17:06:45.957"/>
    <p1510:client id="{383DA3A4-59A6-D6B4-A3D9-05FB6162EB4B}" v="216" dt="2021-09-16T13:56:06.806"/>
    <p1510:client id="{3A0CE06A-B75B-903D-1EA1-1651D14FF056}" v="663" dt="2021-09-22T23:36:08.779"/>
    <p1510:client id="{3E7069EA-58FA-399F-FFF3-7F11546EEF32}" v="353" dt="2021-10-06T14:08:56.240"/>
    <p1510:client id="{4852A914-9056-23EF-C15A-CEB6C0B50FB5}" v="90" dt="2021-08-31T02:04:46.459"/>
    <p1510:client id="{4CCBC146-5170-41A1-856F-E61ED974DA3F}" v="677" dt="2021-08-30T20:39:45.303"/>
    <p1510:client id="{653600C1-03C4-3995-BB4F-F76C8F3B8283}" v="236" dt="2021-09-21T16:42:16.887"/>
    <p1510:client id="{692B62D6-7345-01F9-A9CB-C2B241186559}" v="3301" dt="2021-09-29T04:50:37.857"/>
    <p1510:client id="{6D4F67C2-0C7B-CEAB-B37F-19FB6410A1C7}" v="185" dt="2021-09-28T14:18:15.961"/>
    <p1510:client id="{724E8233-1B5C-C40D-EAA3-E0972E62A000}" v="1283" dt="2021-09-30T14:24:16.089"/>
    <p1510:client id="{7F85B83E-AE7C-8AA5-3C18-E8695D6AC63B}" v="4212" dt="2021-09-14T19:54:51.086"/>
    <p1510:client id="{83217031-16EA-4BB5-948A-6E60A79BAD24}" v="1044" dt="2021-10-04T19:09:47.616"/>
    <p1510:client id="{88FDAE53-11BB-5827-2066-7EB104919C1A}" v="816" dt="2021-09-20T21:55:18.311"/>
    <p1510:client id="{8B622A1F-206E-F94E-5DEF-1545EDB410A5}" v="724" dt="2021-09-14T20:23:56.525"/>
    <p1510:client id="{974F0A3A-C4D6-8C1F-046E-69709545985D}" v="935" dt="2021-09-14T21:03:26.979"/>
    <p1510:client id="{9FADD1E8-E94A-D693-5BCF-963C1C7CCFF5}" v="565" dt="2021-10-06T15:14:55.988"/>
    <p1510:client id="{9FB17049-351D-8806-027E-54E4A3906B40}" v="1966" dt="2021-09-15T21:30:05.622"/>
    <p1510:client id="{A963BA9E-9262-16F3-A1AD-C6624570A06A}" v="2626" dt="2021-09-21T01:31:42.710"/>
    <p1510:client id="{A99C56E4-9D69-2B49-E3B0-B09ACFC4BB1C}" v="316" dt="2021-09-22T21:41:09.615"/>
    <p1510:client id="{AA295ADF-5853-73D8-FCD5-FB96A13E22EB}" v="9" dt="2021-10-01T16:02:17.196"/>
    <p1510:client id="{B6029D72-B456-1345-C4AF-545A7B0ABA0F}" v="10" dt="2021-10-07T14:27:18.253"/>
    <p1510:client id="{B79D1DC1-C749-51D6-D03B-DF4D81F1A3D3}" v="7" dt="2021-10-06T20:51:04.884"/>
    <p1510:client id="{C15C2FEC-FA90-5B1D-22A0-ADEF9DE686F6}" v="4623" dt="2021-09-20T20:27:05.269"/>
    <p1510:client id="{C997C08B-FC9F-D962-35B2-579B6454ECC7}" v="1989" dt="2021-09-29T18:57:40.418"/>
    <p1510:client id="{D33AA581-559D-98AD-A481-EDDA7FB63E76}" v="4" dt="2021-09-02T14:42:51.046"/>
    <p1510:client id="{D61C216E-59B9-4217-A057-4A6629A285EC}" v="1212" dt="2021-10-05T00:35:07.137"/>
    <p1510:client id="{DC09862D-54BE-3229-1804-9B2FC4639E84}" v="3313" dt="2021-10-04T17:38:43.433"/>
    <p1510:client id="{E1464301-08BF-3B85-BED5-B6367C9A50F0}" v="4196" dt="2021-09-02T03:58:35.946"/>
    <p1510:client id="{E6DE23DF-E78F-C7D8-5F0F-C76A05763909}" v="2919" dt="2021-09-16T00:44:09.621"/>
    <p1510:client id="{FA6385D9-E4EE-C982-E14D-31ED8173A20A}" v="1988" dt="2021-10-05T02:58:02.55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2"/>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10/9/2023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10/9/2023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10/9/2023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10/9/2023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10/9/2023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10/9/2023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10/9/2023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10/9/2023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10/9/2023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10/9/2023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10/9/2023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10/9/2023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orldbuilding.stackexchange.com/questions/18736/encrypting-maps/18741" TargetMode="External"/><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hyperlink" Target="https://faculty.elgin.edu/dkernler/statistics/ch07/7-1.html" TargetMode="External"/><Relationship Id="rId4" Type="http://schemas.openxmlformats.org/officeDocument/2006/relationships/image" Target="../media/image3.gif"/></Relationships>
</file>

<file path=ppt/slides/_rels/slide3.xml.rels><?xml version="1.0" encoding="UTF-8" standalone="yes"?>
<Relationships xmlns="http://schemas.openxmlformats.org/package/2006/relationships"><Relationship Id="rId3" Type="http://schemas.openxmlformats.org/officeDocument/2006/relationships/hyperlink" Target="https://allthetropes.org/wiki/%C2%A1Three_Amigos!" TargetMode="Externa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hyperboleandahalf.blogspot.com/2009_11_01_archive.html" TargetMode="External"/><Relationship Id="rId3" Type="http://schemas.openxmlformats.org/officeDocument/2006/relationships/hyperlink" Target="http://kewl-beans.blogspot.com/2013/06/right-here-right-now-jun-15.html" TargetMode="External"/><Relationship Id="rId7" Type="http://schemas.openxmlformats.org/officeDocument/2006/relationships/image" Target="../media/image8.pn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hyperlink" Target="https://wrpigeek.deviantart.com/art/Adventurer-stick-figure-52813085" TargetMode="External"/><Relationship Id="rId5" Type="http://schemas.openxmlformats.org/officeDocument/2006/relationships/image" Target="../media/image7.png"/><Relationship Id="rId10" Type="http://schemas.openxmlformats.org/officeDocument/2006/relationships/hyperlink" Target="https://www.newgrounds.com/art/view/henkkaplays64/stickman" TargetMode="External"/><Relationship Id="rId4" Type="http://schemas.openxmlformats.org/officeDocument/2006/relationships/image" Target="../media/image6.jpeg"/><Relationship Id="rId9"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hyperlink" Target="http://kewl-beans.blogspot.com/2013/06/right-here-right-now-jun-15.html" TargetMode="External"/><Relationship Id="rId7" Type="http://schemas.openxmlformats.org/officeDocument/2006/relationships/hyperlink" Target="https://www.newgrounds.com/art/view/henkkaplays64/stickman" TargetMode="External"/><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hyperlink" Target="http://hyperboleandahalf.blogspot.com/2009_11_01_archive.html" TargetMode="Externa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hyperlink" Target="http://kewl-beans.blogspot.com/2013/06/right-here-right-now-jun-15.html" TargetMode="External"/><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hyperlink" Target="https://wrpigeek.deviantart.com/art/Adventurer-stick-figure-52813085" TargetMode="External"/><Relationship Id="rId5" Type="http://schemas.openxmlformats.org/officeDocument/2006/relationships/image" Target="../media/image7.pn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8" Type="http://schemas.openxmlformats.org/officeDocument/2006/relationships/hyperlink" Target="http://hyperboleandahalf.blogspot.com/2009_11_01_archive.html" TargetMode="External"/><Relationship Id="rId3" Type="http://schemas.openxmlformats.org/officeDocument/2006/relationships/hyperlink" Target="http://kewl-beans.blogspot.com/2013/06/right-here-right-now-jun-15.html" TargetMode="External"/><Relationship Id="rId7" Type="http://schemas.openxmlformats.org/officeDocument/2006/relationships/image" Target="../media/image8.pn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hyperlink" Target="https://wrpigeek.deviantart.com/art/Adventurer-stick-figure-52813085" TargetMode="External"/><Relationship Id="rId5" Type="http://schemas.openxmlformats.org/officeDocument/2006/relationships/image" Target="../media/image7.png"/><Relationship Id="rId10" Type="http://schemas.openxmlformats.org/officeDocument/2006/relationships/hyperlink" Target="https://www.newgrounds.com/art/view/henkkaplays64/stickman" TargetMode="External"/><Relationship Id="rId4" Type="http://schemas.openxmlformats.org/officeDocument/2006/relationships/image" Target="../media/image6.jpeg"/><Relationship Id="rId9"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orbythebeach.wordpress.com/2011/11/29/choosing-summer-camps-for-your-kids/" TargetMode="External"/><Relationship Id="rId2" Type="http://schemas.openxmlformats.org/officeDocument/2006/relationships/image" Target="../media/image10.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cs typeface="Calibri Light"/>
              </a:rPr>
              <a:t>Probability</a:t>
            </a:r>
            <a:endParaRPr lang="en-US"/>
          </a:p>
        </p:txBody>
      </p:sp>
      <p:sp>
        <p:nvSpPr>
          <p:cNvPr id="3" name="Subtitle 2"/>
          <p:cNvSpPr>
            <a:spLocks noGrp="1"/>
          </p:cNvSpPr>
          <p:nvPr>
            <p:ph type="subTitle" idx="1"/>
          </p:nvPr>
        </p:nvSpPr>
        <p:spPr/>
        <p:txBody>
          <a:bodyPr vert="horz" lIns="91440" tIns="45720" rIns="91440" bIns="45720" rtlCol="0" anchor="t">
            <a:noAutofit/>
          </a:bodyPr>
          <a:lstStyle/>
          <a:p>
            <a:r>
              <a:rPr lang="en-US" sz="3200">
                <a:cs typeface="Calibri"/>
              </a:rPr>
              <a:t>The Sampling Distribution of a Statistic</a:t>
            </a:r>
          </a:p>
        </p:txBody>
      </p:sp>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9ACBC2-BC39-49CB-AB28-72891F742835}"/>
              </a:ext>
            </a:extLst>
          </p:cNvPr>
          <p:cNvSpPr>
            <a:spLocks noGrp="1"/>
          </p:cNvSpPr>
          <p:nvPr>
            <p:ph type="title"/>
          </p:nvPr>
        </p:nvSpPr>
        <p:spPr/>
        <p:txBody>
          <a:bodyPr/>
          <a:lstStyle/>
          <a:p>
            <a:r>
              <a:rPr lang="en-US" dirty="0">
                <a:cs typeface="Calibri Light"/>
              </a:rPr>
              <a:t>Big Theorem – Proportions</a:t>
            </a:r>
            <a:endParaRPr lang="en-US" dirty="0"/>
          </a:p>
        </p:txBody>
      </p:sp>
      <p:sp>
        <p:nvSpPr>
          <p:cNvPr id="3" name="Content Placeholder 2">
            <a:extLst>
              <a:ext uri="{FF2B5EF4-FFF2-40B4-BE49-F238E27FC236}">
                <a16:creationId xmlns:a16="http://schemas.microsoft.com/office/drawing/2014/main" id="{D7C75392-1A54-45E9-AFBB-FF3D87E37230}"/>
              </a:ext>
            </a:extLst>
          </p:cNvPr>
          <p:cNvSpPr>
            <a:spLocks noGrp="1"/>
          </p:cNvSpPr>
          <p:nvPr>
            <p:ph idx="1"/>
          </p:nvPr>
        </p:nvSpPr>
        <p:spPr>
          <a:xfrm>
            <a:off x="838200" y="1825625"/>
            <a:ext cx="10072048" cy="632324"/>
          </a:xfrm>
        </p:spPr>
        <p:txBody>
          <a:bodyPr vert="horz" lIns="91440" tIns="45720" rIns="91440" bIns="45720" rtlCol="0" anchor="t">
            <a:normAutofit/>
          </a:bodyPr>
          <a:lstStyle/>
          <a:p>
            <a:pPr marL="0" indent="0">
              <a:buNone/>
            </a:pPr>
            <a:r>
              <a:rPr lang="en-US" b="1" dirty="0">
                <a:cs typeface="Calibri"/>
              </a:rPr>
              <a:t>Thm: </a:t>
            </a:r>
            <a:r>
              <a:rPr lang="en-US">
                <a:cs typeface="Calibri"/>
              </a:rPr>
              <a:t> The sampling distribution of the sample proportion satisfies:</a:t>
            </a:r>
            <a:endParaRPr lang="en-US"/>
          </a:p>
          <a:p>
            <a:pPr marL="0" indent="0">
              <a:buNone/>
            </a:pPr>
            <a:endParaRPr lang="en-US"/>
          </a:p>
        </p:txBody>
      </p:sp>
      <p:grpSp>
        <p:nvGrpSpPr>
          <p:cNvPr id="7" name="Group 6">
            <a:extLst>
              <a:ext uri="{FF2B5EF4-FFF2-40B4-BE49-F238E27FC236}">
                <a16:creationId xmlns:a16="http://schemas.microsoft.com/office/drawing/2014/main" id="{348067EF-8EC8-44B1-A817-6C5378B63499}"/>
              </a:ext>
            </a:extLst>
          </p:cNvPr>
          <p:cNvGrpSpPr/>
          <p:nvPr/>
        </p:nvGrpSpPr>
        <p:grpSpPr>
          <a:xfrm>
            <a:off x="2881951" y="2192739"/>
            <a:ext cx="5973169" cy="969609"/>
            <a:chOff x="2165444" y="2442948"/>
            <a:chExt cx="5973169" cy="969609"/>
          </a:xfrm>
        </p:grpSpPr>
        <p:sp>
          <p:nvSpPr>
            <p:cNvPr id="5" name="TextBox 4">
              <a:extLst>
                <a:ext uri="{FF2B5EF4-FFF2-40B4-BE49-F238E27FC236}">
                  <a16:creationId xmlns:a16="http://schemas.microsoft.com/office/drawing/2014/main" id="{859760CD-1D98-485B-A1BA-DEC6EF58C4C9}"/>
                </a:ext>
              </a:extLst>
            </p:cNvPr>
            <p:cNvSpPr txBox="1"/>
            <p:nvPr/>
          </p:nvSpPr>
          <p:spPr>
            <a:xfrm>
              <a:off x="2165444" y="2643116"/>
              <a:ext cx="5973169" cy="7694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dirty="0"/>
                <a:t> </a:t>
              </a:r>
              <a:r>
                <a:rPr lang="en-US" sz="2800" b="1" dirty="0"/>
                <a:t>  µ</a:t>
              </a:r>
              <a:r>
                <a:rPr lang="en-US" sz="2800" b="1" baseline="-25000" dirty="0"/>
                <a:t>p</a:t>
              </a:r>
              <a:r>
                <a:rPr lang="en-US" sz="2800" b="1" baseline="-25000" dirty="0">
                  <a:ea typeface="+mn-lt"/>
                  <a:cs typeface="+mn-lt"/>
                </a:rPr>
                <a:t>̂</a:t>
              </a:r>
              <a:r>
                <a:rPr lang="en-US" sz="2800" b="1" baseline="-25000" dirty="0"/>
                <a:t> </a:t>
              </a:r>
              <a:r>
                <a:rPr lang="en-US" sz="2800" b="1" dirty="0"/>
                <a:t>= p      </a:t>
              </a:r>
              <a:r>
                <a:rPr lang="en-US" sz="2800" dirty="0"/>
                <a:t>and   </a:t>
              </a:r>
              <a:r>
                <a:rPr lang="en-US" sz="2800" b="1" dirty="0"/>
                <a:t>   </a:t>
              </a:r>
              <a:r>
                <a:rPr lang="en-US" sz="2800" b="1" dirty="0">
                  <a:ea typeface="+mn-lt"/>
                  <a:cs typeface="+mn-lt"/>
                </a:rPr>
                <a:t> </a:t>
              </a:r>
              <a:r>
                <a:rPr lang="en-US" sz="2800" b="1" dirty="0" err="1">
                  <a:ea typeface="+mn-lt"/>
                  <a:cs typeface="+mn-lt"/>
                </a:rPr>
                <a:t>σ</a:t>
              </a:r>
              <a:r>
                <a:rPr lang="en-US" sz="2800" b="1" baseline="-25000" dirty="0" err="1"/>
                <a:t>p</a:t>
              </a:r>
              <a:r>
                <a:rPr lang="en-US" sz="2800" b="1" baseline="-25000" dirty="0">
                  <a:ea typeface="+mn-lt"/>
                  <a:cs typeface="+mn-lt"/>
                </a:rPr>
                <a:t>̂</a:t>
              </a:r>
              <a:r>
                <a:rPr lang="en-US" sz="2800" b="1" baseline="-25000" dirty="0"/>
                <a:t> </a:t>
              </a:r>
              <a:r>
                <a:rPr lang="en-US" sz="2800" b="1" baseline="-25000" dirty="0">
                  <a:ea typeface="+mn-lt"/>
                  <a:cs typeface="+mn-lt"/>
                </a:rPr>
                <a:t> </a:t>
              </a:r>
              <a:r>
                <a:rPr lang="en-US" sz="2800" b="1" dirty="0">
                  <a:ea typeface="+mn-lt"/>
                  <a:cs typeface="+mn-lt"/>
                </a:rPr>
                <a:t>=  </a:t>
              </a:r>
              <a:r>
                <a:rPr lang="en-US" sz="4400" dirty="0">
                  <a:ea typeface="+mn-lt"/>
                  <a:cs typeface="+mn-lt"/>
                </a:rPr>
                <a:t>√</a:t>
              </a:r>
              <a:r>
                <a:rPr lang="en-US" sz="2800" dirty="0">
                  <a:ea typeface="+mn-lt"/>
                  <a:cs typeface="+mn-lt"/>
                </a:rPr>
                <a:t> </a:t>
              </a:r>
              <a:r>
                <a:rPr lang="en-US" sz="2800" b="1" dirty="0">
                  <a:ea typeface="+mn-lt"/>
                  <a:cs typeface="+mn-lt"/>
                </a:rPr>
                <a:t>p(1-p)/n </a:t>
              </a:r>
              <a:endParaRPr lang="en-US" sz="2800" dirty="0"/>
            </a:p>
          </p:txBody>
        </p:sp>
        <p:sp>
          <p:nvSpPr>
            <p:cNvPr id="4" name="TextBox 3">
              <a:extLst>
                <a:ext uri="{FF2B5EF4-FFF2-40B4-BE49-F238E27FC236}">
                  <a16:creationId xmlns:a16="http://schemas.microsoft.com/office/drawing/2014/main" id="{74949C0B-C792-45D6-AC76-4CD42C40DBEC}"/>
                </a:ext>
              </a:extLst>
            </p:cNvPr>
            <p:cNvSpPr txBox="1"/>
            <p:nvPr/>
          </p:nvSpPr>
          <p:spPr>
            <a:xfrm>
              <a:off x="5809396" y="2442948"/>
              <a:ext cx="1867468"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b="1" dirty="0">
                  <a:cs typeface="Calibri"/>
                </a:rPr>
                <a:t>_________</a:t>
              </a:r>
            </a:p>
          </p:txBody>
        </p:sp>
      </p:grpSp>
      <p:sp>
        <p:nvSpPr>
          <p:cNvPr id="8" name="TextBox 7">
            <a:extLst>
              <a:ext uri="{FF2B5EF4-FFF2-40B4-BE49-F238E27FC236}">
                <a16:creationId xmlns:a16="http://schemas.microsoft.com/office/drawing/2014/main" id="{E2A3CC9C-1FA0-4788-B2B8-772271F1DD3B}"/>
              </a:ext>
            </a:extLst>
          </p:cNvPr>
          <p:cNvSpPr txBox="1"/>
          <p:nvPr/>
        </p:nvSpPr>
        <p:spPr>
          <a:xfrm>
            <a:off x="914400" y="3280010"/>
            <a:ext cx="10548732"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cs typeface="Calibri"/>
              </a:rPr>
              <a:t>If the sample size is less than 10% of the population, the sampling distribution of the sample proportion is approximately a </a:t>
            </a:r>
            <a:r>
              <a:rPr lang="en-US" sz="2400" b="1" dirty="0">
                <a:cs typeface="Calibri"/>
              </a:rPr>
              <a:t>scaled binomial R.V.</a:t>
            </a:r>
            <a:r>
              <a:rPr lang="en-US" sz="2400" dirty="0">
                <a:cs typeface="Calibri"/>
              </a:rPr>
              <a:t> with parameters </a:t>
            </a:r>
            <a:r>
              <a:rPr lang="en-US" sz="2400" i="1" dirty="0">
                <a:cs typeface="Calibri"/>
              </a:rPr>
              <a:t>n</a:t>
            </a:r>
            <a:r>
              <a:rPr lang="en-US" sz="2400" dirty="0">
                <a:cs typeface="Calibri"/>
              </a:rPr>
              <a:t> and </a:t>
            </a:r>
            <a:r>
              <a:rPr lang="en-US" sz="2400" i="1" dirty="0">
                <a:cs typeface="Calibri"/>
              </a:rPr>
              <a:t>p</a:t>
            </a:r>
            <a:r>
              <a:rPr lang="en-US" sz="2400" dirty="0">
                <a:cs typeface="Calibri"/>
              </a:rPr>
              <a:t>.    Let </a:t>
            </a:r>
            <a:r>
              <a:rPr lang="en-US" sz="2400" i="1" dirty="0">
                <a:cs typeface="Calibri"/>
              </a:rPr>
              <a:t>X</a:t>
            </a:r>
            <a:r>
              <a:rPr lang="en-US" sz="2400" dirty="0">
                <a:cs typeface="Calibri"/>
              </a:rPr>
              <a:t> be the number of successes.</a:t>
            </a:r>
          </a:p>
        </p:txBody>
      </p:sp>
      <p:sp>
        <p:nvSpPr>
          <p:cNvPr id="10" name="TextBox 9">
            <a:extLst>
              <a:ext uri="{FF2B5EF4-FFF2-40B4-BE49-F238E27FC236}">
                <a16:creationId xmlns:a16="http://schemas.microsoft.com/office/drawing/2014/main" id="{E3A8557E-F28D-4C6F-9140-1D8756B91AD0}"/>
              </a:ext>
            </a:extLst>
          </p:cNvPr>
          <p:cNvSpPr txBox="1"/>
          <p:nvPr/>
        </p:nvSpPr>
        <p:spPr>
          <a:xfrm>
            <a:off x="1244220" y="4769890"/>
            <a:ext cx="2174544"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b="1" dirty="0">
                <a:ea typeface="+mn-lt"/>
                <a:cs typeface="+mn-lt"/>
              </a:rPr>
              <a:t>µ</a:t>
            </a:r>
            <a:r>
              <a:rPr lang="en-US" sz="3200" b="1" baseline="-25000" dirty="0">
                <a:ea typeface="+mn-lt"/>
                <a:cs typeface="+mn-lt"/>
              </a:rPr>
              <a:t>p</a:t>
            </a:r>
            <a:r>
              <a:rPr lang="en-US" sz="3200" b="1" baseline="-25000" dirty="0">
                <a:cs typeface="Calibri"/>
              </a:rPr>
              <a:t>̂</a:t>
            </a:r>
            <a:r>
              <a:rPr lang="en-US" sz="3200" b="1" dirty="0">
                <a:cs typeface="Calibri"/>
              </a:rPr>
              <a:t>  </a:t>
            </a:r>
            <a:r>
              <a:rPr lang="en-US" sz="3200" dirty="0">
                <a:cs typeface="Calibri"/>
              </a:rPr>
              <a:t>=  E( </a:t>
            </a:r>
            <a:r>
              <a:rPr lang="en-US" sz="3200" dirty="0">
                <a:ea typeface="+mn-lt"/>
                <a:cs typeface="+mn-lt"/>
              </a:rPr>
              <a:t>p</a:t>
            </a:r>
            <a:r>
              <a:rPr lang="en-US" sz="3200" dirty="0">
                <a:cs typeface="Calibri"/>
              </a:rPr>
              <a:t>̂</a:t>
            </a:r>
            <a:r>
              <a:rPr lang="en-US" sz="3200" dirty="0">
                <a:ea typeface="+mn-lt"/>
                <a:cs typeface="+mn-lt"/>
              </a:rPr>
              <a:t> )</a:t>
            </a:r>
            <a:r>
              <a:rPr lang="en-US" sz="3200" b="1" dirty="0">
                <a:ea typeface="+mn-lt"/>
                <a:cs typeface="+mn-lt"/>
              </a:rPr>
              <a:t> </a:t>
            </a:r>
            <a:endParaRPr lang="en-US" sz="3200" dirty="0">
              <a:cs typeface="Calibri"/>
            </a:endParaRPr>
          </a:p>
        </p:txBody>
      </p:sp>
      <p:grpSp>
        <p:nvGrpSpPr>
          <p:cNvPr id="12" name="Group 11">
            <a:extLst>
              <a:ext uri="{FF2B5EF4-FFF2-40B4-BE49-F238E27FC236}">
                <a16:creationId xmlns:a16="http://schemas.microsoft.com/office/drawing/2014/main" id="{812BCD79-6050-40F1-BBC8-FB776DF252CE}"/>
              </a:ext>
            </a:extLst>
          </p:cNvPr>
          <p:cNvGrpSpPr/>
          <p:nvPr/>
        </p:nvGrpSpPr>
        <p:grpSpPr>
          <a:xfrm>
            <a:off x="3098040" y="4701652"/>
            <a:ext cx="3709917" cy="707886"/>
            <a:chOff x="2995682" y="5838965"/>
            <a:chExt cx="3709917" cy="707886"/>
          </a:xfrm>
        </p:grpSpPr>
        <p:sp>
          <p:nvSpPr>
            <p:cNvPr id="9" name="TextBox 8">
              <a:extLst>
                <a:ext uri="{FF2B5EF4-FFF2-40B4-BE49-F238E27FC236}">
                  <a16:creationId xmlns:a16="http://schemas.microsoft.com/office/drawing/2014/main" id="{031F9E69-8931-46D4-82EF-C37744FE23E9}"/>
                </a:ext>
              </a:extLst>
            </p:cNvPr>
            <p:cNvSpPr txBox="1"/>
            <p:nvPr/>
          </p:nvSpPr>
          <p:spPr>
            <a:xfrm>
              <a:off x="3871414" y="5838965"/>
              <a:ext cx="2038066"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u="sng" dirty="0">
                  <a:cs typeface="Calibri"/>
                </a:rPr>
                <a:t># of Successes </a:t>
              </a:r>
            </a:p>
            <a:p>
              <a:r>
                <a:rPr lang="en-US" sz="2000" dirty="0">
                  <a:cs typeface="Calibri"/>
                </a:rPr>
                <a:t>  Sample Size</a:t>
              </a:r>
            </a:p>
          </p:txBody>
        </p:sp>
        <p:sp>
          <p:nvSpPr>
            <p:cNvPr id="11" name="TextBox 10">
              <a:extLst>
                <a:ext uri="{FF2B5EF4-FFF2-40B4-BE49-F238E27FC236}">
                  <a16:creationId xmlns:a16="http://schemas.microsoft.com/office/drawing/2014/main" id="{A8F87A37-9EB0-4C3B-B4CF-54942A172D0A}"/>
                </a:ext>
              </a:extLst>
            </p:cNvPr>
            <p:cNvSpPr txBox="1"/>
            <p:nvPr/>
          </p:nvSpPr>
          <p:spPr>
            <a:xfrm>
              <a:off x="2995682" y="5907203"/>
              <a:ext cx="3709917"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b="1" dirty="0">
                  <a:cs typeface="Calibri"/>
                </a:rPr>
                <a:t> </a:t>
              </a:r>
              <a:r>
                <a:rPr lang="en-US" sz="3200" dirty="0">
                  <a:cs typeface="Calibri"/>
                </a:rPr>
                <a:t>=  E(   </a:t>
              </a:r>
              <a:r>
                <a:rPr lang="en-US" sz="3200" dirty="0">
                  <a:ea typeface="+mn-lt"/>
                  <a:cs typeface="+mn-lt"/>
                </a:rPr>
                <a:t>               )</a:t>
              </a:r>
              <a:r>
                <a:rPr lang="en-US" sz="3200" b="1" dirty="0">
                  <a:ea typeface="+mn-lt"/>
                  <a:cs typeface="+mn-lt"/>
                </a:rPr>
                <a:t> </a:t>
              </a:r>
              <a:endParaRPr lang="en-US" sz="3200" dirty="0">
                <a:cs typeface="Calibri"/>
              </a:endParaRPr>
            </a:p>
          </p:txBody>
        </p:sp>
      </p:grpSp>
      <p:grpSp>
        <p:nvGrpSpPr>
          <p:cNvPr id="15" name="Group 14">
            <a:extLst>
              <a:ext uri="{FF2B5EF4-FFF2-40B4-BE49-F238E27FC236}">
                <a16:creationId xmlns:a16="http://schemas.microsoft.com/office/drawing/2014/main" id="{48A8EF71-53EC-4DD2-8478-68C8FDD258C1}"/>
              </a:ext>
            </a:extLst>
          </p:cNvPr>
          <p:cNvGrpSpPr/>
          <p:nvPr/>
        </p:nvGrpSpPr>
        <p:grpSpPr>
          <a:xfrm>
            <a:off x="5804846" y="4713024"/>
            <a:ext cx="1662753" cy="707886"/>
            <a:chOff x="2438398" y="5838964"/>
            <a:chExt cx="1662753" cy="707886"/>
          </a:xfrm>
        </p:grpSpPr>
        <p:sp>
          <p:nvSpPr>
            <p:cNvPr id="13" name="TextBox 12">
              <a:extLst>
                <a:ext uri="{FF2B5EF4-FFF2-40B4-BE49-F238E27FC236}">
                  <a16:creationId xmlns:a16="http://schemas.microsoft.com/office/drawing/2014/main" id="{5C2E1C4A-BEF5-46F0-9917-38708CA45A95}"/>
                </a:ext>
              </a:extLst>
            </p:cNvPr>
            <p:cNvSpPr txBox="1"/>
            <p:nvPr/>
          </p:nvSpPr>
          <p:spPr>
            <a:xfrm>
              <a:off x="2438398" y="5895830"/>
              <a:ext cx="1662753"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dirty="0">
                  <a:cs typeface="Calibri"/>
                </a:rPr>
                <a:t>=  E( </a:t>
              </a:r>
              <a:r>
                <a:rPr lang="en-US" sz="3200" dirty="0">
                  <a:ea typeface="+mn-lt"/>
                  <a:cs typeface="+mn-lt"/>
                </a:rPr>
                <a:t>    )</a:t>
              </a:r>
              <a:r>
                <a:rPr lang="en-US" sz="3200" b="1" dirty="0">
                  <a:ea typeface="+mn-lt"/>
                  <a:cs typeface="+mn-lt"/>
                </a:rPr>
                <a:t> </a:t>
              </a:r>
              <a:endParaRPr lang="en-US" sz="3200" dirty="0">
                <a:cs typeface="Calibri"/>
              </a:endParaRPr>
            </a:p>
          </p:txBody>
        </p:sp>
        <p:sp>
          <p:nvSpPr>
            <p:cNvPr id="14" name="TextBox 13">
              <a:extLst>
                <a:ext uri="{FF2B5EF4-FFF2-40B4-BE49-F238E27FC236}">
                  <a16:creationId xmlns:a16="http://schemas.microsoft.com/office/drawing/2014/main" id="{66A3EAC4-E88E-4996-9157-4F199E6E48C7}"/>
                </a:ext>
              </a:extLst>
            </p:cNvPr>
            <p:cNvSpPr txBox="1"/>
            <p:nvPr/>
          </p:nvSpPr>
          <p:spPr>
            <a:xfrm>
              <a:off x="3268637" y="5838964"/>
              <a:ext cx="696037"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i="1" u="sng" dirty="0">
                  <a:cs typeface="Calibri"/>
                </a:rPr>
                <a:t> X </a:t>
              </a:r>
            </a:p>
            <a:p>
              <a:r>
                <a:rPr lang="en-US" sz="2000" i="1" dirty="0">
                  <a:cs typeface="Calibri"/>
                </a:rPr>
                <a:t> n</a:t>
              </a:r>
            </a:p>
          </p:txBody>
        </p:sp>
      </p:grpSp>
      <p:grpSp>
        <p:nvGrpSpPr>
          <p:cNvPr id="18" name="Group 17">
            <a:extLst>
              <a:ext uri="{FF2B5EF4-FFF2-40B4-BE49-F238E27FC236}">
                <a16:creationId xmlns:a16="http://schemas.microsoft.com/office/drawing/2014/main" id="{BDDCB7A0-166E-433A-AFE8-DA42A6756476}"/>
              </a:ext>
            </a:extLst>
          </p:cNvPr>
          <p:cNvGrpSpPr/>
          <p:nvPr/>
        </p:nvGrpSpPr>
        <p:grpSpPr>
          <a:xfrm>
            <a:off x="7260607" y="4667532"/>
            <a:ext cx="1821977" cy="830997"/>
            <a:chOff x="1983473" y="5440905"/>
            <a:chExt cx="1821977" cy="830997"/>
          </a:xfrm>
        </p:grpSpPr>
        <p:sp>
          <p:nvSpPr>
            <p:cNvPr id="16" name="TextBox 15">
              <a:extLst>
                <a:ext uri="{FF2B5EF4-FFF2-40B4-BE49-F238E27FC236}">
                  <a16:creationId xmlns:a16="http://schemas.microsoft.com/office/drawing/2014/main" id="{A6D57BCF-D5D9-48F9-8145-CB16FE170D52}"/>
                </a:ext>
              </a:extLst>
            </p:cNvPr>
            <p:cNvSpPr txBox="1"/>
            <p:nvPr/>
          </p:nvSpPr>
          <p:spPr>
            <a:xfrm>
              <a:off x="2347413" y="5440905"/>
              <a:ext cx="934873"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i="1" u="sng" dirty="0">
                  <a:cs typeface="Calibri"/>
                </a:rPr>
                <a:t> np </a:t>
              </a:r>
            </a:p>
            <a:p>
              <a:r>
                <a:rPr lang="en-US" sz="2400" i="1" dirty="0">
                  <a:cs typeface="Calibri"/>
                </a:rPr>
                <a:t>  n</a:t>
              </a:r>
            </a:p>
          </p:txBody>
        </p:sp>
        <p:sp>
          <p:nvSpPr>
            <p:cNvPr id="17" name="TextBox 16">
              <a:extLst>
                <a:ext uri="{FF2B5EF4-FFF2-40B4-BE49-F238E27FC236}">
                  <a16:creationId xmlns:a16="http://schemas.microsoft.com/office/drawing/2014/main" id="{FF424982-7059-4236-A130-F465A8A37E63}"/>
                </a:ext>
              </a:extLst>
            </p:cNvPr>
            <p:cNvSpPr txBox="1"/>
            <p:nvPr/>
          </p:nvSpPr>
          <p:spPr>
            <a:xfrm>
              <a:off x="1983473" y="5509143"/>
              <a:ext cx="1821977"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dirty="0">
                  <a:cs typeface="Calibri"/>
                </a:rPr>
                <a:t>=  </a:t>
              </a:r>
              <a:r>
                <a:rPr lang="en-US" sz="3200" dirty="0">
                  <a:ea typeface="+mn-lt"/>
                  <a:cs typeface="+mn-lt"/>
                </a:rPr>
                <a:t>      = </a:t>
              </a:r>
              <a:r>
                <a:rPr lang="en-US" sz="3200" i="1" dirty="0">
                  <a:ea typeface="+mn-lt"/>
                  <a:cs typeface="+mn-lt"/>
                </a:rPr>
                <a:t>p</a:t>
              </a:r>
              <a:r>
                <a:rPr lang="en-US" sz="3200" b="1" i="1" dirty="0">
                  <a:ea typeface="+mn-lt"/>
                  <a:cs typeface="+mn-lt"/>
                </a:rPr>
                <a:t> </a:t>
              </a:r>
              <a:endParaRPr lang="en-US" sz="3200" i="1">
                <a:cs typeface="Calibri"/>
              </a:endParaRPr>
            </a:p>
          </p:txBody>
        </p:sp>
      </p:grpSp>
      <p:sp>
        <p:nvSpPr>
          <p:cNvPr id="20" name="TextBox 19">
            <a:extLst>
              <a:ext uri="{FF2B5EF4-FFF2-40B4-BE49-F238E27FC236}">
                <a16:creationId xmlns:a16="http://schemas.microsoft.com/office/drawing/2014/main" id="{5A54453D-845D-4605-9DEA-8CA2BBCD200D}"/>
              </a:ext>
            </a:extLst>
          </p:cNvPr>
          <p:cNvSpPr txBox="1"/>
          <p:nvPr/>
        </p:nvSpPr>
        <p:spPr>
          <a:xfrm>
            <a:off x="918948" y="5775276"/>
            <a:ext cx="4051111"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cs typeface="Calibri"/>
              </a:rPr>
              <a:t>A similar calculation gives </a:t>
            </a:r>
            <a:r>
              <a:rPr lang="en-US" sz="2400" dirty="0" err="1">
                <a:cs typeface="Calibri"/>
              </a:rPr>
              <a:t>σ</a:t>
            </a:r>
            <a:r>
              <a:rPr lang="en-US" sz="2400" baseline="-25000" dirty="0" err="1">
                <a:ea typeface="+mn-lt"/>
                <a:cs typeface="+mn-lt"/>
              </a:rPr>
              <a:t>p</a:t>
            </a:r>
            <a:r>
              <a:rPr lang="en-US" sz="2400" baseline="-25000" dirty="0">
                <a:cs typeface="Calibri"/>
              </a:rPr>
              <a:t>̂</a:t>
            </a:r>
            <a:r>
              <a:rPr lang="en-US" sz="2400" dirty="0">
                <a:ea typeface="+mn-lt"/>
                <a:cs typeface="+mn-lt"/>
              </a:rPr>
              <a:t> . </a:t>
            </a:r>
            <a:r>
              <a:rPr lang="en-US" sz="2400" dirty="0">
                <a:cs typeface="Calibri"/>
              </a:rPr>
              <a:t> </a:t>
            </a:r>
          </a:p>
        </p:txBody>
      </p:sp>
      <p:sp>
        <p:nvSpPr>
          <p:cNvPr id="21" name="TextBox 20">
            <a:extLst>
              <a:ext uri="{FF2B5EF4-FFF2-40B4-BE49-F238E27FC236}">
                <a16:creationId xmlns:a16="http://schemas.microsoft.com/office/drawing/2014/main" id="{78EE1FC1-9F15-4A0D-8E3A-6C573DBD40C6}"/>
              </a:ext>
            </a:extLst>
          </p:cNvPr>
          <p:cNvSpPr txBox="1"/>
          <p:nvPr/>
        </p:nvSpPr>
        <p:spPr>
          <a:xfrm>
            <a:off x="4781265" y="5560804"/>
            <a:ext cx="7099109"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cs typeface="Calibri"/>
              </a:rPr>
              <a:t>Moreover, this distribution is approximately </a:t>
            </a:r>
            <a:r>
              <a:rPr lang="en-US" sz="2400" b="1" dirty="0">
                <a:solidFill>
                  <a:srgbClr val="FF0000"/>
                </a:solidFill>
                <a:cs typeface="Calibri"/>
              </a:rPr>
              <a:t>normal</a:t>
            </a:r>
            <a:r>
              <a:rPr lang="en-US" sz="2400" dirty="0">
                <a:cs typeface="Calibri"/>
              </a:rPr>
              <a:t> if:</a:t>
            </a:r>
          </a:p>
          <a:p>
            <a:r>
              <a:rPr lang="en-US" sz="2400" dirty="0">
                <a:cs typeface="Calibri"/>
              </a:rPr>
              <a:t>       E(# of successes) ≥ 15        E(# of failures) ≥ 15. </a:t>
            </a:r>
          </a:p>
        </p:txBody>
      </p:sp>
    </p:spTree>
    <p:extLst>
      <p:ext uri="{BB962C8B-B14F-4D97-AF65-F5344CB8AC3E}">
        <p14:creationId xmlns:p14="http://schemas.microsoft.com/office/powerpoint/2010/main" val="33919605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F1F3AF-E9F2-4BFB-BE6D-780E4B36E7D6}"/>
              </a:ext>
            </a:extLst>
          </p:cNvPr>
          <p:cNvSpPr>
            <a:spLocks noGrp="1"/>
          </p:cNvSpPr>
          <p:nvPr>
            <p:ph type="title"/>
          </p:nvPr>
        </p:nvSpPr>
        <p:spPr/>
        <p:txBody>
          <a:bodyPr/>
          <a:lstStyle/>
          <a:p>
            <a:r>
              <a:rPr lang="en-US" dirty="0">
                <a:cs typeface="Calibri Light"/>
              </a:rPr>
              <a:t>Putting the pieces together</a:t>
            </a:r>
            <a:endParaRPr lang="en-US" dirty="0"/>
          </a:p>
        </p:txBody>
      </p:sp>
      <p:sp>
        <p:nvSpPr>
          <p:cNvPr id="3" name="Content Placeholder 2">
            <a:extLst>
              <a:ext uri="{FF2B5EF4-FFF2-40B4-BE49-F238E27FC236}">
                <a16:creationId xmlns:a16="http://schemas.microsoft.com/office/drawing/2014/main" id="{C6CF7F3D-D8E4-4D03-98A1-17AFCF21E530}"/>
              </a:ext>
            </a:extLst>
          </p:cNvPr>
          <p:cNvSpPr>
            <a:spLocks noGrp="1"/>
          </p:cNvSpPr>
          <p:nvPr>
            <p:ph idx="1"/>
          </p:nvPr>
        </p:nvSpPr>
        <p:spPr/>
        <p:txBody>
          <a:bodyPr vert="horz" lIns="91440" tIns="45720" rIns="91440" bIns="45720" rtlCol="0" anchor="t">
            <a:normAutofit/>
          </a:bodyPr>
          <a:lstStyle/>
          <a:p>
            <a:pPr marL="0" indent="0">
              <a:buNone/>
            </a:pPr>
            <a:r>
              <a:rPr lang="en-US" sz="2400" dirty="0">
                <a:cs typeface="Calibri"/>
              </a:rPr>
              <a:t>We want to use statistics from a sample to estimate parameters from a population.  We need:</a:t>
            </a:r>
          </a:p>
          <a:p>
            <a:r>
              <a:rPr lang="en-US" sz="2000" dirty="0">
                <a:cs typeface="Calibri"/>
              </a:rPr>
              <a:t>The sample size, </a:t>
            </a:r>
            <a:r>
              <a:rPr lang="en-US" sz="2000" i="1" dirty="0">
                <a:cs typeface="Calibri"/>
              </a:rPr>
              <a:t>n</a:t>
            </a:r>
            <a:r>
              <a:rPr lang="en-US" sz="2000" dirty="0">
                <a:cs typeface="Calibri"/>
              </a:rPr>
              <a:t>, to be small enough (less than 10% of the population size) so that sampling is approximately binomial.</a:t>
            </a:r>
          </a:p>
          <a:p>
            <a:r>
              <a:rPr lang="en-US" sz="2000">
                <a:cs typeface="Calibri"/>
              </a:rPr>
              <a:t>The sample size, </a:t>
            </a:r>
            <a:r>
              <a:rPr lang="en-US" sz="2000" i="1" dirty="0">
                <a:cs typeface="Calibri"/>
              </a:rPr>
              <a:t>n</a:t>
            </a:r>
            <a:r>
              <a:rPr lang="en-US" sz="2000" dirty="0">
                <a:cs typeface="Calibri"/>
              </a:rPr>
              <a:t>, to be large enough to approximate by a normal R.V.</a:t>
            </a:r>
          </a:p>
          <a:p>
            <a:pPr lvl="1"/>
            <a:r>
              <a:rPr lang="en-US" sz="2000" dirty="0">
                <a:cs typeface="Calibri"/>
              </a:rPr>
              <a:t>Proportions:  E(successes) ≥ 15     and     E(failures) ≥ 15.</a:t>
            </a:r>
          </a:p>
          <a:p>
            <a:pPr lvl="1"/>
            <a:r>
              <a:rPr lang="en-US" sz="2000" dirty="0">
                <a:cs typeface="Calibri"/>
              </a:rPr>
              <a:t>Means:   usually    </a:t>
            </a:r>
            <a:r>
              <a:rPr lang="en-US" sz="2000" i="1" dirty="0">
                <a:cs typeface="Calibri"/>
              </a:rPr>
              <a:t>n</a:t>
            </a:r>
            <a:r>
              <a:rPr lang="en-US" sz="2000" dirty="0">
                <a:cs typeface="Calibri"/>
              </a:rPr>
              <a:t> ≥ 30 </a:t>
            </a:r>
          </a:p>
          <a:p>
            <a:pPr marL="0" indent="0">
              <a:buNone/>
            </a:pPr>
            <a:r>
              <a:rPr lang="en-US" sz="2400" dirty="0">
                <a:cs typeface="Calibri"/>
              </a:rPr>
              <a:t>In this case, the sampling distribution of the sample statistic (proportion or mean) is approximately normal.  We can then use the SNT to give probabilities for how far the sample statistic lies from the population parameter.  Leading to.....</a:t>
            </a:r>
          </a:p>
          <a:p>
            <a:pPr marL="0" indent="0">
              <a:buNone/>
            </a:pPr>
            <a:r>
              <a:rPr lang="en-US" sz="2400" dirty="0">
                <a:cs typeface="Calibri"/>
              </a:rPr>
              <a:t>                             </a:t>
            </a:r>
            <a:r>
              <a:rPr lang="en-US" sz="2400" b="1" dirty="0">
                <a:solidFill>
                  <a:srgbClr val="FF0000"/>
                </a:solidFill>
                <a:cs typeface="Calibri"/>
              </a:rPr>
              <a:t>      Margin of Error &amp; Confidence Intervals</a:t>
            </a:r>
          </a:p>
          <a:p>
            <a:endParaRPr lang="en-US" sz="2000" dirty="0">
              <a:cs typeface="Calibri"/>
            </a:endParaRPr>
          </a:p>
          <a:p>
            <a:pPr marL="0" indent="0">
              <a:buNone/>
            </a:pPr>
            <a:endParaRPr lang="en-US" dirty="0">
              <a:cs typeface="Calibri"/>
            </a:endParaRPr>
          </a:p>
        </p:txBody>
      </p:sp>
      <p:pic>
        <p:nvPicPr>
          <p:cNvPr id="4" name="Picture 4" descr="A picture containing jigsaw puzzle&#10;&#10;Description automatically generated">
            <a:extLst>
              <a:ext uri="{FF2B5EF4-FFF2-40B4-BE49-F238E27FC236}">
                <a16:creationId xmlns:a16="http://schemas.microsoft.com/office/drawing/2014/main" id="{14A1EC00-07CE-4EB9-ABD6-594180747E81}"/>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9085244" y="163173"/>
            <a:ext cx="2743199" cy="1665870"/>
          </a:xfrm>
          <a:prstGeom prst="rect">
            <a:avLst/>
          </a:prstGeom>
        </p:spPr>
      </p:pic>
    </p:spTree>
    <p:extLst>
      <p:ext uri="{BB962C8B-B14F-4D97-AF65-F5344CB8AC3E}">
        <p14:creationId xmlns:p14="http://schemas.microsoft.com/office/powerpoint/2010/main" val="31450386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DF1A36-3849-40AB-8FA7-FF5FC9AD869D}"/>
              </a:ext>
            </a:extLst>
          </p:cNvPr>
          <p:cNvSpPr>
            <a:spLocks noGrp="1"/>
          </p:cNvSpPr>
          <p:nvPr>
            <p:ph type="title"/>
          </p:nvPr>
        </p:nvSpPr>
        <p:spPr/>
        <p:txBody>
          <a:bodyPr/>
          <a:lstStyle/>
          <a:p>
            <a:r>
              <a:rPr lang="en-US" dirty="0">
                <a:cs typeface="Calibri Light"/>
              </a:rPr>
              <a:t>Example – LGBTQ+</a:t>
            </a:r>
          </a:p>
        </p:txBody>
      </p:sp>
      <p:sp>
        <p:nvSpPr>
          <p:cNvPr id="3" name="Content Placeholder 2">
            <a:extLst>
              <a:ext uri="{FF2B5EF4-FFF2-40B4-BE49-F238E27FC236}">
                <a16:creationId xmlns:a16="http://schemas.microsoft.com/office/drawing/2014/main" id="{E95EA53F-FE40-4A41-BA4B-F46767BE68A7}"/>
              </a:ext>
            </a:extLst>
          </p:cNvPr>
          <p:cNvSpPr>
            <a:spLocks noGrp="1"/>
          </p:cNvSpPr>
          <p:nvPr>
            <p:ph idx="1"/>
          </p:nvPr>
        </p:nvSpPr>
        <p:spPr>
          <a:xfrm>
            <a:off x="905047" y="1452801"/>
            <a:ext cx="9848851" cy="993776"/>
          </a:xfrm>
        </p:spPr>
        <p:txBody>
          <a:bodyPr vert="horz" lIns="91440" tIns="45720" rIns="91440" bIns="45720" rtlCol="0" anchor="t">
            <a:normAutofit fontScale="92500" lnSpcReduction="20000"/>
          </a:bodyPr>
          <a:lstStyle/>
          <a:p>
            <a:pPr marL="0" indent="0">
              <a:buNone/>
            </a:pPr>
            <a:r>
              <a:rPr lang="en-US" dirty="0">
                <a:cs typeface="Calibri"/>
              </a:rPr>
              <a:t>A Quinnipiac University poll conducted in July 2023 suggests that 70% of registered voters think that businesses should </a:t>
            </a:r>
            <a:r>
              <a:rPr lang="en-US" b="1" dirty="0">
                <a:cs typeface="Calibri"/>
              </a:rPr>
              <a:t>not</a:t>
            </a:r>
            <a:r>
              <a:rPr lang="en-US" dirty="0">
                <a:cs typeface="Calibri"/>
              </a:rPr>
              <a:t> be able to refuse services to people who are gay or lesbian (n=1809).</a:t>
            </a:r>
          </a:p>
        </p:txBody>
      </p:sp>
      <p:sp>
        <p:nvSpPr>
          <p:cNvPr id="7" name="TextBox 6">
            <a:extLst>
              <a:ext uri="{FF2B5EF4-FFF2-40B4-BE49-F238E27FC236}">
                <a16:creationId xmlns:a16="http://schemas.microsoft.com/office/drawing/2014/main" id="{F61CC845-79EF-4ACE-B260-16F49CFCFE90}"/>
              </a:ext>
            </a:extLst>
          </p:cNvPr>
          <p:cNvSpPr txBox="1"/>
          <p:nvPr/>
        </p:nvSpPr>
        <p:spPr>
          <a:xfrm>
            <a:off x="905047" y="2333756"/>
            <a:ext cx="9322352"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cs typeface="Calibri"/>
              </a:rPr>
              <a:t>1) Give an estimate for the proportion of registered voters who think businesses shouldn’t be able to discriminate based on sexual orientation.</a:t>
            </a:r>
          </a:p>
        </p:txBody>
      </p:sp>
      <p:sp>
        <p:nvSpPr>
          <p:cNvPr id="9" name="TextBox 8">
            <a:extLst>
              <a:ext uri="{FF2B5EF4-FFF2-40B4-BE49-F238E27FC236}">
                <a16:creationId xmlns:a16="http://schemas.microsoft.com/office/drawing/2014/main" id="{0C899FEE-29D9-4D31-B139-C088D2E3E223}"/>
              </a:ext>
            </a:extLst>
          </p:cNvPr>
          <p:cNvSpPr txBox="1"/>
          <p:nvPr/>
        </p:nvSpPr>
        <p:spPr>
          <a:xfrm>
            <a:off x="1746506" y="3066539"/>
            <a:ext cx="9208206"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cs typeface="Calibri"/>
              </a:rPr>
              <a:t>2) Suppose the true proportion is p = .683 or 68.3%. Find the standard deviation of the sampling distribution of the sample proportion.</a:t>
            </a:r>
            <a:endParaRPr lang="en-US" dirty="0">
              <a:cs typeface="Calibri"/>
            </a:endParaRPr>
          </a:p>
        </p:txBody>
      </p:sp>
      <p:grpSp>
        <p:nvGrpSpPr>
          <p:cNvPr id="13" name="Group 12">
            <a:extLst>
              <a:ext uri="{FF2B5EF4-FFF2-40B4-BE49-F238E27FC236}">
                <a16:creationId xmlns:a16="http://schemas.microsoft.com/office/drawing/2014/main" id="{FA76132E-3CB4-4B0F-90A8-35917662E51A}"/>
              </a:ext>
            </a:extLst>
          </p:cNvPr>
          <p:cNvGrpSpPr/>
          <p:nvPr/>
        </p:nvGrpSpPr>
        <p:grpSpPr>
          <a:xfrm>
            <a:off x="2719551" y="3475111"/>
            <a:ext cx="9375888" cy="937125"/>
            <a:chOff x="3132162" y="4290445"/>
            <a:chExt cx="6860274" cy="937125"/>
          </a:xfrm>
        </p:grpSpPr>
        <p:sp>
          <p:nvSpPr>
            <p:cNvPr id="10" name="TextBox 9">
              <a:extLst>
                <a:ext uri="{FF2B5EF4-FFF2-40B4-BE49-F238E27FC236}">
                  <a16:creationId xmlns:a16="http://schemas.microsoft.com/office/drawing/2014/main" id="{4B093743-6ED6-461F-8241-69BCD7F44393}"/>
                </a:ext>
              </a:extLst>
            </p:cNvPr>
            <p:cNvSpPr txBox="1"/>
            <p:nvPr/>
          </p:nvSpPr>
          <p:spPr>
            <a:xfrm>
              <a:off x="3132162" y="4519684"/>
              <a:ext cx="6860274"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cs typeface="Calibri"/>
                </a:rPr>
                <a:t> </a:t>
              </a:r>
              <a:r>
                <a:rPr lang="en-US" sz="2800" dirty="0" err="1">
                  <a:cs typeface="Calibri"/>
                </a:rPr>
                <a:t>σ</a:t>
              </a:r>
              <a:r>
                <a:rPr lang="en-US" sz="2800" baseline="-25000" dirty="0" err="1">
                  <a:ea typeface="+mn-lt"/>
                  <a:cs typeface="+mn-lt"/>
                </a:rPr>
                <a:t>p</a:t>
              </a:r>
              <a:r>
                <a:rPr lang="en-US" sz="2800" baseline="-25000" dirty="0">
                  <a:cs typeface="Calibri"/>
                </a:rPr>
                <a:t>̂</a:t>
              </a:r>
              <a:r>
                <a:rPr lang="en-US" sz="2800" baseline="-25000" dirty="0">
                  <a:ea typeface="+mn-lt"/>
                  <a:cs typeface="+mn-lt"/>
                </a:rPr>
                <a:t> </a:t>
              </a:r>
              <a:r>
                <a:rPr lang="en-US" sz="2800" baseline="-25000" dirty="0">
                  <a:cs typeface="Calibri"/>
                </a:rPr>
                <a:t> </a:t>
              </a:r>
              <a:r>
                <a:rPr lang="en-US" sz="2800" dirty="0">
                  <a:cs typeface="Calibri"/>
                </a:rPr>
                <a:t>=</a:t>
              </a:r>
              <a:r>
                <a:rPr lang="en-US" sz="2800" b="1" dirty="0">
                  <a:cs typeface="Calibri"/>
                </a:rPr>
                <a:t> </a:t>
              </a:r>
              <a:r>
                <a:rPr lang="en-US" sz="4000" b="1" dirty="0">
                  <a:cs typeface="Calibri"/>
                </a:rPr>
                <a:t> </a:t>
              </a:r>
              <a:r>
                <a:rPr lang="en-US" sz="4000" dirty="0">
                  <a:cs typeface="Calibri"/>
                </a:rPr>
                <a:t>√</a:t>
              </a:r>
              <a:r>
                <a:rPr lang="en-US" sz="2800" dirty="0">
                  <a:cs typeface="Calibri"/>
                </a:rPr>
                <a:t> p(1-p)/n = </a:t>
              </a:r>
              <a:r>
                <a:rPr lang="en-US" sz="4000" dirty="0">
                  <a:ea typeface="+mn-lt"/>
                  <a:cs typeface="+mn-lt"/>
                </a:rPr>
                <a:t>√</a:t>
              </a:r>
              <a:r>
                <a:rPr lang="en-US" sz="2800" dirty="0">
                  <a:ea typeface="+mn-lt"/>
                  <a:cs typeface="+mn-lt"/>
                </a:rPr>
                <a:t> (.683)(.317)/1809  =  </a:t>
              </a:r>
              <a:r>
                <a:rPr lang="en-US" sz="2800" b="1" dirty="0">
                  <a:solidFill>
                    <a:srgbClr val="FF0000"/>
                  </a:solidFill>
                  <a:ea typeface="+mn-lt"/>
                  <a:cs typeface="+mn-lt"/>
                </a:rPr>
                <a:t>.01094</a:t>
              </a:r>
            </a:p>
          </p:txBody>
        </p:sp>
        <p:sp>
          <p:nvSpPr>
            <p:cNvPr id="12" name="TextBox 11">
              <a:extLst>
                <a:ext uri="{FF2B5EF4-FFF2-40B4-BE49-F238E27FC236}">
                  <a16:creationId xmlns:a16="http://schemas.microsoft.com/office/drawing/2014/main" id="{DA2250E0-7E9B-48CB-9262-D821E266C092}"/>
                </a:ext>
              </a:extLst>
            </p:cNvPr>
            <p:cNvSpPr txBox="1"/>
            <p:nvPr/>
          </p:nvSpPr>
          <p:spPr>
            <a:xfrm>
              <a:off x="3926468" y="4290445"/>
              <a:ext cx="5518244"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b="1" dirty="0">
                  <a:cs typeface="Calibri"/>
                </a:rPr>
                <a:t>________      _______________  </a:t>
              </a:r>
            </a:p>
          </p:txBody>
        </p:sp>
      </p:grpSp>
      <p:sp>
        <p:nvSpPr>
          <p:cNvPr id="15" name="TextBox 14">
            <a:extLst>
              <a:ext uri="{FF2B5EF4-FFF2-40B4-BE49-F238E27FC236}">
                <a16:creationId xmlns:a16="http://schemas.microsoft.com/office/drawing/2014/main" id="{38C53276-1499-4F90-B6D5-2315D20F5CE9}"/>
              </a:ext>
            </a:extLst>
          </p:cNvPr>
          <p:cNvSpPr txBox="1"/>
          <p:nvPr/>
        </p:nvSpPr>
        <p:spPr>
          <a:xfrm>
            <a:off x="2351894" y="4295960"/>
            <a:ext cx="8896063"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cs typeface="Calibri"/>
              </a:rPr>
              <a:t>3) Find a range of values (an interval) which captures 95% of all proportions produced by random sampling.</a:t>
            </a:r>
          </a:p>
        </p:txBody>
      </p:sp>
      <p:sp>
        <p:nvSpPr>
          <p:cNvPr id="6" name="TextBox 5">
            <a:extLst>
              <a:ext uri="{FF2B5EF4-FFF2-40B4-BE49-F238E27FC236}">
                <a16:creationId xmlns:a16="http://schemas.microsoft.com/office/drawing/2014/main" id="{47960D22-0CDB-45BC-AB44-37B967D87D5E}"/>
              </a:ext>
            </a:extLst>
          </p:cNvPr>
          <p:cNvSpPr txBox="1"/>
          <p:nvPr/>
        </p:nvSpPr>
        <p:spPr>
          <a:xfrm>
            <a:off x="2897104" y="5105076"/>
            <a:ext cx="8896063"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cs typeface="Calibri"/>
              </a:rPr>
              <a:t>We want values from </a:t>
            </a:r>
            <a:r>
              <a:rPr lang="en-US" sz="2000" dirty="0">
                <a:cs typeface="Calibri"/>
              </a:rPr>
              <a:t>.683 - 2(.01094)</a:t>
            </a:r>
            <a:r>
              <a:rPr lang="en-US" sz="2400" dirty="0">
                <a:cs typeface="Calibri"/>
              </a:rPr>
              <a:t> to </a:t>
            </a:r>
            <a:r>
              <a:rPr lang="en-US" sz="2000" dirty="0">
                <a:cs typeface="Calibri"/>
              </a:rPr>
              <a:t>.683 + 2(.01094) </a:t>
            </a:r>
            <a:r>
              <a:rPr lang="en-US" sz="2400" dirty="0">
                <a:cs typeface="Calibri"/>
              </a:rPr>
              <a:t>or </a:t>
            </a:r>
            <a:r>
              <a:rPr lang="en-US" sz="2400" b="1" dirty="0">
                <a:solidFill>
                  <a:srgbClr val="FF0000"/>
                </a:solidFill>
                <a:cs typeface="Calibri"/>
              </a:rPr>
              <a:t>(.661, .705)</a:t>
            </a:r>
          </a:p>
        </p:txBody>
      </p:sp>
      <p:sp>
        <p:nvSpPr>
          <p:cNvPr id="5" name="TextBox 4">
            <a:extLst>
              <a:ext uri="{FF2B5EF4-FFF2-40B4-BE49-F238E27FC236}">
                <a16:creationId xmlns:a16="http://schemas.microsoft.com/office/drawing/2014/main" id="{35CCD8CB-FD2E-4FD4-AAC4-F58BF1D399D3}"/>
              </a:ext>
            </a:extLst>
          </p:cNvPr>
          <p:cNvSpPr txBox="1"/>
          <p:nvPr/>
        </p:nvSpPr>
        <p:spPr>
          <a:xfrm>
            <a:off x="2897104" y="5525381"/>
            <a:ext cx="8896063"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cs typeface="Calibri"/>
              </a:rPr>
              <a:t>We conclude that 95% of</a:t>
            </a:r>
            <a:r>
              <a:rPr lang="en-US" sz="2400" dirty="0">
                <a:solidFill>
                  <a:srgbClr val="000000"/>
                </a:solidFill>
                <a:cs typeface="Calibri"/>
              </a:rPr>
              <a:t> all samples have a proportion that satisfies:</a:t>
            </a:r>
            <a:endParaRPr lang="en-US" dirty="0"/>
          </a:p>
          <a:p>
            <a:r>
              <a:rPr lang="en-US" sz="2400" dirty="0">
                <a:solidFill>
                  <a:srgbClr val="000000"/>
                </a:solidFill>
                <a:cs typeface="Calibri"/>
              </a:rPr>
              <a:t>                                          </a:t>
            </a:r>
            <a:r>
              <a:rPr lang="en-US" sz="2400" b="1" dirty="0">
                <a:solidFill>
                  <a:srgbClr val="FF0000"/>
                </a:solidFill>
                <a:cs typeface="Calibri"/>
              </a:rPr>
              <a:t>.661 &lt;  </a:t>
            </a:r>
            <a:r>
              <a:rPr lang="en-US" sz="2400" b="1" dirty="0">
                <a:solidFill>
                  <a:srgbClr val="FF0000"/>
                </a:solidFill>
                <a:ea typeface="+mn-lt"/>
                <a:cs typeface="+mn-lt"/>
              </a:rPr>
              <a:t>p</a:t>
            </a:r>
            <a:r>
              <a:rPr lang="en-US" sz="2400" b="1" dirty="0">
                <a:solidFill>
                  <a:srgbClr val="FF0000"/>
                </a:solidFill>
                <a:cs typeface="Calibri"/>
              </a:rPr>
              <a:t>̂  &lt; .705</a:t>
            </a:r>
            <a:endParaRPr lang="en-US" dirty="0"/>
          </a:p>
        </p:txBody>
      </p:sp>
      <p:pic>
        <p:nvPicPr>
          <p:cNvPr id="1026" name="Picture 2" descr="pride flag from outrightinternational.org">
            <a:extLst>
              <a:ext uri="{FF2B5EF4-FFF2-40B4-BE49-F238E27FC236}">
                <a16:creationId xmlns:a16="http://schemas.microsoft.com/office/drawing/2014/main" id="{FE8B2BCF-B42F-F59D-4C39-26BF38B780A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3036" y="4711458"/>
            <a:ext cx="1806253" cy="18062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77476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9281D6-538E-470B-8593-1645051A5D88}"/>
              </a:ext>
            </a:extLst>
          </p:cNvPr>
          <p:cNvSpPr>
            <a:spLocks noGrp="1"/>
          </p:cNvSpPr>
          <p:nvPr>
            <p:ph type="title"/>
          </p:nvPr>
        </p:nvSpPr>
        <p:spPr/>
        <p:txBody>
          <a:bodyPr/>
          <a:lstStyle/>
          <a:p>
            <a:r>
              <a:rPr lang="en-US" dirty="0">
                <a:cs typeface="Calibri Light"/>
              </a:rPr>
              <a:t>What's next?</a:t>
            </a:r>
            <a:endParaRPr lang="en-US" dirty="0"/>
          </a:p>
        </p:txBody>
      </p:sp>
      <p:sp>
        <p:nvSpPr>
          <p:cNvPr id="3" name="Content Placeholder 2">
            <a:extLst>
              <a:ext uri="{FF2B5EF4-FFF2-40B4-BE49-F238E27FC236}">
                <a16:creationId xmlns:a16="http://schemas.microsoft.com/office/drawing/2014/main" id="{353D13DB-AC28-44B4-9F3D-9E5BE9FB00F4}"/>
              </a:ext>
            </a:extLst>
          </p:cNvPr>
          <p:cNvSpPr>
            <a:spLocks noGrp="1"/>
          </p:cNvSpPr>
          <p:nvPr>
            <p:ph idx="1"/>
          </p:nvPr>
        </p:nvSpPr>
        <p:spPr/>
        <p:txBody>
          <a:bodyPr vert="horz" lIns="91440" tIns="45720" rIns="91440" bIns="45720" rtlCol="0" anchor="t">
            <a:normAutofit/>
          </a:bodyPr>
          <a:lstStyle/>
          <a:p>
            <a:pPr marL="0" indent="0">
              <a:buNone/>
            </a:pPr>
            <a:r>
              <a:rPr lang="en-US" dirty="0">
                <a:cs typeface="Calibri"/>
              </a:rPr>
              <a:t>In-class worksheet</a:t>
            </a:r>
          </a:p>
          <a:p>
            <a:pPr marL="0" indent="0">
              <a:buNone/>
            </a:pPr>
            <a:endParaRPr lang="en-US" dirty="0">
              <a:cs typeface="Calibri"/>
            </a:endParaRPr>
          </a:p>
          <a:p>
            <a:pPr marL="0" indent="0">
              <a:buNone/>
            </a:pPr>
            <a:r>
              <a:rPr lang="en-US" dirty="0">
                <a:cs typeface="Calibri"/>
              </a:rPr>
              <a:t>Online homework</a:t>
            </a:r>
            <a:endParaRPr lang="en-US" sz="2400" b="1" dirty="0">
              <a:solidFill>
                <a:srgbClr val="FF0000"/>
              </a:solidFill>
              <a:cs typeface="Calibri"/>
            </a:endParaRPr>
          </a:p>
          <a:p>
            <a:pPr marL="0" indent="0">
              <a:buNone/>
            </a:pPr>
            <a:endParaRPr lang="en-US" dirty="0">
              <a:cs typeface="Calibri"/>
            </a:endParaRPr>
          </a:p>
          <a:p>
            <a:pPr marL="0" indent="0">
              <a:buNone/>
            </a:pPr>
            <a:r>
              <a:rPr lang="en-US" dirty="0">
                <a:cs typeface="Calibri"/>
              </a:rPr>
              <a:t>Next time - Sampling distribution of the sample mean &amp; examples</a:t>
            </a:r>
          </a:p>
          <a:p>
            <a:pPr marL="0" indent="0">
              <a:buNone/>
            </a:pPr>
            <a:endParaRPr lang="en-US" sz="2400" dirty="0">
              <a:cs typeface="Calibri"/>
            </a:endParaRPr>
          </a:p>
          <a:p>
            <a:pPr marL="0" indent="0">
              <a:buNone/>
            </a:pPr>
            <a:endParaRPr lang="en-US" sz="2400" dirty="0">
              <a:cs typeface="Calibri"/>
            </a:endParaRPr>
          </a:p>
        </p:txBody>
      </p:sp>
    </p:spTree>
    <p:extLst>
      <p:ext uri="{BB962C8B-B14F-4D97-AF65-F5344CB8AC3E}">
        <p14:creationId xmlns:p14="http://schemas.microsoft.com/office/powerpoint/2010/main" val="824385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59C5D0-279E-4CFD-86EA-37719D15A69C}"/>
              </a:ext>
            </a:extLst>
          </p:cNvPr>
          <p:cNvSpPr>
            <a:spLocks noGrp="1"/>
          </p:cNvSpPr>
          <p:nvPr>
            <p:ph type="title"/>
          </p:nvPr>
        </p:nvSpPr>
        <p:spPr/>
        <p:txBody>
          <a:bodyPr/>
          <a:lstStyle/>
          <a:p>
            <a:r>
              <a:rPr lang="en-US" dirty="0">
                <a:cs typeface="Calibri Light"/>
              </a:rPr>
              <a:t>The Idea – </a:t>
            </a:r>
            <a:r>
              <a:rPr lang="en-US" sz="4000" dirty="0">
                <a:cs typeface="Calibri Light"/>
              </a:rPr>
              <a:t>Sampling Distributions</a:t>
            </a:r>
          </a:p>
        </p:txBody>
      </p:sp>
      <p:sp>
        <p:nvSpPr>
          <p:cNvPr id="3" name="Content Placeholder 2">
            <a:extLst>
              <a:ext uri="{FF2B5EF4-FFF2-40B4-BE49-F238E27FC236}">
                <a16:creationId xmlns:a16="http://schemas.microsoft.com/office/drawing/2014/main" id="{F307342D-407C-4FCA-AC17-3FA21D72E2F7}"/>
              </a:ext>
            </a:extLst>
          </p:cNvPr>
          <p:cNvSpPr>
            <a:spLocks noGrp="1"/>
          </p:cNvSpPr>
          <p:nvPr>
            <p:ph idx="1"/>
          </p:nvPr>
        </p:nvSpPr>
        <p:spPr>
          <a:xfrm>
            <a:off x="838200" y="1444625"/>
            <a:ext cx="10515600" cy="1471691"/>
          </a:xfrm>
        </p:spPr>
        <p:txBody>
          <a:bodyPr vert="horz" lIns="91440" tIns="45720" rIns="91440" bIns="45720" rtlCol="0" anchor="t">
            <a:normAutofit/>
          </a:bodyPr>
          <a:lstStyle/>
          <a:p>
            <a:pPr marL="0" indent="0">
              <a:buNone/>
            </a:pPr>
            <a:r>
              <a:rPr lang="en-US" dirty="0">
                <a:cs typeface="Calibri"/>
              </a:rPr>
              <a:t>The</a:t>
            </a:r>
            <a:r>
              <a:rPr lang="en-US" dirty="0">
                <a:ea typeface="+mn-lt"/>
                <a:cs typeface="+mn-lt"/>
              </a:rPr>
              <a:t> </a:t>
            </a:r>
            <a:r>
              <a:rPr lang="en-US" b="1" dirty="0">
                <a:ea typeface="+mn-lt"/>
                <a:cs typeface="+mn-lt"/>
              </a:rPr>
              <a:t>sample distribution of a statistic </a:t>
            </a:r>
            <a:r>
              <a:rPr lang="en-US" dirty="0">
                <a:ea typeface="+mn-lt"/>
                <a:cs typeface="+mn-lt"/>
              </a:rPr>
              <a:t>is the probability distribution of the random variable corresponding to that statistic when taking simple random samples of size </a:t>
            </a:r>
            <a:r>
              <a:rPr lang="en-US" i="1" dirty="0">
                <a:ea typeface="+mn-lt"/>
                <a:cs typeface="+mn-lt"/>
              </a:rPr>
              <a:t>n</a:t>
            </a:r>
            <a:r>
              <a:rPr lang="en-US" dirty="0">
                <a:ea typeface="+mn-lt"/>
                <a:cs typeface="+mn-lt"/>
              </a:rPr>
              <a:t> from the population.</a:t>
            </a:r>
          </a:p>
          <a:p>
            <a:pPr marL="0" indent="0">
              <a:buNone/>
            </a:pPr>
            <a:endParaRPr lang="en-US" dirty="0">
              <a:ea typeface="+mn-lt"/>
              <a:cs typeface="+mn-lt"/>
            </a:endParaRPr>
          </a:p>
          <a:p>
            <a:pPr marL="0" indent="0">
              <a:spcBef>
                <a:spcPts val="0"/>
              </a:spcBef>
              <a:buNone/>
            </a:pPr>
            <a:endParaRPr lang="en-US" dirty="0">
              <a:cs typeface="Calibri"/>
            </a:endParaRPr>
          </a:p>
          <a:p>
            <a:pPr marL="0" indent="0">
              <a:spcBef>
                <a:spcPts val="0"/>
              </a:spcBef>
              <a:buNone/>
            </a:pPr>
            <a:endParaRPr lang="en-US" dirty="0">
              <a:cs typeface="Calibri"/>
            </a:endParaRPr>
          </a:p>
        </p:txBody>
      </p:sp>
      <p:pic>
        <p:nvPicPr>
          <p:cNvPr id="5" name="Graphic 4" descr="A lightbulb">
            <a:extLst>
              <a:ext uri="{FF2B5EF4-FFF2-40B4-BE49-F238E27FC236}">
                <a16:creationId xmlns:a16="http://schemas.microsoft.com/office/drawing/2014/main" id="{13050540-048C-4B49-B1A3-A329034E2C5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173199" y="-136131"/>
            <a:ext cx="2200702" cy="2200702"/>
          </a:xfrm>
          <a:prstGeom prst="rect">
            <a:avLst/>
          </a:prstGeom>
        </p:spPr>
      </p:pic>
      <p:pic>
        <p:nvPicPr>
          <p:cNvPr id="4" name="Picture 22" descr="A picture containing icon&#10;&#10;Description automatically generated">
            <a:extLst>
              <a:ext uri="{FF2B5EF4-FFF2-40B4-BE49-F238E27FC236}">
                <a16:creationId xmlns:a16="http://schemas.microsoft.com/office/drawing/2014/main" id="{E4EA08B5-2779-475A-B8E2-FA1D658DC907}"/>
              </a:ext>
            </a:extLst>
          </p:cNvPr>
          <p:cNvPicPr>
            <a:picLocks noChangeAspect="1"/>
          </p:cNvPicPr>
          <p:nvPr/>
        </p:nvPicPr>
        <p:blipFill>
          <a:blip r:embed="rId4">
            <a:extLst>
              <a:ext uri="{837473B0-CC2E-450A-ABE3-18F120FF3D39}">
                <a1611:picAttrSrcUrl xmlns:a1611="http://schemas.microsoft.com/office/drawing/2016/11/main" r:id="rId5"/>
              </a:ext>
            </a:extLst>
          </a:blip>
          <a:stretch>
            <a:fillRect/>
          </a:stretch>
        </p:blipFill>
        <p:spPr>
          <a:xfrm>
            <a:off x="3767413" y="3318506"/>
            <a:ext cx="3642909" cy="2375854"/>
          </a:xfrm>
          <a:prstGeom prst="rect">
            <a:avLst/>
          </a:prstGeom>
        </p:spPr>
      </p:pic>
      <p:sp>
        <p:nvSpPr>
          <p:cNvPr id="18" name="TextBox 17">
            <a:extLst>
              <a:ext uri="{FF2B5EF4-FFF2-40B4-BE49-F238E27FC236}">
                <a16:creationId xmlns:a16="http://schemas.microsoft.com/office/drawing/2014/main" id="{0F3E926F-4BB0-4AD9-B3C5-955BBAC0CBE5}"/>
              </a:ext>
            </a:extLst>
          </p:cNvPr>
          <p:cNvSpPr txBox="1"/>
          <p:nvPr/>
        </p:nvSpPr>
        <p:spPr>
          <a:xfrm>
            <a:off x="7217087" y="4915463"/>
            <a:ext cx="412948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rgbClr val="FF0000"/>
                </a:solidFill>
              </a:rPr>
              <a:t>&lt;= means of three </a:t>
            </a:r>
            <a:r>
              <a:rPr lang="en-US" b="1" dirty="0">
                <a:solidFill>
                  <a:srgbClr val="FF0000"/>
                </a:solidFill>
              </a:rPr>
              <a:t>different</a:t>
            </a:r>
            <a:r>
              <a:rPr lang="en-US" dirty="0">
                <a:solidFill>
                  <a:srgbClr val="FF0000"/>
                </a:solidFill>
              </a:rPr>
              <a:t> samples</a:t>
            </a:r>
            <a:endParaRPr lang="en-US" dirty="0">
              <a:solidFill>
                <a:srgbClr val="FF0000"/>
              </a:solidFill>
              <a:cs typeface="Calibri"/>
            </a:endParaRPr>
          </a:p>
        </p:txBody>
      </p:sp>
      <p:sp>
        <p:nvSpPr>
          <p:cNvPr id="20" name="TextBox 19">
            <a:extLst>
              <a:ext uri="{FF2B5EF4-FFF2-40B4-BE49-F238E27FC236}">
                <a16:creationId xmlns:a16="http://schemas.microsoft.com/office/drawing/2014/main" id="{1C9E8414-1F0E-4F47-A79C-DFDB8CBB1E4B}"/>
              </a:ext>
            </a:extLst>
          </p:cNvPr>
          <p:cNvSpPr txBox="1"/>
          <p:nvPr/>
        </p:nvSpPr>
        <p:spPr>
          <a:xfrm>
            <a:off x="1592576" y="4157696"/>
            <a:ext cx="2458597"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dirty="0">
                <a:solidFill>
                  <a:srgbClr val="FF0000"/>
                </a:solidFill>
                <a:cs typeface="Calibri"/>
              </a:rPr>
              <a:t>Sampling Distribution</a:t>
            </a:r>
          </a:p>
          <a:p>
            <a:r>
              <a:rPr lang="en-US" sz="2000" dirty="0">
                <a:solidFill>
                  <a:srgbClr val="FF0000"/>
                </a:solidFill>
                <a:cs typeface="Calibri"/>
              </a:rPr>
              <a:t>of the Sample Mean</a:t>
            </a:r>
          </a:p>
        </p:txBody>
      </p:sp>
      <p:grpSp>
        <p:nvGrpSpPr>
          <p:cNvPr id="23" name="Group 22">
            <a:extLst>
              <a:ext uri="{FF2B5EF4-FFF2-40B4-BE49-F238E27FC236}">
                <a16:creationId xmlns:a16="http://schemas.microsoft.com/office/drawing/2014/main" id="{AB167C9E-0F26-4C0D-98DD-E19F25DAFFEA}"/>
              </a:ext>
            </a:extLst>
          </p:cNvPr>
          <p:cNvGrpSpPr/>
          <p:nvPr/>
        </p:nvGrpSpPr>
        <p:grpSpPr>
          <a:xfrm>
            <a:off x="1048439" y="5357281"/>
            <a:ext cx="9364336" cy="1288263"/>
            <a:chOff x="1048439" y="5357281"/>
            <a:chExt cx="9364336" cy="1288263"/>
          </a:xfrm>
        </p:grpSpPr>
        <p:cxnSp>
          <p:nvCxnSpPr>
            <p:cNvPr id="8" name="Straight Arrow Connector 7">
              <a:extLst>
                <a:ext uri="{FF2B5EF4-FFF2-40B4-BE49-F238E27FC236}">
                  <a16:creationId xmlns:a16="http://schemas.microsoft.com/office/drawing/2014/main" id="{6A2829B0-16E3-4E94-ABA6-692D841AE19C}"/>
                </a:ext>
              </a:extLst>
            </p:cNvPr>
            <p:cNvCxnSpPr/>
            <p:nvPr/>
          </p:nvCxnSpPr>
          <p:spPr>
            <a:xfrm>
              <a:off x="1048439" y="5557064"/>
              <a:ext cx="9364336" cy="36724"/>
            </a:xfrm>
            <a:prstGeom prst="straightConnector1">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18D1E3E5-083F-42F7-A513-FDE4938D2E92}"/>
                </a:ext>
              </a:extLst>
            </p:cNvPr>
            <p:cNvCxnSpPr>
              <a:cxnSpLocks/>
            </p:cNvCxnSpPr>
            <p:nvPr/>
          </p:nvCxnSpPr>
          <p:spPr>
            <a:xfrm flipV="1">
              <a:off x="5592895" y="5357281"/>
              <a:ext cx="0" cy="449853"/>
            </a:xfrm>
            <a:prstGeom prst="straightConnector1">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DDD292BC-1439-484F-B9FD-B3E0627F98F4}"/>
                </a:ext>
              </a:extLst>
            </p:cNvPr>
            <p:cNvSpPr txBox="1"/>
            <p:nvPr/>
          </p:nvSpPr>
          <p:spPr>
            <a:xfrm>
              <a:off x="5418119" y="6060769"/>
              <a:ext cx="402115"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200" b="1" dirty="0">
                  <a:cs typeface="Calibri"/>
                </a:rPr>
                <a:t>µ</a:t>
              </a:r>
            </a:p>
          </p:txBody>
        </p:sp>
      </p:grpSp>
      <p:sp>
        <p:nvSpPr>
          <p:cNvPr id="25" name="TextBox 24">
            <a:extLst>
              <a:ext uri="{FF2B5EF4-FFF2-40B4-BE49-F238E27FC236}">
                <a16:creationId xmlns:a16="http://schemas.microsoft.com/office/drawing/2014/main" id="{7C54D349-2314-4EBE-AF44-CFCA8909E1AA}"/>
              </a:ext>
            </a:extLst>
          </p:cNvPr>
          <p:cNvSpPr txBox="1"/>
          <p:nvPr/>
        </p:nvSpPr>
        <p:spPr>
          <a:xfrm>
            <a:off x="841308" y="2861475"/>
            <a:ext cx="4129487"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solidFill>
                  <a:srgbClr val="FF0000"/>
                </a:solidFill>
                <a:cs typeface="Calibri"/>
              </a:rPr>
              <a:t>Take samples of size </a:t>
            </a:r>
            <a:r>
              <a:rPr lang="en-US" sz="2400" i="1" dirty="0">
                <a:solidFill>
                  <a:srgbClr val="FF0000"/>
                </a:solidFill>
                <a:cs typeface="Calibri"/>
              </a:rPr>
              <a:t>n</a:t>
            </a:r>
            <a:r>
              <a:rPr lang="en-US" sz="2400" dirty="0">
                <a:solidFill>
                  <a:srgbClr val="FF0000"/>
                </a:solidFill>
                <a:cs typeface="Calibri"/>
              </a:rPr>
              <a:t>.</a:t>
            </a:r>
          </a:p>
        </p:txBody>
      </p:sp>
      <p:sp>
        <p:nvSpPr>
          <p:cNvPr id="27" name="TextBox 26">
            <a:extLst>
              <a:ext uri="{FF2B5EF4-FFF2-40B4-BE49-F238E27FC236}">
                <a16:creationId xmlns:a16="http://schemas.microsoft.com/office/drawing/2014/main" id="{C63C5B38-7D30-4CC8-BCE9-674A9D3F31C8}"/>
              </a:ext>
            </a:extLst>
          </p:cNvPr>
          <p:cNvSpPr txBox="1"/>
          <p:nvPr/>
        </p:nvSpPr>
        <p:spPr>
          <a:xfrm>
            <a:off x="7160824" y="3094994"/>
            <a:ext cx="4197725"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cs typeface="Calibri"/>
              </a:rPr>
              <a:t>Sampling distribution has its own </a:t>
            </a:r>
            <a:r>
              <a:rPr lang="en-US" sz="2400" b="1" dirty="0">
                <a:cs typeface="Calibri"/>
              </a:rPr>
              <a:t>mean</a:t>
            </a:r>
            <a:r>
              <a:rPr lang="en-US" sz="2400" dirty="0">
                <a:cs typeface="Calibri"/>
              </a:rPr>
              <a:t> and </a:t>
            </a:r>
            <a:r>
              <a:rPr lang="en-US" sz="2400" b="1" dirty="0">
                <a:cs typeface="Calibri"/>
              </a:rPr>
              <a:t>spread</a:t>
            </a:r>
            <a:r>
              <a:rPr lang="en-US" sz="2400" dirty="0">
                <a:cs typeface="Calibri"/>
              </a:rPr>
              <a:t>.</a:t>
            </a:r>
          </a:p>
        </p:txBody>
      </p:sp>
      <p:grpSp>
        <p:nvGrpSpPr>
          <p:cNvPr id="7" name="Group 6">
            <a:extLst>
              <a:ext uri="{FF2B5EF4-FFF2-40B4-BE49-F238E27FC236}">
                <a16:creationId xmlns:a16="http://schemas.microsoft.com/office/drawing/2014/main" id="{C4A570B2-78C3-4767-9281-5E480B65B343}"/>
              </a:ext>
            </a:extLst>
          </p:cNvPr>
          <p:cNvGrpSpPr/>
          <p:nvPr/>
        </p:nvGrpSpPr>
        <p:grpSpPr>
          <a:xfrm>
            <a:off x="5771003" y="4944737"/>
            <a:ext cx="466380" cy="867906"/>
            <a:chOff x="11086641" y="5357869"/>
            <a:chExt cx="466380" cy="867906"/>
          </a:xfrm>
        </p:grpSpPr>
        <p:cxnSp>
          <p:nvCxnSpPr>
            <p:cNvPr id="12" name="Straight Arrow Connector 11">
              <a:extLst>
                <a:ext uri="{FF2B5EF4-FFF2-40B4-BE49-F238E27FC236}">
                  <a16:creationId xmlns:a16="http://schemas.microsoft.com/office/drawing/2014/main" id="{0F998FC0-0DC7-43AD-A0BE-819180F1EB9C}"/>
                </a:ext>
              </a:extLst>
            </p:cNvPr>
            <p:cNvCxnSpPr>
              <a:cxnSpLocks/>
            </p:cNvCxnSpPr>
            <p:nvPr/>
          </p:nvCxnSpPr>
          <p:spPr>
            <a:xfrm flipV="1">
              <a:off x="11272090" y="5775922"/>
              <a:ext cx="0" cy="449853"/>
            </a:xfrm>
            <a:prstGeom prst="straightConnector1">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68898172-C692-4732-BBE7-B85810812D76}"/>
                </a:ext>
              </a:extLst>
            </p:cNvPr>
            <p:cNvSpPr txBox="1"/>
            <p:nvPr/>
          </p:nvSpPr>
          <p:spPr>
            <a:xfrm>
              <a:off x="11086641" y="5357869"/>
              <a:ext cx="46638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400" b="1" dirty="0">
                  <a:solidFill>
                    <a:srgbClr val="FF0000"/>
                  </a:solidFill>
                  <a:ea typeface="+mn-lt"/>
                  <a:cs typeface="+mn-lt"/>
                </a:rPr>
                <a:t>x̄</a:t>
              </a:r>
              <a:r>
                <a:rPr lang="en-US" sz="2400" b="1" baseline="-25000" dirty="0">
                  <a:solidFill>
                    <a:srgbClr val="FF0000"/>
                  </a:solidFill>
                  <a:ea typeface="+mn-lt"/>
                  <a:cs typeface="+mn-lt"/>
                </a:rPr>
                <a:t>1</a:t>
              </a:r>
              <a:endParaRPr lang="en-US" sz="2400" baseline="-25000">
                <a:solidFill>
                  <a:srgbClr val="FF0000"/>
                </a:solidFill>
                <a:cs typeface="Calibri"/>
              </a:endParaRPr>
            </a:p>
          </p:txBody>
        </p:sp>
      </p:grpSp>
      <p:grpSp>
        <p:nvGrpSpPr>
          <p:cNvPr id="21" name="Group 20">
            <a:extLst>
              <a:ext uri="{FF2B5EF4-FFF2-40B4-BE49-F238E27FC236}">
                <a16:creationId xmlns:a16="http://schemas.microsoft.com/office/drawing/2014/main" id="{297ED04A-E68B-4B64-B788-26CDF1762367}"/>
              </a:ext>
            </a:extLst>
          </p:cNvPr>
          <p:cNvGrpSpPr/>
          <p:nvPr/>
        </p:nvGrpSpPr>
        <p:grpSpPr>
          <a:xfrm>
            <a:off x="5155894" y="4944736"/>
            <a:ext cx="466380" cy="867906"/>
            <a:chOff x="11086641" y="5357869"/>
            <a:chExt cx="466380" cy="867906"/>
          </a:xfrm>
        </p:grpSpPr>
        <p:cxnSp>
          <p:nvCxnSpPr>
            <p:cNvPr id="24" name="Straight Arrow Connector 23">
              <a:extLst>
                <a:ext uri="{FF2B5EF4-FFF2-40B4-BE49-F238E27FC236}">
                  <a16:creationId xmlns:a16="http://schemas.microsoft.com/office/drawing/2014/main" id="{3BD81ED0-7D8B-4F3D-B1B4-59FC19E459D0}"/>
                </a:ext>
              </a:extLst>
            </p:cNvPr>
            <p:cNvCxnSpPr>
              <a:cxnSpLocks/>
            </p:cNvCxnSpPr>
            <p:nvPr/>
          </p:nvCxnSpPr>
          <p:spPr>
            <a:xfrm flipV="1">
              <a:off x="11272090" y="5775922"/>
              <a:ext cx="0" cy="449853"/>
            </a:xfrm>
            <a:prstGeom prst="straightConnector1">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C6DFCC2E-DF47-4CCD-A4C0-82D9218D4482}"/>
                </a:ext>
              </a:extLst>
            </p:cNvPr>
            <p:cNvSpPr txBox="1"/>
            <p:nvPr/>
          </p:nvSpPr>
          <p:spPr>
            <a:xfrm>
              <a:off x="11086641" y="5357869"/>
              <a:ext cx="46638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400" b="1" dirty="0">
                  <a:solidFill>
                    <a:srgbClr val="FF0000"/>
                  </a:solidFill>
                  <a:ea typeface="+mn-lt"/>
                  <a:cs typeface="+mn-lt"/>
                </a:rPr>
                <a:t>x̄</a:t>
              </a:r>
              <a:r>
                <a:rPr lang="en-US" sz="2400" b="1" baseline="-25000" dirty="0">
                  <a:solidFill>
                    <a:srgbClr val="FF0000"/>
                  </a:solidFill>
                  <a:ea typeface="+mn-lt"/>
                  <a:cs typeface="+mn-lt"/>
                </a:rPr>
                <a:t>3</a:t>
              </a:r>
              <a:endParaRPr lang="en-US" sz="2400" baseline="-25000" dirty="0">
                <a:solidFill>
                  <a:srgbClr val="FF0000"/>
                </a:solidFill>
                <a:cs typeface="Calibri"/>
              </a:endParaRPr>
            </a:p>
          </p:txBody>
        </p:sp>
      </p:grpSp>
      <p:grpSp>
        <p:nvGrpSpPr>
          <p:cNvPr id="28" name="Group 27">
            <a:extLst>
              <a:ext uri="{FF2B5EF4-FFF2-40B4-BE49-F238E27FC236}">
                <a16:creationId xmlns:a16="http://schemas.microsoft.com/office/drawing/2014/main" id="{F960EE5F-E405-4C88-A425-8BD99237A581}"/>
              </a:ext>
            </a:extLst>
          </p:cNvPr>
          <p:cNvGrpSpPr/>
          <p:nvPr/>
        </p:nvGrpSpPr>
        <p:grpSpPr>
          <a:xfrm>
            <a:off x="4733581" y="4935557"/>
            <a:ext cx="466380" cy="867906"/>
            <a:chOff x="11086641" y="5357869"/>
            <a:chExt cx="466380" cy="867906"/>
          </a:xfrm>
        </p:grpSpPr>
        <p:cxnSp>
          <p:nvCxnSpPr>
            <p:cNvPr id="29" name="Straight Arrow Connector 28">
              <a:extLst>
                <a:ext uri="{FF2B5EF4-FFF2-40B4-BE49-F238E27FC236}">
                  <a16:creationId xmlns:a16="http://schemas.microsoft.com/office/drawing/2014/main" id="{5B75040A-F1D4-4A7A-99BE-3B857E8497E5}"/>
                </a:ext>
              </a:extLst>
            </p:cNvPr>
            <p:cNvCxnSpPr>
              <a:cxnSpLocks/>
            </p:cNvCxnSpPr>
            <p:nvPr/>
          </p:nvCxnSpPr>
          <p:spPr>
            <a:xfrm flipV="1">
              <a:off x="11272090" y="5775922"/>
              <a:ext cx="0" cy="449853"/>
            </a:xfrm>
            <a:prstGeom prst="straightConnector1">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175D5084-68B2-436E-8B4C-DE711D82E254}"/>
                </a:ext>
              </a:extLst>
            </p:cNvPr>
            <p:cNvSpPr txBox="1"/>
            <p:nvPr/>
          </p:nvSpPr>
          <p:spPr>
            <a:xfrm>
              <a:off x="11086641" y="5357869"/>
              <a:ext cx="46638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400" b="1" dirty="0">
                  <a:solidFill>
                    <a:srgbClr val="FF0000"/>
                  </a:solidFill>
                  <a:ea typeface="+mn-lt"/>
                  <a:cs typeface="+mn-lt"/>
                </a:rPr>
                <a:t>x̄</a:t>
              </a:r>
              <a:r>
                <a:rPr lang="en-US" sz="2400" b="1" baseline="-25000" dirty="0">
                  <a:solidFill>
                    <a:srgbClr val="FF0000"/>
                  </a:solidFill>
                  <a:ea typeface="+mn-lt"/>
                  <a:cs typeface="+mn-lt"/>
                </a:rPr>
                <a:t>2</a:t>
              </a:r>
              <a:endParaRPr lang="en-US" sz="2400" baseline="-25000" dirty="0">
                <a:solidFill>
                  <a:srgbClr val="FF0000"/>
                </a:solidFill>
                <a:cs typeface="Calibri"/>
              </a:endParaRPr>
            </a:p>
          </p:txBody>
        </p:sp>
      </p:grpSp>
    </p:spTree>
    <p:extLst>
      <p:ext uri="{BB962C8B-B14F-4D97-AF65-F5344CB8AC3E}">
        <p14:creationId xmlns:p14="http://schemas.microsoft.com/office/powerpoint/2010/main" val="25205172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6620B7-FCC1-492B-A549-1E5D9E1F4C48}"/>
              </a:ext>
            </a:extLst>
          </p:cNvPr>
          <p:cNvSpPr>
            <a:spLocks noGrp="1"/>
          </p:cNvSpPr>
          <p:nvPr>
            <p:ph type="title"/>
          </p:nvPr>
        </p:nvSpPr>
        <p:spPr/>
        <p:txBody>
          <a:bodyPr/>
          <a:lstStyle/>
          <a:p>
            <a:r>
              <a:rPr lang="en-US">
                <a:cs typeface="Calibri Light"/>
              </a:rPr>
              <a:t>Three Distributions</a:t>
            </a:r>
            <a:endParaRPr lang="en-US" dirty="0">
              <a:cs typeface="Calibri Light"/>
            </a:endParaRPr>
          </a:p>
        </p:txBody>
      </p:sp>
      <p:pic>
        <p:nvPicPr>
          <p:cNvPr id="4" name="Picture 4" descr="A picture containing person, posing, standing, clothes&#10;&#10;Description automatically generated">
            <a:extLst>
              <a:ext uri="{FF2B5EF4-FFF2-40B4-BE49-F238E27FC236}">
                <a16:creationId xmlns:a16="http://schemas.microsoft.com/office/drawing/2014/main" id="{2288473D-E81C-4C34-8BF7-01A3A389A2E6}"/>
              </a:ext>
            </a:extLst>
          </p:cNvPr>
          <p:cNvPicPr>
            <a:picLocks noGrp="1" noChangeAspect="1"/>
          </p:cNvPicPr>
          <p:nvPr>
            <p:ph idx="1"/>
          </p:nvPr>
        </p:nvPicPr>
        <p:blipFill>
          <a:blip r:embed="rId2">
            <a:extLst>
              <a:ext uri="{837473B0-CC2E-450A-ABE3-18F120FF3D39}">
                <a1611:picAttrSrcUrl xmlns:a1611="http://schemas.microsoft.com/office/drawing/2016/11/main" r:id="rId3"/>
              </a:ext>
            </a:extLst>
          </a:blip>
          <a:stretch>
            <a:fillRect/>
          </a:stretch>
        </p:blipFill>
        <p:spPr>
          <a:xfrm>
            <a:off x="9734942" y="227976"/>
            <a:ext cx="2239346" cy="2539959"/>
          </a:xfrm>
        </p:spPr>
      </p:pic>
      <p:sp>
        <p:nvSpPr>
          <p:cNvPr id="7" name="TextBox 6">
            <a:extLst>
              <a:ext uri="{FF2B5EF4-FFF2-40B4-BE49-F238E27FC236}">
                <a16:creationId xmlns:a16="http://schemas.microsoft.com/office/drawing/2014/main" id="{B24B06DE-771C-416A-91E8-202DF2BAA31F}"/>
              </a:ext>
            </a:extLst>
          </p:cNvPr>
          <p:cNvSpPr txBox="1"/>
          <p:nvPr/>
        </p:nvSpPr>
        <p:spPr>
          <a:xfrm>
            <a:off x="840059" y="1694985"/>
            <a:ext cx="8774150"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dirty="0">
                <a:cs typeface="Calibri"/>
              </a:rPr>
              <a:t>Population Distribution</a:t>
            </a:r>
            <a:r>
              <a:rPr lang="en-US" sz="2400" dirty="0">
                <a:cs typeface="Calibri"/>
              </a:rPr>
              <a:t> – describes the population, the numerical </a:t>
            </a:r>
            <a:r>
              <a:rPr lang="en-US" sz="2400">
                <a:cs typeface="Calibri"/>
              </a:rPr>
              <a:t>summaries are typically unknown </a:t>
            </a:r>
            <a:r>
              <a:rPr lang="en-US" sz="2400" b="1">
                <a:solidFill>
                  <a:srgbClr val="FF0000"/>
                </a:solidFill>
                <a:cs typeface="Calibri"/>
              </a:rPr>
              <a:t>parameters</a:t>
            </a:r>
            <a:r>
              <a:rPr lang="en-US" sz="2400">
                <a:cs typeface="Calibri"/>
              </a:rPr>
              <a:t> which describe the </a:t>
            </a:r>
            <a:r>
              <a:rPr lang="en-US" sz="2400" dirty="0">
                <a:cs typeface="Calibri"/>
              </a:rPr>
              <a:t>population (the numbers we want to estimate). </a:t>
            </a:r>
            <a:endParaRPr lang="en-US" sz="2000" dirty="0">
              <a:cs typeface="Calibri"/>
            </a:endParaRPr>
          </a:p>
        </p:txBody>
      </p:sp>
      <p:sp>
        <p:nvSpPr>
          <p:cNvPr id="8" name="TextBox 7">
            <a:extLst>
              <a:ext uri="{FF2B5EF4-FFF2-40B4-BE49-F238E27FC236}">
                <a16:creationId xmlns:a16="http://schemas.microsoft.com/office/drawing/2014/main" id="{595881EE-24F8-48C4-918A-8DB1F8562A25}"/>
              </a:ext>
            </a:extLst>
          </p:cNvPr>
          <p:cNvSpPr txBox="1"/>
          <p:nvPr/>
        </p:nvSpPr>
        <p:spPr>
          <a:xfrm>
            <a:off x="840059" y="3181814"/>
            <a:ext cx="8774150"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dirty="0">
                <a:cs typeface="Calibri"/>
              </a:rPr>
              <a:t>Data Distribution</a:t>
            </a:r>
            <a:r>
              <a:rPr lang="en-US" sz="2400" dirty="0">
                <a:cs typeface="Calibri"/>
              </a:rPr>
              <a:t> – describes the sample, the numerical summaries are </a:t>
            </a:r>
            <a:r>
              <a:rPr lang="en-US" sz="2400" b="1" dirty="0">
                <a:solidFill>
                  <a:srgbClr val="FF0000"/>
                </a:solidFill>
                <a:cs typeface="Calibri"/>
              </a:rPr>
              <a:t>statistics </a:t>
            </a:r>
            <a:r>
              <a:rPr lang="en-US" sz="2400" dirty="0">
                <a:cs typeface="Calibri"/>
              </a:rPr>
              <a:t>which describe the sample, and hopefully estimate the parameters of the population.</a:t>
            </a:r>
          </a:p>
        </p:txBody>
      </p:sp>
      <p:sp>
        <p:nvSpPr>
          <p:cNvPr id="9" name="TextBox 8">
            <a:extLst>
              <a:ext uri="{FF2B5EF4-FFF2-40B4-BE49-F238E27FC236}">
                <a16:creationId xmlns:a16="http://schemas.microsoft.com/office/drawing/2014/main" id="{A3C2765E-6C1A-40FE-9F20-ABCF1F89F218}"/>
              </a:ext>
            </a:extLst>
          </p:cNvPr>
          <p:cNvSpPr txBox="1"/>
          <p:nvPr/>
        </p:nvSpPr>
        <p:spPr>
          <a:xfrm>
            <a:off x="840059" y="4575716"/>
            <a:ext cx="8168223"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dirty="0">
                <a:cs typeface="Calibri"/>
              </a:rPr>
              <a:t>Sampling Distribution</a:t>
            </a:r>
            <a:r>
              <a:rPr lang="en-US" sz="2400" dirty="0">
                <a:cs typeface="Calibri"/>
              </a:rPr>
              <a:t> – describes the types of samples possible, the numerical summaries are statistics which describe the behavior of numerical summaries from samples. </a:t>
            </a:r>
            <a:endParaRPr lang="en-US" sz="2000" dirty="0">
              <a:cs typeface="Calibri"/>
            </a:endParaRPr>
          </a:p>
        </p:txBody>
      </p:sp>
      <p:grpSp>
        <p:nvGrpSpPr>
          <p:cNvPr id="12" name="Group 11">
            <a:extLst>
              <a:ext uri="{FF2B5EF4-FFF2-40B4-BE49-F238E27FC236}">
                <a16:creationId xmlns:a16="http://schemas.microsoft.com/office/drawing/2014/main" id="{B8E8CFD1-310C-44A3-BB22-4CDF2980509A}"/>
              </a:ext>
            </a:extLst>
          </p:cNvPr>
          <p:cNvGrpSpPr/>
          <p:nvPr/>
        </p:nvGrpSpPr>
        <p:grpSpPr>
          <a:xfrm>
            <a:off x="9173506" y="4205240"/>
            <a:ext cx="2948049" cy="2308324"/>
            <a:chOff x="9045088" y="4018155"/>
            <a:chExt cx="2948049" cy="2308324"/>
          </a:xfrm>
        </p:grpSpPr>
        <p:sp>
          <p:nvSpPr>
            <p:cNvPr id="10" name="TextBox 9">
              <a:extLst>
                <a:ext uri="{FF2B5EF4-FFF2-40B4-BE49-F238E27FC236}">
                  <a16:creationId xmlns:a16="http://schemas.microsoft.com/office/drawing/2014/main" id="{F15636DD-6826-4304-A4E4-11FB4CCF6241}"/>
                </a:ext>
              </a:extLst>
            </p:cNvPr>
            <p:cNvSpPr txBox="1"/>
            <p:nvPr/>
          </p:nvSpPr>
          <p:spPr>
            <a:xfrm>
              <a:off x="9454376" y="4018155"/>
              <a:ext cx="2538761" cy="230832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dirty="0">
                  <a:solidFill>
                    <a:srgbClr val="FF0000"/>
                  </a:solidFill>
                  <a:cs typeface="Calibri"/>
                </a:rPr>
                <a:t>This distribution tells us how well we expect a statistic to approximate a parameter.</a:t>
              </a:r>
            </a:p>
          </p:txBody>
        </p:sp>
        <p:sp>
          <p:nvSpPr>
            <p:cNvPr id="11" name="Arrow: Left 10">
              <a:extLst>
                <a:ext uri="{FF2B5EF4-FFF2-40B4-BE49-F238E27FC236}">
                  <a16:creationId xmlns:a16="http://schemas.microsoft.com/office/drawing/2014/main" id="{40E93B3C-7141-4F96-92FA-E72FCA31F481}"/>
                </a:ext>
              </a:extLst>
            </p:cNvPr>
            <p:cNvSpPr/>
            <p:nvPr/>
          </p:nvSpPr>
          <p:spPr>
            <a:xfrm>
              <a:off x="9045088" y="4636342"/>
              <a:ext cx="353122" cy="492511"/>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4016021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B9A313-0202-4BA0-A683-D51F6BAC6AF4}"/>
              </a:ext>
            </a:extLst>
          </p:cNvPr>
          <p:cNvSpPr>
            <a:spLocks noGrp="1"/>
          </p:cNvSpPr>
          <p:nvPr>
            <p:ph type="title"/>
          </p:nvPr>
        </p:nvSpPr>
        <p:spPr/>
        <p:txBody>
          <a:bodyPr/>
          <a:lstStyle/>
          <a:p>
            <a:r>
              <a:rPr lang="en-US">
                <a:cs typeface="Calibri Light"/>
              </a:rPr>
              <a:t>Motivating Example</a:t>
            </a:r>
            <a:endParaRPr lang="en-US"/>
          </a:p>
        </p:txBody>
      </p:sp>
      <p:sp>
        <p:nvSpPr>
          <p:cNvPr id="3" name="Content Placeholder 2">
            <a:extLst>
              <a:ext uri="{FF2B5EF4-FFF2-40B4-BE49-F238E27FC236}">
                <a16:creationId xmlns:a16="http://schemas.microsoft.com/office/drawing/2014/main" id="{68174FC9-CDE7-4ECC-A468-8BDCB31483B0}"/>
              </a:ext>
            </a:extLst>
          </p:cNvPr>
          <p:cNvSpPr>
            <a:spLocks noGrp="1"/>
          </p:cNvSpPr>
          <p:nvPr>
            <p:ph idx="1"/>
          </p:nvPr>
        </p:nvSpPr>
        <p:spPr>
          <a:xfrm>
            <a:off x="838200" y="1375770"/>
            <a:ext cx="10515600" cy="4351338"/>
          </a:xfrm>
        </p:spPr>
        <p:txBody>
          <a:bodyPr vert="horz" lIns="91440" tIns="45720" rIns="91440" bIns="45720" rtlCol="0" anchor="t">
            <a:normAutofit/>
          </a:bodyPr>
          <a:lstStyle/>
          <a:p>
            <a:pPr marL="0" indent="0">
              <a:buNone/>
            </a:pPr>
            <a:r>
              <a:rPr lang="en-US">
                <a:cs typeface="Calibri"/>
              </a:rPr>
              <a:t>Take a population of five children:</a:t>
            </a:r>
            <a:endParaRPr lang="en-US"/>
          </a:p>
          <a:p>
            <a:pPr marL="0" indent="0">
              <a:buNone/>
            </a:pPr>
            <a:r>
              <a:rPr lang="en-US">
                <a:cs typeface="Calibri"/>
              </a:rPr>
              <a:t>      Adam          Ben            Carla             Duska                 Enzo</a:t>
            </a:r>
          </a:p>
        </p:txBody>
      </p:sp>
      <p:grpSp>
        <p:nvGrpSpPr>
          <p:cNvPr id="5" name="Group 4">
            <a:extLst>
              <a:ext uri="{FF2B5EF4-FFF2-40B4-BE49-F238E27FC236}">
                <a16:creationId xmlns:a16="http://schemas.microsoft.com/office/drawing/2014/main" id="{921841F7-F4D7-48EF-8B55-FFE1E0BB006E}"/>
              </a:ext>
            </a:extLst>
          </p:cNvPr>
          <p:cNvGrpSpPr/>
          <p:nvPr/>
        </p:nvGrpSpPr>
        <p:grpSpPr>
          <a:xfrm>
            <a:off x="1323375" y="2352394"/>
            <a:ext cx="8056063" cy="1271531"/>
            <a:chOff x="1323375" y="2352394"/>
            <a:chExt cx="8056063" cy="1271531"/>
          </a:xfrm>
        </p:grpSpPr>
        <p:pic>
          <p:nvPicPr>
            <p:cNvPr id="4" name="Picture 4" descr="A close up of a logo&#10;&#10;Description generated with very high confidence">
              <a:extLst>
                <a:ext uri="{FF2B5EF4-FFF2-40B4-BE49-F238E27FC236}">
                  <a16:creationId xmlns:a16="http://schemas.microsoft.com/office/drawing/2014/main" id="{3D8752AB-9F68-431E-913E-7E0956372474}"/>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4617004" y="2436341"/>
              <a:ext cx="888521" cy="1141562"/>
            </a:xfrm>
            <a:prstGeom prst="rect">
              <a:avLst/>
            </a:prstGeom>
          </p:spPr>
        </p:pic>
        <p:pic>
          <p:nvPicPr>
            <p:cNvPr id="12" name="Picture 12" descr="A picture containing game, table&#10;&#10;Description generated with very high confidence">
              <a:extLst>
                <a:ext uri="{FF2B5EF4-FFF2-40B4-BE49-F238E27FC236}">
                  <a16:creationId xmlns:a16="http://schemas.microsoft.com/office/drawing/2014/main" id="{C2149C56-ADFB-4DBE-951F-F2BD71DFE066}"/>
                </a:ext>
              </a:extLst>
            </p:cNvPr>
            <p:cNvPicPr>
              <a:picLocks noChangeAspect="1"/>
            </p:cNvPicPr>
            <p:nvPr/>
          </p:nvPicPr>
          <p:blipFill>
            <a:blip r:embed="rId4"/>
            <a:stretch>
              <a:fillRect/>
            </a:stretch>
          </p:blipFill>
          <p:spPr>
            <a:xfrm>
              <a:off x="2830571" y="2352394"/>
              <a:ext cx="1176069" cy="1147314"/>
            </a:xfrm>
            <a:prstGeom prst="rect">
              <a:avLst/>
            </a:prstGeom>
          </p:spPr>
        </p:pic>
        <p:pic>
          <p:nvPicPr>
            <p:cNvPr id="14" name="Picture 14" descr="A picture containing drawing&#10;&#10;Description generated with very high confidence">
              <a:extLst>
                <a:ext uri="{FF2B5EF4-FFF2-40B4-BE49-F238E27FC236}">
                  <a16:creationId xmlns:a16="http://schemas.microsoft.com/office/drawing/2014/main" id="{9942B37C-6B09-48E7-BF08-F145C6FE9AB1}"/>
                </a:ext>
              </a:extLst>
            </p:cNvPr>
            <p:cNvPicPr>
              <a:picLocks noChangeAspect="1"/>
            </p:cNvPicPr>
            <p:nvPr/>
          </p:nvPicPr>
          <p:blipFill>
            <a:blip r:embed="rId5">
              <a:extLst>
                <a:ext uri="{837473B0-CC2E-450A-ABE3-18F120FF3D39}">
                  <a1611:picAttrSrcUrl xmlns:a1611="http://schemas.microsoft.com/office/drawing/2016/11/main" r:id="rId6"/>
                </a:ext>
              </a:extLst>
            </a:blip>
            <a:stretch>
              <a:fillRect/>
            </a:stretch>
          </p:blipFill>
          <p:spPr>
            <a:xfrm>
              <a:off x="8617030" y="2398974"/>
              <a:ext cx="762408" cy="1224951"/>
            </a:xfrm>
            <a:prstGeom prst="rect">
              <a:avLst/>
            </a:prstGeom>
          </p:spPr>
        </p:pic>
        <p:pic>
          <p:nvPicPr>
            <p:cNvPr id="18" name="Picture 18" descr="A close up of an umbrella&#10;&#10;Description generated with high confidence">
              <a:extLst>
                <a:ext uri="{FF2B5EF4-FFF2-40B4-BE49-F238E27FC236}">
                  <a16:creationId xmlns:a16="http://schemas.microsoft.com/office/drawing/2014/main" id="{74DF6D5F-16FB-4C27-8337-2862D9FA1D40}"/>
                </a:ext>
              </a:extLst>
            </p:cNvPr>
            <p:cNvPicPr>
              <a:picLocks noChangeAspect="1"/>
            </p:cNvPicPr>
            <p:nvPr/>
          </p:nvPicPr>
          <p:blipFill>
            <a:blip r:embed="rId7">
              <a:extLst>
                <a:ext uri="{837473B0-CC2E-450A-ABE3-18F120FF3D39}">
                  <a1611:picAttrSrcUrl xmlns:a1611="http://schemas.microsoft.com/office/drawing/2016/11/main" r:id="rId8"/>
                </a:ext>
              </a:extLst>
            </a:blip>
            <a:stretch>
              <a:fillRect/>
            </a:stretch>
          </p:blipFill>
          <p:spPr>
            <a:xfrm>
              <a:off x="6202496" y="2386962"/>
              <a:ext cx="1521125" cy="1137250"/>
            </a:xfrm>
            <a:prstGeom prst="rect">
              <a:avLst/>
            </a:prstGeom>
          </p:spPr>
        </p:pic>
        <p:pic>
          <p:nvPicPr>
            <p:cNvPr id="22" name="Picture 22" descr="A close up of a stool&#10;&#10;Description generated with high confidence">
              <a:extLst>
                <a:ext uri="{FF2B5EF4-FFF2-40B4-BE49-F238E27FC236}">
                  <a16:creationId xmlns:a16="http://schemas.microsoft.com/office/drawing/2014/main" id="{E92610FD-28E2-4F85-B446-5F9D2428558B}"/>
                </a:ext>
              </a:extLst>
            </p:cNvPr>
            <p:cNvPicPr>
              <a:picLocks noChangeAspect="1"/>
            </p:cNvPicPr>
            <p:nvPr/>
          </p:nvPicPr>
          <p:blipFill>
            <a:blip r:embed="rId9">
              <a:extLst>
                <a:ext uri="{837473B0-CC2E-450A-ABE3-18F120FF3D39}">
                  <a1611:picAttrSrcUrl xmlns:a1611="http://schemas.microsoft.com/office/drawing/2016/11/main" r:id="rId10"/>
                </a:ext>
              </a:extLst>
            </a:blip>
            <a:stretch>
              <a:fillRect/>
            </a:stretch>
          </p:blipFill>
          <p:spPr>
            <a:xfrm>
              <a:off x="1323375" y="2352396"/>
              <a:ext cx="1147314" cy="1147314"/>
            </a:xfrm>
            <a:prstGeom prst="rect">
              <a:avLst/>
            </a:prstGeom>
          </p:spPr>
        </p:pic>
      </p:grpSp>
      <p:sp>
        <p:nvSpPr>
          <p:cNvPr id="26" name="TextBox 25">
            <a:extLst>
              <a:ext uri="{FF2B5EF4-FFF2-40B4-BE49-F238E27FC236}">
                <a16:creationId xmlns:a16="http://schemas.microsoft.com/office/drawing/2014/main" id="{31AE6B32-0835-4D43-B518-E26864E5221E}"/>
              </a:ext>
            </a:extLst>
          </p:cNvPr>
          <p:cNvSpPr txBox="1"/>
          <p:nvPr/>
        </p:nvSpPr>
        <p:spPr>
          <a:xfrm>
            <a:off x="1043796" y="4580626"/>
            <a:ext cx="533684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a:cs typeface="Calibri"/>
              </a:rPr>
              <a:t>We are interested in heights.   </a:t>
            </a:r>
            <a:endParaRPr lang="en-US" sz="2000" dirty="0">
              <a:cs typeface="Calibri"/>
            </a:endParaRPr>
          </a:p>
        </p:txBody>
      </p:sp>
      <p:sp>
        <p:nvSpPr>
          <p:cNvPr id="6" name="TextBox 5">
            <a:extLst>
              <a:ext uri="{FF2B5EF4-FFF2-40B4-BE49-F238E27FC236}">
                <a16:creationId xmlns:a16="http://schemas.microsoft.com/office/drawing/2014/main" id="{E0134E12-868F-4C1E-A49A-CE505C8BBCF6}"/>
              </a:ext>
            </a:extLst>
          </p:cNvPr>
          <p:cNvSpPr txBox="1"/>
          <p:nvPr/>
        </p:nvSpPr>
        <p:spPr>
          <a:xfrm>
            <a:off x="1636870" y="3548713"/>
            <a:ext cx="8623539"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a:cs typeface="Calibri"/>
              </a:rPr>
              <a:t>52"             52"             46"                   49"                  43" </a:t>
            </a:r>
            <a:endParaRPr lang="en-US" sz="2800" dirty="0">
              <a:cs typeface="Calibri"/>
            </a:endParaRPr>
          </a:p>
        </p:txBody>
      </p:sp>
      <p:sp>
        <p:nvSpPr>
          <p:cNvPr id="7" name="TextBox 6">
            <a:extLst>
              <a:ext uri="{FF2B5EF4-FFF2-40B4-BE49-F238E27FC236}">
                <a16:creationId xmlns:a16="http://schemas.microsoft.com/office/drawing/2014/main" id="{8F3F6914-2DF2-49FC-81B6-6F317F5496B5}"/>
              </a:ext>
            </a:extLst>
          </p:cNvPr>
          <p:cNvSpPr txBox="1"/>
          <p:nvPr/>
        </p:nvSpPr>
        <p:spPr>
          <a:xfrm>
            <a:off x="6312665" y="4577507"/>
            <a:ext cx="3633729"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a:solidFill>
                  <a:srgbClr val="FF0000"/>
                </a:solidFill>
                <a:ea typeface="+mn-lt"/>
                <a:cs typeface="+mn-lt"/>
              </a:rPr>
              <a:t>μ = 48.4"</a:t>
            </a:r>
            <a:r>
              <a:rPr lang="en-US" sz="2400">
                <a:ea typeface="+mn-lt"/>
                <a:cs typeface="+mn-lt"/>
              </a:rPr>
              <a:t>  and   </a:t>
            </a:r>
            <a:r>
              <a:rPr lang="en-US" sz="2400" b="1">
                <a:solidFill>
                  <a:srgbClr val="FF0000"/>
                </a:solidFill>
                <a:ea typeface="+mn-lt"/>
                <a:cs typeface="+mn-lt"/>
              </a:rPr>
              <a:t>σ = 3.50"</a:t>
            </a:r>
            <a:endParaRPr lang="en-US" sz="2400">
              <a:solidFill>
                <a:srgbClr val="FF0000"/>
              </a:solidFill>
              <a:cs typeface="Calibri" panose="020F0502020204030204"/>
            </a:endParaRPr>
          </a:p>
        </p:txBody>
      </p:sp>
      <p:sp>
        <p:nvSpPr>
          <p:cNvPr id="8" name="TextBox 7">
            <a:extLst>
              <a:ext uri="{FF2B5EF4-FFF2-40B4-BE49-F238E27FC236}">
                <a16:creationId xmlns:a16="http://schemas.microsoft.com/office/drawing/2014/main" id="{C98B9320-16F1-45E5-81FB-01FE44C2FE04}"/>
              </a:ext>
            </a:extLst>
          </p:cNvPr>
          <p:cNvSpPr txBox="1"/>
          <p:nvPr/>
        </p:nvSpPr>
        <p:spPr>
          <a:xfrm>
            <a:off x="5979354" y="5210424"/>
            <a:ext cx="5483731"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dirty="0">
                <a:cs typeface="Calibri"/>
              </a:rPr>
              <a:t>These are </a:t>
            </a:r>
            <a:r>
              <a:rPr lang="en-US" sz="2000" b="1" dirty="0">
                <a:solidFill>
                  <a:srgbClr val="FF0000"/>
                </a:solidFill>
                <a:cs typeface="Calibri"/>
              </a:rPr>
              <a:t>parameters</a:t>
            </a:r>
            <a:r>
              <a:rPr lang="en-US" sz="2000" dirty="0">
                <a:cs typeface="Calibri"/>
              </a:rPr>
              <a:t> of the population, </a:t>
            </a:r>
            <a:r>
              <a:rPr lang="en-US" sz="2000">
                <a:cs typeface="Calibri"/>
              </a:rPr>
              <a:t>numerical summaries of the population distribution. </a:t>
            </a:r>
            <a:r>
              <a:rPr lang="en-US" sz="2800" dirty="0">
                <a:cs typeface="Calibri"/>
              </a:rPr>
              <a:t> </a:t>
            </a:r>
            <a:endParaRPr lang="en-US" sz="2000" dirty="0">
              <a:cs typeface="Calibri"/>
            </a:endParaRPr>
          </a:p>
        </p:txBody>
      </p:sp>
      <p:sp>
        <p:nvSpPr>
          <p:cNvPr id="10" name="TextBox 9">
            <a:extLst>
              <a:ext uri="{FF2B5EF4-FFF2-40B4-BE49-F238E27FC236}">
                <a16:creationId xmlns:a16="http://schemas.microsoft.com/office/drawing/2014/main" id="{A315F373-8976-4CBE-8E6F-F2351A65D731}"/>
              </a:ext>
            </a:extLst>
          </p:cNvPr>
          <p:cNvSpPr txBox="1"/>
          <p:nvPr/>
        </p:nvSpPr>
        <p:spPr>
          <a:xfrm>
            <a:off x="6662864" y="1116123"/>
            <a:ext cx="4997154"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cs typeface="Calibri"/>
              </a:rPr>
              <a:t>This is a </a:t>
            </a:r>
            <a:r>
              <a:rPr lang="en-US" sz="2800" b="1" dirty="0">
                <a:cs typeface="Calibri"/>
              </a:rPr>
              <a:t>population distribution</a:t>
            </a:r>
            <a:r>
              <a:rPr lang="en-US" sz="2800" dirty="0">
                <a:cs typeface="Calibri"/>
              </a:rPr>
              <a:t>.</a:t>
            </a:r>
          </a:p>
        </p:txBody>
      </p:sp>
      <p:sp>
        <p:nvSpPr>
          <p:cNvPr id="11" name="TextBox 10">
            <a:extLst>
              <a:ext uri="{FF2B5EF4-FFF2-40B4-BE49-F238E27FC236}">
                <a16:creationId xmlns:a16="http://schemas.microsoft.com/office/drawing/2014/main" id="{15F50541-9A83-4ACC-8CFB-D1C08B53443E}"/>
              </a:ext>
            </a:extLst>
          </p:cNvPr>
          <p:cNvSpPr txBox="1"/>
          <p:nvPr/>
        </p:nvSpPr>
        <p:spPr>
          <a:xfrm>
            <a:off x="469055" y="5624434"/>
            <a:ext cx="4997154"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cs typeface="Calibri"/>
              </a:rPr>
              <a:t>Now take samples of size </a:t>
            </a:r>
            <a:r>
              <a:rPr lang="en-US" sz="2800" i="1" dirty="0">
                <a:cs typeface="Calibri"/>
              </a:rPr>
              <a:t>n=3</a:t>
            </a:r>
            <a:r>
              <a:rPr lang="en-US" sz="2800" dirty="0">
                <a:cs typeface="Calibri"/>
              </a:rPr>
              <a:t>.</a:t>
            </a:r>
          </a:p>
        </p:txBody>
      </p:sp>
    </p:spTree>
    <p:extLst>
      <p:ext uri="{BB962C8B-B14F-4D97-AF65-F5344CB8AC3E}">
        <p14:creationId xmlns:p14="http://schemas.microsoft.com/office/powerpoint/2010/main" val="18779552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B9A313-0202-4BA0-A683-D51F6BAC6AF4}"/>
              </a:ext>
            </a:extLst>
          </p:cNvPr>
          <p:cNvSpPr>
            <a:spLocks noGrp="1"/>
          </p:cNvSpPr>
          <p:nvPr>
            <p:ph type="title"/>
          </p:nvPr>
        </p:nvSpPr>
        <p:spPr/>
        <p:txBody>
          <a:bodyPr/>
          <a:lstStyle/>
          <a:p>
            <a:r>
              <a:rPr lang="en-US" dirty="0">
                <a:cs typeface="Calibri Light"/>
              </a:rPr>
              <a:t>Motivating Example – 1st</a:t>
            </a:r>
            <a:r>
              <a:rPr lang="en-US" sz="4000" dirty="0">
                <a:cs typeface="Calibri Light"/>
              </a:rPr>
              <a:t> sample of size </a:t>
            </a:r>
            <a:r>
              <a:rPr lang="en-US" sz="4000" i="1" dirty="0">
                <a:cs typeface="Calibri Light"/>
              </a:rPr>
              <a:t>n=3</a:t>
            </a:r>
            <a:endParaRPr lang="en-US" sz="4000" i="1" dirty="0"/>
          </a:p>
        </p:txBody>
      </p:sp>
      <p:sp>
        <p:nvSpPr>
          <p:cNvPr id="26" name="TextBox 25">
            <a:extLst>
              <a:ext uri="{FF2B5EF4-FFF2-40B4-BE49-F238E27FC236}">
                <a16:creationId xmlns:a16="http://schemas.microsoft.com/office/drawing/2014/main" id="{31AE6B32-0835-4D43-B518-E26864E5221E}"/>
              </a:ext>
            </a:extLst>
          </p:cNvPr>
          <p:cNvSpPr txBox="1"/>
          <p:nvPr/>
        </p:nvSpPr>
        <p:spPr>
          <a:xfrm>
            <a:off x="979531" y="3543204"/>
            <a:ext cx="8623539"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cs typeface="Calibri"/>
              </a:rPr>
              <a:t>This sample has a mean </a:t>
            </a:r>
            <a:r>
              <a:rPr lang="en-US" sz="2800">
                <a:cs typeface="Calibri"/>
              </a:rPr>
              <a:t>height and standard deviation.</a:t>
            </a:r>
            <a:endParaRPr lang="en-US" sz="2000" dirty="0">
              <a:cs typeface="Calibri"/>
            </a:endParaRPr>
          </a:p>
        </p:txBody>
      </p:sp>
      <p:grpSp>
        <p:nvGrpSpPr>
          <p:cNvPr id="10" name="Group 9">
            <a:extLst>
              <a:ext uri="{FF2B5EF4-FFF2-40B4-BE49-F238E27FC236}">
                <a16:creationId xmlns:a16="http://schemas.microsoft.com/office/drawing/2014/main" id="{9B0306B1-EBF2-49AC-A151-900F1DC1AD31}"/>
              </a:ext>
            </a:extLst>
          </p:cNvPr>
          <p:cNvGrpSpPr/>
          <p:nvPr/>
        </p:nvGrpSpPr>
        <p:grpSpPr>
          <a:xfrm>
            <a:off x="1332556" y="1587710"/>
            <a:ext cx="7247781" cy="1954451"/>
            <a:chOff x="1332556" y="1587710"/>
            <a:chExt cx="7247781" cy="1954451"/>
          </a:xfrm>
        </p:grpSpPr>
        <p:grpSp>
          <p:nvGrpSpPr>
            <p:cNvPr id="5" name="Group 4">
              <a:extLst>
                <a:ext uri="{FF2B5EF4-FFF2-40B4-BE49-F238E27FC236}">
                  <a16:creationId xmlns:a16="http://schemas.microsoft.com/office/drawing/2014/main" id="{DD8951E5-1E4B-4254-910C-AD3222BA01D5}"/>
                </a:ext>
              </a:extLst>
            </p:cNvPr>
            <p:cNvGrpSpPr/>
            <p:nvPr/>
          </p:nvGrpSpPr>
          <p:grpSpPr>
            <a:xfrm>
              <a:off x="1332556" y="2019733"/>
              <a:ext cx="6308786" cy="1065364"/>
              <a:chOff x="1360098" y="2845998"/>
              <a:chExt cx="6308786" cy="1065364"/>
            </a:xfrm>
          </p:grpSpPr>
          <p:pic>
            <p:nvPicPr>
              <p:cNvPr id="4" name="Picture 4" descr="A close up of a logo&#10;&#10;Description generated with very high confidence">
                <a:extLst>
                  <a:ext uri="{FF2B5EF4-FFF2-40B4-BE49-F238E27FC236}">
                    <a16:creationId xmlns:a16="http://schemas.microsoft.com/office/drawing/2014/main" id="{3D8752AB-9F68-431E-913E-7E0956372474}"/>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4681269" y="2922919"/>
                <a:ext cx="787880" cy="983412"/>
              </a:xfrm>
              <a:prstGeom prst="rect">
                <a:avLst/>
              </a:prstGeom>
            </p:spPr>
          </p:pic>
          <p:pic>
            <p:nvPicPr>
              <p:cNvPr id="18" name="Picture 18" descr="A close up of an umbrella&#10;&#10;Description generated with high confidence">
                <a:extLst>
                  <a:ext uri="{FF2B5EF4-FFF2-40B4-BE49-F238E27FC236}">
                    <a16:creationId xmlns:a16="http://schemas.microsoft.com/office/drawing/2014/main" id="{74DF6D5F-16FB-4C27-8337-2862D9FA1D40}"/>
                  </a:ext>
                </a:extLst>
              </p:cNvPr>
              <p:cNvPicPr>
                <a:picLocks noChangeAspect="1"/>
              </p:cNvPicPr>
              <p:nvPr/>
            </p:nvPicPr>
            <p:blipFill>
              <a:blip r:embed="rId4">
                <a:extLst>
                  <a:ext uri="{837473B0-CC2E-450A-ABE3-18F120FF3D39}">
                    <a1611:picAttrSrcUrl xmlns:a1611="http://schemas.microsoft.com/office/drawing/2016/11/main" r:id="rId5"/>
                  </a:ext>
                </a:extLst>
              </a:blip>
              <a:stretch>
                <a:fillRect/>
              </a:stretch>
            </p:blipFill>
            <p:spPr>
              <a:xfrm>
                <a:off x="6248400" y="2845998"/>
                <a:ext cx="1420484" cy="1065364"/>
              </a:xfrm>
              <a:prstGeom prst="rect">
                <a:avLst/>
              </a:prstGeom>
            </p:spPr>
          </p:pic>
          <p:pic>
            <p:nvPicPr>
              <p:cNvPr id="22" name="Picture 22" descr="A close up of a stool&#10;&#10;Description generated with high confidence">
                <a:extLst>
                  <a:ext uri="{FF2B5EF4-FFF2-40B4-BE49-F238E27FC236}">
                    <a16:creationId xmlns:a16="http://schemas.microsoft.com/office/drawing/2014/main" id="{E92610FD-28E2-4F85-B446-5F9D2428558B}"/>
                  </a:ext>
                </a:extLst>
              </p:cNvPr>
              <p:cNvPicPr>
                <a:picLocks noChangeAspect="1"/>
              </p:cNvPicPr>
              <p:nvPr/>
            </p:nvPicPr>
            <p:blipFill>
              <a:blip r:embed="rId6">
                <a:extLst>
                  <a:ext uri="{837473B0-CC2E-450A-ABE3-18F120FF3D39}">
                    <a1611:picAttrSrcUrl xmlns:a1611="http://schemas.microsoft.com/office/drawing/2016/11/main" r:id="rId7"/>
                  </a:ext>
                </a:extLst>
              </a:blip>
              <a:stretch>
                <a:fillRect/>
              </a:stretch>
            </p:blipFill>
            <p:spPr>
              <a:xfrm>
                <a:off x="1360098" y="2848155"/>
                <a:ext cx="1032296" cy="1061050"/>
              </a:xfrm>
              <a:prstGeom prst="rect">
                <a:avLst/>
              </a:prstGeom>
            </p:spPr>
          </p:pic>
        </p:grpSp>
        <p:sp>
          <p:nvSpPr>
            <p:cNvPr id="8" name="TextBox 7">
              <a:extLst>
                <a:ext uri="{FF2B5EF4-FFF2-40B4-BE49-F238E27FC236}">
                  <a16:creationId xmlns:a16="http://schemas.microsoft.com/office/drawing/2014/main" id="{447CD7E1-5916-4481-809C-858325915327}"/>
                </a:ext>
              </a:extLst>
            </p:cNvPr>
            <p:cNvSpPr txBox="1"/>
            <p:nvPr/>
          </p:nvSpPr>
          <p:spPr>
            <a:xfrm>
              <a:off x="1429386" y="1587710"/>
              <a:ext cx="7081177"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a:cs typeface="Calibri"/>
                </a:rPr>
                <a:t>Adam                                  Carla                    Duska</a:t>
              </a:r>
              <a:endParaRPr lang="en-US" sz="2400" dirty="0">
                <a:cs typeface="Calibri"/>
              </a:endParaRPr>
            </a:p>
          </p:txBody>
        </p:sp>
        <p:sp>
          <p:nvSpPr>
            <p:cNvPr id="9" name="TextBox 8">
              <a:extLst>
                <a:ext uri="{FF2B5EF4-FFF2-40B4-BE49-F238E27FC236}">
                  <a16:creationId xmlns:a16="http://schemas.microsoft.com/office/drawing/2014/main" id="{EA065ACE-8534-41D6-8C4B-42D102A25596}"/>
                </a:ext>
              </a:extLst>
            </p:cNvPr>
            <p:cNvSpPr txBox="1"/>
            <p:nvPr/>
          </p:nvSpPr>
          <p:spPr>
            <a:xfrm>
              <a:off x="1499160" y="3080496"/>
              <a:ext cx="7081177"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a:cs typeface="Calibri"/>
                </a:rPr>
                <a:t>52"                                         46"                       49"</a:t>
              </a:r>
            </a:p>
          </p:txBody>
        </p:sp>
      </p:grpSp>
      <p:sp>
        <p:nvSpPr>
          <p:cNvPr id="12" name="TextBox 11">
            <a:extLst>
              <a:ext uri="{FF2B5EF4-FFF2-40B4-BE49-F238E27FC236}">
                <a16:creationId xmlns:a16="http://schemas.microsoft.com/office/drawing/2014/main" id="{AC6630DC-F897-4FA5-B4D7-023FA083FF82}"/>
              </a:ext>
            </a:extLst>
          </p:cNvPr>
          <p:cNvSpPr txBox="1"/>
          <p:nvPr/>
        </p:nvSpPr>
        <p:spPr>
          <a:xfrm>
            <a:off x="1217364" y="4182737"/>
            <a:ext cx="3798982"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a:solidFill>
                  <a:srgbClr val="FF0000"/>
                </a:solidFill>
                <a:ea typeface="+mn-lt"/>
                <a:cs typeface="+mn-lt"/>
              </a:rPr>
              <a:t>x̄</a:t>
            </a:r>
            <a:r>
              <a:rPr lang="en-US" sz="2400">
                <a:ea typeface="+mn-lt"/>
                <a:cs typeface="+mn-lt"/>
              </a:rPr>
              <a:t> = (52 + 46 + 49) / 3 = </a:t>
            </a:r>
            <a:r>
              <a:rPr lang="en-US" sz="2400" b="1">
                <a:solidFill>
                  <a:srgbClr val="FF0000"/>
                </a:solidFill>
                <a:ea typeface="+mn-lt"/>
                <a:cs typeface="+mn-lt"/>
              </a:rPr>
              <a:t>49"</a:t>
            </a:r>
            <a:endParaRPr lang="en-US" sz="2000">
              <a:solidFill>
                <a:srgbClr val="FF0000"/>
              </a:solidFill>
              <a:cs typeface="Calibri" panose="020F0502020204030204"/>
            </a:endParaRPr>
          </a:p>
        </p:txBody>
      </p:sp>
      <p:sp>
        <p:nvSpPr>
          <p:cNvPr id="17" name="TextBox 16">
            <a:extLst>
              <a:ext uri="{FF2B5EF4-FFF2-40B4-BE49-F238E27FC236}">
                <a16:creationId xmlns:a16="http://schemas.microsoft.com/office/drawing/2014/main" id="{D5BD3C52-8A41-42B5-BECB-42DD7F2115CB}"/>
              </a:ext>
            </a:extLst>
          </p:cNvPr>
          <p:cNvSpPr txBox="1"/>
          <p:nvPr/>
        </p:nvSpPr>
        <p:spPr>
          <a:xfrm>
            <a:off x="5541485" y="4182736"/>
            <a:ext cx="6112522"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dirty="0">
                <a:solidFill>
                  <a:srgbClr val="FF0000"/>
                </a:solidFill>
                <a:ea typeface="+mn-lt"/>
                <a:cs typeface="+mn-lt"/>
              </a:rPr>
              <a:t>s</a:t>
            </a:r>
            <a:r>
              <a:rPr lang="en-US" sz="2400" dirty="0">
                <a:solidFill>
                  <a:srgbClr val="000000"/>
                </a:solidFill>
                <a:ea typeface="+mn-lt"/>
                <a:cs typeface="+mn-lt"/>
              </a:rPr>
              <a:t> </a:t>
            </a:r>
            <a:r>
              <a:rPr lang="en-US" sz="2400" dirty="0">
                <a:ea typeface="+mn-lt"/>
                <a:cs typeface="+mn-lt"/>
              </a:rPr>
              <a:t>=</a:t>
            </a:r>
            <a:r>
              <a:rPr lang="en-US" sz="2000" dirty="0">
                <a:ea typeface="+mn-lt"/>
                <a:cs typeface="+mn-lt"/>
              </a:rPr>
              <a:t> [(52-49)</a:t>
            </a:r>
            <a:r>
              <a:rPr lang="en-US" sz="2000" baseline="30000" dirty="0">
                <a:ea typeface="+mn-lt"/>
                <a:cs typeface="+mn-lt"/>
              </a:rPr>
              <a:t>2</a:t>
            </a:r>
            <a:r>
              <a:rPr lang="en-US" sz="2000" dirty="0">
                <a:ea typeface="+mn-lt"/>
                <a:cs typeface="+mn-lt"/>
              </a:rPr>
              <a:t> + (46-49)</a:t>
            </a:r>
            <a:r>
              <a:rPr lang="en-US" sz="2000" baseline="30000" dirty="0">
                <a:ea typeface="+mn-lt"/>
                <a:cs typeface="+mn-lt"/>
              </a:rPr>
              <a:t>2 </a:t>
            </a:r>
            <a:r>
              <a:rPr lang="en-US" sz="2000" dirty="0">
                <a:ea typeface="+mn-lt"/>
                <a:cs typeface="+mn-lt"/>
              </a:rPr>
              <a:t>+ (49-49)</a:t>
            </a:r>
            <a:r>
              <a:rPr lang="en-US" sz="2000" baseline="30000" dirty="0">
                <a:ea typeface="+mn-lt"/>
                <a:cs typeface="+mn-lt"/>
              </a:rPr>
              <a:t>2</a:t>
            </a:r>
            <a:r>
              <a:rPr lang="en-US" sz="2000">
                <a:ea typeface="+mn-lt"/>
                <a:cs typeface="+mn-lt"/>
              </a:rPr>
              <a:t>) / 2 ] </a:t>
            </a:r>
            <a:r>
              <a:rPr lang="en-US" sz="2000" baseline="30000" dirty="0">
                <a:ea typeface="+mn-lt"/>
                <a:cs typeface="+mn-lt"/>
              </a:rPr>
              <a:t>½</a:t>
            </a:r>
            <a:r>
              <a:rPr lang="en-US" sz="2400" dirty="0">
                <a:ea typeface="+mn-lt"/>
                <a:cs typeface="+mn-lt"/>
              </a:rPr>
              <a:t> = </a:t>
            </a:r>
            <a:r>
              <a:rPr lang="en-US" sz="2400" b="1" dirty="0">
                <a:solidFill>
                  <a:srgbClr val="FF0000"/>
                </a:solidFill>
                <a:ea typeface="+mn-lt"/>
                <a:cs typeface="+mn-lt"/>
              </a:rPr>
              <a:t>3"</a:t>
            </a:r>
            <a:endParaRPr lang="en-US" sz="2000" dirty="0">
              <a:solidFill>
                <a:srgbClr val="FF0000"/>
              </a:solidFill>
              <a:cs typeface="Calibri" panose="020F0502020204030204"/>
            </a:endParaRPr>
          </a:p>
        </p:txBody>
      </p:sp>
      <p:sp>
        <p:nvSpPr>
          <p:cNvPr id="14" name="TextBox 13">
            <a:extLst>
              <a:ext uri="{FF2B5EF4-FFF2-40B4-BE49-F238E27FC236}">
                <a16:creationId xmlns:a16="http://schemas.microsoft.com/office/drawing/2014/main" id="{2337F57E-7465-46A7-A0D0-2B1B41C60422}"/>
              </a:ext>
            </a:extLst>
          </p:cNvPr>
          <p:cNvSpPr txBox="1"/>
          <p:nvPr/>
        </p:nvSpPr>
        <p:spPr>
          <a:xfrm>
            <a:off x="975858" y="4935002"/>
            <a:ext cx="8311396"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a:cs typeface="Calibri"/>
              </a:rPr>
              <a:t>These statistics estimate the population parameters</a:t>
            </a:r>
          </a:p>
          <a:p>
            <a:r>
              <a:rPr lang="en-US" sz="2800" dirty="0">
                <a:cs typeface="Calibri"/>
              </a:rPr>
              <a:t>                 </a:t>
            </a:r>
            <a:r>
              <a:rPr lang="en-US" sz="2800" b="1" dirty="0">
                <a:solidFill>
                  <a:srgbClr val="FF0000"/>
                </a:solidFill>
                <a:cs typeface="Calibri"/>
              </a:rPr>
              <a:t> μ</a:t>
            </a:r>
            <a:r>
              <a:rPr lang="en-US" sz="2800" b="1" dirty="0">
                <a:solidFill>
                  <a:srgbClr val="FF0000"/>
                </a:solidFill>
                <a:ea typeface="+mn-lt"/>
                <a:cs typeface="+mn-lt"/>
              </a:rPr>
              <a:t> </a:t>
            </a:r>
            <a:r>
              <a:rPr lang="en-US" sz="2800" b="1" dirty="0">
                <a:solidFill>
                  <a:srgbClr val="FF0000"/>
                </a:solidFill>
                <a:cs typeface="Calibri"/>
              </a:rPr>
              <a:t>≈</a:t>
            </a:r>
            <a:r>
              <a:rPr lang="en-US" sz="2800" b="1" dirty="0">
                <a:solidFill>
                  <a:srgbClr val="FF0000"/>
                </a:solidFill>
                <a:ea typeface="+mn-lt"/>
                <a:cs typeface="+mn-lt"/>
              </a:rPr>
              <a:t> x̄</a:t>
            </a:r>
            <a:r>
              <a:rPr lang="en-US" sz="2800" b="1" dirty="0">
                <a:solidFill>
                  <a:srgbClr val="FF0000"/>
                </a:solidFill>
                <a:cs typeface="Calibri"/>
              </a:rPr>
              <a:t> </a:t>
            </a:r>
            <a:r>
              <a:rPr lang="en-US" sz="2800" b="1" dirty="0">
                <a:solidFill>
                  <a:srgbClr val="FF0000"/>
                </a:solidFill>
                <a:ea typeface="+mn-lt"/>
                <a:cs typeface="+mn-lt"/>
              </a:rPr>
              <a:t>= 49" </a:t>
            </a:r>
            <a:r>
              <a:rPr lang="en-US" sz="2800" dirty="0">
                <a:ea typeface="+mn-lt"/>
                <a:cs typeface="+mn-lt"/>
              </a:rPr>
              <a:t>     and    </a:t>
            </a:r>
            <a:r>
              <a:rPr lang="en-US" sz="2800" b="1" dirty="0">
                <a:solidFill>
                  <a:srgbClr val="FF0000"/>
                </a:solidFill>
                <a:ea typeface="+mn-lt"/>
                <a:cs typeface="+mn-lt"/>
              </a:rPr>
              <a:t> </a:t>
            </a:r>
            <a:r>
              <a:rPr lang="en-US" sz="2800" b="1" dirty="0">
                <a:solidFill>
                  <a:srgbClr val="FF0000"/>
                </a:solidFill>
                <a:cs typeface="Calibri"/>
              </a:rPr>
              <a:t>σ </a:t>
            </a:r>
            <a:r>
              <a:rPr lang="en-US" sz="2800" b="1">
                <a:solidFill>
                  <a:srgbClr val="FF0000"/>
                </a:solidFill>
                <a:ea typeface="+mn-lt"/>
                <a:cs typeface="+mn-lt"/>
              </a:rPr>
              <a:t>≈ s = 3" </a:t>
            </a:r>
            <a:r>
              <a:rPr lang="en-US" sz="2800" dirty="0">
                <a:ea typeface="+mn-lt"/>
                <a:cs typeface="+mn-lt"/>
              </a:rPr>
              <a:t> </a:t>
            </a:r>
            <a:r>
              <a:rPr lang="en-US" sz="2800" dirty="0">
                <a:cs typeface="Calibri"/>
              </a:rPr>
              <a:t>           </a:t>
            </a:r>
          </a:p>
        </p:txBody>
      </p:sp>
      <p:sp>
        <p:nvSpPr>
          <p:cNvPr id="3" name="TextBox 2">
            <a:extLst>
              <a:ext uri="{FF2B5EF4-FFF2-40B4-BE49-F238E27FC236}">
                <a16:creationId xmlns:a16="http://schemas.microsoft.com/office/drawing/2014/main" id="{3DF33893-8E13-4BF3-AB6E-2A9F0B8FAC1D}"/>
              </a:ext>
            </a:extLst>
          </p:cNvPr>
          <p:cNvSpPr txBox="1"/>
          <p:nvPr/>
        </p:nvSpPr>
        <p:spPr>
          <a:xfrm>
            <a:off x="7989931" y="2296709"/>
            <a:ext cx="4495092"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cs typeface="Calibri"/>
              </a:rPr>
              <a:t>This is a </a:t>
            </a:r>
            <a:r>
              <a:rPr lang="en-US" sz="2800" b="1" dirty="0">
                <a:cs typeface="Calibri"/>
              </a:rPr>
              <a:t>data distribution</a:t>
            </a:r>
            <a:r>
              <a:rPr lang="en-US" sz="2800" dirty="0">
                <a:cs typeface="Calibri"/>
              </a:rPr>
              <a:t>.</a:t>
            </a:r>
          </a:p>
        </p:txBody>
      </p:sp>
    </p:spTree>
    <p:extLst>
      <p:ext uri="{BB962C8B-B14F-4D97-AF65-F5344CB8AC3E}">
        <p14:creationId xmlns:p14="http://schemas.microsoft.com/office/powerpoint/2010/main" val="7283250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B9A313-0202-4BA0-A683-D51F6BAC6AF4}"/>
              </a:ext>
            </a:extLst>
          </p:cNvPr>
          <p:cNvSpPr>
            <a:spLocks noGrp="1"/>
          </p:cNvSpPr>
          <p:nvPr>
            <p:ph type="title"/>
          </p:nvPr>
        </p:nvSpPr>
        <p:spPr/>
        <p:txBody>
          <a:bodyPr/>
          <a:lstStyle/>
          <a:p>
            <a:r>
              <a:rPr lang="en-US" dirty="0">
                <a:cs typeface="Calibri Light"/>
              </a:rPr>
              <a:t>Motivating Example – 2nd</a:t>
            </a:r>
            <a:r>
              <a:rPr lang="en-US" sz="4000" dirty="0">
                <a:cs typeface="Calibri Light"/>
              </a:rPr>
              <a:t> sample of size </a:t>
            </a:r>
            <a:r>
              <a:rPr lang="en-US" sz="4000" i="1" dirty="0">
                <a:cs typeface="Calibri Light"/>
              </a:rPr>
              <a:t>n=3</a:t>
            </a:r>
            <a:endParaRPr lang="en-US" sz="4000" i="1" dirty="0"/>
          </a:p>
        </p:txBody>
      </p:sp>
      <p:sp>
        <p:nvSpPr>
          <p:cNvPr id="26" name="TextBox 25">
            <a:extLst>
              <a:ext uri="{FF2B5EF4-FFF2-40B4-BE49-F238E27FC236}">
                <a16:creationId xmlns:a16="http://schemas.microsoft.com/office/drawing/2014/main" id="{31AE6B32-0835-4D43-B518-E26864E5221E}"/>
              </a:ext>
            </a:extLst>
          </p:cNvPr>
          <p:cNvSpPr txBox="1"/>
          <p:nvPr/>
        </p:nvSpPr>
        <p:spPr>
          <a:xfrm>
            <a:off x="979531" y="3543204"/>
            <a:ext cx="10110816"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a:cs typeface="Calibri"/>
              </a:rPr>
              <a:t>This sample also has a mean height and standard deviation.</a:t>
            </a:r>
            <a:endParaRPr lang="en-US" sz="2000" dirty="0">
              <a:cs typeface="Calibri"/>
            </a:endParaRPr>
          </a:p>
        </p:txBody>
      </p:sp>
      <p:sp>
        <p:nvSpPr>
          <p:cNvPr id="12" name="TextBox 11">
            <a:extLst>
              <a:ext uri="{FF2B5EF4-FFF2-40B4-BE49-F238E27FC236}">
                <a16:creationId xmlns:a16="http://schemas.microsoft.com/office/drawing/2014/main" id="{AC6630DC-F897-4FA5-B4D7-023FA083FF82}"/>
              </a:ext>
            </a:extLst>
          </p:cNvPr>
          <p:cNvSpPr txBox="1"/>
          <p:nvPr/>
        </p:nvSpPr>
        <p:spPr>
          <a:xfrm>
            <a:off x="1217364" y="4182737"/>
            <a:ext cx="4000957"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dirty="0">
                <a:solidFill>
                  <a:srgbClr val="FF0000"/>
                </a:solidFill>
                <a:ea typeface="+mn-lt"/>
                <a:cs typeface="+mn-lt"/>
              </a:rPr>
              <a:t>x̄</a:t>
            </a:r>
            <a:r>
              <a:rPr lang="en-US" sz="2400" dirty="0">
                <a:ea typeface="+mn-lt"/>
                <a:cs typeface="+mn-lt"/>
              </a:rPr>
              <a:t> = (52 + 46 + 43) / 3 = </a:t>
            </a:r>
            <a:r>
              <a:rPr lang="en-US" sz="2400" b="1">
                <a:solidFill>
                  <a:srgbClr val="FF0000"/>
                </a:solidFill>
                <a:ea typeface="+mn-lt"/>
                <a:cs typeface="+mn-lt"/>
              </a:rPr>
              <a:t>47"</a:t>
            </a:r>
            <a:endParaRPr lang="en-US" sz="2000">
              <a:solidFill>
                <a:srgbClr val="FF0000"/>
              </a:solidFill>
              <a:cs typeface="Calibri" panose="020F0502020204030204"/>
            </a:endParaRPr>
          </a:p>
        </p:txBody>
      </p:sp>
      <p:sp>
        <p:nvSpPr>
          <p:cNvPr id="17" name="TextBox 16">
            <a:extLst>
              <a:ext uri="{FF2B5EF4-FFF2-40B4-BE49-F238E27FC236}">
                <a16:creationId xmlns:a16="http://schemas.microsoft.com/office/drawing/2014/main" id="{D5BD3C52-8A41-42B5-BECB-42DD7F2115CB}"/>
              </a:ext>
            </a:extLst>
          </p:cNvPr>
          <p:cNvSpPr txBox="1"/>
          <p:nvPr/>
        </p:nvSpPr>
        <p:spPr>
          <a:xfrm>
            <a:off x="5541485" y="4182736"/>
            <a:ext cx="6231871"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dirty="0">
                <a:solidFill>
                  <a:srgbClr val="FF0000"/>
                </a:solidFill>
                <a:ea typeface="+mn-lt"/>
                <a:cs typeface="+mn-lt"/>
              </a:rPr>
              <a:t>s</a:t>
            </a:r>
            <a:r>
              <a:rPr lang="en-US" sz="2400" dirty="0">
                <a:solidFill>
                  <a:srgbClr val="000000"/>
                </a:solidFill>
                <a:ea typeface="+mn-lt"/>
                <a:cs typeface="+mn-lt"/>
              </a:rPr>
              <a:t> </a:t>
            </a:r>
            <a:r>
              <a:rPr lang="en-US" sz="2400" dirty="0">
                <a:ea typeface="+mn-lt"/>
                <a:cs typeface="+mn-lt"/>
              </a:rPr>
              <a:t>=</a:t>
            </a:r>
            <a:r>
              <a:rPr lang="en-US" sz="2000" dirty="0">
                <a:ea typeface="+mn-lt"/>
                <a:cs typeface="+mn-lt"/>
              </a:rPr>
              <a:t> [(52-47)</a:t>
            </a:r>
            <a:r>
              <a:rPr lang="en-US" sz="2000" baseline="30000" dirty="0">
                <a:ea typeface="+mn-lt"/>
                <a:cs typeface="+mn-lt"/>
              </a:rPr>
              <a:t>2</a:t>
            </a:r>
            <a:r>
              <a:rPr lang="en-US" sz="2000" dirty="0">
                <a:ea typeface="+mn-lt"/>
                <a:cs typeface="+mn-lt"/>
              </a:rPr>
              <a:t> + (46-47)</a:t>
            </a:r>
            <a:r>
              <a:rPr lang="en-US" sz="2000" baseline="30000" dirty="0">
                <a:ea typeface="+mn-lt"/>
                <a:cs typeface="+mn-lt"/>
              </a:rPr>
              <a:t>2 </a:t>
            </a:r>
            <a:r>
              <a:rPr lang="en-US" sz="2000" dirty="0">
                <a:ea typeface="+mn-lt"/>
                <a:cs typeface="+mn-lt"/>
              </a:rPr>
              <a:t>+ (43-47)</a:t>
            </a:r>
            <a:r>
              <a:rPr lang="en-US" sz="2000" baseline="30000" dirty="0">
                <a:ea typeface="+mn-lt"/>
                <a:cs typeface="+mn-lt"/>
              </a:rPr>
              <a:t>2</a:t>
            </a:r>
            <a:r>
              <a:rPr lang="en-US" sz="2000" dirty="0">
                <a:ea typeface="+mn-lt"/>
                <a:cs typeface="+mn-lt"/>
              </a:rPr>
              <a:t>) / 2 ] </a:t>
            </a:r>
            <a:r>
              <a:rPr lang="en-US" sz="2000" baseline="30000" dirty="0">
                <a:ea typeface="+mn-lt"/>
                <a:cs typeface="+mn-lt"/>
              </a:rPr>
              <a:t>½</a:t>
            </a:r>
            <a:r>
              <a:rPr lang="en-US" sz="2400" dirty="0">
                <a:ea typeface="+mn-lt"/>
                <a:cs typeface="+mn-lt"/>
              </a:rPr>
              <a:t> = </a:t>
            </a:r>
            <a:r>
              <a:rPr lang="en-US" sz="2400" b="1">
                <a:solidFill>
                  <a:srgbClr val="FF0000"/>
                </a:solidFill>
                <a:ea typeface="+mn-lt"/>
                <a:cs typeface="+mn-lt"/>
              </a:rPr>
              <a:t>4.58"</a:t>
            </a:r>
            <a:endParaRPr lang="en-US" sz="2000" dirty="0">
              <a:solidFill>
                <a:srgbClr val="FF0000"/>
              </a:solidFill>
              <a:cs typeface="Calibri" panose="020F0502020204030204"/>
            </a:endParaRPr>
          </a:p>
        </p:txBody>
      </p:sp>
      <p:sp>
        <p:nvSpPr>
          <p:cNvPr id="14" name="TextBox 13">
            <a:extLst>
              <a:ext uri="{FF2B5EF4-FFF2-40B4-BE49-F238E27FC236}">
                <a16:creationId xmlns:a16="http://schemas.microsoft.com/office/drawing/2014/main" id="{2337F57E-7465-46A7-A0D0-2B1B41C60422}"/>
              </a:ext>
            </a:extLst>
          </p:cNvPr>
          <p:cNvSpPr txBox="1"/>
          <p:nvPr/>
        </p:nvSpPr>
        <p:spPr>
          <a:xfrm>
            <a:off x="1567809" y="4886907"/>
            <a:ext cx="8706167"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a:cs typeface="Calibri"/>
              </a:rPr>
              <a:t>These statistics also estimate the population parameters</a:t>
            </a:r>
          </a:p>
          <a:p>
            <a:r>
              <a:rPr lang="en-US" sz="2800" dirty="0">
                <a:cs typeface="Calibri"/>
              </a:rPr>
              <a:t>                 </a:t>
            </a:r>
            <a:r>
              <a:rPr lang="en-US" sz="2800" b="1" dirty="0">
                <a:solidFill>
                  <a:srgbClr val="FF0000"/>
                </a:solidFill>
                <a:cs typeface="Calibri"/>
              </a:rPr>
              <a:t> </a:t>
            </a:r>
            <a:r>
              <a:rPr lang="en-US" sz="2800" b="1" dirty="0">
                <a:solidFill>
                  <a:srgbClr val="FF0000"/>
                </a:solidFill>
                <a:ea typeface="+mn-lt"/>
                <a:cs typeface="+mn-lt"/>
              </a:rPr>
              <a:t> </a:t>
            </a:r>
            <a:r>
              <a:rPr lang="en-US" sz="2800" b="1" dirty="0">
                <a:solidFill>
                  <a:srgbClr val="FF0000"/>
                </a:solidFill>
                <a:cs typeface="Calibri"/>
              </a:rPr>
              <a:t> </a:t>
            </a:r>
            <a:r>
              <a:rPr lang="en-US" sz="2800" b="1" dirty="0">
                <a:solidFill>
                  <a:srgbClr val="FF0000"/>
                </a:solidFill>
                <a:ea typeface="+mn-lt"/>
                <a:cs typeface="+mn-lt"/>
              </a:rPr>
              <a:t>μ</a:t>
            </a:r>
            <a:r>
              <a:rPr lang="en-US" sz="2800" b="1" dirty="0">
                <a:solidFill>
                  <a:srgbClr val="FF0000"/>
                </a:solidFill>
                <a:cs typeface="Calibri"/>
              </a:rPr>
              <a:t> </a:t>
            </a:r>
            <a:r>
              <a:rPr lang="en-US" sz="2800" b="1" dirty="0">
                <a:solidFill>
                  <a:srgbClr val="FF0000"/>
                </a:solidFill>
                <a:ea typeface="+mn-lt"/>
                <a:cs typeface="+mn-lt"/>
              </a:rPr>
              <a:t>≈</a:t>
            </a:r>
            <a:r>
              <a:rPr lang="en-US" sz="2800" b="1" dirty="0">
                <a:solidFill>
                  <a:srgbClr val="FF0000"/>
                </a:solidFill>
                <a:cs typeface="Calibri"/>
              </a:rPr>
              <a:t> x̄</a:t>
            </a:r>
            <a:r>
              <a:rPr lang="en-US" sz="2800" b="1" dirty="0">
                <a:solidFill>
                  <a:srgbClr val="FF0000"/>
                </a:solidFill>
                <a:ea typeface="+mn-lt"/>
                <a:cs typeface="+mn-lt"/>
              </a:rPr>
              <a:t> </a:t>
            </a:r>
            <a:r>
              <a:rPr lang="en-US" sz="2800" b="1">
                <a:solidFill>
                  <a:srgbClr val="FF0000"/>
                </a:solidFill>
                <a:cs typeface="Calibri"/>
              </a:rPr>
              <a:t>= 47" </a:t>
            </a:r>
            <a:r>
              <a:rPr lang="en-US" sz="2800" dirty="0">
                <a:cs typeface="Calibri"/>
              </a:rPr>
              <a:t>     and    </a:t>
            </a:r>
            <a:r>
              <a:rPr lang="en-US" sz="2800" b="1" dirty="0">
                <a:solidFill>
                  <a:srgbClr val="FF0000"/>
                </a:solidFill>
                <a:cs typeface="Calibri"/>
              </a:rPr>
              <a:t> </a:t>
            </a:r>
            <a:r>
              <a:rPr lang="en-US" sz="2800" b="1">
                <a:solidFill>
                  <a:srgbClr val="FF0000"/>
                </a:solidFill>
                <a:ea typeface="+mn-lt"/>
                <a:cs typeface="+mn-lt"/>
              </a:rPr>
              <a:t>σ ≈</a:t>
            </a:r>
            <a:r>
              <a:rPr lang="en-US" sz="2800" b="1">
                <a:solidFill>
                  <a:srgbClr val="FF0000"/>
                </a:solidFill>
                <a:cs typeface="Calibri"/>
              </a:rPr>
              <a:t> s = 4.58" </a:t>
            </a:r>
            <a:r>
              <a:rPr lang="en-US" sz="2800" dirty="0">
                <a:cs typeface="Calibri"/>
              </a:rPr>
              <a:t>         </a:t>
            </a:r>
          </a:p>
        </p:txBody>
      </p:sp>
      <p:grpSp>
        <p:nvGrpSpPr>
          <p:cNvPr id="7" name="Group 6">
            <a:extLst>
              <a:ext uri="{FF2B5EF4-FFF2-40B4-BE49-F238E27FC236}">
                <a16:creationId xmlns:a16="http://schemas.microsoft.com/office/drawing/2014/main" id="{43475F5C-7CD5-4A8B-940F-5FC187DC19EB}"/>
              </a:ext>
            </a:extLst>
          </p:cNvPr>
          <p:cNvGrpSpPr/>
          <p:nvPr/>
        </p:nvGrpSpPr>
        <p:grpSpPr>
          <a:xfrm>
            <a:off x="2729584" y="1492784"/>
            <a:ext cx="6739411" cy="2013207"/>
            <a:chOff x="2729584" y="1492784"/>
            <a:chExt cx="6739411" cy="2013207"/>
          </a:xfrm>
        </p:grpSpPr>
        <p:grpSp>
          <p:nvGrpSpPr>
            <p:cNvPr id="3" name="Group 2">
              <a:extLst>
                <a:ext uri="{FF2B5EF4-FFF2-40B4-BE49-F238E27FC236}">
                  <a16:creationId xmlns:a16="http://schemas.microsoft.com/office/drawing/2014/main" id="{93A73748-5745-4CA9-8FFE-82EE60B7E006}"/>
                </a:ext>
              </a:extLst>
            </p:cNvPr>
            <p:cNvGrpSpPr/>
            <p:nvPr/>
          </p:nvGrpSpPr>
          <p:grpSpPr>
            <a:xfrm>
              <a:off x="2729584" y="1949119"/>
              <a:ext cx="6562032" cy="1143000"/>
              <a:chOff x="2812210" y="2766203"/>
              <a:chExt cx="6562032" cy="1143000"/>
            </a:xfrm>
          </p:grpSpPr>
          <p:pic>
            <p:nvPicPr>
              <p:cNvPr id="16" name="Picture 4" descr="A close up of a logo&#10;&#10;Description generated with very high confidence">
                <a:extLst>
                  <a:ext uri="{FF2B5EF4-FFF2-40B4-BE49-F238E27FC236}">
                    <a16:creationId xmlns:a16="http://schemas.microsoft.com/office/drawing/2014/main" id="{C461BE13-CE9F-426A-AF7C-256F07028CE9}"/>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4681269" y="2922919"/>
                <a:ext cx="787880" cy="983412"/>
              </a:xfrm>
              <a:prstGeom prst="rect">
                <a:avLst/>
              </a:prstGeom>
            </p:spPr>
          </p:pic>
          <p:pic>
            <p:nvPicPr>
              <p:cNvPr id="19" name="Picture 12" descr="A picture containing game, table&#10;&#10;Description generated with very high confidence">
                <a:extLst>
                  <a:ext uri="{FF2B5EF4-FFF2-40B4-BE49-F238E27FC236}">
                    <a16:creationId xmlns:a16="http://schemas.microsoft.com/office/drawing/2014/main" id="{1CCA85FE-B269-41E0-8E7E-F0E8C63177DB}"/>
                  </a:ext>
                </a:extLst>
              </p:cNvPr>
              <p:cNvPicPr>
                <a:picLocks noChangeAspect="1"/>
              </p:cNvPicPr>
              <p:nvPr/>
            </p:nvPicPr>
            <p:blipFill>
              <a:blip r:embed="rId4"/>
              <a:stretch>
                <a:fillRect/>
              </a:stretch>
            </p:blipFill>
            <p:spPr>
              <a:xfrm>
                <a:off x="2812210" y="2848153"/>
                <a:ext cx="1089805" cy="1061050"/>
              </a:xfrm>
              <a:prstGeom prst="rect">
                <a:avLst/>
              </a:prstGeom>
            </p:spPr>
          </p:pic>
          <p:pic>
            <p:nvPicPr>
              <p:cNvPr id="20" name="Picture 14" descr="A picture containing drawing&#10;&#10;Description generated with very high confidence">
                <a:extLst>
                  <a:ext uri="{FF2B5EF4-FFF2-40B4-BE49-F238E27FC236}">
                    <a16:creationId xmlns:a16="http://schemas.microsoft.com/office/drawing/2014/main" id="{6D8D00E9-56DB-4108-8767-787F1B93894E}"/>
                  </a:ext>
                </a:extLst>
              </p:cNvPr>
              <p:cNvPicPr>
                <a:picLocks noChangeAspect="1"/>
              </p:cNvPicPr>
              <p:nvPr/>
            </p:nvPicPr>
            <p:blipFill>
              <a:blip r:embed="rId5">
                <a:extLst>
                  <a:ext uri="{837473B0-CC2E-450A-ABE3-18F120FF3D39}">
                    <a1611:picAttrSrcUrl xmlns:a1611="http://schemas.microsoft.com/office/drawing/2016/11/main" r:id="rId6"/>
                  </a:ext>
                </a:extLst>
              </a:blip>
              <a:stretch>
                <a:fillRect/>
              </a:stretch>
            </p:blipFill>
            <p:spPr>
              <a:xfrm>
                <a:off x="8626211" y="2766203"/>
                <a:ext cx="748031" cy="1138687"/>
              </a:xfrm>
              <a:prstGeom prst="rect">
                <a:avLst/>
              </a:prstGeom>
            </p:spPr>
          </p:pic>
        </p:grpSp>
        <p:sp>
          <p:nvSpPr>
            <p:cNvPr id="6" name="TextBox 5">
              <a:extLst>
                <a:ext uri="{FF2B5EF4-FFF2-40B4-BE49-F238E27FC236}">
                  <a16:creationId xmlns:a16="http://schemas.microsoft.com/office/drawing/2014/main" id="{E09C52E4-6EE4-432A-94E0-0A45DFC1EDFA}"/>
                </a:ext>
              </a:extLst>
            </p:cNvPr>
            <p:cNvSpPr txBox="1"/>
            <p:nvPr/>
          </p:nvSpPr>
          <p:spPr>
            <a:xfrm>
              <a:off x="2915797" y="1492784"/>
              <a:ext cx="6488934"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a:t>Ben                Carla                                                Enzo</a:t>
              </a:r>
              <a:endParaRPr lang="en-US" sz="2400">
                <a:cs typeface="Calibri"/>
              </a:endParaRPr>
            </a:p>
          </p:txBody>
        </p:sp>
        <p:sp>
          <p:nvSpPr>
            <p:cNvPr id="21" name="TextBox 20">
              <a:extLst>
                <a:ext uri="{FF2B5EF4-FFF2-40B4-BE49-F238E27FC236}">
                  <a16:creationId xmlns:a16="http://schemas.microsoft.com/office/drawing/2014/main" id="{68DBCF23-97DE-4D4C-AA8F-C872A73B9C3F}"/>
                </a:ext>
              </a:extLst>
            </p:cNvPr>
            <p:cNvSpPr txBox="1"/>
            <p:nvPr/>
          </p:nvSpPr>
          <p:spPr>
            <a:xfrm>
              <a:off x="2980061" y="3044326"/>
              <a:ext cx="6488934"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a:t> 52"                  46"                                                  43"</a:t>
              </a:r>
              <a:endParaRPr lang="en-US" sz="2400">
                <a:cs typeface="Calibri"/>
              </a:endParaRPr>
            </a:p>
          </p:txBody>
        </p:sp>
      </p:grpSp>
      <p:sp>
        <p:nvSpPr>
          <p:cNvPr id="4" name="TextBox 3">
            <a:extLst>
              <a:ext uri="{FF2B5EF4-FFF2-40B4-BE49-F238E27FC236}">
                <a16:creationId xmlns:a16="http://schemas.microsoft.com/office/drawing/2014/main" id="{561BA4B9-926F-45CE-AABB-EDD77C02128F}"/>
              </a:ext>
            </a:extLst>
          </p:cNvPr>
          <p:cNvSpPr txBox="1"/>
          <p:nvPr/>
        </p:nvSpPr>
        <p:spPr>
          <a:xfrm>
            <a:off x="3042618" y="6083963"/>
            <a:ext cx="6906196"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cs typeface="Calibri"/>
              </a:rPr>
              <a:t>This is another </a:t>
            </a:r>
            <a:r>
              <a:rPr lang="en-US" sz="2800" b="1" dirty="0">
                <a:cs typeface="Calibri"/>
              </a:rPr>
              <a:t>data distribution</a:t>
            </a:r>
            <a:r>
              <a:rPr lang="en-US" sz="2800" dirty="0">
                <a:cs typeface="Calibri"/>
              </a:rPr>
              <a:t>.</a:t>
            </a:r>
          </a:p>
        </p:txBody>
      </p:sp>
    </p:spTree>
    <p:extLst>
      <p:ext uri="{BB962C8B-B14F-4D97-AF65-F5344CB8AC3E}">
        <p14:creationId xmlns:p14="http://schemas.microsoft.com/office/powerpoint/2010/main" val="37948733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B9A313-0202-4BA0-A683-D51F6BAC6AF4}"/>
              </a:ext>
            </a:extLst>
          </p:cNvPr>
          <p:cNvSpPr>
            <a:spLocks noGrp="1"/>
          </p:cNvSpPr>
          <p:nvPr>
            <p:ph type="title"/>
          </p:nvPr>
        </p:nvSpPr>
        <p:spPr/>
        <p:txBody>
          <a:bodyPr/>
          <a:lstStyle/>
          <a:p>
            <a:r>
              <a:rPr lang="en-US" dirty="0">
                <a:cs typeface="Calibri Light"/>
              </a:rPr>
              <a:t>Motivating Example – </a:t>
            </a:r>
            <a:r>
              <a:rPr lang="en-US" sz="3200" dirty="0">
                <a:cs typeface="Calibri Light"/>
              </a:rPr>
              <a:t>All possible samples of </a:t>
            </a:r>
            <a:r>
              <a:rPr lang="en-US" sz="3200">
                <a:cs typeface="Calibri Light"/>
              </a:rPr>
              <a:t>size </a:t>
            </a:r>
            <a:r>
              <a:rPr lang="en-US" sz="3200" i="1">
                <a:cs typeface="Calibri Light"/>
              </a:rPr>
              <a:t>n =3</a:t>
            </a:r>
            <a:endParaRPr lang="en-US" sz="4000" i="1">
              <a:cs typeface="Calibri Light" panose="020F0302020204030204"/>
            </a:endParaRPr>
          </a:p>
        </p:txBody>
      </p:sp>
      <p:sp>
        <p:nvSpPr>
          <p:cNvPr id="3" name="Content Placeholder 2">
            <a:extLst>
              <a:ext uri="{FF2B5EF4-FFF2-40B4-BE49-F238E27FC236}">
                <a16:creationId xmlns:a16="http://schemas.microsoft.com/office/drawing/2014/main" id="{68174FC9-CDE7-4ECC-A468-8BDCB31483B0}"/>
              </a:ext>
            </a:extLst>
          </p:cNvPr>
          <p:cNvSpPr>
            <a:spLocks noGrp="1"/>
          </p:cNvSpPr>
          <p:nvPr>
            <p:ph idx="1"/>
          </p:nvPr>
        </p:nvSpPr>
        <p:spPr>
          <a:xfrm>
            <a:off x="654585" y="1550202"/>
            <a:ext cx="10515600" cy="605604"/>
          </a:xfrm>
        </p:spPr>
        <p:txBody>
          <a:bodyPr vert="horz" lIns="91440" tIns="45720" rIns="91440" bIns="45720" rtlCol="0" anchor="t">
            <a:normAutofit/>
          </a:bodyPr>
          <a:lstStyle/>
          <a:p>
            <a:pPr marL="0" indent="0">
              <a:buNone/>
            </a:pPr>
            <a:r>
              <a:rPr lang="en-US" sz="2400">
                <a:cs typeface="Calibri"/>
              </a:rPr>
              <a:t>In total, there are ten different possible samples of size 3 from our population:</a:t>
            </a:r>
            <a:endParaRPr lang="en-US" sz="3200" dirty="0">
              <a:cs typeface="Calibri"/>
            </a:endParaRPr>
          </a:p>
          <a:p>
            <a:pPr marL="514350" indent="-514350">
              <a:buAutoNum type="arabicPeriod"/>
            </a:pPr>
            <a:endParaRPr lang="en-US" dirty="0">
              <a:cs typeface="Calibri"/>
            </a:endParaRPr>
          </a:p>
          <a:p>
            <a:pPr marL="0" indent="0">
              <a:buNone/>
            </a:pPr>
            <a:endParaRPr lang="en-US" dirty="0">
              <a:cs typeface="Calibri"/>
            </a:endParaRPr>
          </a:p>
        </p:txBody>
      </p:sp>
      <p:sp>
        <p:nvSpPr>
          <p:cNvPr id="6" name="TextBox 5">
            <a:extLst>
              <a:ext uri="{FF2B5EF4-FFF2-40B4-BE49-F238E27FC236}">
                <a16:creationId xmlns:a16="http://schemas.microsoft.com/office/drawing/2014/main" id="{6ACAAD74-B02A-46A5-835C-813FC0297685}"/>
              </a:ext>
            </a:extLst>
          </p:cNvPr>
          <p:cNvSpPr txBox="1"/>
          <p:nvPr/>
        </p:nvSpPr>
        <p:spPr>
          <a:xfrm>
            <a:off x="2929970" y="3401823"/>
            <a:ext cx="1310316"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a:ea typeface="+mn-lt"/>
                <a:cs typeface="+mn-lt"/>
              </a:rPr>
              <a:t>µ </a:t>
            </a:r>
            <a:r>
              <a:rPr lang="en-US" sz="2400" dirty="0">
                <a:ea typeface="+mn-lt"/>
                <a:cs typeface="+mn-lt"/>
              </a:rPr>
              <a:t>= 48.4"</a:t>
            </a:r>
          </a:p>
          <a:p>
            <a:endParaRPr lang="en-US" sz="2400" dirty="0">
              <a:cs typeface="Calibri" panose="020F0502020204030204"/>
            </a:endParaRPr>
          </a:p>
          <a:p>
            <a:r>
              <a:rPr lang="en-US" sz="2400">
                <a:ea typeface="+mn-lt"/>
                <a:cs typeface="+mn-lt"/>
              </a:rPr>
              <a:t>σ = 3.50"</a:t>
            </a:r>
            <a:endParaRPr lang="en-US" sz="2400"/>
          </a:p>
        </p:txBody>
      </p:sp>
      <p:sp>
        <p:nvSpPr>
          <p:cNvPr id="9" name="TextBox 8">
            <a:extLst>
              <a:ext uri="{FF2B5EF4-FFF2-40B4-BE49-F238E27FC236}">
                <a16:creationId xmlns:a16="http://schemas.microsoft.com/office/drawing/2014/main" id="{0E8DDB18-4498-4E52-9EDE-1287C6150543}"/>
              </a:ext>
            </a:extLst>
          </p:cNvPr>
          <p:cNvSpPr txBox="1"/>
          <p:nvPr/>
        </p:nvSpPr>
        <p:spPr>
          <a:xfrm>
            <a:off x="4531604" y="2199701"/>
            <a:ext cx="1439537" cy="401648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514350" indent="-514350">
              <a:lnSpc>
                <a:spcPct val="90000"/>
              </a:lnSpc>
              <a:spcBef>
                <a:spcPts val="1000"/>
              </a:spcBef>
              <a:buAutoNum type="arabicPeriod"/>
            </a:pPr>
            <a:r>
              <a:rPr lang="en-US" sz="2000">
                <a:ea typeface="+mn-lt"/>
                <a:cs typeface="+mn-lt"/>
              </a:rPr>
              <a:t>ABC </a:t>
            </a:r>
          </a:p>
          <a:p>
            <a:pPr marL="514350" indent="-514350">
              <a:lnSpc>
                <a:spcPct val="90000"/>
              </a:lnSpc>
              <a:spcBef>
                <a:spcPts val="1000"/>
              </a:spcBef>
              <a:buAutoNum type="arabicPeriod"/>
            </a:pPr>
            <a:r>
              <a:rPr lang="en-US" sz="2000">
                <a:ea typeface="+mn-lt"/>
                <a:cs typeface="+mn-lt"/>
              </a:rPr>
              <a:t>ABD </a:t>
            </a:r>
          </a:p>
          <a:p>
            <a:pPr marL="514350" indent="-514350">
              <a:lnSpc>
                <a:spcPct val="90000"/>
              </a:lnSpc>
              <a:spcBef>
                <a:spcPts val="1000"/>
              </a:spcBef>
              <a:buAutoNum type="arabicPeriod"/>
            </a:pPr>
            <a:r>
              <a:rPr lang="en-US" sz="2000">
                <a:ea typeface="+mn-lt"/>
                <a:cs typeface="+mn-lt"/>
              </a:rPr>
              <a:t>ABE </a:t>
            </a:r>
          </a:p>
          <a:p>
            <a:pPr marL="514350" indent="-514350">
              <a:lnSpc>
                <a:spcPct val="90000"/>
              </a:lnSpc>
              <a:spcBef>
                <a:spcPts val="1000"/>
              </a:spcBef>
              <a:buAutoNum type="arabicPeriod"/>
            </a:pPr>
            <a:r>
              <a:rPr lang="en-US" sz="2000">
                <a:ea typeface="+mn-lt"/>
                <a:cs typeface="+mn-lt"/>
              </a:rPr>
              <a:t>ACD </a:t>
            </a:r>
          </a:p>
          <a:p>
            <a:pPr marL="514350" indent="-514350">
              <a:lnSpc>
                <a:spcPct val="90000"/>
              </a:lnSpc>
              <a:spcBef>
                <a:spcPts val="1000"/>
              </a:spcBef>
              <a:buAutoNum type="arabicPeriod"/>
            </a:pPr>
            <a:r>
              <a:rPr lang="en-US" sz="2000">
                <a:ea typeface="+mn-lt"/>
                <a:cs typeface="+mn-lt"/>
              </a:rPr>
              <a:t>ACE </a:t>
            </a:r>
          </a:p>
          <a:p>
            <a:pPr marL="514350" indent="-514350">
              <a:lnSpc>
                <a:spcPct val="90000"/>
              </a:lnSpc>
              <a:spcBef>
                <a:spcPts val="1000"/>
              </a:spcBef>
              <a:buAutoNum type="arabicPeriod"/>
            </a:pPr>
            <a:r>
              <a:rPr lang="en-US" sz="2000">
                <a:ea typeface="+mn-lt"/>
                <a:cs typeface="+mn-lt"/>
              </a:rPr>
              <a:t>ADE </a:t>
            </a:r>
          </a:p>
          <a:p>
            <a:pPr marL="514350" indent="-514350">
              <a:lnSpc>
                <a:spcPct val="90000"/>
              </a:lnSpc>
              <a:spcBef>
                <a:spcPts val="1000"/>
              </a:spcBef>
              <a:buAutoNum type="arabicPeriod"/>
            </a:pPr>
            <a:r>
              <a:rPr lang="en-US" sz="2000">
                <a:ea typeface="+mn-lt"/>
                <a:cs typeface="+mn-lt"/>
              </a:rPr>
              <a:t>BCD  </a:t>
            </a:r>
          </a:p>
          <a:p>
            <a:pPr marL="514350" indent="-514350">
              <a:lnSpc>
                <a:spcPct val="90000"/>
              </a:lnSpc>
              <a:spcBef>
                <a:spcPts val="1000"/>
              </a:spcBef>
              <a:buAutoNum type="arabicPeriod"/>
            </a:pPr>
            <a:r>
              <a:rPr lang="en-US" sz="2000">
                <a:ea typeface="+mn-lt"/>
                <a:cs typeface="+mn-lt"/>
              </a:rPr>
              <a:t>BCE </a:t>
            </a:r>
          </a:p>
          <a:p>
            <a:pPr marL="514350" indent="-514350">
              <a:lnSpc>
                <a:spcPct val="90000"/>
              </a:lnSpc>
              <a:spcBef>
                <a:spcPts val="1000"/>
              </a:spcBef>
              <a:buAutoNum type="arabicPeriod"/>
            </a:pPr>
            <a:r>
              <a:rPr lang="en-US" sz="2000">
                <a:ea typeface="+mn-lt"/>
                <a:cs typeface="+mn-lt"/>
              </a:rPr>
              <a:t>BDE </a:t>
            </a:r>
          </a:p>
          <a:p>
            <a:pPr marL="514350" indent="-514350">
              <a:lnSpc>
                <a:spcPct val="90000"/>
              </a:lnSpc>
              <a:spcBef>
                <a:spcPts val="1000"/>
              </a:spcBef>
              <a:buAutoNum type="arabicPeriod"/>
            </a:pPr>
            <a:r>
              <a:rPr lang="en-US" sz="2000">
                <a:ea typeface="+mn-lt"/>
                <a:cs typeface="+mn-lt"/>
              </a:rPr>
              <a:t>CDE </a:t>
            </a:r>
            <a:endParaRPr lang="en-US" sz="2000"/>
          </a:p>
        </p:txBody>
      </p:sp>
      <p:grpSp>
        <p:nvGrpSpPr>
          <p:cNvPr id="11" name="Group 10">
            <a:extLst>
              <a:ext uri="{FF2B5EF4-FFF2-40B4-BE49-F238E27FC236}">
                <a16:creationId xmlns:a16="http://schemas.microsoft.com/office/drawing/2014/main" id="{BA2381A4-E741-44B5-B254-B43F8366BDF1}"/>
              </a:ext>
            </a:extLst>
          </p:cNvPr>
          <p:cNvGrpSpPr/>
          <p:nvPr/>
        </p:nvGrpSpPr>
        <p:grpSpPr>
          <a:xfrm>
            <a:off x="653323" y="2149727"/>
            <a:ext cx="2340668" cy="4004095"/>
            <a:chOff x="653323" y="2149727"/>
            <a:chExt cx="2340668" cy="4004095"/>
          </a:xfrm>
        </p:grpSpPr>
        <p:grpSp>
          <p:nvGrpSpPr>
            <p:cNvPr id="8" name="Group 7">
              <a:extLst>
                <a:ext uri="{FF2B5EF4-FFF2-40B4-BE49-F238E27FC236}">
                  <a16:creationId xmlns:a16="http://schemas.microsoft.com/office/drawing/2014/main" id="{CCF7D89D-928D-4551-BDD1-B6B3D9AA5FC2}"/>
                </a:ext>
              </a:extLst>
            </p:cNvPr>
            <p:cNvGrpSpPr/>
            <p:nvPr/>
          </p:nvGrpSpPr>
          <p:grpSpPr>
            <a:xfrm>
              <a:off x="1257206" y="2149727"/>
              <a:ext cx="1736785" cy="4004095"/>
              <a:chOff x="6104627" y="2287438"/>
              <a:chExt cx="1736785" cy="4004095"/>
            </a:xfrm>
          </p:grpSpPr>
          <p:pic>
            <p:nvPicPr>
              <p:cNvPr id="4" name="Picture 4" descr="A close up of a logo&#10;&#10;Description generated with very high confidence">
                <a:extLst>
                  <a:ext uri="{FF2B5EF4-FFF2-40B4-BE49-F238E27FC236}">
                    <a16:creationId xmlns:a16="http://schemas.microsoft.com/office/drawing/2014/main" id="{3D8752AB-9F68-431E-913E-7E0956372474}"/>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6219646" y="3713674"/>
                <a:ext cx="687239" cy="868394"/>
              </a:xfrm>
              <a:prstGeom prst="rect">
                <a:avLst/>
              </a:prstGeom>
            </p:spPr>
          </p:pic>
          <p:pic>
            <p:nvPicPr>
              <p:cNvPr id="12" name="Picture 12" descr="A picture containing game, table&#10;&#10;Description generated with very high confidence">
                <a:extLst>
                  <a:ext uri="{FF2B5EF4-FFF2-40B4-BE49-F238E27FC236}">
                    <a16:creationId xmlns:a16="http://schemas.microsoft.com/office/drawing/2014/main" id="{C2149C56-ADFB-4DBE-951F-F2BD71DFE066}"/>
                  </a:ext>
                </a:extLst>
              </p:cNvPr>
              <p:cNvPicPr>
                <a:picLocks noChangeAspect="1"/>
              </p:cNvPicPr>
              <p:nvPr/>
            </p:nvPicPr>
            <p:blipFill>
              <a:blip r:embed="rId4"/>
              <a:stretch>
                <a:fillRect/>
              </a:stretch>
            </p:blipFill>
            <p:spPr>
              <a:xfrm>
                <a:off x="6162135" y="2920040"/>
                <a:ext cx="744749" cy="730371"/>
              </a:xfrm>
              <a:prstGeom prst="rect">
                <a:avLst/>
              </a:prstGeom>
            </p:spPr>
          </p:pic>
          <p:pic>
            <p:nvPicPr>
              <p:cNvPr id="14" name="Picture 14" descr="A picture containing drawing&#10;&#10;Description generated with very high confidence">
                <a:extLst>
                  <a:ext uri="{FF2B5EF4-FFF2-40B4-BE49-F238E27FC236}">
                    <a16:creationId xmlns:a16="http://schemas.microsoft.com/office/drawing/2014/main" id="{9942B37C-6B09-48E7-BF08-F145C6FE9AB1}"/>
                  </a:ext>
                </a:extLst>
              </p:cNvPr>
              <p:cNvPicPr>
                <a:picLocks noChangeAspect="1"/>
              </p:cNvPicPr>
              <p:nvPr/>
            </p:nvPicPr>
            <p:blipFill>
              <a:blip r:embed="rId5">
                <a:extLst>
                  <a:ext uri="{837473B0-CC2E-450A-ABE3-18F120FF3D39}">
                    <a1611:picAttrSrcUrl xmlns:a1611="http://schemas.microsoft.com/office/drawing/2016/11/main" r:id="rId6"/>
                  </a:ext>
                </a:extLst>
              </a:blip>
              <a:stretch>
                <a:fillRect/>
              </a:stretch>
            </p:blipFill>
            <p:spPr>
              <a:xfrm>
                <a:off x="6368965" y="5512279"/>
                <a:ext cx="503616" cy="779254"/>
              </a:xfrm>
              <a:prstGeom prst="rect">
                <a:avLst/>
              </a:prstGeom>
            </p:spPr>
          </p:pic>
          <p:pic>
            <p:nvPicPr>
              <p:cNvPr id="18" name="Picture 18" descr="A close up of an umbrella&#10;&#10;Description generated with high confidence">
                <a:extLst>
                  <a:ext uri="{FF2B5EF4-FFF2-40B4-BE49-F238E27FC236}">
                    <a16:creationId xmlns:a16="http://schemas.microsoft.com/office/drawing/2014/main" id="{74DF6D5F-16FB-4C27-8337-2862D9FA1D40}"/>
                  </a:ext>
                </a:extLst>
              </p:cNvPr>
              <p:cNvPicPr>
                <a:picLocks noChangeAspect="1"/>
              </p:cNvPicPr>
              <p:nvPr/>
            </p:nvPicPr>
            <p:blipFill>
              <a:blip r:embed="rId7">
                <a:extLst>
                  <a:ext uri="{837473B0-CC2E-450A-ABE3-18F120FF3D39}">
                    <a1611:picAttrSrcUrl xmlns:a1611="http://schemas.microsoft.com/office/drawing/2016/11/main" r:id="rId8"/>
                  </a:ext>
                </a:extLst>
              </a:blip>
              <a:stretch>
                <a:fillRect/>
              </a:stretch>
            </p:blipFill>
            <p:spPr>
              <a:xfrm>
                <a:off x="6104627" y="4686300"/>
                <a:ext cx="1046673" cy="763440"/>
              </a:xfrm>
              <a:prstGeom prst="rect">
                <a:avLst/>
              </a:prstGeom>
            </p:spPr>
          </p:pic>
          <p:pic>
            <p:nvPicPr>
              <p:cNvPr id="22" name="Picture 22" descr="A close up of a stool&#10;&#10;Description generated with high confidence">
                <a:extLst>
                  <a:ext uri="{FF2B5EF4-FFF2-40B4-BE49-F238E27FC236}">
                    <a16:creationId xmlns:a16="http://schemas.microsoft.com/office/drawing/2014/main" id="{E92610FD-28E2-4F85-B446-5F9D2428558B}"/>
                  </a:ext>
                </a:extLst>
              </p:cNvPr>
              <p:cNvPicPr>
                <a:picLocks noChangeAspect="1"/>
              </p:cNvPicPr>
              <p:nvPr/>
            </p:nvPicPr>
            <p:blipFill>
              <a:blip r:embed="rId9">
                <a:extLst>
                  <a:ext uri="{837473B0-CC2E-450A-ABE3-18F120FF3D39}">
                    <a1611:picAttrSrcUrl xmlns:a1611="http://schemas.microsoft.com/office/drawing/2016/11/main" r:id="rId10"/>
                  </a:ext>
                </a:extLst>
              </a:blip>
              <a:stretch>
                <a:fillRect/>
              </a:stretch>
            </p:blipFill>
            <p:spPr>
              <a:xfrm>
                <a:off x="6219646" y="2287438"/>
                <a:ext cx="629730" cy="629730"/>
              </a:xfrm>
              <a:prstGeom prst="rect">
                <a:avLst/>
              </a:prstGeom>
            </p:spPr>
          </p:pic>
          <p:sp>
            <p:nvSpPr>
              <p:cNvPr id="5" name="TextBox 4">
                <a:extLst>
                  <a:ext uri="{FF2B5EF4-FFF2-40B4-BE49-F238E27FC236}">
                    <a16:creationId xmlns:a16="http://schemas.microsoft.com/office/drawing/2014/main" id="{25AF0211-DC6F-4B5F-A195-551FE09C8E71}"/>
                  </a:ext>
                </a:extLst>
              </p:cNvPr>
              <p:cNvSpPr txBox="1"/>
              <p:nvPr/>
            </p:nvSpPr>
            <p:spPr>
              <a:xfrm>
                <a:off x="7082287" y="2495910"/>
                <a:ext cx="759125" cy="378565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000">
                    <a:cs typeface="Calibri"/>
                  </a:rPr>
                  <a:t>52"</a:t>
                </a:r>
                <a:endParaRPr lang="en-US" sz="2000" dirty="0">
                  <a:cs typeface="Calibri"/>
                </a:endParaRPr>
              </a:p>
              <a:p>
                <a:endParaRPr lang="en-US" sz="2000" dirty="0">
                  <a:cs typeface="Calibri"/>
                </a:endParaRPr>
              </a:p>
              <a:p>
                <a:r>
                  <a:rPr lang="en-US" sz="2000">
                    <a:cs typeface="Calibri"/>
                  </a:rPr>
                  <a:t>52"</a:t>
                </a:r>
                <a:endParaRPr lang="en-US" sz="2000" dirty="0">
                  <a:cs typeface="Calibri"/>
                </a:endParaRPr>
              </a:p>
              <a:p>
                <a:endParaRPr lang="en-US" sz="2000" dirty="0">
                  <a:cs typeface="Calibri"/>
                </a:endParaRPr>
              </a:p>
              <a:p>
                <a:endParaRPr lang="en-US" sz="2000" dirty="0">
                  <a:cs typeface="Calibri"/>
                </a:endParaRPr>
              </a:p>
              <a:p>
                <a:r>
                  <a:rPr lang="en-US" sz="2000">
                    <a:cs typeface="Calibri"/>
                  </a:rPr>
                  <a:t>46"</a:t>
                </a:r>
                <a:endParaRPr lang="en-US" sz="2000" dirty="0">
                  <a:cs typeface="Calibri"/>
                </a:endParaRPr>
              </a:p>
              <a:p>
                <a:endParaRPr lang="en-US" sz="2000" dirty="0">
                  <a:cs typeface="Calibri"/>
                </a:endParaRPr>
              </a:p>
              <a:p>
                <a:endParaRPr lang="en-US" sz="2000" dirty="0">
                  <a:cs typeface="Calibri"/>
                </a:endParaRPr>
              </a:p>
              <a:p>
                <a:r>
                  <a:rPr lang="en-US" sz="2000">
                    <a:cs typeface="Calibri"/>
                  </a:rPr>
                  <a:t>49"</a:t>
                </a:r>
                <a:endParaRPr lang="en-US" sz="2000" dirty="0">
                  <a:cs typeface="Calibri"/>
                </a:endParaRPr>
              </a:p>
              <a:p>
                <a:endParaRPr lang="en-US" sz="2000" dirty="0">
                  <a:cs typeface="Calibri"/>
                </a:endParaRPr>
              </a:p>
              <a:p>
                <a:endParaRPr lang="en-US" sz="2000" dirty="0">
                  <a:cs typeface="Calibri"/>
                </a:endParaRPr>
              </a:p>
              <a:p>
                <a:r>
                  <a:rPr lang="en-US" sz="2000">
                    <a:cs typeface="Calibri"/>
                  </a:rPr>
                  <a:t>43"</a:t>
                </a:r>
                <a:endParaRPr lang="en-US" sz="2000" dirty="0">
                  <a:cs typeface="Calibri"/>
                </a:endParaRPr>
              </a:p>
            </p:txBody>
          </p:sp>
        </p:grpSp>
        <p:sp>
          <p:nvSpPr>
            <p:cNvPr id="10" name="TextBox 9">
              <a:extLst>
                <a:ext uri="{FF2B5EF4-FFF2-40B4-BE49-F238E27FC236}">
                  <a16:creationId xmlns:a16="http://schemas.microsoft.com/office/drawing/2014/main" id="{22006B76-67F3-4372-9B9C-E40347F8255C}"/>
                </a:ext>
              </a:extLst>
            </p:cNvPr>
            <p:cNvSpPr txBox="1"/>
            <p:nvPr/>
          </p:nvSpPr>
          <p:spPr>
            <a:xfrm>
              <a:off x="653323" y="2305852"/>
              <a:ext cx="861151" cy="369331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cs typeface="Calibri"/>
                </a:rPr>
                <a:t>Adam</a:t>
              </a:r>
              <a:endParaRPr lang="en-US" dirty="0">
                <a:cs typeface="Calibri"/>
              </a:endParaRPr>
            </a:p>
            <a:p>
              <a:endParaRPr lang="en-US" dirty="0">
                <a:cs typeface="Calibri"/>
              </a:endParaRPr>
            </a:p>
            <a:p>
              <a:endParaRPr lang="en-US" dirty="0">
                <a:cs typeface="Calibri"/>
              </a:endParaRPr>
            </a:p>
            <a:p>
              <a:r>
                <a:rPr lang="en-US">
                  <a:cs typeface="Calibri"/>
                </a:rPr>
                <a:t>Ben </a:t>
              </a:r>
            </a:p>
            <a:p>
              <a:endParaRPr lang="en-US" dirty="0">
                <a:cs typeface="Calibri"/>
              </a:endParaRPr>
            </a:p>
            <a:p>
              <a:endParaRPr lang="en-US" dirty="0">
                <a:cs typeface="Calibri"/>
              </a:endParaRPr>
            </a:p>
            <a:p>
              <a:r>
                <a:rPr lang="en-US">
                  <a:cs typeface="Calibri"/>
                </a:rPr>
                <a:t>Carla</a:t>
              </a:r>
              <a:endParaRPr lang="en-US" dirty="0">
                <a:cs typeface="Calibri"/>
              </a:endParaRPr>
            </a:p>
            <a:p>
              <a:endParaRPr lang="en-US" dirty="0">
                <a:cs typeface="Calibri"/>
              </a:endParaRPr>
            </a:p>
            <a:p>
              <a:endParaRPr lang="en-US" dirty="0">
                <a:cs typeface="Calibri"/>
              </a:endParaRPr>
            </a:p>
            <a:p>
              <a:r>
                <a:rPr lang="en-US">
                  <a:cs typeface="Calibri"/>
                </a:rPr>
                <a:t>Duska </a:t>
              </a:r>
              <a:endParaRPr lang="en-US"/>
            </a:p>
            <a:p>
              <a:endParaRPr lang="en-US" dirty="0">
                <a:cs typeface="Calibri"/>
              </a:endParaRPr>
            </a:p>
            <a:p>
              <a:endParaRPr lang="en-US" dirty="0">
                <a:cs typeface="Calibri"/>
              </a:endParaRPr>
            </a:p>
            <a:p>
              <a:r>
                <a:rPr lang="en-US">
                  <a:cs typeface="Calibri"/>
                </a:rPr>
                <a:t>Enzo</a:t>
              </a:r>
              <a:endParaRPr lang="en-US" dirty="0">
                <a:cs typeface="Calibri"/>
              </a:endParaRPr>
            </a:p>
          </p:txBody>
        </p:sp>
      </p:grpSp>
      <p:sp>
        <p:nvSpPr>
          <p:cNvPr id="13" name="TextBox 12">
            <a:extLst>
              <a:ext uri="{FF2B5EF4-FFF2-40B4-BE49-F238E27FC236}">
                <a16:creationId xmlns:a16="http://schemas.microsoft.com/office/drawing/2014/main" id="{F1F67C25-ABE8-4EB2-B0CC-90DFE0CC9B5A}"/>
              </a:ext>
            </a:extLst>
          </p:cNvPr>
          <p:cNvSpPr txBox="1"/>
          <p:nvPr/>
        </p:nvSpPr>
        <p:spPr>
          <a:xfrm>
            <a:off x="5914221" y="2196029"/>
            <a:ext cx="1246742" cy="400730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90000"/>
              </a:lnSpc>
              <a:spcBef>
                <a:spcPts val="1000"/>
              </a:spcBef>
            </a:pPr>
            <a:r>
              <a:rPr lang="en-US" sz="2000">
                <a:ea typeface="+mn-lt"/>
                <a:cs typeface="+mn-lt"/>
              </a:rPr>
              <a:t>x̄ = 50̄"     </a:t>
            </a:r>
            <a:endParaRPr lang="en-US">
              <a:ea typeface="+mn-lt"/>
              <a:cs typeface="+mn-lt"/>
            </a:endParaRPr>
          </a:p>
          <a:p>
            <a:pPr>
              <a:lnSpc>
                <a:spcPct val="90000"/>
              </a:lnSpc>
              <a:spcBef>
                <a:spcPts val="1000"/>
              </a:spcBef>
            </a:pPr>
            <a:r>
              <a:rPr lang="en-US" sz="2000">
                <a:ea typeface="+mn-lt"/>
                <a:cs typeface="+mn-lt"/>
              </a:rPr>
              <a:t>x̄ = 51"    </a:t>
            </a:r>
            <a:endParaRPr lang="en-US">
              <a:ea typeface="+mn-lt"/>
              <a:cs typeface="+mn-lt"/>
            </a:endParaRPr>
          </a:p>
          <a:p>
            <a:pPr>
              <a:lnSpc>
                <a:spcPct val="90000"/>
              </a:lnSpc>
              <a:spcBef>
                <a:spcPts val="1000"/>
              </a:spcBef>
            </a:pPr>
            <a:r>
              <a:rPr lang="en-US" sz="2000">
                <a:ea typeface="+mn-lt"/>
                <a:cs typeface="+mn-lt"/>
              </a:rPr>
              <a:t>x̄ = 49"    </a:t>
            </a:r>
            <a:endParaRPr lang="en-US">
              <a:ea typeface="+mn-lt"/>
              <a:cs typeface="+mn-lt"/>
            </a:endParaRPr>
          </a:p>
          <a:p>
            <a:pPr>
              <a:lnSpc>
                <a:spcPct val="90000"/>
              </a:lnSpc>
              <a:spcBef>
                <a:spcPts val="1000"/>
              </a:spcBef>
            </a:pPr>
            <a:r>
              <a:rPr lang="en-US" sz="2000">
                <a:ea typeface="+mn-lt"/>
                <a:cs typeface="+mn-lt"/>
              </a:rPr>
              <a:t>x̄ = 49"    </a:t>
            </a:r>
            <a:endParaRPr lang="en-US">
              <a:ea typeface="+mn-lt"/>
              <a:cs typeface="+mn-lt"/>
            </a:endParaRPr>
          </a:p>
          <a:p>
            <a:pPr>
              <a:lnSpc>
                <a:spcPct val="90000"/>
              </a:lnSpc>
              <a:spcBef>
                <a:spcPts val="1000"/>
              </a:spcBef>
            </a:pPr>
            <a:r>
              <a:rPr lang="en-US" sz="2000">
                <a:ea typeface="+mn-lt"/>
                <a:cs typeface="+mn-lt"/>
              </a:rPr>
              <a:t>x̄ = 47"    </a:t>
            </a:r>
            <a:endParaRPr lang="en-US">
              <a:ea typeface="+mn-lt"/>
              <a:cs typeface="+mn-lt"/>
            </a:endParaRPr>
          </a:p>
          <a:p>
            <a:pPr>
              <a:lnSpc>
                <a:spcPct val="90000"/>
              </a:lnSpc>
              <a:spcBef>
                <a:spcPts val="1000"/>
              </a:spcBef>
            </a:pPr>
            <a:r>
              <a:rPr lang="en-US" sz="2000">
                <a:ea typeface="+mn-lt"/>
                <a:cs typeface="+mn-lt"/>
              </a:rPr>
              <a:t>x̄ = 48"    </a:t>
            </a:r>
            <a:endParaRPr lang="en-US">
              <a:ea typeface="+mn-lt"/>
              <a:cs typeface="+mn-lt"/>
            </a:endParaRPr>
          </a:p>
          <a:p>
            <a:pPr>
              <a:lnSpc>
                <a:spcPct val="90000"/>
              </a:lnSpc>
              <a:spcBef>
                <a:spcPts val="1000"/>
              </a:spcBef>
            </a:pPr>
            <a:r>
              <a:rPr lang="en-US" sz="2000">
                <a:ea typeface="+mn-lt"/>
                <a:cs typeface="+mn-lt"/>
              </a:rPr>
              <a:t>x̄ = 49"    </a:t>
            </a:r>
            <a:endParaRPr lang="en-US">
              <a:ea typeface="+mn-lt"/>
              <a:cs typeface="+mn-lt"/>
            </a:endParaRPr>
          </a:p>
          <a:p>
            <a:pPr>
              <a:lnSpc>
                <a:spcPct val="90000"/>
              </a:lnSpc>
              <a:spcBef>
                <a:spcPts val="1000"/>
              </a:spcBef>
            </a:pPr>
            <a:r>
              <a:rPr lang="en-US" sz="2000">
                <a:ea typeface="+mn-lt"/>
                <a:cs typeface="+mn-lt"/>
              </a:rPr>
              <a:t>x̄ = 47"    </a:t>
            </a:r>
            <a:endParaRPr lang="en-US">
              <a:ea typeface="+mn-lt"/>
              <a:cs typeface="+mn-lt"/>
            </a:endParaRPr>
          </a:p>
          <a:p>
            <a:pPr>
              <a:lnSpc>
                <a:spcPct val="90000"/>
              </a:lnSpc>
              <a:spcBef>
                <a:spcPts val="1000"/>
              </a:spcBef>
            </a:pPr>
            <a:r>
              <a:rPr lang="en-US" sz="2000">
                <a:ea typeface="+mn-lt"/>
                <a:cs typeface="+mn-lt"/>
              </a:rPr>
              <a:t>x̄ = 48"    </a:t>
            </a:r>
            <a:endParaRPr lang="en-US">
              <a:ea typeface="+mn-lt"/>
              <a:cs typeface="+mn-lt"/>
            </a:endParaRPr>
          </a:p>
          <a:p>
            <a:pPr>
              <a:lnSpc>
                <a:spcPct val="90000"/>
              </a:lnSpc>
              <a:spcBef>
                <a:spcPts val="1000"/>
              </a:spcBef>
            </a:pPr>
            <a:r>
              <a:rPr lang="en-US" sz="2000">
                <a:ea typeface="+mn-lt"/>
                <a:cs typeface="+mn-lt"/>
              </a:rPr>
              <a:t>x̄ = 46"   </a:t>
            </a:r>
            <a:endParaRPr lang="en-US"/>
          </a:p>
        </p:txBody>
      </p:sp>
      <p:sp>
        <p:nvSpPr>
          <p:cNvPr id="15" name="TextBox 14">
            <a:extLst>
              <a:ext uri="{FF2B5EF4-FFF2-40B4-BE49-F238E27FC236}">
                <a16:creationId xmlns:a16="http://schemas.microsoft.com/office/drawing/2014/main" id="{6469007B-4EA1-40A5-B66B-AC8CB8035855}"/>
              </a:ext>
            </a:extLst>
          </p:cNvPr>
          <p:cNvSpPr txBox="1"/>
          <p:nvPr/>
        </p:nvSpPr>
        <p:spPr>
          <a:xfrm>
            <a:off x="7249098" y="2153796"/>
            <a:ext cx="4689511"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cs typeface="Calibri"/>
              </a:rPr>
              <a:t>The </a:t>
            </a:r>
            <a:r>
              <a:rPr lang="en-US" sz="2400" b="1" dirty="0">
                <a:solidFill>
                  <a:srgbClr val="FF0000"/>
                </a:solidFill>
                <a:cs typeface="Calibri"/>
              </a:rPr>
              <a:t>sampling distribution of the sample mean</a:t>
            </a:r>
            <a:r>
              <a:rPr lang="en-US" sz="2400" dirty="0">
                <a:cs typeface="Calibri"/>
              </a:rPr>
              <a:t> describes the distribution of these means.</a:t>
            </a:r>
            <a:r>
              <a:rPr lang="en-US" sz="2400" b="1" dirty="0">
                <a:solidFill>
                  <a:srgbClr val="FF0000"/>
                </a:solidFill>
                <a:ea typeface="+mn-lt"/>
                <a:cs typeface="+mn-lt"/>
              </a:rPr>
              <a:t>    </a:t>
            </a:r>
            <a:endParaRPr lang="en-US" sz="2400" dirty="0">
              <a:solidFill>
                <a:srgbClr val="000000"/>
              </a:solidFill>
              <a:ea typeface="+mn-lt"/>
              <a:cs typeface="+mn-lt"/>
            </a:endParaRPr>
          </a:p>
        </p:txBody>
      </p:sp>
      <p:graphicFrame>
        <p:nvGraphicFramePr>
          <p:cNvPr id="7" name="Table 15">
            <a:extLst>
              <a:ext uri="{FF2B5EF4-FFF2-40B4-BE49-F238E27FC236}">
                <a16:creationId xmlns:a16="http://schemas.microsoft.com/office/drawing/2014/main" id="{F1E34024-F9D7-4FD6-AF34-B557630E91CA}"/>
              </a:ext>
            </a:extLst>
          </p:cNvPr>
          <p:cNvGraphicFramePr>
            <a:graphicFrameLocks noGrp="1"/>
          </p:cNvGraphicFramePr>
          <p:nvPr>
            <p:extLst>
              <p:ext uri="{D42A27DB-BD31-4B8C-83A1-F6EECF244321}">
                <p14:modId xmlns:p14="http://schemas.microsoft.com/office/powerpoint/2010/main" val="2489085976"/>
              </p:ext>
            </p:extLst>
          </p:nvPr>
        </p:nvGraphicFramePr>
        <p:xfrm>
          <a:off x="9610297" y="4128447"/>
          <a:ext cx="1771058" cy="2560320"/>
        </p:xfrm>
        <a:graphic>
          <a:graphicData uri="http://schemas.openxmlformats.org/drawingml/2006/table">
            <a:tbl>
              <a:tblPr firstRow="1" bandRow="1">
                <a:tableStyleId>{5C22544A-7EE6-4342-B048-85BDC9FD1C3A}</a:tableStyleId>
              </a:tblPr>
              <a:tblGrid>
                <a:gridCol w="885529">
                  <a:extLst>
                    <a:ext uri="{9D8B030D-6E8A-4147-A177-3AD203B41FA5}">
                      <a16:colId xmlns:a16="http://schemas.microsoft.com/office/drawing/2014/main" val="4215841288"/>
                    </a:ext>
                  </a:extLst>
                </a:gridCol>
                <a:gridCol w="885529">
                  <a:extLst>
                    <a:ext uri="{9D8B030D-6E8A-4147-A177-3AD203B41FA5}">
                      <a16:colId xmlns:a16="http://schemas.microsoft.com/office/drawing/2014/main" val="110337583"/>
                    </a:ext>
                  </a:extLst>
                </a:gridCol>
              </a:tblGrid>
              <a:tr h="363746">
                <a:tc>
                  <a:txBody>
                    <a:bodyPr/>
                    <a:lstStyle/>
                    <a:p>
                      <a:r>
                        <a:rPr lang="en-US" dirty="0"/>
                        <a:t>x</a:t>
                      </a:r>
                    </a:p>
                  </a:txBody>
                  <a:tcPr/>
                </a:tc>
                <a:tc>
                  <a:txBody>
                    <a:bodyPr/>
                    <a:lstStyle/>
                    <a:p>
                      <a:r>
                        <a:rPr lang="en-US" dirty="0"/>
                        <a:t>P(X=x)</a:t>
                      </a:r>
                    </a:p>
                  </a:txBody>
                  <a:tcPr/>
                </a:tc>
                <a:extLst>
                  <a:ext uri="{0D108BD9-81ED-4DB2-BD59-A6C34878D82A}">
                    <a16:rowId xmlns:a16="http://schemas.microsoft.com/office/drawing/2014/main" val="534477765"/>
                  </a:ext>
                </a:extLst>
              </a:tr>
              <a:tr h="318279">
                <a:tc>
                  <a:txBody>
                    <a:bodyPr/>
                    <a:lstStyle/>
                    <a:p>
                      <a:r>
                        <a:rPr lang="en-US" dirty="0"/>
                        <a:t>46</a:t>
                      </a:r>
                    </a:p>
                  </a:txBody>
                  <a:tcPr/>
                </a:tc>
                <a:tc>
                  <a:txBody>
                    <a:bodyPr/>
                    <a:lstStyle/>
                    <a:p>
                      <a:r>
                        <a:rPr lang="en-US" dirty="0"/>
                        <a:t>1/10</a:t>
                      </a:r>
                    </a:p>
                  </a:txBody>
                  <a:tcPr/>
                </a:tc>
                <a:extLst>
                  <a:ext uri="{0D108BD9-81ED-4DB2-BD59-A6C34878D82A}">
                    <a16:rowId xmlns:a16="http://schemas.microsoft.com/office/drawing/2014/main" val="455807827"/>
                  </a:ext>
                </a:extLst>
              </a:tr>
              <a:tr h="318279">
                <a:tc>
                  <a:txBody>
                    <a:bodyPr/>
                    <a:lstStyle/>
                    <a:p>
                      <a:r>
                        <a:rPr lang="en-US" dirty="0"/>
                        <a:t>47</a:t>
                      </a:r>
                    </a:p>
                  </a:txBody>
                  <a:tcPr/>
                </a:tc>
                <a:tc>
                  <a:txBody>
                    <a:bodyPr/>
                    <a:lstStyle/>
                    <a:p>
                      <a:r>
                        <a:rPr lang="en-US" dirty="0"/>
                        <a:t>2/10</a:t>
                      </a:r>
                    </a:p>
                  </a:txBody>
                  <a:tcPr/>
                </a:tc>
                <a:extLst>
                  <a:ext uri="{0D108BD9-81ED-4DB2-BD59-A6C34878D82A}">
                    <a16:rowId xmlns:a16="http://schemas.microsoft.com/office/drawing/2014/main" val="4102440891"/>
                  </a:ext>
                </a:extLst>
              </a:tr>
              <a:tr h="318279">
                <a:tc>
                  <a:txBody>
                    <a:bodyPr/>
                    <a:lstStyle/>
                    <a:p>
                      <a:r>
                        <a:rPr lang="en-US" dirty="0"/>
                        <a:t>48</a:t>
                      </a:r>
                    </a:p>
                  </a:txBody>
                  <a:tcPr/>
                </a:tc>
                <a:tc>
                  <a:txBody>
                    <a:bodyPr/>
                    <a:lstStyle/>
                    <a:p>
                      <a:r>
                        <a:rPr lang="en-US" dirty="0"/>
                        <a:t>2/10</a:t>
                      </a:r>
                    </a:p>
                  </a:txBody>
                  <a:tcPr/>
                </a:tc>
                <a:extLst>
                  <a:ext uri="{0D108BD9-81ED-4DB2-BD59-A6C34878D82A}">
                    <a16:rowId xmlns:a16="http://schemas.microsoft.com/office/drawing/2014/main" val="1389483403"/>
                  </a:ext>
                </a:extLst>
              </a:tr>
              <a:tr h="318279">
                <a:tc>
                  <a:txBody>
                    <a:bodyPr/>
                    <a:lstStyle/>
                    <a:p>
                      <a:r>
                        <a:rPr lang="en-US" dirty="0"/>
                        <a:t>49</a:t>
                      </a:r>
                    </a:p>
                  </a:txBody>
                  <a:tcPr/>
                </a:tc>
                <a:tc>
                  <a:txBody>
                    <a:bodyPr/>
                    <a:lstStyle/>
                    <a:p>
                      <a:r>
                        <a:rPr lang="en-US" dirty="0"/>
                        <a:t>3/10</a:t>
                      </a:r>
                    </a:p>
                  </a:txBody>
                  <a:tcPr/>
                </a:tc>
                <a:extLst>
                  <a:ext uri="{0D108BD9-81ED-4DB2-BD59-A6C34878D82A}">
                    <a16:rowId xmlns:a16="http://schemas.microsoft.com/office/drawing/2014/main" val="1075018716"/>
                  </a:ext>
                </a:extLst>
              </a:tr>
              <a:tr h="318279">
                <a:tc>
                  <a:txBody>
                    <a:bodyPr/>
                    <a:lstStyle/>
                    <a:p>
                      <a:r>
                        <a:rPr lang="en-US" dirty="0"/>
                        <a:t>50</a:t>
                      </a:r>
                    </a:p>
                  </a:txBody>
                  <a:tcPr/>
                </a:tc>
                <a:tc>
                  <a:txBody>
                    <a:bodyPr/>
                    <a:lstStyle/>
                    <a:p>
                      <a:r>
                        <a:rPr lang="en-US" dirty="0"/>
                        <a:t>1/10</a:t>
                      </a:r>
                    </a:p>
                  </a:txBody>
                  <a:tcPr/>
                </a:tc>
                <a:extLst>
                  <a:ext uri="{0D108BD9-81ED-4DB2-BD59-A6C34878D82A}">
                    <a16:rowId xmlns:a16="http://schemas.microsoft.com/office/drawing/2014/main" val="831283164"/>
                  </a:ext>
                </a:extLst>
              </a:tr>
              <a:tr h="318279">
                <a:tc>
                  <a:txBody>
                    <a:bodyPr/>
                    <a:lstStyle/>
                    <a:p>
                      <a:r>
                        <a:rPr lang="en-US" dirty="0"/>
                        <a:t>51</a:t>
                      </a:r>
                    </a:p>
                  </a:txBody>
                  <a:tcPr/>
                </a:tc>
                <a:tc>
                  <a:txBody>
                    <a:bodyPr/>
                    <a:lstStyle/>
                    <a:p>
                      <a:r>
                        <a:rPr lang="en-US" dirty="0"/>
                        <a:t>1/10</a:t>
                      </a:r>
                    </a:p>
                  </a:txBody>
                  <a:tcPr/>
                </a:tc>
                <a:extLst>
                  <a:ext uri="{0D108BD9-81ED-4DB2-BD59-A6C34878D82A}">
                    <a16:rowId xmlns:a16="http://schemas.microsoft.com/office/drawing/2014/main" val="1226531011"/>
                  </a:ext>
                </a:extLst>
              </a:tr>
            </a:tbl>
          </a:graphicData>
        </a:graphic>
      </p:graphicFrame>
      <p:sp>
        <p:nvSpPr>
          <p:cNvPr id="19" name="TextBox 18">
            <a:extLst>
              <a:ext uri="{FF2B5EF4-FFF2-40B4-BE49-F238E27FC236}">
                <a16:creationId xmlns:a16="http://schemas.microsoft.com/office/drawing/2014/main" id="{A0398584-4DA9-430F-8241-D6A2EDF1A247}"/>
              </a:ext>
            </a:extLst>
          </p:cNvPr>
          <p:cNvSpPr txBox="1"/>
          <p:nvPr/>
        </p:nvSpPr>
        <p:spPr>
          <a:xfrm>
            <a:off x="7078501" y="4962959"/>
            <a:ext cx="2426258"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cs typeface="Calibri"/>
              </a:rPr>
              <a:t>Note:</a:t>
            </a:r>
          </a:p>
          <a:p>
            <a:r>
              <a:rPr lang="en-US" sz="2400" dirty="0">
                <a:solidFill>
                  <a:srgbClr val="000000"/>
                </a:solidFill>
                <a:ea typeface="+mn-lt"/>
                <a:cs typeface="+mn-lt"/>
              </a:rPr>
              <a:t>    </a:t>
            </a:r>
            <a:r>
              <a:rPr lang="en-US" sz="2400" b="1" dirty="0">
                <a:solidFill>
                  <a:srgbClr val="FF0000"/>
                </a:solidFill>
                <a:ea typeface="+mn-lt"/>
                <a:cs typeface="+mn-lt"/>
              </a:rPr>
              <a:t> µ</a:t>
            </a:r>
            <a:r>
              <a:rPr lang="en-US" sz="2400" b="1" baseline="-25000" dirty="0">
                <a:solidFill>
                  <a:srgbClr val="FF0000"/>
                </a:solidFill>
                <a:ea typeface="+mn-lt"/>
                <a:cs typeface="+mn-lt"/>
              </a:rPr>
              <a:t>x̄ </a:t>
            </a:r>
            <a:r>
              <a:rPr lang="en-US" sz="2400" b="1" dirty="0">
                <a:solidFill>
                  <a:srgbClr val="FF0000"/>
                </a:solidFill>
                <a:ea typeface="+mn-lt"/>
                <a:cs typeface="+mn-lt"/>
              </a:rPr>
              <a:t> =  µ</a:t>
            </a:r>
          </a:p>
          <a:p>
            <a:endParaRPr lang="en-US" sz="2400" b="1" dirty="0">
              <a:solidFill>
                <a:srgbClr val="FF0000"/>
              </a:solidFill>
              <a:ea typeface="+mn-lt"/>
              <a:cs typeface="+mn-lt"/>
            </a:endParaRPr>
          </a:p>
          <a:p>
            <a:r>
              <a:rPr lang="en-US" sz="2400" b="1" dirty="0">
                <a:solidFill>
                  <a:srgbClr val="FF0000"/>
                </a:solidFill>
                <a:ea typeface="+mn-lt"/>
                <a:cs typeface="+mn-lt"/>
              </a:rPr>
              <a:t>     </a:t>
            </a:r>
            <a:r>
              <a:rPr lang="en-US" sz="2400" b="1" dirty="0" err="1">
                <a:solidFill>
                  <a:srgbClr val="FF0000"/>
                </a:solidFill>
                <a:ea typeface="+mn-lt"/>
                <a:cs typeface="+mn-lt"/>
              </a:rPr>
              <a:t>σ</a:t>
            </a:r>
            <a:r>
              <a:rPr lang="en-US" sz="2400" b="1" baseline="-25000" dirty="0" err="1">
                <a:solidFill>
                  <a:srgbClr val="FF0000"/>
                </a:solidFill>
                <a:ea typeface="+mn-lt"/>
                <a:cs typeface="+mn-lt"/>
              </a:rPr>
              <a:t>x</a:t>
            </a:r>
            <a:r>
              <a:rPr lang="en-US" sz="2400" b="1" baseline="-25000" dirty="0">
                <a:solidFill>
                  <a:srgbClr val="FF0000"/>
                </a:solidFill>
                <a:ea typeface="+mn-lt"/>
                <a:cs typeface="+mn-lt"/>
              </a:rPr>
              <a:t>̄</a:t>
            </a:r>
            <a:r>
              <a:rPr lang="en-US" sz="2400" b="1" dirty="0">
                <a:solidFill>
                  <a:srgbClr val="FF0000"/>
                </a:solidFill>
                <a:ea typeface="+mn-lt"/>
                <a:cs typeface="+mn-lt"/>
              </a:rPr>
              <a:t>  &lt;  σ</a:t>
            </a:r>
          </a:p>
        </p:txBody>
      </p:sp>
      <p:sp>
        <p:nvSpPr>
          <p:cNvPr id="20" name="TextBox 19">
            <a:extLst>
              <a:ext uri="{FF2B5EF4-FFF2-40B4-BE49-F238E27FC236}">
                <a16:creationId xmlns:a16="http://schemas.microsoft.com/office/drawing/2014/main" id="{D4F66DED-3DEF-467E-9C18-93FF999FBC2E}"/>
              </a:ext>
            </a:extLst>
          </p:cNvPr>
          <p:cNvSpPr txBox="1"/>
          <p:nvPr/>
        </p:nvSpPr>
        <p:spPr>
          <a:xfrm>
            <a:off x="7078500" y="3086393"/>
            <a:ext cx="4951094" cy="178510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2400" dirty="0">
              <a:solidFill>
                <a:srgbClr val="000000"/>
              </a:solidFill>
              <a:cs typeface="Calibri"/>
            </a:endParaRPr>
          </a:p>
          <a:p>
            <a:r>
              <a:rPr lang="en-US" sz="2000" b="1" dirty="0">
                <a:solidFill>
                  <a:srgbClr val="FF0000"/>
                </a:solidFill>
                <a:ea typeface="+mn-lt"/>
                <a:cs typeface="+mn-lt"/>
              </a:rPr>
              <a:t>µ</a:t>
            </a:r>
            <a:r>
              <a:rPr lang="en-US" sz="2000" b="1" baseline="-25000" dirty="0">
                <a:solidFill>
                  <a:srgbClr val="FF0000"/>
                </a:solidFill>
                <a:ea typeface="+mn-lt"/>
                <a:cs typeface="+mn-lt"/>
              </a:rPr>
              <a:t>x̄</a:t>
            </a:r>
            <a:r>
              <a:rPr lang="en-US" sz="2000" dirty="0">
                <a:ea typeface="+mn-lt"/>
                <a:cs typeface="+mn-lt"/>
              </a:rPr>
              <a:t> = </a:t>
            </a:r>
            <a:r>
              <a:rPr lang="en-US" dirty="0">
                <a:ea typeface="+mn-lt"/>
                <a:cs typeface="+mn-lt"/>
              </a:rPr>
              <a:t>46(1/10) + 47(2/10) +…+51(1/10) </a:t>
            </a:r>
            <a:r>
              <a:rPr lang="en-US" sz="2000" dirty="0">
                <a:ea typeface="+mn-lt"/>
                <a:cs typeface="+mn-lt"/>
              </a:rPr>
              <a:t>= </a:t>
            </a:r>
            <a:r>
              <a:rPr lang="en-US" sz="2000" b="1" dirty="0">
                <a:solidFill>
                  <a:srgbClr val="FF0000"/>
                </a:solidFill>
                <a:ea typeface="+mn-lt"/>
                <a:cs typeface="+mn-lt"/>
              </a:rPr>
              <a:t>48.4"</a:t>
            </a:r>
          </a:p>
          <a:p>
            <a:r>
              <a:rPr lang="en-US" sz="2400" dirty="0">
                <a:ea typeface="+mn-lt"/>
                <a:cs typeface="+mn-lt"/>
              </a:rPr>
              <a:t>   </a:t>
            </a:r>
            <a:endParaRPr lang="en-US" dirty="0">
              <a:ea typeface="+mn-lt"/>
              <a:cs typeface="+mn-lt"/>
            </a:endParaRPr>
          </a:p>
          <a:p>
            <a:r>
              <a:rPr lang="en-US" b="1" dirty="0" err="1">
                <a:solidFill>
                  <a:srgbClr val="FF0000"/>
                </a:solidFill>
                <a:ea typeface="+mn-lt"/>
                <a:cs typeface="+mn-lt"/>
              </a:rPr>
              <a:t>σ</a:t>
            </a:r>
            <a:r>
              <a:rPr lang="en-US" b="1" baseline="-25000" dirty="0" err="1">
                <a:solidFill>
                  <a:srgbClr val="FF0000"/>
                </a:solidFill>
                <a:ea typeface="+mn-lt"/>
                <a:cs typeface="+mn-lt"/>
              </a:rPr>
              <a:t>x</a:t>
            </a:r>
            <a:r>
              <a:rPr lang="en-US" b="1" baseline="-25000" dirty="0">
                <a:solidFill>
                  <a:srgbClr val="FF0000"/>
                </a:solidFill>
                <a:ea typeface="+mn-lt"/>
                <a:cs typeface="+mn-lt"/>
              </a:rPr>
              <a:t>̄ </a:t>
            </a:r>
            <a:r>
              <a:rPr lang="en-US" b="1" dirty="0">
                <a:solidFill>
                  <a:srgbClr val="FF0000"/>
                </a:solidFill>
                <a:ea typeface="+mn-lt"/>
                <a:cs typeface="+mn-lt"/>
              </a:rPr>
              <a:t> </a:t>
            </a:r>
            <a:r>
              <a:rPr lang="en-US" dirty="0">
                <a:ea typeface="+mn-lt"/>
                <a:cs typeface="+mn-lt"/>
              </a:rPr>
              <a:t> = 1.43"</a:t>
            </a:r>
            <a:endParaRPr lang="en-US" dirty="0">
              <a:cs typeface="Calibri"/>
            </a:endParaRPr>
          </a:p>
          <a:p>
            <a:r>
              <a:rPr lang="en-US" sz="2400" b="1" dirty="0">
                <a:solidFill>
                  <a:srgbClr val="FF0000"/>
                </a:solidFill>
                <a:ea typeface="+mn-lt"/>
                <a:cs typeface="+mn-lt"/>
              </a:rPr>
              <a:t>    </a:t>
            </a:r>
          </a:p>
        </p:txBody>
      </p:sp>
    </p:spTree>
    <p:extLst>
      <p:ext uri="{BB962C8B-B14F-4D97-AF65-F5344CB8AC3E}">
        <p14:creationId xmlns:p14="http://schemas.microsoft.com/office/powerpoint/2010/main" val="42769105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DAF01F-1106-4D78-8A83-0D1AB6A5E3A6}"/>
              </a:ext>
            </a:extLst>
          </p:cNvPr>
          <p:cNvSpPr>
            <a:spLocks noGrp="1"/>
          </p:cNvSpPr>
          <p:nvPr>
            <p:ph type="title"/>
          </p:nvPr>
        </p:nvSpPr>
        <p:spPr/>
        <p:txBody>
          <a:bodyPr/>
          <a:lstStyle/>
          <a:p>
            <a:r>
              <a:rPr lang="en-US" dirty="0">
                <a:cs typeface="Calibri Light"/>
              </a:rPr>
              <a:t>Sampling Distributions – g</a:t>
            </a:r>
            <a:r>
              <a:rPr lang="en-US" sz="4000" dirty="0">
                <a:cs typeface="Calibri Light"/>
              </a:rPr>
              <a:t>eneral facts</a:t>
            </a:r>
            <a:endParaRPr lang="en-US" sz="4000" dirty="0"/>
          </a:p>
        </p:txBody>
      </p:sp>
      <p:sp>
        <p:nvSpPr>
          <p:cNvPr id="3" name="Content Placeholder 2">
            <a:extLst>
              <a:ext uri="{FF2B5EF4-FFF2-40B4-BE49-F238E27FC236}">
                <a16:creationId xmlns:a16="http://schemas.microsoft.com/office/drawing/2014/main" id="{0CEB0E24-9853-483A-905D-9A12EAA95E13}"/>
              </a:ext>
            </a:extLst>
          </p:cNvPr>
          <p:cNvSpPr>
            <a:spLocks noGrp="1"/>
          </p:cNvSpPr>
          <p:nvPr>
            <p:ph idx="1"/>
          </p:nvPr>
        </p:nvSpPr>
        <p:spPr>
          <a:xfrm>
            <a:off x="860946" y="1848371"/>
            <a:ext cx="10515600" cy="4351338"/>
          </a:xfrm>
        </p:spPr>
        <p:txBody>
          <a:bodyPr vert="horz" lIns="91440" tIns="45720" rIns="91440" bIns="45720" rtlCol="0" anchor="t">
            <a:normAutofit fontScale="92500"/>
          </a:bodyPr>
          <a:lstStyle/>
          <a:p>
            <a:pPr marL="0" indent="0">
              <a:buNone/>
            </a:pPr>
            <a:r>
              <a:rPr lang="en-US" dirty="0">
                <a:cs typeface="Calibri" panose="020F0502020204030204"/>
              </a:rPr>
              <a:t>The sampling distribution of a sample statistic has expected value, or mean, equal to the underlying population parameter.</a:t>
            </a:r>
          </a:p>
          <a:p>
            <a:pPr>
              <a:buNone/>
            </a:pPr>
            <a:r>
              <a:rPr lang="en-US" sz="3200" b="1" dirty="0">
                <a:solidFill>
                  <a:srgbClr val="FF0000"/>
                </a:solidFill>
                <a:cs typeface="Calibri" panose="020F0502020204030204"/>
              </a:rPr>
              <a:t>               µ</a:t>
            </a:r>
            <a:r>
              <a:rPr lang="en-US" sz="3200" b="1" baseline="-25000" dirty="0">
                <a:solidFill>
                  <a:srgbClr val="FF0000"/>
                </a:solidFill>
                <a:cs typeface="Calibri" panose="020F0502020204030204"/>
              </a:rPr>
              <a:t>x̄ </a:t>
            </a:r>
            <a:r>
              <a:rPr lang="en-US" sz="3200" b="1" dirty="0">
                <a:solidFill>
                  <a:srgbClr val="FF0000"/>
                </a:solidFill>
                <a:cs typeface="Calibri" panose="020F0502020204030204"/>
              </a:rPr>
              <a:t> =  µ                  </a:t>
            </a:r>
            <a:r>
              <a:rPr lang="en-US" dirty="0">
                <a:cs typeface="Calibri" panose="020F0502020204030204"/>
              </a:rPr>
              <a:t>and</a:t>
            </a:r>
            <a:r>
              <a:rPr lang="en-US" sz="3200" dirty="0">
                <a:cs typeface="Calibri" panose="020F0502020204030204"/>
              </a:rPr>
              <a:t>  </a:t>
            </a:r>
            <a:r>
              <a:rPr lang="en-US" sz="3200" b="1" dirty="0">
                <a:solidFill>
                  <a:srgbClr val="FF0000"/>
                </a:solidFill>
                <a:cs typeface="Calibri" panose="020F0502020204030204"/>
              </a:rPr>
              <a:t>            µ</a:t>
            </a:r>
            <a:r>
              <a:rPr lang="en-US" sz="3200" b="1" baseline="-25000" dirty="0">
                <a:solidFill>
                  <a:srgbClr val="FF0000"/>
                </a:solidFill>
                <a:cs typeface="Calibri" panose="020F0502020204030204"/>
              </a:rPr>
              <a:t>p</a:t>
            </a:r>
            <a:r>
              <a:rPr lang="en-US" sz="3200" b="1" baseline="-25000" dirty="0">
                <a:solidFill>
                  <a:srgbClr val="FF0000"/>
                </a:solidFill>
                <a:ea typeface="+mn-lt"/>
                <a:cs typeface="+mn-lt"/>
              </a:rPr>
              <a:t>̂</a:t>
            </a:r>
            <a:r>
              <a:rPr lang="en-US" sz="3200" b="1" baseline="-25000" dirty="0">
                <a:solidFill>
                  <a:srgbClr val="FF0000"/>
                </a:solidFill>
                <a:cs typeface="Calibri" panose="020F0502020204030204"/>
              </a:rPr>
              <a:t> </a:t>
            </a:r>
            <a:r>
              <a:rPr lang="en-US" sz="3200" b="1" dirty="0">
                <a:solidFill>
                  <a:srgbClr val="FF0000"/>
                </a:solidFill>
                <a:cs typeface="Calibri" panose="020F0502020204030204"/>
              </a:rPr>
              <a:t> =  p</a:t>
            </a:r>
            <a:endParaRPr lang="en-US" sz="3200" b="1" dirty="0">
              <a:solidFill>
                <a:srgbClr val="FF0000"/>
              </a:solidFill>
              <a:ea typeface="+mn-lt"/>
              <a:cs typeface="+mn-lt"/>
            </a:endParaRPr>
          </a:p>
          <a:p>
            <a:pPr>
              <a:buNone/>
            </a:pPr>
            <a:endParaRPr lang="en-US" sz="3200" b="1" dirty="0">
              <a:solidFill>
                <a:srgbClr val="FF0000"/>
              </a:solidFill>
              <a:cs typeface="Calibri" panose="020F0502020204030204"/>
            </a:endParaRPr>
          </a:p>
          <a:p>
            <a:pPr marL="0" indent="0">
              <a:buNone/>
            </a:pPr>
            <a:r>
              <a:rPr lang="en-US" dirty="0">
                <a:cs typeface="Calibri" panose="020F0502020204030204"/>
              </a:rPr>
              <a:t>The sampling distribution of a sample statistic has a standard deviation that is smaller than the underlying population parameter.</a:t>
            </a:r>
          </a:p>
          <a:p>
            <a:pPr>
              <a:buNone/>
            </a:pPr>
            <a:r>
              <a:rPr lang="en-US" b="1" dirty="0">
                <a:solidFill>
                  <a:srgbClr val="FF0000"/>
                </a:solidFill>
                <a:cs typeface="Calibri"/>
              </a:rPr>
              <a:t>           </a:t>
            </a:r>
            <a:r>
              <a:rPr lang="en-US" sz="3600" b="1" dirty="0">
                <a:solidFill>
                  <a:srgbClr val="FF0000"/>
                </a:solidFill>
                <a:cs typeface="Calibri"/>
              </a:rPr>
              <a:t>   </a:t>
            </a:r>
            <a:r>
              <a:rPr lang="en-US" sz="3600" b="1" dirty="0">
                <a:solidFill>
                  <a:srgbClr val="FF0000"/>
                </a:solidFill>
                <a:ea typeface="+mn-lt"/>
                <a:cs typeface="+mn-lt"/>
              </a:rPr>
              <a:t>  </a:t>
            </a:r>
            <a:r>
              <a:rPr lang="en-US" sz="3600" b="1" dirty="0" err="1">
                <a:solidFill>
                  <a:srgbClr val="FF0000"/>
                </a:solidFill>
                <a:ea typeface="+mn-lt"/>
                <a:cs typeface="+mn-lt"/>
              </a:rPr>
              <a:t>σ</a:t>
            </a:r>
            <a:r>
              <a:rPr lang="en-US" sz="3600" b="1" baseline="-25000" dirty="0" err="1">
                <a:solidFill>
                  <a:srgbClr val="FF0000"/>
                </a:solidFill>
                <a:cs typeface="Calibri"/>
              </a:rPr>
              <a:t>x</a:t>
            </a:r>
            <a:r>
              <a:rPr lang="en-US" sz="3600" b="1" baseline="-25000" dirty="0">
                <a:solidFill>
                  <a:srgbClr val="FF0000"/>
                </a:solidFill>
                <a:cs typeface="Calibri"/>
              </a:rPr>
              <a:t>̄</a:t>
            </a:r>
            <a:r>
              <a:rPr lang="en-US" sz="3600" b="1" dirty="0">
                <a:solidFill>
                  <a:srgbClr val="FF0000"/>
                </a:solidFill>
                <a:cs typeface="Calibri"/>
              </a:rPr>
              <a:t>  ≤  σ          </a:t>
            </a:r>
            <a:r>
              <a:rPr lang="en-US" sz="3600" dirty="0">
                <a:cs typeface="Calibri"/>
              </a:rPr>
              <a:t>  </a:t>
            </a:r>
            <a:r>
              <a:rPr lang="en-US" dirty="0">
                <a:cs typeface="Calibri"/>
              </a:rPr>
              <a:t>and</a:t>
            </a:r>
            <a:r>
              <a:rPr lang="en-US" sz="3600" dirty="0">
                <a:cs typeface="Calibri"/>
              </a:rPr>
              <a:t> </a:t>
            </a:r>
            <a:r>
              <a:rPr lang="en-US" sz="3600" b="1" dirty="0">
                <a:solidFill>
                  <a:srgbClr val="FF0000"/>
                </a:solidFill>
                <a:cs typeface="Calibri"/>
              </a:rPr>
              <a:t>           </a:t>
            </a:r>
            <a:r>
              <a:rPr lang="en-US" sz="3600" b="1" dirty="0" err="1">
                <a:solidFill>
                  <a:srgbClr val="FF0000"/>
                </a:solidFill>
                <a:cs typeface="Calibri"/>
              </a:rPr>
              <a:t>σ</a:t>
            </a:r>
            <a:r>
              <a:rPr lang="en-US" sz="3600" b="1" baseline="-25000" dirty="0" err="1">
                <a:solidFill>
                  <a:srgbClr val="FF0000"/>
                </a:solidFill>
                <a:ea typeface="+mn-lt"/>
                <a:cs typeface="+mn-lt"/>
              </a:rPr>
              <a:t>p</a:t>
            </a:r>
            <a:r>
              <a:rPr lang="en-US" sz="3600" b="1" baseline="-25000" dirty="0">
                <a:solidFill>
                  <a:srgbClr val="FF0000"/>
                </a:solidFill>
                <a:cs typeface="Calibri"/>
              </a:rPr>
              <a:t>̂</a:t>
            </a:r>
            <a:r>
              <a:rPr lang="en-US" sz="3600" b="1" dirty="0">
                <a:solidFill>
                  <a:srgbClr val="FF0000"/>
                </a:solidFill>
                <a:ea typeface="+mn-lt"/>
                <a:cs typeface="+mn-lt"/>
              </a:rPr>
              <a:t> </a:t>
            </a:r>
            <a:r>
              <a:rPr lang="en-US" sz="3600" b="1" dirty="0">
                <a:solidFill>
                  <a:srgbClr val="FF0000"/>
                </a:solidFill>
                <a:cs typeface="Calibri"/>
              </a:rPr>
              <a:t> ≤  σ</a:t>
            </a:r>
            <a:endParaRPr lang="en-US" sz="3600" dirty="0">
              <a:ea typeface="+mn-lt"/>
              <a:cs typeface="+mn-lt"/>
            </a:endParaRPr>
          </a:p>
          <a:p>
            <a:pPr>
              <a:buNone/>
            </a:pPr>
            <a:endParaRPr lang="en-US" b="1" dirty="0">
              <a:solidFill>
                <a:srgbClr val="FF0000"/>
              </a:solidFill>
              <a:ea typeface="+mn-lt"/>
              <a:cs typeface="+mn-lt"/>
            </a:endParaRPr>
          </a:p>
          <a:p>
            <a:pPr>
              <a:buNone/>
            </a:pPr>
            <a:r>
              <a:rPr lang="en-US" dirty="0">
                <a:cs typeface="Calibri"/>
              </a:rPr>
              <a:t>The larger </a:t>
            </a:r>
            <a:r>
              <a:rPr lang="en-US" i="1" dirty="0">
                <a:cs typeface="Calibri"/>
              </a:rPr>
              <a:t>n</a:t>
            </a:r>
            <a:r>
              <a:rPr lang="en-US" dirty="0">
                <a:cs typeface="Calibri"/>
              </a:rPr>
              <a:t>, the smaller the standard deviation of the sampling distribution.</a:t>
            </a:r>
          </a:p>
          <a:p>
            <a:pPr marL="0" indent="0">
              <a:buNone/>
            </a:pPr>
            <a:endParaRPr lang="en-US" dirty="0">
              <a:cs typeface="Calibri"/>
            </a:endParaRPr>
          </a:p>
        </p:txBody>
      </p:sp>
      <p:sp>
        <p:nvSpPr>
          <p:cNvPr id="4" name="TextBox 3">
            <a:extLst>
              <a:ext uri="{FF2B5EF4-FFF2-40B4-BE49-F238E27FC236}">
                <a16:creationId xmlns:a16="http://schemas.microsoft.com/office/drawing/2014/main" id="{51923E1D-9C2D-41CD-AB92-E259D3A08F64}"/>
              </a:ext>
            </a:extLst>
          </p:cNvPr>
          <p:cNvSpPr txBox="1"/>
          <p:nvPr/>
        </p:nvSpPr>
        <p:spPr>
          <a:xfrm>
            <a:off x="2080353" y="6092327"/>
            <a:ext cx="8830017"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dirty="0">
                <a:solidFill>
                  <a:srgbClr val="FF0000"/>
                </a:solidFill>
                <a:cs typeface="Calibri"/>
              </a:rPr>
              <a:t>The larger the sample size, the less variation between samples.</a:t>
            </a:r>
          </a:p>
        </p:txBody>
      </p:sp>
    </p:spTree>
    <p:extLst>
      <p:ext uri="{BB962C8B-B14F-4D97-AF65-F5344CB8AC3E}">
        <p14:creationId xmlns:p14="http://schemas.microsoft.com/office/powerpoint/2010/main" val="19398739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D30F52-2A9C-4E2F-8C27-20D4B983A776}"/>
              </a:ext>
            </a:extLst>
          </p:cNvPr>
          <p:cNvSpPr>
            <a:spLocks noGrp="1"/>
          </p:cNvSpPr>
          <p:nvPr>
            <p:ph type="title"/>
          </p:nvPr>
        </p:nvSpPr>
        <p:spPr/>
        <p:txBody>
          <a:bodyPr/>
          <a:lstStyle/>
          <a:p>
            <a:r>
              <a:rPr lang="en-US" dirty="0">
                <a:cs typeface="Calibri Light"/>
              </a:rPr>
              <a:t>Example – </a:t>
            </a:r>
            <a:r>
              <a:rPr lang="en-US" sz="4000" dirty="0">
                <a:cs typeface="Calibri Light"/>
              </a:rPr>
              <a:t>Summer Camp</a:t>
            </a:r>
            <a:r>
              <a:rPr lang="en-US" dirty="0">
                <a:cs typeface="Calibri Light"/>
              </a:rPr>
              <a:t> </a:t>
            </a:r>
            <a:endParaRPr lang="en-US" dirty="0"/>
          </a:p>
        </p:txBody>
      </p:sp>
      <p:sp>
        <p:nvSpPr>
          <p:cNvPr id="3" name="Content Placeholder 2">
            <a:extLst>
              <a:ext uri="{FF2B5EF4-FFF2-40B4-BE49-F238E27FC236}">
                <a16:creationId xmlns:a16="http://schemas.microsoft.com/office/drawing/2014/main" id="{B63A93C6-2A13-428C-ADF6-ACA566945D0E}"/>
              </a:ext>
            </a:extLst>
          </p:cNvPr>
          <p:cNvSpPr>
            <a:spLocks noGrp="1"/>
          </p:cNvSpPr>
          <p:nvPr>
            <p:ph idx="1"/>
          </p:nvPr>
        </p:nvSpPr>
        <p:spPr>
          <a:xfrm>
            <a:off x="838200" y="1825625"/>
            <a:ext cx="10515600" cy="1610412"/>
          </a:xfrm>
        </p:spPr>
        <p:txBody>
          <a:bodyPr vert="horz" lIns="91440" tIns="45720" rIns="91440" bIns="45720" rtlCol="0" anchor="t">
            <a:normAutofit lnSpcReduction="10000"/>
          </a:bodyPr>
          <a:lstStyle/>
          <a:p>
            <a:pPr marL="0" indent="0">
              <a:buNone/>
            </a:pPr>
            <a:r>
              <a:rPr lang="en-US" dirty="0">
                <a:cs typeface="Calibri" panose="020F0502020204030204"/>
              </a:rPr>
              <a:t>A summer camp had 54 girls and 46 boys during a recent session.  A random sample of 15 are chosen for in-depth interviews about the </a:t>
            </a:r>
            <a:r>
              <a:rPr lang="en-US">
                <a:cs typeface="Calibri" panose="020F0502020204030204"/>
              </a:rPr>
              <a:t>experience, 8 of which were girls.  We are interested in the proportion of girls.</a:t>
            </a:r>
          </a:p>
          <a:p>
            <a:pPr marL="0" indent="0">
              <a:buNone/>
            </a:pPr>
            <a:endParaRPr lang="en-US" dirty="0">
              <a:cs typeface="Calibri" panose="020F0502020204030204"/>
            </a:endParaRPr>
          </a:p>
        </p:txBody>
      </p:sp>
      <p:pic>
        <p:nvPicPr>
          <p:cNvPr id="4" name="Picture 4" descr="Text&#10;&#10;Description automatically generated">
            <a:extLst>
              <a:ext uri="{FF2B5EF4-FFF2-40B4-BE49-F238E27FC236}">
                <a16:creationId xmlns:a16="http://schemas.microsoft.com/office/drawing/2014/main" id="{C93CE1CD-1589-4462-A874-D227BFDC3641}"/>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9228161" y="93605"/>
            <a:ext cx="2743200" cy="1598371"/>
          </a:xfrm>
          <a:prstGeom prst="rect">
            <a:avLst/>
          </a:prstGeom>
        </p:spPr>
      </p:pic>
      <p:sp>
        <p:nvSpPr>
          <p:cNvPr id="7" name="TextBox 6">
            <a:extLst>
              <a:ext uri="{FF2B5EF4-FFF2-40B4-BE49-F238E27FC236}">
                <a16:creationId xmlns:a16="http://schemas.microsoft.com/office/drawing/2014/main" id="{508AE50B-03B5-4DAF-838C-74C439534726}"/>
              </a:ext>
            </a:extLst>
          </p:cNvPr>
          <p:cNvSpPr txBox="1"/>
          <p:nvPr/>
        </p:nvSpPr>
        <p:spPr>
          <a:xfrm>
            <a:off x="834788" y="3211772"/>
            <a:ext cx="10726316" cy="335906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50000"/>
              </a:lnSpc>
            </a:pPr>
            <a:r>
              <a:rPr lang="en-US" sz="2400" dirty="0">
                <a:cs typeface="Calibri"/>
              </a:rPr>
              <a:t>Find or describe:</a:t>
            </a:r>
            <a:endParaRPr lang="en-US"/>
          </a:p>
          <a:p>
            <a:pPr marL="342900" indent="-342900">
              <a:lnSpc>
                <a:spcPct val="150000"/>
              </a:lnSpc>
              <a:buFont typeface="Arial"/>
              <a:buChar char="•"/>
            </a:pPr>
            <a:r>
              <a:rPr lang="en-US" sz="2400" dirty="0">
                <a:cs typeface="Calibri"/>
              </a:rPr>
              <a:t>The population proportion, p.</a:t>
            </a:r>
          </a:p>
          <a:p>
            <a:pPr marL="342900" indent="-342900">
              <a:lnSpc>
                <a:spcPct val="150000"/>
              </a:lnSpc>
              <a:buFont typeface="Arial"/>
              <a:buChar char="•"/>
            </a:pPr>
            <a:r>
              <a:rPr lang="en-US" sz="2400" dirty="0">
                <a:cs typeface="Calibri"/>
              </a:rPr>
              <a:t>The size of the population.</a:t>
            </a:r>
          </a:p>
          <a:p>
            <a:pPr marL="342900" indent="-342900">
              <a:lnSpc>
                <a:spcPct val="150000"/>
              </a:lnSpc>
              <a:buFont typeface="Arial"/>
              <a:buChar char="•"/>
            </a:pPr>
            <a:r>
              <a:rPr lang="en-US" sz="2400" dirty="0">
                <a:cs typeface="Calibri"/>
              </a:rPr>
              <a:t>The data distribution proportion, </a:t>
            </a:r>
            <a:r>
              <a:rPr lang="en-US" sz="2400" dirty="0">
                <a:ea typeface="+mn-lt"/>
                <a:cs typeface="+mn-lt"/>
              </a:rPr>
              <a:t>p̂</a:t>
            </a:r>
            <a:r>
              <a:rPr lang="en-US" sz="2400" dirty="0">
                <a:cs typeface="Calibri"/>
              </a:rPr>
              <a:t>.</a:t>
            </a:r>
          </a:p>
          <a:p>
            <a:pPr marL="342900" indent="-342900">
              <a:lnSpc>
                <a:spcPct val="150000"/>
              </a:lnSpc>
              <a:buFont typeface="Arial"/>
              <a:buChar char="•"/>
            </a:pPr>
            <a:r>
              <a:rPr lang="en-US" sz="2400" dirty="0">
                <a:cs typeface="Calibri"/>
              </a:rPr>
              <a:t>The number of possible samples.</a:t>
            </a:r>
          </a:p>
          <a:p>
            <a:pPr marL="342900" indent="-342900">
              <a:lnSpc>
                <a:spcPct val="150000"/>
              </a:lnSpc>
              <a:buFont typeface="Arial"/>
              <a:buChar char="•"/>
            </a:pPr>
            <a:r>
              <a:rPr lang="en-US" sz="2400" dirty="0">
                <a:cs typeface="Calibri"/>
              </a:rPr>
              <a:t>The mean of the sampling distribution of the sample proportion.</a:t>
            </a:r>
          </a:p>
        </p:txBody>
      </p:sp>
      <p:sp>
        <p:nvSpPr>
          <p:cNvPr id="6" name="TextBox 5">
            <a:extLst>
              <a:ext uri="{FF2B5EF4-FFF2-40B4-BE49-F238E27FC236}">
                <a16:creationId xmlns:a16="http://schemas.microsoft.com/office/drawing/2014/main" id="{9E1723B2-BDEA-4A84-9432-CD8E4B896456}"/>
              </a:ext>
            </a:extLst>
          </p:cNvPr>
          <p:cNvSpPr txBox="1"/>
          <p:nvPr/>
        </p:nvSpPr>
        <p:spPr>
          <a:xfrm>
            <a:off x="4701654" y="3769055"/>
            <a:ext cx="5279407" cy="169706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50000"/>
              </a:lnSpc>
            </a:pPr>
            <a:r>
              <a:rPr lang="en-US" sz="2400" dirty="0">
                <a:cs typeface="Calibri"/>
              </a:rPr>
              <a:t> </a:t>
            </a:r>
            <a:r>
              <a:rPr lang="en-US" sz="2400" dirty="0">
                <a:solidFill>
                  <a:srgbClr val="000000"/>
                </a:solidFill>
                <a:cs typeface="Calibri"/>
              </a:rPr>
              <a:t>    </a:t>
            </a:r>
            <a:r>
              <a:rPr lang="en-US" sz="2400" b="1">
                <a:solidFill>
                  <a:srgbClr val="FF0000"/>
                </a:solidFill>
                <a:cs typeface="Calibri"/>
              </a:rPr>
              <a:t>p = .54</a:t>
            </a:r>
            <a:endParaRPr lang="en-US" b="1">
              <a:solidFill>
                <a:srgbClr val="FF0000"/>
              </a:solidFill>
              <a:cs typeface="Calibri"/>
            </a:endParaRPr>
          </a:p>
          <a:p>
            <a:pPr>
              <a:lnSpc>
                <a:spcPct val="150000"/>
              </a:lnSpc>
            </a:pPr>
            <a:r>
              <a:rPr lang="en-US" sz="2400" b="1">
                <a:solidFill>
                  <a:srgbClr val="FF0000"/>
                </a:solidFill>
                <a:cs typeface="Calibri"/>
              </a:rPr>
              <a:t>Population size = 100</a:t>
            </a:r>
            <a:endParaRPr lang="en-US" sz="2400" b="1" dirty="0">
              <a:solidFill>
                <a:srgbClr val="FF0000"/>
              </a:solidFill>
              <a:cs typeface="Calibri"/>
            </a:endParaRPr>
          </a:p>
          <a:p>
            <a:pPr>
              <a:lnSpc>
                <a:spcPct val="150000"/>
              </a:lnSpc>
            </a:pPr>
            <a:r>
              <a:rPr lang="en-US" sz="2400" b="1" dirty="0">
                <a:solidFill>
                  <a:srgbClr val="FF0000"/>
                </a:solidFill>
                <a:cs typeface="Calibri"/>
              </a:rPr>
              <a:t> </a:t>
            </a:r>
            <a:r>
              <a:rPr lang="en-US" sz="2400" b="1">
                <a:solidFill>
                  <a:srgbClr val="FF0000"/>
                </a:solidFill>
                <a:ea typeface="+mn-lt"/>
                <a:cs typeface="+mn-lt"/>
              </a:rPr>
              <a:t>              p̂</a:t>
            </a:r>
            <a:r>
              <a:rPr lang="en-US" sz="2400" b="1">
                <a:solidFill>
                  <a:srgbClr val="FF0000"/>
                </a:solidFill>
                <a:cs typeface="Calibri"/>
              </a:rPr>
              <a:t> = 8/15 = .5333</a:t>
            </a:r>
            <a:endParaRPr lang="en-US" sz="2400" b="1" dirty="0">
              <a:solidFill>
                <a:srgbClr val="FF0000"/>
              </a:solidFill>
              <a:cs typeface="Calibri"/>
            </a:endParaRPr>
          </a:p>
        </p:txBody>
      </p:sp>
      <p:grpSp>
        <p:nvGrpSpPr>
          <p:cNvPr id="9" name="Group 8">
            <a:extLst>
              <a:ext uri="{FF2B5EF4-FFF2-40B4-BE49-F238E27FC236}">
                <a16:creationId xmlns:a16="http://schemas.microsoft.com/office/drawing/2014/main" id="{6ED656B7-D653-41D1-B349-4470E2358D18}"/>
              </a:ext>
            </a:extLst>
          </p:cNvPr>
          <p:cNvGrpSpPr/>
          <p:nvPr/>
        </p:nvGrpSpPr>
        <p:grpSpPr>
          <a:xfrm>
            <a:off x="5288081" y="5475026"/>
            <a:ext cx="2743200" cy="646331"/>
            <a:chOff x="8881991" y="3814548"/>
            <a:chExt cx="2743200" cy="646331"/>
          </a:xfrm>
        </p:grpSpPr>
        <p:sp>
          <p:nvSpPr>
            <p:cNvPr id="5" name="TextBox 4">
              <a:extLst>
                <a:ext uri="{FF2B5EF4-FFF2-40B4-BE49-F238E27FC236}">
                  <a16:creationId xmlns:a16="http://schemas.microsoft.com/office/drawing/2014/main" id="{46A91EE2-66DB-47AE-B450-7408082DD623}"/>
                </a:ext>
              </a:extLst>
            </p:cNvPr>
            <p:cNvSpPr txBox="1"/>
            <p:nvPr/>
          </p:nvSpPr>
          <p:spPr>
            <a:xfrm>
              <a:off x="9125803" y="3814548"/>
              <a:ext cx="639171"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rgbClr val="FF0000"/>
                  </a:solidFill>
                  <a:cs typeface="Calibri"/>
                </a:rPr>
                <a:t>100</a:t>
              </a:r>
            </a:p>
            <a:p>
              <a:r>
                <a:rPr lang="en-US" b="1">
                  <a:solidFill>
                    <a:srgbClr val="FF0000"/>
                  </a:solidFill>
                  <a:cs typeface="Calibri"/>
                </a:rPr>
                <a:t> 15</a:t>
              </a:r>
              <a:endParaRPr lang="en-US" b="1" dirty="0">
                <a:solidFill>
                  <a:srgbClr val="FF0000"/>
                </a:solidFill>
                <a:cs typeface="Calibri"/>
              </a:endParaRPr>
            </a:p>
          </p:txBody>
        </p:sp>
        <p:sp>
          <p:nvSpPr>
            <p:cNvPr id="8" name="TextBox 7">
              <a:extLst>
                <a:ext uri="{FF2B5EF4-FFF2-40B4-BE49-F238E27FC236}">
                  <a16:creationId xmlns:a16="http://schemas.microsoft.com/office/drawing/2014/main" id="{53ADE76A-11E2-4535-AB2B-38DEF57C2B4B}"/>
                </a:ext>
              </a:extLst>
            </p:cNvPr>
            <p:cNvSpPr txBox="1"/>
            <p:nvPr/>
          </p:nvSpPr>
          <p:spPr>
            <a:xfrm>
              <a:off x="8881991" y="3900558"/>
              <a:ext cx="274320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dirty="0">
                  <a:solidFill>
                    <a:srgbClr val="FF0000"/>
                  </a:solidFill>
                  <a:ea typeface="+mn-lt"/>
                  <a:cs typeface="+mn-lt"/>
                </a:rPr>
                <a:t>  (      ) = 2.53 x 10</a:t>
              </a:r>
              <a:r>
                <a:rPr lang="en-US" sz="2400" b="1" baseline="30000" dirty="0">
                  <a:solidFill>
                    <a:srgbClr val="FF0000"/>
                  </a:solidFill>
                  <a:ea typeface="+mn-lt"/>
                  <a:cs typeface="+mn-lt"/>
                </a:rPr>
                <a:t>17</a:t>
              </a:r>
              <a:endParaRPr lang="en-US" sz="2400" baseline="30000" dirty="0"/>
            </a:p>
          </p:txBody>
        </p:sp>
      </p:grpSp>
      <p:sp>
        <p:nvSpPr>
          <p:cNvPr id="10" name="TextBox 9">
            <a:extLst>
              <a:ext uri="{FF2B5EF4-FFF2-40B4-BE49-F238E27FC236}">
                <a16:creationId xmlns:a16="http://schemas.microsoft.com/office/drawing/2014/main" id="{659C9837-D05E-486B-B297-91BEAFEBB33E}"/>
              </a:ext>
            </a:extLst>
          </p:cNvPr>
          <p:cNvSpPr txBox="1"/>
          <p:nvPr/>
        </p:nvSpPr>
        <p:spPr>
          <a:xfrm>
            <a:off x="9137039" y="6112334"/>
            <a:ext cx="274320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solidFill>
                  <a:srgbClr val="FF0000"/>
                </a:solidFill>
              </a:rPr>
              <a:t> </a:t>
            </a:r>
            <a:r>
              <a:rPr lang="en-US" sz="2400" b="1" dirty="0">
                <a:solidFill>
                  <a:srgbClr val="FF0000"/>
                </a:solidFill>
              </a:rPr>
              <a:t> </a:t>
            </a:r>
            <a:r>
              <a:rPr lang="en-US" sz="2400" b="1">
                <a:solidFill>
                  <a:srgbClr val="FF0000"/>
                </a:solidFill>
              </a:rPr>
              <a:t> µ</a:t>
            </a:r>
            <a:r>
              <a:rPr lang="en-US" sz="2400" b="1" baseline="-25000">
                <a:solidFill>
                  <a:srgbClr val="FF0000"/>
                </a:solidFill>
              </a:rPr>
              <a:t>p</a:t>
            </a:r>
            <a:r>
              <a:rPr lang="en-US" sz="2400" b="1" baseline="-25000">
                <a:solidFill>
                  <a:srgbClr val="FF0000"/>
                </a:solidFill>
                <a:ea typeface="+mn-lt"/>
                <a:cs typeface="+mn-lt"/>
              </a:rPr>
              <a:t>̂</a:t>
            </a:r>
            <a:r>
              <a:rPr lang="en-US" sz="2400" b="1" baseline="-25000" dirty="0">
                <a:solidFill>
                  <a:srgbClr val="FF0000"/>
                </a:solidFill>
              </a:rPr>
              <a:t> </a:t>
            </a:r>
            <a:r>
              <a:rPr lang="en-US" sz="2400" b="1">
                <a:solidFill>
                  <a:srgbClr val="FF0000"/>
                </a:solidFill>
              </a:rPr>
              <a:t>= .54  </a:t>
            </a:r>
            <a:endParaRPr lang="en-US" sz="2400"/>
          </a:p>
        </p:txBody>
      </p:sp>
    </p:spTree>
    <p:extLst>
      <p:ext uri="{BB962C8B-B14F-4D97-AF65-F5344CB8AC3E}">
        <p14:creationId xmlns:p14="http://schemas.microsoft.com/office/powerpoint/2010/main" val="103182205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120</TotalTime>
  <Words>1299</Words>
  <Application>Microsoft Office PowerPoint</Application>
  <PresentationFormat>Widescreen</PresentationFormat>
  <Paragraphs>186</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Probability</vt:lpstr>
      <vt:lpstr>The Idea – Sampling Distributions</vt:lpstr>
      <vt:lpstr>Three Distributions</vt:lpstr>
      <vt:lpstr>Motivating Example</vt:lpstr>
      <vt:lpstr>Motivating Example – 1st sample of size n=3</vt:lpstr>
      <vt:lpstr>Motivating Example – 2nd sample of size n=3</vt:lpstr>
      <vt:lpstr>Motivating Example – All possible samples of size n =3</vt:lpstr>
      <vt:lpstr>Sampling Distributions – general facts</vt:lpstr>
      <vt:lpstr>Example – Summer Camp </vt:lpstr>
      <vt:lpstr>Big Theorem – Proportions</vt:lpstr>
      <vt:lpstr>Putting the pieces together</vt:lpstr>
      <vt:lpstr>Example – LGBTQ+</vt:lpstr>
      <vt:lpstr>What's next?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Riley, Doug A.</cp:lastModifiedBy>
  <cp:revision>1257</cp:revision>
  <dcterms:created xsi:type="dcterms:W3CDTF">2021-08-30T20:18:44Z</dcterms:created>
  <dcterms:modified xsi:type="dcterms:W3CDTF">2023-10-09T19:19:44Z</dcterms:modified>
</cp:coreProperties>
</file>